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56" r:id="rId3"/>
    <p:sldId id="257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65" r:id="rId27"/>
    <p:sldId id="27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81258" autoAdjust="0"/>
  </p:normalViewPr>
  <p:slideViewPr>
    <p:cSldViewPr>
      <p:cViewPr varScale="1">
        <p:scale>
          <a:sx n="57" d="100"/>
          <a:sy n="57" d="100"/>
        </p:scale>
        <p:origin x="13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0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2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3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66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8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1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05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35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86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0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0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5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44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18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14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23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4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0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6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1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1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73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4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oji_hu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tk.eng.cam.ac.uk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musphinx.github.io/" TargetMode="External"/><Relationship Id="rId4" Type="http://schemas.openxmlformats.org/officeDocument/2006/relationships/hyperlink" Target="https://en.wikipedia.org/wiki/CMU_Sphin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5" Type="http://schemas.openxmlformats.org/officeDocument/2006/relationships/image" Target="../media/image10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4824536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语</a:t>
            </a:r>
            <a:r>
              <a:rPr lang="zh-CN" altLang="en-US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音识别介绍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胡浩基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hlinkClick r:id="rId3"/>
              </a:rPr>
              <a:t>haoji_hu@zju.edu.cn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8" y="1419353"/>
            <a:ext cx="8863264" cy="39444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868" y="5490161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算法流程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7024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实验结果 （</a:t>
            </a:r>
            <a:r>
              <a:rPr lang="en-US" altLang="zh-CN" sz="2400" dirty="0" smtClean="0">
                <a:latin typeface="Arial" panose="020B0604020202020204" pitchFamily="34" charset="0"/>
              </a:rPr>
              <a:t>9</a:t>
            </a:r>
            <a:r>
              <a:rPr lang="zh-CN" altLang="en-US" sz="2400" dirty="0" smtClean="0">
                <a:latin typeface="Arial" panose="020B0604020202020204" pitchFamily="34" charset="0"/>
              </a:rPr>
              <a:t>层神经网络，用自编码器初始化）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27525"/>
            <a:ext cx="8115243" cy="1745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937205"/>
            <a:ext cx="8119766" cy="19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大词汇量连续语音识别 （</a:t>
            </a:r>
            <a:r>
              <a:rPr lang="en-US" altLang="zh-CN" sz="2400" dirty="0" smtClean="0">
                <a:latin typeface="Arial" panose="020B0604020202020204" pitchFamily="34" charset="0"/>
              </a:rPr>
              <a:t>Large-scale Vocabulary Continuous Speech Recognition, LVCSR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问</a:t>
            </a:r>
            <a:r>
              <a:rPr lang="zh-CN" altLang="en-US" sz="2400" dirty="0" smtClean="0">
                <a:latin typeface="Arial" panose="020B0604020202020204" pitchFamily="34" charset="0"/>
              </a:rPr>
              <a:t>题</a:t>
            </a:r>
            <a:r>
              <a:rPr lang="en-US" altLang="zh-CN" sz="2400" dirty="0" smtClean="0">
                <a:latin typeface="Arial" panose="020B0604020202020204" pitchFamily="34" charset="0"/>
              </a:rPr>
              <a:t>1. </a:t>
            </a:r>
            <a:r>
              <a:rPr lang="zh-CN" altLang="en-US" sz="2400" dirty="0" smtClean="0">
                <a:latin typeface="Arial" panose="020B060402020202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20204" pitchFamily="34" charset="0"/>
              </a:rPr>
              <a:t>HMM</a:t>
            </a:r>
            <a:r>
              <a:rPr lang="zh-CN" altLang="en-US" sz="2400" dirty="0" smtClean="0">
                <a:latin typeface="Arial" panose="020B060402020202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问题</a:t>
            </a:r>
            <a:r>
              <a:rPr lang="en-US" altLang="zh-CN" sz="2400" dirty="0" smtClean="0">
                <a:latin typeface="Arial" panose="020B0604020202020204" pitchFamily="34" charset="0"/>
              </a:rPr>
              <a:t>2. </a:t>
            </a:r>
            <a:r>
              <a:rPr lang="zh-CN" altLang="en-US" sz="2400" dirty="0" smtClean="0">
                <a:latin typeface="Arial" panose="020B0604020202020204" pitchFamily="34" charset="0"/>
              </a:rPr>
              <a:t>在识别流程中如何对测试声音文件做时间轴的划分，使每一个分段（</a:t>
            </a:r>
            <a:r>
              <a:rPr lang="en-US" altLang="zh-CN" sz="2400" dirty="0" smtClean="0">
                <a:latin typeface="Arial" panose="020B0604020202020204" pitchFamily="34" charset="0"/>
              </a:rPr>
              <a:t>SEGMENT</a:t>
            </a:r>
            <a:r>
              <a:rPr lang="zh-CN" altLang="en-US" sz="2400" dirty="0" smtClean="0">
                <a:latin typeface="Arial" panose="020B0604020202020204" pitchFamily="34" charset="0"/>
              </a:rPr>
              <a:t>）对应一个“单词”？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问题</a:t>
            </a:r>
            <a:r>
              <a:rPr lang="en-US" altLang="zh-CN" sz="2400" dirty="0" smtClean="0">
                <a:latin typeface="Arial" panose="020B0604020202020204" pitchFamily="34" charset="0"/>
              </a:rPr>
              <a:t>3. </a:t>
            </a:r>
            <a:r>
              <a:rPr lang="zh-CN" altLang="en-US" sz="2400" dirty="0" smtClean="0">
                <a:latin typeface="Arial" panose="020B0604020202020204" pitchFamily="34" charset="0"/>
              </a:rPr>
              <a:t>如何搜索最佳的“单词”组合？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问题</a:t>
            </a:r>
            <a:r>
              <a:rPr lang="en-US" altLang="zh-CN" sz="2400" dirty="0" smtClean="0">
                <a:latin typeface="Arial" panose="020B0604020202020204" pitchFamily="34" charset="0"/>
              </a:rPr>
              <a:t>4. </a:t>
            </a:r>
            <a:r>
              <a:rPr lang="zh-CN" altLang="en-US" sz="2400" dirty="0" smtClean="0">
                <a:latin typeface="Arial" panose="020B0604020202020204" pitchFamily="34" charset="0"/>
              </a:rPr>
              <a:t>如何构造语言模型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</a:rPr>
              <a:t>(Language Model)?</a:t>
            </a:r>
          </a:p>
        </p:txBody>
      </p:sp>
    </p:spTree>
    <p:extLst>
      <p:ext uri="{BB962C8B-B14F-4D97-AF65-F5344CB8AC3E}">
        <p14:creationId xmlns:p14="http://schemas.microsoft.com/office/powerpoint/2010/main" val="22026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20204" pitchFamily="34" charset="0"/>
              </a:rPr>
              <a:t>HMM</a:t>
            </a:r>
            <a:r>
              <a:rPr lang="zh-CN" altLang="en-US" sz="2400" dirty="0" smtClean="0">
                <a:latin typeface="Arial" panose="020B060402020202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14584"/>
            <a:ext cx="6840760" cy="3818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5796" y="5532735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三连</a:t>
            </a:r>
            <a:r>
              <a:rPr lang="zh-CN" altLang="en-US" sz="2400" dirty="0" smtClean="0">
                <a:latin typeface="Arial" panose="020B0604020202020204" pitchFamily="34" charset="0"/>
              </a:rPr>
              <a:t>音（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Triphone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566" y="5972556"/>
            <a:ext cx="7812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英语中有效的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Triphone</a:t>
            </a:r>
            <a:r>
              <a:rPr lang="zh-CN" altLang="en-US" sz="2400" dirty="0" smtClean="0">
                <a:latin typeface="Arial" panose="020B0604020202020204" pitchFamily="34" charset="0"/>
              </a:rPr>
              <a:t>个数大致在</a:t>
            </a:r>
            <a:r>
              <a:rPr lang="en-US" altLang="zh-CN" sz="2400" dirty="0" smtClean="0">
                <a:latin typeface="Arial" panose="020B0604020202020204" pitchFamily="34" charset="0"/>
              </a:rPr>
              <a:t>55000</a:t>
            </a:r>
            <a:r>
              <a:rPr lang="zh-CN" altLang="en-US" sz="2400" dirty="0" smtClean="0">
                <a:latin typeface="Arial" panose="020B0604020202020204" pitchFamily="34" charset="0"/>
              </a:rPr>
              <a:t>左右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（过多，需要简化！）</a:t>
            </a:r>
            <a:endParaRPr lang="en-US" altLang="zh-CN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20204" pitchFamily="34" charset="0"/>
              </a:rPr>
              <a:t>HMM</a:t>
            </a:r>
            <a:r>
              <a:rPr lang="zh-CN" altLang="en-US" sz="2400" dirty="0" smtClean="0">
                <a:latin typeface="Arial" panose="020B060402020202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728" y="5548116"/>
            <a:ext cx="5542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多个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Triphone</a:t>
            </a:r>
            <a:r>
              <a:rPr lang="en-US" altLang="zh-CN" sz="2400" dirty="0" smtClean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合并</a:t>
            </a:r>
            <a:r>
              <a:rPr lang="zh-CN" altLang="en-US" sz="2400" dirty="0" smtClean="0">
                <a:latin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</a:rPr>
              <a:t>Tying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86773"/>
            <a:ext cx="7805595" cy="36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20204" pitchFamily="34" charset="0"/>
              </a:rPr>
              <a:t>HMM</a:t>
            </a:r>
            <a:r>
              <a:rPr lang="zh-CN" altLang="en-US" sz="2400" dirty="0" smtClean="0">
                <a:latin typeface="Arial" panose="020B060402020202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1019"/>
            <a:ext cx="7632848" cy="37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20204" pitchFamily="34" charset="0"/>
              </a:rPr>
              <a:t>HMM</a:t>
            </a:r>
            <a:r>
              <a:rPr lang="zh-CN" altLang="en-US" sz="2400" dirty="0" smtClean="0">
                <a:latin typeface="Arial" panose="020B060402020202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728" y="6051031"/>
            <a:ext cx="5542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多个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Triphone</a:t>
            </a:r>
            <a:r>
              <a:rPr lang="en-US" altLang="zh-CN" sz="2400" dirty="0" smtClean="0">
                <a:latin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</a:rPr>
              <a:t>联合训练（</a:t>
            </a:r>
            <a:r>
              <a:rPr lang="en-US" altLang="zh-CN" sz="2400" dirty="0" smtClean="0">
                <a:latin typeface="Arial" panose="020B0604020202020204" pitchFamily="34" charset="0"/>
              </a:rPr>
              <a:t>Tying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728975"/>
            <a:ext cx="4689726" cy="42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16" y="184482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汉语中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Triphone</a:t>
            </a:r>
            <a:r>
              <a:rPr lang="zh-CN" altLang="en-US" sz="2400" dirty="0" smtClean="0">
                <a:latin typeface="Arial" panose="020B0604020202020204" pitchFamily="34" charset="0"/>
              </a:rPr>
              <a:t>个数：音节内</a:t>
            </a:r>
            <a:r>
              <a:rPr lang="en-US" altLang="zh-CN" sz="2400" dirty="0" smtClean="0">
                <a:latin typeface="Arial" panose="020B0604020202020204" pitchFamily="34" charset="0"/>
              </a:rPr>
              <a:t>270</a:t>
            </a:r>
            <a:r>
              <a:rPr lang="zh-CN" altLang="en-US" sz="2400" dirty="0" smtClean="0">
                <a:latin typeface="Arial" panose="020B0604020202020204" pitchFamily="34" charset="0"/>
              </a:rPr>
              <a:t>多个，音节间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en-US" altLang="zh-CN" sz="2400" dirty="0" smtClean="0">
                <a:latin typeface="Arial" panose="020B0604020202020204" pitchFamily="34" charset="0"/>
              </a:rPr>
              <a:t>800</a:t>
            </a:r>
            <a:r>
              <a:rPr lang="zh-CN" altLang="en-US" sz="2400" dirty="0" smtClean="0">
                <a:latin typeface="Arial" panose="020B0604020202020204" pitchFamily="34" charset="0"/>
              </a:rPr>
              <a:t>多个，这是包含声调后的结果 。这就意味着，汉语构造声学模型比英语更容易。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1290789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如</a:t>
            </a:r>
            <a:r>
              <a:rPr lang="zh-CN" altLang="en-US" sz="2400" dirty="0">
                <a:latin typeface="Arial" panose="020B0604020202020204" pitchFamily="34" charset="0"/>
              </a:rPr>
              <a:t>何</a:t>
            </a:r>
            <a:r>
              <a:rPr lang="zh-CN" altLang="en-US" sz="2400" dirty="0" smtClean="0">
                <a:latin typeface="Arial" panose="020B0604020202020204" pitchFamily="34" charset="0"/>
              </a:rPr>
              <a:t>对声</a:t>
            </a:r>
            <a:r>
              <a:rPr lang="zh-CN" altLang="en-US" sz="2400" dirty="0">
                <a:latin typeface="Arial" panose="020B0604020202020204" pitchFamily="34" charset="0"/>
              </a:rPr>
              <a:t>音文件做时间轴的划</a:t>
            </a:r>
            <a:r>
              <a:rPr lang="zh-CN" altLang="en-US" sz="2400" dirty="0" smtClean="0">
                <a:latin typeface="Arial" panose="020B0604020202020204" pitchFamily="34" charset="0"/>
              </a:rPr>
              <a:t>分并搜索最佳“单词”组合？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这</a:t>
            </a:r>
            <a:r>
              <a:rPr lang="zh-CN" altLang="en-US" sz="2400" dirty="0" smtClean="0">
                <a:latin typeface="Arial" panose="020B0604020202020204" pitchFamily="34" charset="0"/>
              </a:rPr>
              <a:t>是一个搜索问题，搜索就是在由语句构成的空间中，寻找最优句子的过程，也就是利用已掌握的声学只是、语音学只是、语言模型及语法语义知识等，在状态（指词组、词、</a:t>
            </a:r>
            <a:r>
              <a:rPr lang="en-US" altLang="zh-CN" sz="2400" dirty="0" smtClean="0">
                <a:latin typeface="Arial" panose="020B0604020202020204" pitchFamily="34" charset="0"/>
              </a:rPr>
              <a:t>HMM</a:t>
            </a:r>
            <a:r>
              <a:rPr lang="zh-CN" altLang="en-US" sz="2400" dirty="0" smtClean="0">
                <a:latin typeface="Arial" panose="020B0604020202020204" pitchFamily="34" charset="0"/>
              </a:rPr>
              <a:t>的状态）空间中找到最优的状态序列。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搜索方法有很多种，这里归纳如下：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</a:rPr>
              <a:t>VITERBI</a:t>
            </a:r>
            <a:r>
              <a:rPr lang="zh-CN" altLang="en-US" sz="2400" dirty="0" smtClean="0">
                <a:latin typeface="Arial" panose="020B0604020202020204" pitchFamily="34" charset="0"/>
              </a:rPr>
              <a:t>搜索 （有多种形式）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</a:rPr>
              <a:t>*搜索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</a:rPr>
              <a:t>）随机搜索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3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1290789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如</a:t>
            </a:r>
            <a:r>
              <a:rPr lang="zh-CN" altLang="en-US" sz="2400" dirty="0">
                <a:latin typeface="Arial" panose="020B0604020202020204" pitchFamily="34" charset="0"/>
              </a:rPr>
              <a:t>何</a:t>
            </a:r>
            <a:r>
              <a:rPr lang="zh-CN" altLang="en-US" sz="2400" dirty="0" smtClean="0">
                <a:latin typeface="Arial" panose="020B0604020202020204" pitchFamily="34" charset="0"/>
              </a:rPr>
              <a:t>对声</a:t>
            </a:r>
            <a:r>
              <a:rPr lang="zh-CN" altLang="en-US" sz="2400" dirty="0">
                <a:latin typeface="Arial" panose="020B0604020202020204" pitchFamily="34" charset="0"/>
              </a:rPr>
              <a:t>音文件做时间轴的划</a:t>
            </a:r>
            <a:r>
              <a:rPr lang="zh-CN" altLang="en-US" sz="2400" dirty="0" smtClean="0">
                <a:latin typeface="Arial" panose="020B0604020202020204" pitchFamily="34" charset="0"/>
              </a:rPr>
              <a:t>分并搜索最佳“单词”组合？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这是一个搜索问题，方法有很多种，这里归纳如下：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</a:rPr>
              <a:t>VITERBI</a:t>
            </a:r>
            <a:r>
              <a:rPr lang="zh-CN" altLang="en-US" sz="2400" dirty="0" smtClean="0">
                <a:latin typeface="Arial" panose="020B0604020202020204" pitchFamily="34" charset="0"/>
              </a:rPr>
              <a:t>搜索 （有多种形式）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</a:rPr>
              <a:t>*搜索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</a:rPr>
              <a:t>）随机搜索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35" y="1988840"/>
            <a:ext cx="6076291" cy="1152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6108" y="2204864"/>
            <a:ext cx="16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语音：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6183" y="3240244"/>
            <a:ext cx="4453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待求</a:t>
            </a:r>
            <a:r>
              <a:rPr lang="zh-CN" altLang="en-US" sz="2400" dirty="0" smtClean="0">
                <a:latin typeface="Arial" panose="020B0604020202020204" pitchFamily="34" charset="0"/>
              </a:rPr>
              <a:t>变量：</a:t>
            </a:r>
            <a:r>
              <a:rPr lang="en-US" altLang="zh-CN" sz="2400" dirty="0" smtClean="0">
                <a:latin typeface="Arial" panose="020B0604020202020204" pitchFamily="34" charset="0"/>
              </a:rPr>
              <a:t>L, </a:t>
            </a:r>
            <a:r>
              <a:rPr lang="zh-CN" altLang="en-US" sz="2400" dirty="0" smtClean="0">
                <a:latin typeface="Arial" panose="020B0604020202020204" pitchFamily="34" charset="0"/>
              </a:rPr>
              <a:t>所有</a:t>
            </a:r>
            <a:r>
              <a:rPr lang="en-US" altLang="zh-CN" sz="2400" dirty="0" smtClean="0">
                <a:latin typeface="Arial" panose="020B0604020202020204" pitchFamily="34" charset="0"/>
              </a:rPr>
              <a:t>t, </a:t>
            </a:r>
            <a:r>
              <a:rPr lang="zh-CN" altLang="en-US" sz="2400" dirty="0" smtClean="0">
                <a:latin typeface="Arial" panose="020B0604020202020204" pitchFamily="34" charset="0"/>
              </a:rPr>
              <a:t>所有</a:t>
            </a:r>
            <a:r>
              <a:rPr lang="en-US" altLang="zh-CN" sz="2400" dirty="0" smtClean="0">
                <a:latin typeface="Arial" panose="020B0604020202020204" pitchFamily="34" charset="0"/>
              </a:rPr>
              <a:t>w</a:t>
            </a:r>
            <a:r>
              <a:rPr lang="zh-CN" altLang="en-US" sz="2400" dirty="0" smtClean="0">
                <a:latin typeface="Arial" panose="020B0604020202020204" pitchFamily="34" charset="0"/>
              </a:rPr>
              <a:t>。 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隐马尔科夫模型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147056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（略，见参考资料和板书）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1274763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VITERBI</a:t>
            </a:r>
            <a:r>
              <a:rPr lang="zh-CN" altLang="en-US" sz="2400" dirty="0" smtClean="0">
                <a:latin typeface="Arial" panose="020B0604020202020204" pitchFamily="34" charset="0"/>
              </a:rPr>
              <a:t>搜索的一种： </a:t>
            </a:r>
            <a:r>
              <a:rPr lang="en-US" altLang="zh-CN" sz="2400" dirty="0" smtClean="0">
                <a:latin typeface="Arial" panose="020B0604020202020204" pitchFamily="34" charset="0"/>
              </a:rPr>
              <a:t>Two-Level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23728" y="3352841"/>
                <a:ext cx="4103688" cy="498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352841"/>
                <a:ext cx="4103688" cy="498406"/>
              </a:xfrm>
              <a:prstGeom prst="rect">
                <a:avLst/>
              </a:prstGeom>
              <a:blipFill rotWithShape="0">
                <a:blip r:embed="rId3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03920" y="2084490"/>
                <a:ext cx="8244916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20204" pitchFamily="34" charset="0"/>
                  </a:rPr>
                  <a:t>  假设一个单词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w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的起始时刻为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b,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终止时刻为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e,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所有候选单词个数为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V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。 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为从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b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开始到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e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终止的最佳单词匹配的距离：</a:t>
                </a:r>
                <a:endParaRPr lang="en-US" altLang="zh-CN" sz="2400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0" y="2084490"/>
                <a:ext cx="8244916" cy="1243802"/>
              </a:xfrm>
              <a:prstGeom prst="rect">
                <a:avLst/>
              </a:prstGeom>
              <a:blipFill rotWithShape="0">
                <a:blip r:embed="rId4"/>
                <a:stretch>
                  <a:fillRect l="-1109" t="-539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7544" y="4034269"/>
                <a:ext cx="75973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 可以通过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的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求得。</a:t>
                </a:r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endParaRPr lang="en-US" altLang="zh-CN" sz="2400" dirty="0">
                  <a:latin typeface="Arial" panose="020B0604020202020204" pitchFamily="34" charset="0"/>
                </a:endParaRPr>
              </a:p>
              <a:p>
                <a:r>
                  <a:rPr lang="zh-CN" altLang="en-US" sz="2400" dirty="0" smtClean="0">
                    <a:latin typeface="Arial" panose="020B0604020202020204" pitchFamily="34" charset="0"/>
                  </a:rPr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终止于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总共有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单词的最佳匹配距离，那么根据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VITERBI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算法，有：</a:t>
                </a:r>
                <a:endParaRPr lang="en-US" altLang="zh-CN" sz="2400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34269"/>
                <a:ext cx="759735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284" t="-4280" r="-521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23728" y="5603929"/>
                <a:ext cx="5486630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603929"/>
                <a:ext cx="5486630" cy="528030"/>
              </a:xfrm>
              <a:prstGeom prst="rect">
                <a:avLst/>
              </a:prstGeom>
              <a:blipFill rotWithShape="0">
                <a:blip r:embed="rId6"/>
                <a:stretch>
                  <a:fillRect b="-21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7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18" y="115941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VITERBI</a:t>
            </a:r>
            <a:r>
              <a:rPr lang="zh-CN" altLang="en-US" sz="2400" dirty="0" smtClean="0">
                <a:latin typeface="Arial" panose="020B0604020202020204" pitchFamily="34" charset="0"/>
              </a:rPr>
              <a:t>搜索的一种： </a:t>
            </a:r>
            <a:r>
              <a:rPr lang="en-US" altLang="zh-CN" sz="2400" dirty="0" smtClean="0">
                <a:latin typeface="Arial" panose="020B0604020202020204" pitchFamily="34" charset="0"/>
              </a:rPr>
              <a:t>Two-Level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2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1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0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0,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endParaRPr lang="en-US" altLang="zh-CN" sz="2400" dirty="0">
                  <a:latin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Arial" panose="020B0604020202020204" pitchFamily="34" charset="0"/>
                  </a:rPr>
                  <a:t>步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骤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2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,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步</a:t>
                </a:r>
                <a:r>
                  <a:rPr lang="zh-CN" altLang="en-US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骤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： 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Arial" panose="020B0604020202020204" pitchFamily="34" charset="0"/>
                  </a:rPr>
                  <a:t> do 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</a:endParaRPr>
              </a:p>
              <a:p>
                <a:endParaRPr lang="en-US" altLang="zh-CN" sz="2400" b="0" dirty="0" smtClean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                  ……</a:t>
                </a:r>
              </a:p>
              <a:p>
                <a:r>
                  <a:rPr lang="en-US" altLang="zh-CN" sz="2400" b="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b="0" dirty="0" smtClean="0">
                    <a:latin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</a:endParaRPr>
              </a:p>
              <a:p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r>
                  <a:rPr lang="zh-CN" altLang="en-US" sz="2400" dirty="0" smtClean="0">
                    <a:latin typeface="Arial" panose="020B060402020202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4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： 最终决策：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通过每一步的记录获得单词。</a:t>
                </a:r>
                <a:endParaRPr lang="en-US" altLang="zh-CN" sz="2400" b="0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blipFill rotWithShape="0">
                <a:blip r:embed="rId3"/>
                <a:stretch>
                  <a:fillRect l="-1085" t="-1299" b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4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18" y="115941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VITERBI</a:t>
            </a:r>
            <a:r>
              <a:rPr lang="zh-CN" altLang="en-US" sz="2400" dirty="0" smtClean="0">
                <a:latin typeface="Arial" panose="020B0604020202020204" pitchFamily="34" charset="0"/>
              </a:rPr>
              <a:t>搜索的一种： </a:t>
            </a:r>
            <a:r>
              <a:rPr lang="en-US" altLang="zh-CN" sz="2400" dirty="0" smtClean="0">
                <a:latin typeface="Arial" panose="020B0604020202020204" pitchFamily="34" charset="0"/>
              </a:rPr>
              <a:t>Two-Level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2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1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0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0,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endParaRPr lang="en-US" altLang="zh-CN" sz="2400" dirty="0">
                  <a:latin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Arial" panose="020B0604020202020204" pitchFamily="34" charset="0"/>
                  </a:rPr>
                  <a:t>步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骤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2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,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endPara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步</a:t>
                </a:r>
                <a:r>
                  <a:rPr lang="zh-CN" altLang="en-US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骤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： </a:t>
                </a:r>
                <a:r>
                  <a:rPr lang="en-US" altLang="zh-CN" sz="2400" dirty="0" smtClean="0">
                    <a:latin typeface="Arial" panose="020B0604020202020204" pitchFamily="34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Arial" panose="020B0604020202020204" pitchFamily="34" charset="0"/>
                  </a:rPr>
                  <a:t> do 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</a:endParaRPr>
              </a:p>
              <a:p>
                <a:endParaRPr lang="en-US" altLang="zh-CN" sz="2400" b="0" dirty="0" smtClean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                  ……</a:t>
                </a:r>
              </a:p>
              <a:p>
                <a:r>
                  <a:rPr lang="en-US" altLang="zh-CN" sz="2400" b="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b="0" dirty="0" smtClean="0">
                    <a:latin typeface="Arial" panose="020B060402020202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</a:endParaRPr>
              </a:p>
              <a:p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r>
                  <a:rPr lang="zh-CN" altLang="en-US" sz="2400" dirty="0" smtClean="0">
                    <a:latin typeface="Arial" panose="020B060402020202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4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： 最终决策：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通过每一步的记录获得单词。</a:t>
                </a:r>
                <a:endParaRPr lang="en-US" altLang="zh-CN" sz="2400" b="0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blipFill rotWithShape="0">
                <a:blip r:embed="rId3"/>
                <a:stretch>
                  <a:fillRect l="-1085" t="-1299" b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15941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</a:rPr>
              <a:t>如</a:t>
            </a:r>
            <a:r>
              <a:rPr lang="zh-CN" altLang="en-US" sz="2400" dirty="0">
                <a:latin typeface="Arial" panose="020B0604020202020204" pitchFamily="34" charset="0"/>
              </a:rPr>
              <a:t>何构造语言模型</a:t>
            </a:r>
            <a:r>
              <a:rPr lang="zh-CN" altLang="en-US" sz="2400" dirty="0" smtClean="0">
                <a:latin typeface="Arial" panose="020B0604020202020204" pitchFamily="34" charset="0"/>
              </a:rPr>
              <a:t>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定</a:t>
            </a:r>
            <a:r>
              <a:rPr lang="zh-CN" altLang="en-US" sz="2000" dirty="0"/>
              <a:t>义 （</a:t>
            </a:r>
            <a:r>
              <a:rPr lang="en-US" altLang="zh-CN" sz="2000" dirty="0"/>
              <a:t>N-gram</a:t>
            </a:r>
            <a:r>
              <a:rPr lang="zh-CN" altLang="en-US" sz="2000" dirty="0"/>
              <a:t>）</a:t>
            </a:r>
            <a:r>
              <a:rPr lang="en-US" altLang="zh-CN" sz="2000" dirty="0"/>
              <a:t>: </a:t>
            </a:r>
            <a:r>
              <a:rPr lang="zh-CN" altLang="en-US" sz="2000" dirty="0"/>
              <a:t>一个单词出现的概率，只与它前面的</a:t>
            </a:r>
            <a:r>
              <a:rPr lang="en-US" altLang="zh-CN" sz="2000" dirty="0"/>
              <a:t>N</a:t>
            </a:r>
            <a:r>
              <a:rPr lang="zh-CN" altLang="en-US" sz="2000" dirty="0"/>
              <a:t>个单词相关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pl-PL" altLang="zh-CN" sz="2000" dirty="0"/>
              <a:t>P(w1</a:t>
            </a:r>
            <a:r>
              <a:rPr lang="pl-PL" altLang="zh-CN" sz="2000" dirty="0"/>
              <a:t>, w2, w3, … , wn)=P(w1)P(w2|w1)P(w3|w1w2)P(w4|w1w2w3)…P(wn|w1w2…wn-1</a:t>
            </a:r>
            <a:r>
              <a:rPr lang="pl-PL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</a:t>
            </a:r>
            <a:r>
              <a:rPr lang="en-US" altLang="zh-CN" sz="2000" dirty="0"/>
              <a:t>1-gram</a:t>
            </a:r>
            <a:r>
              <a:rPr lang="zh-CN" altLang="en-US" sz="2000" dirty="0"/>
              <a:t>模</a:t>
            </a:r>
            <a:r>
              <a:rPr lang="zh-CN" altLang="en-US" sz="2000" dirty="0"/>
              <a:t>型下</a:t>
            </a:r>
            <a:endParaRPr lang="en-US" altLang="zh-CN" sz="2000" dirty="0"/>
          </a:p>
          <a:p>
            <a:r>
              <a:rPr lang="pl-PL" altLang="zh-CN" sz="2000" dirty="0"/>
              <a:t>P(w1, w2, w3, … , wn)=P(w1)P(w2|w1)P(w3|w1w2)P(w4|w1w2w3)…P(wn|w1w2…wn-1)</a:t>
            </a:r>
          </a:p>
          <a:p>
            <a:r>
              <a:rPr lang="pl-PL" altLang="zh-CN" sz="2000" dirty="0"/>
              <a:t>≈P(w1)P(w2|w1)P(w3|w2)P(w4|w3)…P(wn|wn-1</a:t>
            </a:r>
            <a:r>
              <a:rPr lang="pl-PL" altLang="zh-CN" sz="2000" dirty="0"/>
              <a:t>)</a:t>
            </a:r>
            <a:endParaRPr lang="en-US" altLang="zh-CN" sz="2000" dirty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pl-PL" sz="2000" dirty="0"/>
              <a:t>在</a:t>
            </a:r>
            <a:r>
              <a:rPr lang="pl-PL" altLang="zh-CN" sz="2000" dirty="0"/>
              <a:t>2-gram</a:t>
            </a:r>
            <a:r>
              <a:rPr lang="zh-CN" altLang="pl-PL" sz="2000" dirty="0"/>
              <a:t>模型下：</a:t>
            </a:r>
          </a:p>
          <a:p>
            <a:r>
              <a:rPr lang="pl-PL" altLang="zh-CN" sz="2000" dirty="0"/>
              <a:t>P(w1, w2, w3, … , wn)=P(w1)P(w2|w1)P(w3|w1w2)P(w4|w1w2w3)…P(wn|w1w2…wn-1)</a:t>
            </a:r>
          </a:p>
          <a:p>
            <a:r>
              <a:rPr lang="pl-PL" altLang="zh-CN" sz="2000" dirty="0"/>
              <a:t>≈P(w1)P(w2|w1)P(w3|w1w2)P(w4|w2w3)…P(wn|wn-2wn-1)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pl-PL" sz="2000" dirty="0"/>
              <a:t>在</a:t>
            </a:r>
            <a:r>
              <a:rPr lang="pl-PL" altLang="zh-CN" sz="2000" dirty="0"/>
              <a:t>3-gram</a:t>
            </a:r>
            <a:r>
              <a:rPr lang="zh-CN" altLang="pl-PL" sz="2000" dirty="0"/>
              <a:t>模型下：</a:t>
            </a:r>
          </a:p>
          <a:p>
            <a:r>
              <a:rPr lang="pl-PL" altLang="zh-CN" sz="2000" dirty="0"/>
              <a:t>P(w1, w2, w3, … , wn)=P(w1)P(w2|w1)P(w3|w1w2)P(w4|w1w2w3)…P(wn|w1w2…wn-1)</a:t>
            </a:r>
          </a:p>
          <a:p>
            <a:r>
              <a:rPr lang="pl-PL" altLang="zh-CN" sz="2000" dirty="0"/>
              <a:t>≈P(w1)P(w2|w1)P(w3|w1w2)P(w4|w1w2w3)…P(wn|wn-3wn-2wn-1</a:t>
            </a:r>
            <a:r>
              <a:rPr lang="pl-PL" altLang="zh-CN" sz="2000" dirty="0" smtClean="0"/>
              <a:t>)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628800"/>
            <a:ext cx="84969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</a:rPr>
              <a:t>如</a:t>
            </a:r>
            <a:r>
              <a:rPr lang="zh-CN" altLang="en-US" sz="2400" dirty="0">
                <a:latin typeface="Arial" panose="020B0604020202020204" pitchFamily="34" charset="0"/>
              </a:rPr>
              <a:t>何构造语言模型</a:t>
            </a:r>
            <a:r>
              <a:rPr lang="zh-CN" altLang="en-US" sz="2400" dirty="0" smtClean="0">
                <a:latin typeface="Arial" panose="020B0604020202020204" pitchFamily="34" charset="0"/>
              </a:rPr>
              <a:t>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N-Gram </a:t>
            </a:r>
            <a:r>
              <a:rPr lang="zh-CN" altLang="en-US" sz="2000" dirty="0" smtClean="0"/>
              <a:t>中，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越大，模型越复杂，对训练样本需求越多。当然，样本足够情况下，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越大，训练后效果会更好。因此需要选一个合适的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来平衡准确度与样本数量要求。</a:t>
            </a:r>
            <a:endParaRPr lang="en-US" altLang="zh-CN" sz="2000" dirty="0" smtClean="0"/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</a:rPr>
              <a:t>一般来说，英语</a:t>
            </a:r>
            <a:r>
              <a:rPr lang="en-US" altLang="zh-CN" sz="2000" dirty="0" smtClean="0">
                <a:latin typeface="Arial" panose="020B0604020202020204" pitchFamily="34" charset="0"/>
              </a:rPr>
              <a:t>N=3, </a:t>
            </a:r>
            <a:r>
              <a:rPr lang="zh-CN" altLang="en-US" sz="2000" dirty="0" smtClean="0">
                <a:latin typeface="Arial" panose="020B0604020202020204" pitchFamily="34" charset="0"/>
              </a:rPr>
              <a:t>汉语</a:t>
            </a:r>
            <a:r>
              <a:rPr lang="en-US" altLang="zh-CN" sz="2000" dirty="0" smtClean="0">
                <a:latin typeface="Arial" panose="020B0604020202020204" pitchFamily="34" charset="0"/>
              </a:rPr>
              <a:t>N=4</a:t>
            </a:r>
            <a:r>
              <a:rPr lang="zh-CN" altLang="en-US" sz="2000" dirty="0" smtClean="0">
                <a:latin typeface="Arial" panose="020B0604020202020204" pitchFamily="34" charset="0"/>
              </a:rPr>
              <a:t>。 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考资料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32" y="1972011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L. </a:t>
            </a:r>
            <a:r>
              <a:rPr lang="en-US" altLang="zh-CN" dirty="0" err="1" smtClean="0"/>
              <a:t>Rabiner</a:t>
            </a:r>
            <a:r>
              <a:rPr lang="en-US" altLang="zh-CN" dirty="0" smtClean="0"/>
              <a:t> and B. H. </a:t>
            </a:r>
            <a:r>
              <a:rPr lang="en-US" altLang="zh-CN" dirty="0" err="1" smtClean="0"/>
              <a:t>Juang</a:t>
            </a:r>
            <a:r>
              <a:rPr lang="en-US" altLang="zh-CN" dirty="0" smtClean="0"/>
              <a:t>, Fundamentals of Speech Recognition, Prentice-Hall International , 1997. </a:t>
            </a:r>
          </a:p>
          <a:p>
            <a:r>
              <a:rPr lang="en-US" altLang="zh-CN" dirty="0" smtClean="0"/>
              <a:t>2. Dong Yu and Li Deng, Automatic </a:t>
            </a:r>
            <a:r>
              <a:rPr lang="en-US" altLang="zh-CN" dirty="0"/>
              <a:t>Speech </a:t>
            </a:r>
            <a:r>
              <a:rPr lang="en-US" altLang="zh-CN" dirty="0" smtClean="0"/>
              <a:t>Recognition: A </a:t>
            </a:r>
            <a:r>
              <a:rPr lang="en-US" altLang="zh-CN" dirty="0"/>
              <a:t>Deep Learning </a:t>
            </a:r>
            <a:r>
              <a:rPr lang="en-US" altLang="zh-CN" dirty="0" smtClean="0"/>
              <a:t>Approach, Springer, 2014. </a:t>
            </a:r>
          </a:p>
          <a:p>
            <a:r>
              <a:rPr lang="en-US" altLang="zh-CN" dirty="0" smtClean="0"/>
              <a:t>3. D. </a:t>
            </a:r>
            <a:r>
              <a:rPr lang="en-US" altLang="zh-CN" dirty="0" err="1" smtClean="0"/>
              <a:t>Jurafsky</a:t>
            </a:r>
            <a:r>
              <a:rPr lang="en-US" altLang="zh-CN" dirty="0" smtClean="0"/>
              <a:t> and J. H. Martin, Speech </a:t>
            </a:r>
            <a:r>
              <a:rPr lang="en-US" altLang="zh-CN" dirty="0"/>
              <a:t>and Language Processing: An introduction to natural language processing</a:t>
            </a:r>
            <a:r>
              <a:rPr lang="en-US" altLang="zh-CN" dirty="0" smtClean="0"/>
              <a:t>, 2006. 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 L. </a:t>
            </a:r>
            <a:r>
              <a:rPr lang="en-US" altLang="zh-CN" dirty="0" err="1" smtClean="0"/>
              <a:t>Rabiner</a:t>
            </a:r>
            <a:r>
              <a:rPr lang="en-US" altLang="zh-CN" dirty="0" smtClean="0"/>
              <a:t>, A Tutorial on Hidden Markov Models and Selected Applications in Speech Recognition, Proceedings of the IEEE, 1-30, 1989.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8963" y="140809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参考</a:t>
            </a:r>
            <a:r>
              <a:rPr lang="zh-CN" altLang="en-US" sz="2400" dirty="0" smtClean="0">
                <a:latin typeface="Arial" panose="020B0604020202020204" pitchFamily="34" charset="0"/>
              </a:rPr>
              <a:t>书和论文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63" y="44695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工具</a:t>
            </a:r>
            <a:r>
              <a:rPr lang="zh-CN" altLang="en-US" sz="2400" dirty="0" smtClean="0">
                <a:latin typeface="Arial" panose="020B0604020202020204" pitchFamily="34" charset="0"/>
              </a:rPr>
              <a:t>包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839" y="5085184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HTK Speech </a:t>
            </a:r>
            <a:r>
              <a:rPr lang="en-US" altLang="zh-CN" dirty="0"/>
              <a:t>Recognition Toolkit, </a:t>
            </a:r>
            <a:r>
              <a:rPr lang="en-US" altLang="zh-CN" dirty="0">
                <a:hlinkClick r:id="rId3"/>
              </a:rPr>
              <a:t>http://htk.eng.cam.ac.uk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>
                <a:hlinkClick r:id="rId4" tooltip="CMU Sphinx"/>
              </a:rPr>
              <a:t>CMU </a:t>
            </a:r>
            <a:r>
              <a:rPr lang="en-US" altLang="zh-CN" dirty="0" smtClean="0">
                <a:hlinkClick r:id="rId4" tooltip="CMU Sphinx"/>
              </a:rPr>
              <a:t>Sphinx</a:t>
            </a:r>
            <a:r>
              <a:rPr lang="zh-CN" altLang="en-US" dirty="0" smtClean="0"/>
              <a:t>， </a:t>
            </a:r>
            <a:r>
              <a:rPr lang="en-US" altLang="zh-CN" dirty="0">
                <a:hlinkClick r:id="rId5"/>
              </a:rPr>
              <a:t>https://cmusphinx.github.io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/>
              <a:t>Kaldi, https://</a:t>
            </a:r>
            <a:r>
              <a:rPr lang="en-US" altLang="zh-CN" dirty="0" smtClean="0"/>
              <a:t>github.com/kaldi-asr/kaldi</a:t>
            </a:r>
          </a:p>
        </p:txBody>
      </p:sp>
    </p:spTree>
    <p:extLst>
      <p:ext uri="{BB962C8B-B14F-4D97-AF65-F5344CB8AC3E}">
        <p14:creationId xmlns:p14="http://schemas.microsoft.com/office/powerpoint/2010/main" val="10644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Thank you and comments are welcomed</a:t>
            </a:r>
          </a:p>
        </p:txBody>
      </p:sp>
    </p:spTree>
    <p:extLst>
      <p:ext uri="{BB962C8B-B14F-4D97-AF65-F5344CB8AC3E}">
        <p14:creationId xmlns:p14="http://schemas.microsoft.com/office/powerpoint/2010/main" val="1866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55545"/>
            <a:ext cx="4896544" cy="452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7720" y="609329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DNN-HMM</a:t>
            </a:r>
            <a:r>
              <a:rPr lang="zh-CN" altLang="en-US" sz="2400" dirty="0" smtClean="0">
                <a:latin typeface="Arial" panose="020B0604020202020204" pitchFamily="34" charset="0"/>
              </a:rPr>
              <a:t>模型框架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26731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DNN-HMM</a:t>
            </a:r>
            <a:r>
              <a:rPr lang="zh-CN" altLang="en-US" sz="2400" dirty="0" smtClean="0">
                <a:latin typeface="Arial" panose="020B0604020202020204" pitchFamily="34" charset="0"/>
              </a:rPr>
              <a:t> 与 </a:t>
            </a:r>
            <a:r>
              <a:rPr lang="en-US" altLang="zh-CN" sz="2400" dirty="0" smtClean="0">
                <a:latin typeface="Arial" panose="020B0604020202020204" pitchFamily="34" charset="0"/>
              </a:rPr>
              <a:t>GMM-HMM</a:t>
            </a:r>
            <a:r>
              <a:rPr lang="zh-CN" altLang="en-US" sz="2400" dirty="0" smtClean="0">
                <a:latin typeface="Arial" panose="020B0604020202020204" pitchFamily="34" charset="0"/>
              </a:rPr>
              <a:t>对比：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1031" y="1932230"/>
                <a:ext cx="759735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20204" pitchFamily="34" charset="0"/>
                  </a:rPr>
                  <a:t>假设输入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语音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，且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有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N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个状态。 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  <a:p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r>
                  <a:rPr lang="en-US" altLang="zh-CN" sz="2400" dirty="0" smtClean="0">
                    <a:latin typeface="Arial" panose="020B0604020202020204" pitchFamily="34" charset="0"/>
                  </a:rPr>
                  <a:t>1. GMM-HMM (Gaussian Mixture Models-Hidden Markov Models)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是用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来模拟概率密度函数</a:t>
                </a:r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,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endParaRPr lang="en-US" altLang="zh-CN" sz="2400" dirty="0">
                  <a:latin typeface="Arial" panose="020B0604020202020204" pitchFamily="34" charset="0"/>
                </a:endParaRPr>
              </a:p>
              <a:p>
                <a:r>
                  <a:rPr lang="en-US" altLang="zh-CN" sz="2400" dirty="0" smtClean="0">
                    <a:latin typeface="Arial" panose="020B0604020202020204" pitchFamily="34" charset="0"/>
                  </a:rPr>
                  <a:t>2.  DNN-HMM (Deep Neural Networks-Hidden Markov           Models )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 是用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DNN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来模拟概率密度函数</a:t>
                </a:r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，其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1" y="1932230"/>
                <a:ext cx="7597353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284" t="-1964" r="-12199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26731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20204" pitchFamily="34" charset="0"/>
              </a:rPr>
              <a:t>理论推导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0" y="1932230"/>
            <a:ext cx="6839867" cy="563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6738" y="2636912"/>
                <a:ext cx="86817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20204" pitchFamily="34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不同</m:t>
                    </m:r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的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模型都不变，在识别过程中可以忽略，因此我们可以简化如下：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" y="2636912"/>
                <a:ext cx="868172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12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30" y="3572972"/>
            <a:ext cx="5487223" cy="5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26731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20204" pitchFamily="34" charset="0"/>
              </a:rPr>
              <a:t>理论推导 </a:t>
            </a:r>
            <a:r>
              <a:rPr lang="en-US" altLang="zh-CN" sz="2400" dirty="0" smtClean="0">
                <a:latin typeface="Arial" panose="020B0604020202020204" pitchFamily="34" charset="0"/>
              </a:rPr>
              <a:t>– </a:t>
            </a:r>
            <a:r>
              <a:rPr lang="zh-CN" altLang="en-US" sz="2400" dirty="0" smtClean="0">
                <a:latin typeface="Arial" panose="020B0604020202020204" pitchFamily="34" charset="0"/>
              </a:rPr>
              <a:t>识别流程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201" y="1781263"/>
            <a:ext cx="868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 在识别中，某段语音属于某个“单词”</a:t>
            </a:r>
            <a:r>
              <a:rPr lang="en-US" altLang="zh-CN" sz="2400" dirty="0" smtClean="0">
                <a:latin typeface="Arial" panose="020B0604020202020204" pitchFamily="34" charset="0"/>
              </a:rPr>
              <a:t>w </a:t>
            </a:r>
            <a:r>
              <a:rPr lang="zh-CN" altLang="en-US" sz="2400" dirty="0" smtClean="0">
                <a:latin typeface="Arial" panose="020B0604020202020204" pitchFamily="34" charset="0"/>
              </a:rPr>
              <a:t>是这样判断的：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75646"/>
            <a:ext cx="7136850" cy="1024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12324" y="3407443"/>
                <a:ext cx="86817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20204" pitchFamily="34" charset="0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表示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某个“单词”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w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出现的先验概率，可以通过统计获得。而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4" y="3407443"/>
                <a:ext cx="868172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5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91" y="4322835"/>
            <a:ext cx="6884278" cy="20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16183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20204" pitchFamily="34" charset="0"/>
              </a:rPr>
              <a:t>理论推导 </a:t>
            </a:r>
            <a:r>
              <a:rPr lang="en-US" altLang="zh-CN" sz="2400" dirty="0" smtClean="0">
                <a:latin typeface="Arial" panose="020B0604020202020204" pitchFamily="34" charset="0"/>
              </a:rPr>
              <a:t>– </a:t>
            </a:r>
            <a:r>
              <a:rPr lang="zh-CN" altLang="en-US" sz="2400" dirty="0" smtClean="0">
                <a:latin typeface="Arial" panose="020B0604020202020204" pitchFamily="34" charset="0"/>
              </a:rPr>
              <a:t>识别流程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201" y="1556792"/>
            <a:ext cx="868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 在识别中，某段语音属于某个“单词”</a:t>
            </a:r>
            <a:r>
              <a:rPr lang="en-US" altLang="zh-CN" sz="2400" dirty="0" smtClean="0">
                <a:latin typeface="Arial" panose="020B0604020202020204" pitchFamily="34" charset="0"/>
              </a:rPr>
              <a:t>w </a:t>
            </a:r>
            <a:r>
              <a:rPr lang="zh-CN" altLang="en-US" sz="2400" dirty="0" smtClean="0">
                <a:latin typeface="Arial" panose="020B0604020202020204" pitchFamily="34" charset="0"/>
              </a:rPr>
              <a:t>是这样判断的：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51175"/>
            <a:ext cx="7136850" cy="1024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12324" y="3182972"/>
                <a:ext cx="86817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20204" pitchFamily="34" charset="0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表示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某个“单词”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w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出现的先验概率，可以通过统计获得。而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4" y="3182972"/>
                <a:ext cx="868172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5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04" y="3989066"/>
            <a:ext cx="5444117" cy="1620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313" y="5963408"/>
            <a:ext cx="5729747" cy="6564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2000" y="5532284"/>
            <a:ext cx="7759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  最终决策过程：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16183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20204" pitchFamily="34" charset="0"/>
              </a:rPr>
              <a:t>的训练流程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20204" pitchFamily="34" charset="0"/>
                  </a:rPr>
                  <a:t>问题：如何获得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b="0" dirty="0" smtClean="0">
                  <a:latin typeface="Arial" panose="020B060402020202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latin typeface="Arial" panose="020B0604020202020204" pitchFamily="34" charset="0"/>
                  </a:rPr>
                  <a:t>回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答：首先训练一个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模型，由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模型获得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，。</m:t>
                    </m:r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通过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预测每个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的标签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统计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获得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。最后用深度网络获得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。</a:t>
                </a:r>
                <a:endParaRPr lang="en-US" altLang="zh-CN" sz="2400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  <a:blipFill rotWithShape="0">
                <a:blip r:embed="rId3"/>
                <a:stretch>
                  <a:fillRect l="-1053" t="-3343" b="-5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746746"/>
            <a:ext cx="5444117" cy="16202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3528" y="594928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Dong </a:t>
            </a:r>
            <a:r>
              <a:rPr lang="en-US" altLang="zh-CN" dirty="0"/>
              <a:t>Yu and Li Deng, Automatic Speech Recognition: A Deep Learning Approach, Springer, 2014. </a:t>
            </a:r>
            <a:r>
              <a:rPr lang="en-US" altLang="zh-CN" dirty="0" smtClean="0"/>
              <a:t> (Chapter 6)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2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模型的语音识别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16183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2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20204" pitchFamily="34" charset="0"/>
              </a:rPr>
              <a:t>的训练流程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20204" pitchFamily="34" charset="0"/>
                  </a:rPr>
                  <a:t>问题：如何获得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b="0" dirty="0" smtClean="0">
                  <a:latin typeface="Arial" panose="020B060402020202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 smtClean="0">
                  <a:latin typeface="Arial" panose="020B060402020202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latin typeface="Arial" panose="020B0604020202020204" pitchFamily="34" charset="0"/>
                  </a:rPr>
                  <a:t>回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答：首先训练一个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模型，由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模型获得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，。</m:t>
                    </m:r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 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通过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预测每个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的标签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统计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获得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。最后用深度网络获得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。</a:t>
                </a:r>
                <a:endParaRPr lang="en-US" altLang="zh-CN" sz="2400" dirty="0" smtClean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  <a:blipFill rotWithShape="0">
                <a:blip r:embed="rId3"/>
                <a:stretch>
                  <a:fillRect l="-1053" t="-3343" b="-5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746746"/>
            <a:ext cx="5444117" cy="16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1550</Words>
  <Application>Microsoft Office PowerPoint</Application>
  <PresentationFormat>On-screen Show (4:3)</PresentationFormat>
  <Paragraphs>197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 Unicode MS</vt:lpstr>
      <vt:lpstr>华文楷体</vt:lpstr>
      <vt:lpstr>宋体</vt:lpstr>
      <vt:lpstr>黑体</vt:lpstr>
      <vt:lpstr>Arial</vt:lpstr>
      <vt:lpstr>Calibri</vt:lpstr>
      <vt:lpstr>Cambria Math</vt:lpstr>
      <vt:lpstr>Times New Roman</vt:lpstr>
      <vt:lpstr>蝴蝶飞</vt:lpstr>
      <vt:lpstr>1_蝴蝶飞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Haoji Hu</cp:lastModifiedBy>
  <cp:revision>679</cp:revision>
  <dcterms:modified xsi:type="dcterms:W3CDTF">2017-11-07T19:40:14Z</dcterms:modified>
</cp:coreProperties>
</file>