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56" r:id="rId3"/>
    <p:sldId id="431" r:id="rId4"/>
    <p:sldId id="444" r:id="rId5"/>
    <p:sldId id="445" r:id="rId6"/>
    <p:sldId id="450" r:id="rId7"/>
    <p:sldId id="434" r:id="rId8"/>
    <p:sldId id="432" r:id="rId9"/>
    <p:sldId id="433" r:id="rId10"/>
    <p:sldId id="435" r:id="rId11"/>
    <p:sldId id="352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6" r:id="rId20"/>
    <p:sldId id="447" r:id="rId21"/>
    <p:sldId id="448" r:id="rId22"/>
    <p:sldId id="449" r:id="rId23"/>
    <p:sldId id="451" r:id="rId24"/>
    <p:sldId id="452" r:id="rId25"/>
    <p:sldId id="453" r:id="rId26"/>
    <p:sldId id="454" r:id="rId27"/>
    <p:sldId id="455" r:id="rId28"/>
    <p:sldId id="458" r:id="rId29"/>
    <p:sldId id="460" r:id="rId30"/>
    <p:sldId id="461" r:id="rId31"/>
    <p:sldId id="462" r:id="rId32"/>
    <p:sldId id="459" r:id="rId33"/>
    <p:sldId id="463" r:id="rId34"/>
    <p:sldId id="464" r:id="rId35"/>
    <p:sldId id="27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>
      <p:cViewPr varScale="1">
        <p:scale>
          <a:sx n="70" d="100"/>
          <a:sy n="70" d="100"/>
        </p:scale>
        <p:origin x="10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  <a:t>2017/10/10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3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0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3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4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02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25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97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83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52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5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09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9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46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97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20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57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03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01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95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52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31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7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5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93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66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18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206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8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6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0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34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18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5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8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1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9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6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1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3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6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31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8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26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2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31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7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oji_hu@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2051720" y="2564904"/>
            <a:ext cx="6912768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人工神经网络的参数设置</a:t>
            </a: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胡浩基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hlinkClick r:id="rId3"/>
              </a:rPr>
              <a:t>haoji_hu@zju.edu.cn</a:t>
            </a:r>
            <a:endParaRPr lang="en-US" altLang="zh-CN" sz="2400" b="1" dirty="0" smtClean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）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37269"/>
            <a:ext cx="2916377" cy="2331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646847"/>
            <a:ext cx="2904398" cy="232208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691680" y="3861048"/>
            <a:ext cx="1512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Sigmoid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64088" y="3861047"/>
            <a:ext cx="1080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tanh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7544" y="4651819"/>
            <a:ext cx="84827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梯度消失现象：如果        一开始很大或很小，那么梯度将趋近于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，反向传播后前面与之相关的梯度也趋近于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，导致训练缓慢。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因此，我们要使       一开始在零附近。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47864" y="4725144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115095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628370" y="5858008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370" y="5858008"/>
                <a:ext cx="115095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5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）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9512" y="1556792"/>
            <a:ext cx="84827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一种比较简单有效的方法是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W,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初始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化从区间          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均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匀随机取值。其中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为（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W,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）所在层的神经元个数。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可以证明，如果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从正态分布，均值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，方差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，且各个维度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无关，而（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W,b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的均匀分布，则        是均值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 方差为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的正态分布。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372200" y="3871569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71569"/>
                <a:ext cx="115095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164288" y="1484784"/>
                <a:ext cx="13651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/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484784"/>
                <a:ext cx="1365181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987824" y="2411596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11596"/>
                <a:ext cx="37792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843808" y="3655157"/>
                <a:ext cx="13651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/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655157"/>
                <a:ext cx="1365181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39179" y="5059403"/>
            <a:ext cx="860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nn.W{k} = 2*rand(height, width)/sqrt(width)-1/sqrt(width);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70" y="5466757"/>
            <a:ext cx="8044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= 2*rand(height, 1)/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(width)-1/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(width);</a:t>
            </a:r>
          </a:p>
        </p:txBody>
      </p:sp>
    </p:spTree>
    <p:extLst>
      <p:ext uri="{BB962C8B-B14F-4D97-AF65-F5344CB8AC3E}">
        <p14:creationId xmlns:p14="http://schemas.microsoft.com/office/powerpoint/2010/main" val="36987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）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3323" y="1285061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参数初始化是一个热点领域，相关论文包括：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" y="1844824"/>
            <a:ext cx="9144000" cy="41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97441" y="1267309"/>
            <a:ext cx="83491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atch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normalization accelerating deep network training by reducing internal covariate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shift (2015)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9473" y="2392736"/>
            <a:ext cx="7920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本思想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：既然我们希望每一层获得的值都在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附近，从而避免梯度消失现象，那么我们为什么不直接把每一层的值做基于均值和方差的归一化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呢？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2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2137323" cy="4863982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19872" y="1988840"/>
            <a:ext cx="52795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Fully Connected Layer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 Normalization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096545"/>
            <a:ext cx="3809190" cy="13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7272" y="1324452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算法流程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" y="1916832"/>
            <a:ext cx="9144000" cy="37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65674" y="1502688"/>
            <a:ext cx="84827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nn.batch_normalization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sum(y,2);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{k-1}.^2*(nn.vecNum-1) + (m-1)*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(y,0,2).^2;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{k-1}/(nn.vecNum-1));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(y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{k-1},1,m))./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{k-1}+0.0001*ones(size(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{k-1})),1,m);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nn.Gamma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y+nn.Beta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nn.activaton_function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'sigmoid'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sigmoid(y);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tanh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tanh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1117372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6432" y="1100795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684" y="1502688"/>
            <a:ext cx="79746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= 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{k}'*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{k+1})) .*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.* (1 -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nn.batch_normalization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x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(x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{k-1},1,m))./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     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}+0.0001*ones(size(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{k-1})),1,m);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temp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{k}.*x;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nn.Gamma_grad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sum(mean(temp,2));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nn.Beta_grad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sum(mean(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{k},2));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nn.Gamma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{k-1}+0.0001),1,m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{k},2)/m;</a:t>
            </a:r>
          </a:p>
        </p:txBody>
      </p:sp>
    </p:spTree>
    <p:extLst>
      <p:ext uri="{BB962C8B-B14F-4D97-AF65-F5344CB8AC3E}">
        <p14:creationId xmlns:p14="http://schemas.microsoft.com/office/powerpoint/2010/main" val="8642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536" y="1315005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可加正则项 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Regulation Term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31640" y="1881777"/>
                <a:ext cx="2508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881777"/>
                <a:ext cx="250863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59632" y="2271677"/>
                <a:ext cx="6120680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𝑏𝑎𝑡𝑐h</m:t>
                              </m:r>
                              <m:r>
                                <m:rPr>
                                  <m:lit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1677"/>
                <a:ext cx="6120680" cy="9840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99592" y="355244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cost2 = cost2 +  sum(sum(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{k-1}.^2));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592" y="388634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(s) = 0.5 / m * sum(sum((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).^2)) + 0.5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4765242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5869" y="3094810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9552" y="4624821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5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3" y="1240909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果是分类问题，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F(W)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可以采用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函数和交叉熵的组合。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14963"/>
            <a:ext cx="2272665" cy="12992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44827" y="2071906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0" name="Picture 2" descr="sum_{j=1}^N exp(z_j)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56" y="2940527"/>
            <a:ext cx="1805523" cy="64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24" y="4143336"/>
            <a:ext cx="5128260" cy="109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01516" y="5297175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熵（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Cross Entropy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888" y="5792006"/>
            <a:ext cx="33337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数设置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605" y="1431062"/>
            <a:ext cx="77697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随机梯度下降 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Stochastic Gradient Descent, SGD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激活函数选择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训练数据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的初始化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Batch normalization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目标函数选择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参数更新策略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练建议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2" y="1240909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F(W)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函数和交叉熵的组合，那么求导将会有非常简单的形式：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99" y="2132856"/>
            <a:ext cx="1290320" cy="5568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16144" y="321297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nn.objective_function,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'Cross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 Entropy'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-0.5*sum(sum(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.*log(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{k})))/m + 0.5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5" y="4581128"/>
            <a:ext cx="7848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{nn.depth-1},1,m);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67544" y="2720531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6144" y="4092433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4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2" y="1425575"/>
            <a:ext cx="8421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）常规的更新 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Vanilla Stochastic Gradient Descent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2028969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0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412776"/>
            <a:ext cx="8421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的问题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W,b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的每一个分量获得的梯度绝对值有大有小，一些情况下，将会迫使优化路径变成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形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状。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" y="2924944"/>
            <a:ext cx="9144000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412776"/>
            <a:ext cx="8421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的问题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求梯度的策略过于随机，由于上一次和下一次用的是完全不同的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据，将会出现优化的方向随机的情况。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50345"/>
            <a:ext cx="3960440" cy="212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780928"/>
            <a:ext cx="303201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决各个方向梯度不一致的方法：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AdaGrad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6" y="2276872"/>
            <a:ext cx="7662052" cy="39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59744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决各个方向梯度不一致的方法：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AdaGrad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59" y="2636912"/>
            <a:ext cx="82809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AdaGrad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</a:p>
        </p:txBody>
      </p:sp>
    </p:spTree>
    <p:extLst>
      <p:ext uri="{BB962C8B-B14F-4D97-AF65-F5344CB8AC3E}">
        <p14:creationId xmlns:p14="http://schemas.microsoft.com/office/powerpoint/2010/main" val="27040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决各个方向梯度不一致的方法：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RMSProp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98037"/>
            <a:ext cx="7682046" cy="39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决梯度随机性问题：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Momentum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560100"/>
            <a:ext cx="2258032" cy="1013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1" y="2636912"/>
            <a:ext cx="760846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决梯度随机性问题：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Momentum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276872"/>
            <a:ext cx="8388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'Momentum'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0.5*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0.5*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 = 0.5;</a:t>
            </a:r>
          </a:p>
        </p:txBody>
      </p:sp>
    </p:spTree>
    <p:extLst>
      <p:ext uri="{BB962C8B-B14F-4D97-AF65-F5344CB8AC3E}">
        <p14:creationId xmlns:p14="http://schemas.microsoft.com/office/powerpoint/2010/main" val="5384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15211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时两个问题：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624728"/>
            <a:ext cx="6422867" cy="49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随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28" y="1267310"/>
            <a:ext cx="776978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随机梯度下降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）不用每输入一个样本就去变换参数，而是输入一批样本（叫做一个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MINI-BATCH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），求出这些样本的梯度平均值后，根据这个平均值改变参数。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）在神经网络训练中，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的样本数大致设置为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50-200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不等。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15211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时两个问题：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983109"/>
            <a:ext cx="81906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'Adam</a:t>
            </a:r>
            <a:r>
              <a:rPr lang="en-US" altLang="zh-CN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nn.sb{k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0.9*nn.sb{k}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0.999*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+ 0.001*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0.999*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+ 0.001*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- 10*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(1000*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{k}+0.00001);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- 10*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*nn.sb{k}./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(1000*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{k}+0.00001); 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%rho1 = 0.9, rho2 = 0.999, delta = 0.00001</a:t>
            </a:r>
          </a:p>
        </p:txBody>
      </p:sp>
    </p:spTree>
    <p:extLst>
      <p:ext uri="{BB962C8B-B14F-4D97-AF65-F5344CB8AC3E}">
        <p14:creationId xmlns:p14="http://schemas.microsoft.com/office/powerpoint/2010/main" val="30366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解决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RMSProp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7" y="2348880"/>
            <a:ext cx="7989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RMSProp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 = 0.9</a:t>
            </a:r>
          </a:p>
        </p:txBody>
      </p:sp>
    </p:spTree>
    <p:extLst>
      <p:ext uri="{BB962C8B-B14F-4D97-AF65-F5344CB8AC3E}">
        <p14:creationId xmlns:p14="http://schemas.microsoft.com/office/powerpoint/2010/main" val="3562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107504" y="130175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训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练建议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1437" y="1340768"/>
            <a:ext cx="842112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）一般情况下，在训练集上的目标函数的平均值（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）会随着训练的深入而不断减小，如果这个指标有增大情况，停下来。有两种情况：第一是采用的模型不够复杂，以致于不能在训练集上完全拟合；第二是已经训练很好了。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）分出一些验证集（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Validation Set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练的本质目标是在验证集上获取最大的识别率。因此训练一段时间后，必须在验证集上测试识别率，保存使验证集上识别率最大的模型参数，作为最后结果。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）注意调整学习率（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Learning Rate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如果刚训练几步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就增加，一般来说是学习率太高了；如果每次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变化很小，说明学习率太低。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107504" y="130175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训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练建议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22502" y="1628800"/>
            <a:ext cx="809899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Batch Normalization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较好用，用了这个后，对学习率、参数更新策略等不敏感。建议如果用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 Normalization,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更新策略用最简单的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即可，我的经验是加上其他反而不好。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）如果不用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 Normalization,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我的经验是，合理变换其他参数组合，也可以达到目的。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于梯度累积效应，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AdaGrad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RMSProp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Adam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三种更新策略到了训练的后期会很慢，可以采用提高学习率的策略来补偿这一效应。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Thank you and comments are welcomed</a:t>
            </a:r>
          </a:p>
        </p:txBody>
      </p:sp>
    </p:spTree>
    <p:extLst>
      <p:ext uri="{BB962C8B-B14F-4D97-AF65-F5344CB8AC3E}">
        <p14:creationId xmlns:p14="http://schemas.microsoft.com/office/powerpoint/2010/main" val="1866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随</a:t>
            </a:r>
            <a:r>
              <a:rPr lang="zh-CN" altLang="en-US" sz="4400" b="1" cap="all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628800"/>
            <a:ext cx="68869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option.batch_size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size(train_x,1);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num_batches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m /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k = 1 :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iteration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randperm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 = 1 :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num_batches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batch_x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((l - 1)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+ 1 : l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), :);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((l - 1)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+ 1 : l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), :);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nn_forward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nn,batch_x,batch_y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nn_backpropagation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nn,batch_y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nn_applygradient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随</a:t>
            </a:r>
            <a:r>
              <a:rPr lang="zh-CN" altLang="en-US" sz="4400" b="1" cap="all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881" y="2940783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(s) = 0.5 / m * sum(sum((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).^2)) + 0.5 *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880" y="4460919"/>
            <a:ext cx="7884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{nn.depth-1} = sum(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},2)/m;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5869" y="2334214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9552" y="3864225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772546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 = size(batch_x,2);</a:t>
            </a:r>
          </a:p>
        </p:txBody>
      </p:sp>
    </p:spTree>
    <p:extLst>
      <p:ext uri="{BB962C8B-B14F-4D97-AF65-F5344CB8AC3E}">
        <p14:creationId xmlns:p14="http://schemas.microsoft.com/office/powerpoint/2010/main" val="14450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激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活函数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" y="1772816"/>
            <a:ext cx="9007533" cy="405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激活函数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Sigmoid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9672" r="-1574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377" y="2463795"/>
            <a:ext cx="3587280" cy="30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激活函数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tanh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368" y="2429716"/>
            <a:ext cx="3914799" cy="3129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19672" r="-1382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1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训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练数据初始化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建议：做均值和方差归一化。。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81" y="1933846"/>
            <a:ext cx="8056791" cy="28000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58" y="5445224"/>
            <a:ext cx="2932115" cy="792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79912" y="5102604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[U,V] = 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mean(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sigma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(avgX,U,1))./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(sigma,U,1);</a:t>
            </a:r>
          </a:p>
        </p:txBody>
      </p:sp>
    </p:spTree>
    <p:extLst>
      <p:ext uri="{BB962C8B-B14F-4D97-AF65-F5344CB8AC3E}">
        <p14:creationId xmlns:p14="http://schemas.microsoft.com/office/powerpoint/2010/main" val="40345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8051</TotalTime>
  <Words>2252</Words>
  <Application>Microsoft Office PowerPoint</Application>
  <PresentationFormat>On-screen Show (4:3)</PresentationFormat>
  <Paragraphs>267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 Unicode MS</vt:lpstr>
      <vt:lpstr>华文楷体</vt:lpstr>
      <vt:lpstr>宋体</vt:lpstr>
      <vt:lpstr>黑体</vt:lpstr>
      <vt:lpstr>Arial</vt:lpstr>
      <vt:lpstr>Calibri</vt:lpstr>
      <vt:lpstr>Cambria Math</vt:lpstr>
      <vt:lpstr>Courier New</vt:lpstr>
      <vt:lpstr>Times New Roman</vt:lpstr>
      <vt:lpstr>Wingdings</vt:lpstr>
      <vt:lpstr>蝴蝶飞</vt:lpstr>
      <vt:lpstr>1_蝴蝶飞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Haoji Hu</cp:lastModifiedBy>
  <cp:revision>615</cp:revision>
  <dcterms:modified xsi:type="dcterms:W3CDTF">2017-10-11T00:50:02Z</dcterms:modified>
</cp:coreProperties>
</file>