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352" r:id="rId7"/>
    <p:sldId id="410" r:id="rId8"/>
    <p:sldId id="353" r:id="rId9"/>
    <p:sldId id="354" r:id="rId10"/>
    <p:sldId id="411" r:id="rId11"/>
    <p:sldId id="412" r:id="rId12"/>
    <p:sldId id="413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358" r:id="rId30"/>
    <p:sldId id="360" r:id="rId31"/>
    <p:sldId id="361" r:id="rId32"/>
    <p:sldId id="362" r:id="rId33"/>
    <p:sldId id="363" r:id="rId34"/>
    <p:sldId id="359" r:id="rId35"/>
    <p:sldId id="364" r:id="rId36"/>
    <p:sldId id="365" r:id="rId37"/>
    <p:sldId id="366" r:id="rId38"/>
    <p:sldId id="367" r:id="rId39"/>
    <p:sldId id="368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278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095" autoAdjust="0"/>
  </p:normalViewPr>
  <p:slideViewPr>
    <p:cSldViewPr>
      <p:cViewPr varScale="1">
        <p:scale>
          <a:sx n="62" d="100"/>
          <a:sy n="62" d="100"/>
        </p:scale>
        <p:origin x="2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mailto:haoji_hu@zju.edu.cn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56.png"/><Relationship Id="rId6" Type="http://schemas.openxmlformats.org/officeDocument/2006/relationships/image" Target="../media/image1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7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hyperlink" Target="https://en.wikipedia.org/wiki/Frank_Rosenblatt" TargetMode="External"/><Relationship Id="rId2" Type="http://schemas.openxmlformats.org/officeDocument/2006/relationships/image" Target="../media/image6.wmf"/><Relationship Id="rId16" Type="http://schemas.openxmlformats.org/officeDocument/2006/relationships/notesSlide" Target="../notesSlides/notesSlide4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4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1.png"/><Relationship Id="rId1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3" Type="http://schemas.openxmlformats.org/officeDocument/2006/relationships/hyperlink" Target="https://en.wikipedia.org/wiki/Frank_Rosenblatt" TargetMode="External"/><Relationship Id="rId23" Type="http://schemas.openxmlformats.org/officeDocument/2006/relationships/notesSlide" Target="../notesSlides/notesSlide5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14.xml"/><Relationship Id="rId20" Type="http://schemas.openxmlformats.org/officeDocument/2006/relationships/image" Target="../media/image22.png"/><Relationship Id="rId2" Type="http://schemas.openxmlformats.org/officeDocument/2006/relationships/image" Target="../media/image6.wmf"/><Relationship Id="rId19" Type="http://schemas.openxmlformats.org/officeDocument/2006/relationships/image" Target="../media/image21.png"/><Relationship Id="rId18" Type="http://schemas.openxmlformats.org/officeDocument/2006/relationships/oleObject" Target="../embeddings/oleObject11.bin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oleObject" Target="../embeddings/oleObject10.bin"/><Relationship Id="rId10" Type="http://schemas.openxmlformats.org/officeDocument/2006/relationships/oleObject" Target="../embeddings/oleObject9.bin"/><Relationship Id="rId1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8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9.emf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2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691276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人</a:t>
            </a:r>
            <a:r>
              <a:rPr lang="zh-CN" altLang="en-US" sz="28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工神经网络介绍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胡浩基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  <a:hlinkClick r:id="rId1"/>
              </a:rPr>
              <a:t>haoji_hu@zju.edu.cn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	</a:t>
            </a:r>
            <a:endParaRPr lang="en-US" altLang="zh-CN" sz="4000" b="1" dirty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593"/>
            <a:ext cx="6231993" cy="4673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6583"/>
            <a:ext cx="6159984" cy="4619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0" y="1849123"/>
            <a:ext cx="6160740" cy="4620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73778"/>
            <a:ext cx="6160740" cy="4620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34" y="1873778"/>
            <a:ext cx="6088732" cy="456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73778"/>
            <a:ext cx="5996694" cy="4497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95475"/>
            <a:ext cx="5999724" cy="4499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73778"/>
            <a:ext cx="6170646" cy="4627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73778"/>
            <a:ext cx="6170646" cy="4627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1841589"/>
            <a:ext cx="6170646" cy="462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27" y="1866189"/>
            <a:ext cx="6207546" cy="4655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15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2" y="2729236"/>
            <a:ext cx="3528392" cy="22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48" y="3043754"/>
            <a:ext cx="4812123" cy="16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36512" y="5271591"/>
            <a:ext cx="4176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宋体" pitchFamily="2" charset="-122"/>
              </a:rPr>
              <a:t>神经元生理结构示意图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1104" y="52715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宋体" pitchFamily="2" charset="-122"/>
              </a:rPr>
              <a:t>神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经元的数学模型示意图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283" y="1274763"/>
            <a:ext cx="8876800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1943</a:t>
            </a:r>
            <a:r>
              <a:rPr lang="zh-CN" altLang="zh-CN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年，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宋体" pitchFamily="2" charset="-122"/>
              </a:rPr>
              <a:t>心理学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  <a:cs typeface="宋体" pitchFamily="2" charset="-122"/>
              </a:rPr>
              <a:t>家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宋体" pitchFamily="2" charset="-122"/>
              </a:rPr>
              <a:t>W.S.McCulloch</a:t>
            </a:r>
            <a:r>
              <a:rPr lang="zh-CN" altLang="zh-CN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和数理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宋体" pitchFamily="2" charset="-122"/>
              </a:rPr>
              <a:t>逻辑学</a:t>
            </a:r>
            <a:r>
              <a:rPr lang="zh-CN" altLang="zh-CN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家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宋体" pitchFamily="2" charset="-122"/>
              </a:rPr>
              <a:t>W.Pitts</a:t>
            </a:r>
            <a:r>
              <a:rPr lang="zh-CN" altLang="zh-CN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基于神经元的生理特征，建立了单个神经元的数学模型（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MP</a:t>
            </a:r>
            <a:r>
              <a:rPr lang="zh-CN" altLang="zh-CN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模型）。</a:t>
            </a:r>
            <a:endParaRPr lang="zh-CN" altLang="zh-CN" sz="2400" dirty="0">
              <a:latin typeface="黑体" pitchFamily="2" charset="-122"/>
              <a:ea typeface="黑体" pitchFamily="2" charset="-122"/>
              <a:cs typeface="宋体" pitchFamily="2" charset="-122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生物模型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6165010" cy="4623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38" y="1857297"/>
            <a:ext cx="6378923" cy="4784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88" y="1916832"/>
            <a:ext cx="6440373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5" y="1844824"/>
            <a:ext cx="6536498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873778"/>
            <a:ext cx="6642100" cy="4975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66922"/>
            <a:ext cx="6598311" cy="4942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3" y="1443924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两层神经网络例子：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849" y="1853790"/>
            <a:ext cx="6219825" cy="2562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403648" y="5589701"/>
                <a:ext cx="1342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589701"/>
                <a:ext cx="134203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2" t="-117" r="4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427808" y="5238330"/>
                <a:ext cx="1331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08" y="5238330"/>
                <a:ext cx="133139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" t="-58" r="9" b="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17733" y="5971259"/>
                <a:ext cx="241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33" y="5971259"/>
                <a:ext cx="24145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" t="-96" r="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832240" y="5878926"/>
            <a:ext cx="4710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（注意：其中   为非线性函数）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652120" y="5971259"/>
                <a:ext cx="703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971259"/>
                <a:ext cx="70339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8" t="-96" r="6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27808" y="4517627"/>
                <a:ext cx="2725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08" y="4517627"/>
                <a:ext cx="272510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" t="-64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97369" y="4860017"/>
                <a:ext cx="2746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9" y="4860017"/>
                <a:ext cx="274639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" t="-98" r="14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定理：当    为阶跃函数时，三层网络可以模拟任意决策面。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47664" y="1526143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26143"/>
                <a:ext cx="7729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2" t="-64" r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38" y="2100675"/>
            <a:ext cx="31432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Back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Propogation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Algorithm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164" y="1895475"/>
            <a:ext cx="6219825" cy="2562225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0277" y="5155406"/>
            <a:ext cx="84827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输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入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其中  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是标签值（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label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即我们希望改变  和  ，使得标签值  与实际的网络输出值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尽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量接近。    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59632" y="5244801"/>
                <a:ext cx="815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44801"/>
                <a:ext cx="81554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" t="-91" r="7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744792" y="5075960"/>
                <a:ext cx="1097095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92" y="5075960"/>
                <a:ext cx="1097095" cy="585288"/>
              </a:xfrm>
              <a:prstGeom prst="rect">
                <a:avLst/>
              </a:prstGeom>
              <a:blipFill rotWithShape="1">
                <a:blip r:embed="rId3"/>
                <a:stretch>
                  <a:fillRect l="-29" t="-69" r="12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779912" y="5270113"/>
                <a:ext cx="433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270113"/>
                <a:ext cx="43396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0" t="-67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88983" y="5603103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83" y="5603103"/>
                <a:ext cx="4093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1" t="-135" r="9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475656" y="5610301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10301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" t="-21" r="150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635929" y="5612934"/>
                <a:ext cx="433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29" y="5612934"/>
                <a:ext cx="43396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8" t="-46" r="41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732240" y="558924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589240"/>
                <a:ext cx="3713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3" t="-164" r="13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Back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Propogation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Algorithm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164" y="1895475"/>
            <a:ext cx="6219825" cy="2562225"/>
          </a:xfrm>
          <a:prstGeom prst="rect">
            <a:avLst/>
          </a:prstGeom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482046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定义目标函数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46389" y="5085184"/>
                <a:ext cx="3920945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89" y="5085184"/>
                <a:ext cx="3920945" cy="394403"/>
              </a:xfrm>
              <a:prstGeom prst="rect">
                <a:avLst/>
              </a:prstGeom>
              <a:blipFill rotWithShape="1">
                <a:blip r:embed="rId2"/>
                <a:stretch>
                  <a:fillRect l="-2" t="-26" r="1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5" name="Picture 15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20318"/>
            <a:ext cx="4812123" cy="16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20" y="501317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宋体" pitchFamily="2" charset="-122"/>
              </a:rPr>
              <a:t>神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宋体" pitchFamily="2" charset="-122"/>
              </a:rPr>
              <a:t>经元的数学模型示意图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数学模型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713989" y="4004492"/>
                <a:ext cx="414985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grow m:val="on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89" y="4004492"/>
                <a:ext cx="4149854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15" t="-21" r="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Back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Propogation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Algorithm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165" y="1895476"/>
            <a:ext cx="4759020" cy="19604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46389" y="4005064"/>
                <a:ext cx="3920945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89" y="4005064"/>
                <a:ext cx="3920945" cy="394403"/>
              </a:xfrm>
              <a:prstGeom prst="rect">
                <a:avLst/>
              </a:prstGeom>
              <a:blipFill rotWithShape="1">
                <a:blip r:embed="rId2"/>
                <a:stretch>
                  <a:fillRect l="-2" t="-30" r="1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99592" y="4399467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优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化算法：最简单的梯度下降法（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Gradient Descent Method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23494" y="5276320"/>
                <a:ext cx="367453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94" y="5276320"/>
                <a:ext cx="3674531" cy="619016"/>
              </a:xfrm>
              <a:prstGeom prst="rect">
                <a:avLst/>
              </a:prstGeom>
              <a:blipFill rotWithShape="1">
                <a:blip r:embed="rId3"/>
                <a:stretch>
                  <a:fillRect l="-9" t="-17" r="3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23494" y="5941192"/>
                <a:ext cx="356822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94" y="5941192"/>
                <a:ext cx="3568221" cy="619016"/>
              </a:xfrm>
              <a:prstGeom prst="rect">
                <a:avLst/>
              </a:prstGeom>
              <a:blipFill rotWithShape="1">
                <a:blip r:embed="rId4"/>
                <a:stretch>
                  <a:fillRect l="-9" t="-21" r="1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5616" y="5635948"/>
            <a:ext cx="691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Picture extracted from Hinton et al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2016.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147" y="2132856"/>
            <a:ext cx="9007990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常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45" r="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Sigmoid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  <a:blipFill rotWithShape="1">
                <a:blip r:embed="rId2"/>
                <a:stretch>
                  <a:fillRect l="-7" t="-61" r="2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" t="-28" r="12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77" y="2463795"/>
            <a:ext cx="3587280" cy="304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常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45" r="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tanh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68" y="2429716"/>
            <a:ext cx="3914799" cy="31299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  <a:blipFill rotWithShape="1">
                <a:blip r:embed="rId3"/>
                <a:stretch>
                  <a:fillRect l="-29" t="-80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" t="-95" r="6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2204864"/>
            <a:ext cx="5904656" cy="3248048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5536" y="1567963"/>
            <a:ext cx="3010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大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于两层的神经网络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1520" y="1331476"/>
            <a:ext cx="8208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多层神经网络的优势：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）基本单元简单，多个基本单元可扩展为非常复杂的非线性函数。因此易于构建，同时模型有很强的表达能力。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）训练和测试的计算并行性非常好，有利于在分布式系统上的应用。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）模型构建来源于对人脑的仿生，话题丰富，各种领域的研究人员都有兴趣，都能做贡献。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1520" y="1267309"/>
            <a:ext cx="820891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多层神经网络的劣势：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）数学不漂亮，优化算法只能获得局部极值，算法性能与初始值有关。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）不可解释。训练神经网络获得的参数与实际任务的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关联性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非常模糊。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）模型可调整的参数很多 （网络层数、每层神经元个数、非线性函数、学习率、优化方法、终止条件等等），使得训练神经网络变成了一门“艺术”。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）如果要训练相对复杂的网络，需要大量的训练样本。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1437" y="1340768"/>
            <a:ext cx="84211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）一般情况下，在训练集上的目标函数的平均值（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cost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）会随着训练的深入而不断减小，如果这个指标有增大情况，停下来。有两种情况：第一是采用的模型不够复杂，以致于不能在训练集上完全拟合；第二是已经训练很好了。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）分出一些验证集（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Validation Set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训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练的本质目标是在验证集上获取最大的识别率。因此训练一段时间后，必须在验证集上测试识别率，保存使验证集上识别率最大的模型参数，作为最后结果。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）注意调整学习率（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Learning Rate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如果刚训练几步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cost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就增加，一般来说是学习率太高了；如果每次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cost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变化很小，说明学习率太低。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数设置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605" y="1431062"/>
            <a:ext cx="77697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随机梯度下降 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Stochastic Gradient Descent, SGD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激活函数选择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训练数据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初始化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W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b)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的初始化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5. Batch normalization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6.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目标函数选择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7.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参数更新策略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8. 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训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练建议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随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1267310"/>
            <a:ext cx="776978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随机梯度下降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）不用每输入一个样本就去变换参数，而是输入一批样本（叫做一个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或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MINI-BATCH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），求出这些样本的梯度平均值后，根据这个平均值改变参数。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）在神经网络训练中，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的样本数大致设置为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50-200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不等。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 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70050" y="2122488"/>
          <a:ext cx="3286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1" imgW="4267200" imgH="4267200" progId="Equation.DSMT4">
                  <p:embed/>
                </p:oleObj>
              </mc:Choice>
              <mc:Fallback>
                <p:oleObj name="Equation" r:id="rId1" imgW="4267200" imgH="4267200" progId="Equation.DSMT4">
                  <p:embed/>
                  <p:pic>
                    <p:nvPicPr>
                      <p:cNvPr id="0" name="图片 5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122488"/>
                        <a:ext cx="328613" cy="33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274763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1957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年，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hlinkClick r:id="rId3" tooltip="Frank Rosenblatt"/>
              </a:rPr>
              <a:t>Frank Rosenblatt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从纯数学的度重新考察这一模型，指出能够从一些输入输出对     中通过学习算法获得权重  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和  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459571" y="209878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Equation" r:id="rId4" imgW="3048000" imgH="4267200" progId="Equation.DSMT4">
                  <p:embed/>
                </p:oleObj>
              </mc:Choice>
              <mc:Fallback>
                <p:oleObj name="Equation" r:id="rId4" imgW="3048000" imgH="4267200" progId="Equation.DSMT4">
                  <p:embed/>
                  <p:pic>
                    <p:nvPicPr>
                      <p:cNvPr id="0" name="图片 5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571" y="2098780"/>
                        <a:ext cx="2349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985036" y="1682009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6" imgW="10363200" imgH="6096000" progId="Equation.DSMT4">
                  <p:embed/>
                </p:oleObj>
              </mc:Choice>
              <mc:Fallback>
                <p:oleObj name="Equation" r:id="rId6" imgW="10363200" imgH="6096000" progId="Equation.DSMT4">
                  <p:embed/>
                  <p:pic>
                    <p:nvPicPr>
                      <p:cNvPr id="0" name="图片 5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036" y="1682009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1560" y="2892851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问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题：给定一些输入输出对      ，其中 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求一个函数，使：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427984" y="2892851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Equation" r:id="rId8" imgW="10363200" imgH="6096000" progId="Equation.DSMT4">
                  <p:embed/>
                </p:oleObj>
              </mc:Choice>
              <mc:Fallback>
                <p:oleObj name="Equation" r:id="rId8" imgW="10363200" imgH="6096000" progId="Equation.DSMT4">
                  <p:embed/>
                  <p:pic>
                    <p:nvPicPr>
                      <p:cNvPr id="0" name="图片 5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892851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156176" y="2985590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985590"/>
                <a:ext cx="97411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0" t="-123" r="5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20286" y="3340011"/>
                <a:ext cx="1148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86" y="3340011"/>
                <a:ext cx="114846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" t="-148" r="3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11560" y="4101193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感知器算法：设定            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从一堆输入输出中自动学习，获得  和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36572" y="4171008"/>
                <a:ext cx="2582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72" y="4171008"/>
                <a:ext cx="25828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2" t="-89" r="2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768249" y="4540340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49" y="4540340"/>
                <a:ext cx="466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1" t="-24" r="88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419872" y="4551599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551599"/>
                <a:ext cx="36766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8" t="-150" r="108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628800"/>
            <a:ext cx="6886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option.batch_size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size(train_x,1);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m /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 = 1 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iteration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 = 1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batch_x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nn_forward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nn,batch_x,batch_y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nn_backpropagation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nn_applygradient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881" y="2940783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880" y="4460919"/>
            <a:ext cx="788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{nn.depth-1} = 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},2)/m;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5869" y="2334214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9552" y="386422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77254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 = size(batch_x,2);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激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活函数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33" y="1772816"/>
            <a:ext cx="9007533" cy="4050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常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45" r="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Sigmoid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  <a:blipFill rotWithShape="1">
                <a:blip r:embed="rId2"/>
                <a:stretch>
                  <a:fillRect l="-7" t="-61" r="2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" t="-28" r="12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77" y="2463795"/>
            <a:ext cx="3587280" cy="304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常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45" r="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tanh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68" y="2429716"/>
            <a:ext cx="3914799" cy="31299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  <a:blipFill rotWithShape="1">
                <a:blip r:embed="rId3"/>
                <a:stretch>
                  <a:fillRect l="-29" t="-80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" t="-95" r="6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训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练数据初始化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建议：做均值和方差归一化。。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81" y="1933846"/>
            <a:ext cx="8056791" cy="2800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8" y="5445224"/>
            <a:ext cx="2932115" cy="792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79912" y="5102604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[U,V] = 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(avgX,U,1))./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(sigma,U,1);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panose="020B0604020202090204" pitchFamily="34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panose="020B0604020202090204" pitchFamily="34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637269"/>
            <a:ext cx="2916377" cy="2331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968" y="1646847"/>
            <a:ext cx="2904398" cy="232208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91680" y="3861048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Sigmoid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64088" y="3861047"/>
            <a:ext cx="1080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tanh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7544" y="4651819"/>
            <a:ext cx="84827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梯度消失现象：如果        一开始很大或很小，那么梯度将趋近于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，反向传播后前面与之相关的梯度也趋近于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，导致训练缓慢。 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因此，我们要使       一开始在零附近。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" t="-30" r="42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36" r="38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panose="020B0604020202090204" pitchFamily="34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panose="020B0604020202090204" pitchFamily="34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9512" y="1556792"/>
            <a:ext cx="84827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一种比较简单有效的方法是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初始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化从区间           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均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匀随机取值。其中  为（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）所在层的神经元个数。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可以证明，如果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从正态分布，均值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，方差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，且各个维度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无关，而（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W,b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）是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的均匀分布，则        是均值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， 方差为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/3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的正态分布。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3" t="-165" r="27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16" t="-22" r="11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" t="-136" r="66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20" t="-14" r="1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39179" y="5059403"/>
            <a:ext cx="860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nn.W{k} = 2*rand(height, width)/sqrt(width)-1/sqrt(width);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70" y="5466757"/>
            <a:ext cx="8044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2*rand(height, 1)/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(width)-1/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panose="020B0604020202090204" pitchFamily="34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panose="020B0604020202090204" pitchFamily="34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3323" y="1285061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参数初始化是一个热点领域，相关论文包括：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4" y="1844824"/>
            <a:ext cx="9144000" cy="4172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7441" y="1267309"/>
            <a:ext cx="83491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论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文：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atch 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normalization accelerating deep network training by reducing internal covariate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shift (2015)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9473" y="2392736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基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本思想：既然我们希望每一层获得的值都在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附近，从而避免梯度消失现象，那么我们为什么不直接把每一层的值做基于均值和方差的归一化呢？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70050" y="2122488"/>
          <a:ext cx="3286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1" imgW="4267200" imgH="4267200" progId="Equation.DSMT4">
                  <p:embed/>
                </p:oleObj>
              </mc:Choice>
              <mc:Fallback>
                <p:oleObj name="Equation" r:id="rId1" imgW="4267200" imgH="426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122488"/>
                        <a:ext cx="328613" cy="33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274763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1957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年，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hlinkClick r:id="rId3" tooltip="Frank Rosenblatt"/>
              </a:rPr>
              <a:t>Frank Rosenblatt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从纯数学的度重新考察这一模型，指出能够从一些输入输出对     中通过学习算法获得权重  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和  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059932" y="3378448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4" imgW="10363200" imgH="6096000" progId="Equation.DSMT4">
                  <p:embed/>
                </p:oleObj>
              </mc:Choice>
              <mc:Fallback>
                <p:oleObj name="Equation" r:id="rId4" imgW="10363200" imgH="6096000" progId="Equation.DSMT4">
                  <p:embed/>
                  <p:pic>
                    <p:nvPicPr>
                      <p:cNvPr id="0" name="图片 6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932" y="3378448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459571" y="209878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6" imgW="3048000" imgH="4267200" progId="Equation.DSMT4">
                  <p:embed/>
                </p:oleObj>
              </mc:Choice>
              <mc:Fallback>
                <p:oleObj name="Equation" r:id="rId6" imgW="3048000" imgH="4267200" progId="Equation.DSMT4">
                  <p:embed/>
                  <p:pic>
                    <p:nvPicPr>
                      <p:cNvPr id="0" name="图片 6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571" y="2098780"/>
                        <a:ext cx="2349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99592" y="2614613"/>
            <a:ext cx="748883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感知器算法（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Perceptron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Algorithm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: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）随机选择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 和  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取一个训练样本     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 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)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若           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且  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则：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       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   (ii)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若          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且      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）再取另一个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，回到（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    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）终止条件：直到所有输入输出对 都不满足（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(ii)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之一，退出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循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环。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987824" y="3089275"/>
          <a:ext cx="330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Equation" r:id="rId8" imgW="4267200" imgH="4267200" progId="Equation.DSMT4">
                  <p:embed/>
                </p:oleObj>
              </mc:Choice>
              <mc:Fallback>
                <p:oleObj name="Equation" r:id="rId8" imgW="4267200" imgH="4267200" progId="Equation.DSMT4">
                  <p:embed/>
                  <p:pic>
                    <p:nvPicPr>
                      <p:cNvPr id="0" name="图片 6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89275"/>
                        <a:ext cx="33020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3635896" y="3089275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10" imgW="3048000" imgH="4267200" progId="Equation.DSMT4">
                  <p:embed/>
                </p:oleObj>
              </mc:Choice>
              <mc:Fallback>
                <p:oleObj name="Equation" r:id="rId10" imgW="3048000" imgH="4267200" progId="Equation.DSMT4">
                  <p:embed/>
                  <p:pic>
                    <p:nvPicPr>
                      <p:cNvPr id="0" name="图片 6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89275"/>
                        <a:ext cx="2349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286974" y="5191139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11" imgW="10363200" imgH="6096000" progId="Equation.DSMT4">
                  <p:embed/>
                </p:oleObj>
              </mc:Choice>
              <mc:Fallback>
                <p:oleObj name="Equation" r:id="rId11" imgW="10363200" imgH="6096000" progId="Equation.DSMT4">
                  <p:embed/>
                  <p:pic>
                    <p:nvPicPr>
                      <p:cNvPr id="0" name="图片 6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974" y="5191139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4822023" y="3789040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3" y="3789040"/>
                <a:ext cx="97411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8" t="-171" r="50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076999" y="4197457"/>
                <a:ext cx="1286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99" y="4197457"/>
                <a:ext cx="128618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3" t="-29" r="8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4657560" y="4175646"/>
                <a:ext cx="1203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560" y="4175646"/>
                <a:ext cx="1203085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9" t="-141" r="19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Rectangle 1025"/>
              <p:cNvSpPr/>
              <p:nvPr/>
            </p:nvSpPr>
            <p:spPr>
              <a:xfrm>
                <a:off x="4822023" y="4512278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6" name="Rectangle 10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3" y="4512278"/>
                <a:ext cx="97411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8" t="-163" r="50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Rectangle 1026"/>
              <p:cNvSpPr/>
              <p:nvPr/>
            </p:nvSpPr>
            <p:spPr>
              <a:xfrm>
                <a:off x="3006511" y="4947214"/>
                <a:ext cx="1286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27" name="Rectangle 10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11" y="4947214"/>
                <a:ext cx="128618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3" t="-153" r="8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Rectangle 1027"/>
              <p:cNvSpPr/>
              <p:nvPr/>
            </p:nvSpPr>
            <p:spPr>
              <a:xfrm>
                <a:off x="4614993" y="4934973"/>
                <a:ext cx="1203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8" name="Rectangle 1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93" y="4934973"/>
                <a:ext cx="1203085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37" t="-105" r="17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985036" y="1682009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18" imgW="10363200" imgH="6096000" progId="Equation.DSMT4">
                  <p:embed/>
                </p:oleObj>
              </mc:Choice>
              <mc:Fallback>
                <p:oleObj name="Equation" r:id="rId18" imgW="10363200" imgH="6096000" progId="Equation.DSMT4">
                  <p:embed/>
                  <p:pic>
                    <p:nvPicPr>
                      <p:cNvPr id="0" name="图片 6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036" y="1682009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24123" y="3814077"/>
                <a:ext cx="1580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23" y="3814077"/>
                <a:ext cx="1580561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19" t="-72" r="2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624123" y="4545048"/>
                <a:ext cx="1580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23" y="4545048"/>
                <a:ext cx="1580561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9" t="-96" r="2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772816"/>
            <a:ext cx="2137323" cy="4863982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9872" y="1988840"/>
            <a:ext cx="5279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每一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Fully Connected Layer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接一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 Normalization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096545"/>
            <a:ext cx="3809190" cy="1365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7272" y="132445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算法流程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3" y="1916832"/>
            <a:ext cx="9144000" cy="372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65674" y="1502688"/>
            <a:ext cx="84827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sum(y,2);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{k-1}.^2*(nn.vecNum-1) + (m-1)*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(y,0,2).^2;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{k-1}/(nn.vecNum-1));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(y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y+nn.Beta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nn.activaton_function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'sigmoid'</a:t>
            </a:r>
            <a:endParaRPr lang="en-US" altLang="zh-CN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sigmoid(y);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endParaRPr lang="en-US" altLang="zh-CN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11737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432" y="110079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098" y="1772816"/>
            <a:ext cx="8379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{k}'*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{k+1})) .*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.* (1 -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(x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     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{k}.*x;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nn.Gamma_grad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sum(mean(temp,2));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nn.Beta_grad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{k-1}+0.0001),1,m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{k},2)/m;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131500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.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则项 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Regulation Term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74" r="1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grow m:val="on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𝑏𝑎𝑡𝑐ℎ</m:t>
                              </m:r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grow m:val="on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grow m:val="on"/>
                                  <m:limLoc m:val="subSup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  <a:blipFill rotWithShape="1">
                <a:blip r:embed="rId2"/>
                <a:stretch>
                  <a:fillRect l="-7" t="-29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99592" y="355244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cost2 = cost2 +  sum(sum(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{k-1}.^2));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592" y="388634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476524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5869" y="3094810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9552" y="462482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3" y="1240909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如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果是分类问题，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F(W)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可以采用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SOFTMAX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函数和交叉熵的组合。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7624" y="2714963"/>
            <a:ext cx="2272665" cy="1299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4827" y="2071906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SOFTMAX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函数：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170" name="Picture 2" descr="sum_{j=1}^N exp(z_j)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56" y="2940527"/>
            <a:ext cx="1805523" cy="6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4" y="4143336"/>
            <a:ext cx="5128260" cy="10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01516" y="529717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交叉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熵（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Cross Entropy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88" y="5792006"/>
            <a:ext cx="3333750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240909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如果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F(W)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SOFTMAX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函数和交叉熵的组合，那么求导将会有非常简单的形式：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99" y="2132856"/>
            <a:ext cx="1290320" cy="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16144" y="321297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nn.objective_function,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'Cross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Entropy'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-0.5*sum(sum(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.*log(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{k})))/m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5" y="4581128"/>
            <a:ext cx="7848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endParaRPr lang="en-US" altLang="zh-CN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7544" y="272053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6144" y="4092433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425575"/>
            <a:ext cx="842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）常规的更新 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Vanilla Stochastic Gradient Descent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202896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的问题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W,b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的每一个分量获得的梯度绝对值有大有小，一些情况下，将会迫使优化路径变成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Z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字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形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状。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3" y="2924944"/>
            <a:ext cx="9144000" cy="1925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的问题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求梯度的策略过于随机，由于上一次和下一次用的是完全不同的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数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据，将会出现优化的方向随机的情况。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3050345"/>
            <a:ext cx="3960440" cy="21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80928"/>
            <a:ext cx="3032012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决各个方向梯度不一致的方法：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056" y="2276872"/>
            <a:ext cx="7662052" cy="3952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59744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决各个方向梯度不一致的方法：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59" y="2636912"/>
            <a:ext cx="82809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AdaGrad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决各个方向梯度不一致的方法：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2198037"/>
            <a:ext cx="7682046" cy="3921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决梯度随机性问题：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20" y="1560100"/>
            <a:ext cx="2258032" cy="101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81" y="2636912"/>
            <a:ext cx="7608464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决梯度随机性问题：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276872"/>
            <a:ext cx="8388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'Momentum'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0.5;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同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时两个问题：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1624728"/>
            <a:ext cx="6422867" cy="4991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同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时两个问题：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983109"/>
            <a:ext cx="8190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'Adam</a:t>
            </a:r>
            <a:r>
              <a:rPr lang="en-US" altLang="zh-CN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nn.sb{k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0.9*nn.sb{k}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*nn.sb{k}./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 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%rho1 = 0.9, rho2 = 0.999, delta = 0.00001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解决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7" y="2348880"/>
            <a:ext cx="7989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RMSProp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0.9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2502" y="1628800"/>
            <a:ext cx="809899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Batch Normalization 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比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较好用，用了这个后，对学习率、参数更新策略等不敏感。建议如果用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 Normalization,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更新策略用最简单的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即可，我的经验是加上其他反而不好。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）如果不用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 Normalization,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我的经验是，合理变换其他参数组合，也可以达到目的。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由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于梯度累积效应，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AdaGrad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RMSProp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 Adam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三种更新策略到了训练的后期会很慢，可以采用提高学习率的策略来补偿这一效应。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Thank you and comments are welcomed</a:t>
            </a:r>
            <a:endParaRPr lang="en-US" altLang="zh-CN" sz="4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336704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73778"/>
            <a:ext cx="6336704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593"/>
            <a:ext cx="6231993" cy="4673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844824"/>
            <a:ext cx="6231993" cy="4673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9060</Words>
  <Application>WPS 演示</Application>
  <PresentationFormat>On-screen Show (4:3)</PresentationFormat>
  <Paragraphs>620</Paragraphs>
  <Slides>69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69</vt:i4>
      </vt:variant>
    </vt:vector>
  </HeadingPairs>
  <TitlesOfParts>
    <vt:vector size="99" baseType="lpstr">
      <vt:lpstr>Arial</vt:lpstr>
      <vt:lpstr>方正书宋_GBK</vt:lpstr>
      <vt:lpstr>Wingdings</vt:lpstr>
      <vt:lpstr>黑体</vt:lpstr>
      <vt:lpstr>汉仪中黑KW</vt:lpstr>
      <vt:lpstr>Times New Roman</vt:lpstr>
      <vt:lpstr>Arial Unicode MS</vt:lpstr>
      <vt:lpstr>华文楷体</vt:lpstr>
      <vt:lpstr>宋体</vt:lpstr>
      <vt:lpstr>汉仪书宋二KW</vt:lpstr>
      <vt:lpstr>Calibri</vt:lpstr>
      <vt:lpstr>Helvetica Neue</vt:lpstr>
      <vt:lpstr>Cambria Math</vt:lpstr>
      <vt:lpstr>Courier New</vt:lpstr>
      <vt:lpstr>微软雅黑</vt:lpstr>
      <vt:lpstr>汉仪旗黑KW</vt:lpstr>
      <vt:lpstr>宋体</vt:lpstr>
      <vt:lpstr>蝴蝶飞</vt:lpstr>
      <vt:lpstr>1_蝴蝶飞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assassinq</cp:lastModifiedBy>
  <cp:revision>619</cp:revision>
  <dcterms:created xsi:type="dcterms:W3CDTF">2020-07-20T11:06:32Z</dcterms:created>
  <dcterms:modified xsi:type="dcterms:W3CDTF">2020-07-20T11:06:32Z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