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8" r:id="rId5"/>
    <p:sldId id="278" r:id="rId6"/>
    <p:sldId id="269" r:id="rId7"/>
    <p:sldId id="272" r:id="rId8"/>
    <p:sldId id="280" r:id="rId9"/>
    <p:sldId id="281" r:id="rId10"/>
    <p:sldId id="282" r:id="rId11"/>
    <p:sldId id="283" r:id="rId12"/>
    <p:sldId id="284" r:id="rId13"/>
    <p:sldId id="285" r:id="rId14"/>
    <p:sldId id="273" r:id="rId15"/>
    <p:sldId id="274" r:id="rId16"/>
    <p:sldId id="286" r:id="rId17"/>
    <p:sldId id="287" r:id="rId18"/>
    <p:sldId id="275" r:id="rId19"/>
    <p:sldId id="288" r:id="rId20"/>
    <p:sldId id="289" r:id="rId21"/>
    <p:sldId id="276" r:id="rId22"/>
    <p:sldId id="293" r:id="rId23"/>
    <p:sldId id="290" r:id="rId24"/>
    <p:sldId id="277" r:id="rId25"/>
    <p:sldId id="291" r:id="rId26"/>
    <p:sldId id="292" r:id="rId27"/>
    <p:sldId id="294" r:id="rId28"/>
    <p:sldId id="295" r:id="rId29"/>
    <p:sldId id="296" r:id="rId30"/>
    <p:sldId id="297" r:id="rId31"/>
    <p:sldId id="298" r:id="rId32"/>
    <p:sldId id="29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45D28-8A42-4D9C-BCB0-AB0018C031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DBE60-E1CC-4086-9A0E-735DDCAC47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4CCC-760F-4B28-A9E5-8578A0169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55ED-97DD-4D67-AD3B-76A2BC9A01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.xml"/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21.emf"/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.xml"/><Relationship Id="rId5" Type="http://schemas.openxmlformats.org/officeDocument/2006/relationships/image" Target="../media/image26.emf"/><Relationship Id="rId4" Type="http://schemas.openxmlformats.org/officeDocument/2006/relationships/image" Target="../media/image14.emf"/><Relationship Id="rId3" Type="http://schemas.openxmlformats.org/officeDocument/2006/relationships/image" Target="../media/image25.emf"/><Relationship Id="rId2" Type="http://schemas.openxmlformats.org/officeDocument/2006/relationships/image" Target="../media/image3.emf"/><Relationship Id="rId1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27.png"/><Relationship Id="rId1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28.png"/><Relationship Id="rId1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8.xml"/><Relationship Id="rId7" Type="http://schemas.openxmlformats.org/officeDocument/2006/relationships/image" Target="../media/image45.emf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png"/><Relationship Id="rId3" Type="http://schemas.openxmlformats.org/officeDocument/2006/relationships/image" Target="../media/image34.emf"/><Relationship Id="rId2" Type="http://schemas.openxmlformats.org/officeDocument/2006/relationships/image" Target="../media/image31.emf"/><Relationship Id="rId10" Type="http://schemas.openxmlformats.org/officeDocument/2006/relationships/notesSlide" Target="../notesSlides/notesSlide28.xml"/><Relationship Id="rId1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image" Target="../media/image45.emf"/><Relationship Id="rId1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5"/>
          <p:cNvSpPr/>
          <p:nvPr/>
        </p:nvSpPr>
        <p:spPr>
          <a:xfrm>
            <a:off x="1524000" y="1516895"/>
            <a:ext cx="9144000" cy="28411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2990088" y="1867711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AlphaGo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3660648" y="2460434"/>
            <a:ext cx="6336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Mastering the game of Go with deep neural networks and tree search</a:t>
            </a:r>
            <a:endParaRPr lang="zh-CN" altLang="en-US" sz="28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2758440" y="380949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2016.10.20</a:t>
            </a:r>
            <a:endParaRPr lang="zh-CN" altLang="en-US" sz="28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2625" y="4829982"/>
            <a:ext cx="7796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开</a:t>
            </a:r>
            <a:r>
              <a:rPr lang="zh-CN" altLang="en-US" sz="2400" dirty="0" smtClean="0"/>
              <a:t>源代码： https</a:t>
            </a:r>
            <a:r>
              <a:rPr lang="zh-CN" altLang="en-US" sz="2400" dirty="0"/>
              <a:t>://github.com/Rochester-NRT/RocAlphaGo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3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轮次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Turn Since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997373"/>
            <a:ext cx="7086600" cy="4114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77" y="1986065"/>
            <a:ext cx="2047875" cy="2019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3877" y="1427192"/>
            <a:ext cx="2441892" cy="5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b="1" dirty="0">
              <a:latin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气（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Liberty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46" y="2081315"/>
            <a:ext cx="1828800" cy="1828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75188" y="1650076"/>
            <a:ext cx="1843758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打吃数量：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757" y="2167040"/>
            <a:ext cx="1838325" cy="18383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28195" y="1650075"/>
            <a:ext cx="2301756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征子（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Ladder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877" y="4760595"/>
            <a:ext cx="3200400" cy="17716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63876" y="4123108"/>
            <a:ext cx="4142613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b="1" dirty="0">
              <a:latin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合法性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Sensibility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</p:spTree>
    <p:custDataLst>
      <p:tags r:id="rId6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(Reinforcement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7673" y="1019138"/>
            <a:ext cx="567600" cy="5146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14945" y="1738782"/>
            <a:ext cx="8535959" cy="472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1900"/>
              </a:lnSpc>
              <a:buAutoNum type="arabicPeriod"/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网络结构、输入输出与         完全一样。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2.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一开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始初始化网络参数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3.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参数更新策略，自己和自己下棋，不断下下去直到分出胜负。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上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式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中，                   为在第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t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步走下一步      的概率，当胜利时，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等于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，否则     等于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。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540" y="1642262"/>
            <a:ext cx="516000" cy="44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540" y="2387659"/>
            <a:ext cx="1286142" cy="466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73" y="3834943"/>
            <a:ext cx="3431400" cy="1190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273" y="4969537"/>
            <a:ext cx="1290000" cy="52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380" y="5056387"/>
            <a:ext cx="335400" cy="34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1304" y="5072470"/>
            <a:ext cx="309600" cy="3152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473" y="5587157"/>
            <a:ext cx="309600" cy="315233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14945" y="1555897"/>
            <a:ext cx="8535959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1.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输入特征比         和         少。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2.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网络结构更简单。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换句话说，这个网络以牺牲准确率换取速度。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24.2%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正确率，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2um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一步。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451" y="1058988"/>
            <a:ext cx="516416" cy="4721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73" y="1711969"/>
            <a:ext cx="516000" cy="443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49" y="1750679"/>
            <a:ext cx="567600" cy="51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45" y="2179020"/>
            <a:ext cx="8807299" cy="290664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强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化学习训练策略：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934" y="1634490"/>
            <a:ext cx="8425815" cy="428881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训练细节和结果：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3887" y="1596390"/>
            <a:ext cx="8652648" cy="3627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深度估值网络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14945" y="1555897"/>
            <a:ext cx="8843969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1.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输入：当前棋盘状态 （与          输入一样），以及执黑或执白。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2.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输出： 获胜的概率（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一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个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到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的数）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3.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参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数更新策略：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用          来预测     。 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473" y="891885"/>
            <a:ext cx="645000" cy="701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49" y="1712514"/>
            <a:ext cx="516000" cy="466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73" y="3616150"/>
            <a:ext cx="3534600" cy="11258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58" y="4869243"/>
            <a:ext cx="567600" cy="51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273" y="4869243"/>
            <a:ext cx="206400" cy="276633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深度估值网络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473" y="891885"/>
            <a:ext cx="645000" cy="7012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62" y="1724419"/>
            <a:ext cx="6496050" cy="3829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深度估值网络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473" y="891885"/>
            <a:ext cx="645000" cy="70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46" y="1670841"/>
            <a:ext cx="8591550" cy="4314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）：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多次模拟未来棋局，然后选择在模拟中选择次数最多的走法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264" y="2411911"/>
            <a:ext cx="9916124" cy="336666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论文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258" y="1541768"/>
            <a:ext cx="760996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altLang="zh-CN" sz="2400" b="1" dirty="0" smtClean="0"/>
              <a:t>1. David Silver et al.,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Mastering the Game of Go with Deep Neural Networks and Tree Search, Nature, 2015.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marL="342900" indent="-342900" algn="just">
              <a:lnSpc>
                <a:spcPts val="1900"/>
              </a:lnSpc>
              <a:buFont typeface="+mj-lt"/>
              <a:buAutoNum type="arabicPeriod"/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/>
              <a:t>2. David </a:t>
            </a:r>
            <a:r>
              <a:rPr lang="en-US" altLang="zh-CN" sz="2400" b="1" dirty="0"/>
              <a:t>Silver et al., </a:t>
            </a:r>
            <a:r>
              <a:rPr lang="en-US" altLang="zh-CN" sz="2400" b="1" dirty="0" smtClean="0"/>
              <a:t>Mastering </a:t>
            </a:r>
            <a:r>
              <a:rPr lang="en-US" altLang="zh-CN" sz="2400" b="1" dirty="0"/>
              <a:t>the Game of Go without Human </a:t>
            </a:r>
            <a:r>
              <a:rPr lang="en-US" altLang="zh-CN" sz="2400" b="1" dirty="0" err="1" smtClean="0"/>
              <a:t>Knowledge,Nature</a:t>
            </a:r>
            <a:r>
              <a:rPr lang="en-US" altLang="zh-CN" sz="2400" b="1" dirty="0" smtClean="0"/>
              <a:t>, 2017.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43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蒙特卡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）最终确定走棋。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3195" y="1580283"/>
            <a:ext cx="4862755" cy="820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95" y="2419312"/>
            <a:ext cx="3096000" cy="11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34" y="2582071"/>
            <a:ext cx="2867114" cy="594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5" y="3700948"/>
            <a:ext cx="5545751" cy="679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090" y="4562092"/>
            <a:ext cx="5341874" cy="2116352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946" y="1858327"/>
            <a:ext cx="7019925" cy="2066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946" y="1701268"/>
            <a:ext cx="7115175" cy="2295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946" y="1701268"/>
            <a:ext cx="7296150" cy="173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946" y="1701268"/>
            <a:ext cx="7019925" cy="179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946" y="1843087"/>
            <a:ext cx="7296150" cy="1000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709214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）完全不需要人类棋谱，采用自己和自己下棋的方式学习。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）将走棋网络和估值网络合并为一个网络：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1437" y="2241484"/>
            <a:ext cx="2165643" cy="53757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11281" y="6067400"/>
            <a:ext cx="5053343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自学习过程和神经网络训练过程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692" y="989557"/>
            <a:ext cx="5602508" cy="491746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6347" y="891699"/>
            <a:ext cx="4862755" cy="820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7" y="1730728"/>
            <a:ext cx="3096000" cy="11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59" y="2936823"/>
            <a:ext cx="5341874" cy="21163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46" y="2039034"/>
            <a:ext cx="277177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959" y="5053175"/>
            <a:ext cx="2914297" cy="7384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11281" y="6067400"/>
            <a:ext cx="2474735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标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签      的生成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896" y="6067399"/>
            <a:ext cx="309753" cy="262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0" y="3242433"/>
            <a:ext cx="3250800" cy="373133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660" y="1417356"/>
            <a:ext cx="2443880" cy="557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60" y="2236593"/>
            <a:ext cx="8157863" cy="936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58632" y="3571088"/>
            <a:ext cx="2474735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目标函数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围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棋规则 （中国规则）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52690" y="1450328"/>
            <a:ext cx="7609964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1900"/>
              </a:lnSpc>
              <a:buFont typeface="+mj-lt"/>
              <a:buAutoNum type="arabicPeriod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无气自提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marL="342900" indent="-342900" algn="just">
              <a:lnSpc>
                <a:spcPts val="1900"/>
              </a:lnSpc>
              <a:buFont typeface="+mj-lt"/>
              <a:buAutoNum type="arabicPeriod"/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2.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禁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止全局同形 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 --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每走一步，棋盘状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态（即黑子和白子的位置）都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必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须</a:t>
            </a:r>
            <a:endParaRPr lang="en-US" altLang="zh-CN" sz="24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与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以前所有步的棋盘状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态不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一样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3.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地大者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胜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围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棋有必胜策略！</a:t>
            </a:r>
            <a:endParaRPr lang="zh-CN" altLang="zh-CN" sz="24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688" y="1170196"/>
            <a:ext cx="9925074" cy="34018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81578" y="4749875"/>
            <a:ext cx="2474735" cy="35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实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验结果对比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60082" y="1136554"/>
            <a:ext cx="822458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三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个深度策略网络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(Policy Networks),</a:t>
            </a:r>
            <a:r>
              <a:rPr lang="zh-CN" altLang="en-US" sz="2400" b="1" dirty="0">
                <a:latin typeface="Calibri" panose="020F0502020204030204" pitchFamily="34" charset="0"/>
                <a:cs typeface="Times New Roman" panose="02020503050405090304" pitchFamily="18" charset="0"/>
              </a:rPr>
              <a:t>一个深度估值网</a:t>
            </a:r>
            <a:r>
              <a:rPr lang="zh-CN" altLang="en-US" sz="2400" b="1" dirty="0" smtClean="0">
                <a:latin typeface="Calibri" panose="020F0502020204030204" pitchFamily="34" charset="0"/>
                <a:cs typeface="Times New Roman" panose="02020503050405090304" pitchFamily="18" charset="0"/>
              </a:rPr>
              <a:t>络</a:t>
            </a:r>
            <a:endParaRPr lang="en-US" altLang="zh-CN" sz="2400" b="1" dirty="0" smtClean="0">
              <a:latin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Times New Roman" panose="02020503050405090304" pitchFamily="18" charset="0"/>
              </a:rPr>
              <a:t>(Value Network)</a:t>
            </a:r>
            <a:endParaRPr lang="zh-CN" altLang="zh-CN" sz="2400" b="1" dirty="0">
              <a:latin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194" y="2753296"/>
            <a:ext cx="723900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0183"/>
            <a:ext cx="8789674" cy="475716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14946" y="1738782"/>
            <a:ext cx="8224582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输入：当前棋盘状态。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输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出：下一步的走法。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训练数据：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KGS Go SERVER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上的 三亿个样本。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网络设置：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13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层深度网络。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输入的特征：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3616" y="4813857"/>
            <a:ext cx="1828755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57%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正确率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,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3ms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一步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52" y="3513572"/>
            <a:ext cx="6071217" cy="304235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06" y="1715506"/>
            <a:ext cx="5495925" cy="3686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3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优化分析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88" y="2090737"/>
            <a:ext cx="8211310" cy="376930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棋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盘特征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95" y="1983010"/>
            <a:ext cx="8086010" cy="356041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3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落子颜色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Stone Color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50305040509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7" y="2226095"/>
            <a:ext cx="8221467" cy="4305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1.8"/>
</p:tagLst>
</file>

<file path=ppt/tags/tag10.xml><?xml version="1.0" encoding="utf-8"?>
<p:tagLst xmlns:p="http://schemas.openxmlformats.org/presentationml/2006/main">
  <p:tag name="TIMING" val="|1.8"/>
</p:tagLst>
</file>

<file path=ppt/tags/tag11.xml><?xml version="1.0" encoding="utf-8"?>
<p:tagLst xmlns:p="http://schemas.openxmlformats.org/presentationml/2006/main">
  <p:tag name="TIMING" val="|1.8"/>
</p:tagLst>
</file>

<file path=ppt/tags/tag12.xml><?xml version="1.0" encoding="utf-8"?>
<p:tagLst xmlns:p="http://schemas.openxmlformats.org/presentationml/2006/main">
  <p:tag name="TIMING" val="|1.8"/>
</p:tagLst>
</file>

<file path=ppt/tags/tag13.xml><?xml version="1.0" encoding="utf-8"?>
<p:tagLst xmlns:p="http://schemas.openxmlformats.org/presentationml/2006/main">
  <p:tag name="TIMING" val="|1.8"/>
</p:tagLst>
</file>

<file path=ppt/tags/tag14.xml><?xml version="1.0" encoding="utf-8"?>
<p:tagLst xmlns:p="http://schemas.openxmlformats.org/presentationml/2006/main">
  <p:tag name="TIMING" val="|1.8"/>
</p:tagLst>
</file>

<file path=ppt/tags/tag15.xml><?xml version="1.0" encoding="utf-8"?>
<p:tagLst xmlns:p="http://schemas.openxmlformats.org/presentationml/2006/main">
  <p:tag name="TIMING" val="|1.8"/>
</p:tagLst>
</file>

<file path=ppt/tags/tag16.xml><?xml version="1.0" encoding="utf-8"?>
<p:tagLst xmlns:p="http://schemas.openxmlformats.org/presentationml/2006/main">
  <p:tag name="TIMING" val="|1.8"/>
</p:tagLst>
</file>

<file path=ppt/tags/tag17.xml><?xml version="1.0" encoding="utf-8"?>
<p:tagLst xmlns:p="http://schemas.openxmlformats.org/presentationml/2006/main">
  <p:tag name="TIMING" val="|1.8"/>
</p:tagLst>
</file>

<file path=ppt/tags/tag18.xml><?xml version="1.0" encoding="utf-8"?>
<p:tagLst xmlns:p="http://schemas.openxmlformats.org/presentationml/2006/main">
  <p:tag name="TIMING" val="|1.8"/>
</p:tagLst>
</file>

<file path=ppt/tags/tag19.xml><?xml version="1.0" encoding="utf-8"?>
<p:tagLst xmlns:p="http://schemas.openxmlformats.org/presentationml/2006/main">
  <p:tag name="TIMING" val="|1.8"/>
</p:tagLst>
</file>

<file path=ppt/tags/tag2.xml><?xml version="1.0" encoding="utf-8"?>
<p:tagLst xmlns:p="http://schemas.openxmlformats.org/presentationml/2006/main">
  <p:tag name="TIMING" val="|1.8"/>
</p:tagLst>
</file>

<file path=ppt/tags/tag20.xml><?xml version="1.0" encoding="utf-8"?>
<p:tagLst xmlns:p="http://schemas.openxmlformats.org/presentationml/2006/main">
  <p:tag name="TIMING" val="|1.8"/>
</p:tagLst>
</file>

<file path=ppt/tags/tag21.xml><?xml version="1.0" encoding="utf-8"?>
<p:tagLst xmlns:p="http://schemas.openxmlformats.org/presentationml/2006/main">
  <p:tag name="TIMING" val="|1.8"/>
</p:tagLst>
</file>

<file path=ppt/tags/tag22.xml><?xml version="1.0" encoding="utf-8"?>
<p:tagLst xmlns:p="http://schemas.openxmlformats.org/presentationml/2006/main">
  <p:tag name="TIMING" val="|1.8"/>
</p:tagLst>
</file>

<file path=ppt/tags/tag23.xml><?xml version="1.0" encoding="utf-8"?>
<p:tagLst xmlns:p="http://schemas.openxmlformats.org/presentationml/2006/main">
  <p:tag name="TIMING" val="|1.8"/>
</p:tagLst>
</file>

<file path=ppt/tags/tag24.xml><?xml version="1.0" encoding="utf-8"?>
<p:tagLst xmlns:p="http://schemas.openxmlformats.org/presentationml/2006/main">
  <p:tag name="TIMING" val="|1.8"/>
</p:tagLst>
</file>

<file path=ppt/tags/tag25.xml><?xml version="1.0" encoding="utf-8"?>
<p:tagLst xmlns:p="http://schemas.openxmlformats.org/presentationml/2006/main">
  <p:tag name="TIMING" val="|1.8"/>
</p:tagLst>
</file>

<file path=ppt/tags/tag26.xml><?xml version="1.0" encoding="utf-8"?>
<p:tagLst xmlns:p="http://schemas.openxmlformats.org/presentationml/2006/main">
  <p:tag name="TIMING" val="|1.8"/>
</p:tagLst>
</file>

<file path=ppt/tags/tag27.xml><?xml version="1.0" encoding="utf-8"?>
<p:tagLst xmlns:p="http://schemas.openxmlformats.org/presentationml/2006/main">
  <p:tag name="TIMING" val="|1.8"/>
</p:tagLst>
</file>

<file path=ppt/tags/tag28.xml><?xml version="1.0" encoding="utf-8"?>
<p:tagLst xmlns:p="http://schemas.openxmlformats.org/presentationml/2006/main">
  <p:tag name="TIMING" val="|1.8"/>
</p:tagLst>
</file>

<file path=ppt/tags/tag29.xml><?xml version="1.0" encoding="utf-8"?>
<p:tagLst xmlns:p="http://schemas.openxmlformats.org/presentationml/2006/main">
  <p:tag name="TIMING" val="|1.8"/>
</p:tagLst>
</file>

<file path=ppt/tags/tag3.xml><?xml version="1.0" encoding="utf-8"?>
<p:tagLst xmlns:p="http://schemas.openxmlformats.org/presentationml/2006/main">
  <p:tag name="TIMING" val="|1.8"/>
</p:tagLst>
</file>

<file path=ppt/tags/tag30.xml><?xml version="1.0" encoding="utf-8"?>
<p:tagLst xmlns:p="http://schemas.openxmlformats.org/presentationml/2006/main">
  <p:tag name="TIMING" val="|1.8"/>
</p:tagLst>
</file>

<file path=ppt/tags/tag4.xml><?xml version="1.0" encoding="utf-8"?>
<p:tagLst xmlns:p="http://schemas.openxmlformats.org/presentationml/2006/main">
  <p:tag name="TIMING" val="|1.8"/>
</p:tagLst>
</file>

<file path=ppt/tags/tag5.xml><?xml version="1.0" encoding="utf-8"?>
<p:tagLst xmlns:p="http://schemas.openxmlformats.org/presentationml/2006/main">
  <p:tag name="TIMING" val="|1.8"/>
</p:tagLst>
</file>

<file path=ppt/tags/tag6.xml><?xml version="1.0" encoding="utf-8"?>
<p:tagLst xmlns:p="http://schemas.openxmlformats.org/presentationml/2006/main">
  <p:tag name="TIMING" val="|1.8"/>
</p:tagLst>
</file>

<file path=ppt/tags/tag7.xml><?xml version="1.0" encoding="utf-8"?>
<p:tagLst xmlns:p="http://schemas.openxmlformats.org/presentationml/2006/main">
  <p:tag name="TIMING" val="|1.8"/>
</p:tagLst>
</file>

<file path=ppt/tags/tag8.xml><?xml version="1.0" encoding="utf-8"?>
<p:tagLst xmlns:p="http://schemas.openxmlformats.org/presentationml/2006/main">
  <p:tag name="TIMING" val="|1.8"/>
</p:tagLst>
</file>

<file path=ppt/tags/tag9.xml><?xml version="1.0" encoding="utf-8"?>
<p:tagLst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演示</Application>
  <PresentationFormat>Widescreen</PresentationFormat>
  <Paragraphs>256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方正书宋_GBK</vt:lpstr>
      <vt:lpstr>Wingdings</vt:lpstr>
      <vt:lpstr>微软雅黑</vt:lpstr>
      <vt:lpstr>汉仪旗黑KW</vt:lpstr>
      <vt:lpstr>Calibri</vt:lpstr>
      <vt:lpstr>宋体</vt:lpstr>
      <vt:lpstr>Times New Roman</vt:lpstr>
      <vt:lpstr>汉仪书宋二KW</vt:lpstr>
      <vt:lpstr>Helvetica Neue</vt:lpstr>
      <vt:lpstr>宋体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Haoji Hu</dc:creator>
  <cp:lastModifiedBy>assassinq</cp:lastModifiedBy>
  <cp:revision>71</cp:revision>
  <dcterms:created xsi:type="dcterms:W3CDTF">2020-07-20T11:06:04Z</dcterms:created>
  <dcterms:modified xsi:type="dcterms:W3CDTF">2020-07-20T11:06:04Z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