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463" r:id="rId7"/>
    <p:sldId id="468" r:id="rId8"/>
    <p:sldId id="469" r:id="rId9"/>
    <p:sldId id="471" r:id="rId10"/>
    <p:sldId id="466" r:id="rId11"/>
    <p:sldId id="472" r:id="rId12"/>
    <p:sldId id="465" r:id="rId13"/>
    <p:sldId id="474" r:id="rId14"/>
    <p:sldId id="475" r:id="rId15"/>
    <p:sldId id="476" r:id="rId16"/>
    <p:sldId id="477" r:id="rId17"/>
    <p:sldId id="478" r:id="rId18"/>
    <p:sldId id="479" r:id="rId19"/>
    <p:sldId id="480" r:id="rId20"/>
    <p:sldId id="481" r:id="rId21"/>
    <p:sldId id="482" r:id="rId22"/>
    <p:sldId id="483" r:id="rId23"/>
    <p:sldId id="484" r:id="rId24"/>
    <p:sldId id="485" r:id="rId25"/>
    <p:sldId id="486" r:id="rId26"/>
    <p:sldId id="487" r:id="rId27"/>
    <p:sldId id="488" r:id="rId28"/>
    <p:sldId id="489" r:id="rId29"/>
    <p:sldId id="495" r:id="rId30"/>
    <p:sldId id="496" r:id="rId31"/>
    <p:sldId id="490" r:id="rId32"/>
    <p:sldId id="491" r:id="rId33"/>
    <p:sldId id="492" r:id="rId34"/>
    <p:sldId id="493" r:id="rId35"/>
    <p:sldId id="278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2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8" autoAdjust="0"/>
    <p:restoredTop sz="94095" autoAdjust="0"/>
  </p:normalViewPr>
  <p:slideViewPr>
    <p:cSldViewPr>
      <p:cViewPr varScale="1">
        <p:scale>
          <a:sx n="62" d="100"/>
          <a:sy n="62" d="100"/>
        </p:scale>
        <p:origin x="28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6A55B-0B0C-48BE-ACB9-8BC4F137FF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C9746-1040-4D60-8B0E-E2F7B35B42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39F092FB-1F71-4105-84D8-B7A4E6DE704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2976" y="2500307"/>
            <a:ext cx="6286544" cy="61276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4414" y="3357562"/>
            <a:ext cx="4429156" cy="4762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94C4F-1933-4056-9D6F-D9CFBF86E76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88125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FB1981BB-8ED8-48D6-AABE-ACBAD1F7E31C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0C32D-F7C4-447C-B533-4D736ED7517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EEAEC374-B65C-44FD-BDFE-B813C65DB2DF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85860"/>
            <a:ext cx="2057400" cy="4840303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14422"/>
            <a:ext cx="6019800" cy="49117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1BAFA-6F0D-4BF7-BB81-43618E04DA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E5787EE1-4BAE-436C-951D-3151A82F7BB7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2976" y="2500307"/>
            <a:ext cx="6286544" cy="61276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4414" y="3357562"/>
            <a:ext cx="4429156" cy="4762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7189A-F273-4602-8BE9-44A31E60F20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88125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FB1981BB-8ED8-48D6-AABE-ACBAD1F7E31C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17D3E-3B43-41BA-ADCA-B4ED64BCE69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1D348F7C-6449-4DB5-B150-C4236E70AB34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B8D29-41BB-4655-BF2A-D1935EED2B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A1CCD8D4-CB2A-4087-A4AB-0DA7C391FDDC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634D3-B6B8-491D-9E80-C19999A08F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30EDAA9F-833D-4AEA-AC65-BD478DDC7932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D3511-83A3-4131-85C9-0C02F852979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F970DCA3-E823-4ACB-B28D-F9224FA70317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506E3-B58F-4DB2-82E3-401C421703E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BFA7B66C-2457-4C04-B5E7-FAB075223BA1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82D4E-168F-47A1-92B6-73F05C2A86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C1B56900-93D0-4B5B-B3DD-44AE3128A743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214422"/>
            <a:ext cx="3008313" cy="733422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214422"/>
            <a:ext cx="5111750" cy="4911741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000240"/>
            <a:ext cx="3008313" cy="41259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76111-424A-417D-9F88-DF762E7E314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72581813-8297-4DD3-9F04-6E6A496AE4E0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568A2-D1E4-405C-9465-1D819ACB0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1D348F7C-6449-4DB5-B150-C4236E70AB34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A5412-7F66-49F7-9C07-15BD43BFE0E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6697F415-659E-4366-8B87-DB120E4A0B7E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A0D33-A7E3-476A-87B8-D7FB8AB068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EEAEC374-B65C-44FD-BDFE-B813C65DB2DF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85860"/>
            <a:ext cx="2057400" cy="4840303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14422"/>
            <a:ext cx="6019800" cy="49117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C3870-48C8-4598-9AA1-2BF2E0A5DD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E5787EE1-4BAE-436C-951D-3151A82F7BB7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51E37-6350-4DCA-B48D-B348649DE9C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A1CCD8D4-CB2A-4087-A4AB-0DA7C391FDDC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9040D-B525-40F3-B8EF-0DDA7FFC004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30EDAA9F-833D-4AEA-AC65-BD478DDC7932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04518-FA78-4F7E-A9B3-A5B5785432B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F970DCA3-E823-4ACB-B28D-F9224FA70317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CEA34-E2FE-4411-8A5F-0DF490E7B8B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BFA7B66C-2457-4C04-B5E7-FAB075223BA1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49923-218C-4592-BBDF-ADE4D169B35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C1B56900-93D0-4B5B-B3DD-44AE3128A743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214422"/>
            <a:ext cx="3008313" cy="733422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214422"/>
            <a:ext cx="5111750" cy="4911741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000240"/>
            <a:ext cx="3008313" cy="41259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C63D0-91DA-4F90-8093-9A69210FDEE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72581813-8297-4DD3-9F04-6E6A496AE4E0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2F16C-FA2E-4475-9238-68175B061CD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6697F415-659E-4366-8B87-DB120E4A0B7E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42875" y="357188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B55E5D9-380B-4DB0-A138-8D29FC4D38C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464C3B7-DDBD-403E-A304-4BD94D6CB49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42875" y="357188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A944234-1106-4754-8691-5FC22A1DC31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464C3B7-DDBD-403E-A304-4BD94D6CB49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hyperlink" Target="mailto:haoji_hu@zju.edu.cn" TargetMode="Externa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7.emf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0.emf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2.emf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6.emf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4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0.emf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2.png"/><Relationship Id="rId1" Type="http://schemas.openxmlformats.org/officeDocument/2006/relationships/hyperlink" Target="https://arxiv.org/abs/1303.577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ChangeArrowheads="1"/>
          </p:cNvSpPr>
          <p:nvPr/>
        </p:nvSpPr>
        <p:spPr bwMode="black">
          <a:xfrm>
            <a:off x="2051720" y="2564904"/>
            <a:ext cx="6912768" cy="92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altLang="zh-CN" sz="2800" b="1" dirty="0" smtClean="0">
              <a:solidFill>
                <a:srgbClr val="FF0000"/>
              </a:solidFill>
              <a:latin typeface="Times New Roman" panose="02020503050405090304" pitchFamily="18" charset="0"/>
              <a:ea typeface="Arial Unicode MS" panose="020B0604020202020204" pitchFamily="34" charset="-122"/>
              <a:cs typeface="Times New Roman" panose="02020503050405090304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latin typeface="Times New Roman" panose="02020503050405090304" pitchFamily="18" charset="0"/>
                <a:ea typeface="Arial Unicode MS" panose="020B0604020202020204" pitchFamily="34" charset="-122"/>
                <a:cs typeface="Times New Roman" panose="02020503050405090304" pitchFamily="18" charset="0"/>
              </a:rPr>
              <a:t>循</a:t>
            </a:r>
            <a:r>
              <a:rPr lang="zh-CN" altLang="en-US" sz="2800" b="1" dirty="0" smtClean="0">
                <a:latin typeface="Times New Roman" panose="02020503050405090304" pitchFamily="18" charset="0"/>
                <a:ea typeface="Arial Unicode MS" panose="020B0604020202020204" pitchFamily="34" charset="-122"/>
                <a:cs typeface="Times New Roman" panose="02020503050405090304" pitchFamily="18" charset="0"/>
              </a:rPr>
              <a:t>环神经网络（</a:t>
            </a:r>
            <a:r>
              <a:rPr lang="en-US" altLang="zh-CN" sz="2800" b="1" dirty="0" smtClean="0">
                <a:latin typeface="Times New Roman" panose="02020503050405090304" pitchFamily="18" charset="0"/>
                <a:ea typeface="Arial Unicode MS" panose="020B0604020202020204" pitchFamily="34" charset="-122"/>
                <a:cs typeface="Times New Roman" panose="02020503050405090304" pitchFamily="18" charset="0"/>
              </a:rPr>
              <a:t>RNN</a:t>
            </a:r>
            <a:r>
              <a:rPr lang="zh-CN" altLang="en-US" sz="2800" b="1" dirty="0" smtClean="0">
                <a:latin typeface="Times New Roman" panose="02020503050405090304" pitchFamily="18" charset="0"/>
                <a:ea typeface="Arial Unicode MS" panose="020B0604020202020204" pitchFamily="34" charset="-122"/>
                <a:cs typeface="Times New Roman" panose="02020503050405090304" pitchFamily="18" charset="0"/>
              </a:rPr>
              <a:t>）和</a:t>
            </a:r>
            <a:r>
              <a:rPr lang="en-US" altLang="zh-CN" sz="2800" b="1" dirty="0" smtClean="0">
                <a:latin typeface="Times New Roman" panose="02020503050405090304" pitchFamily="18" charset="0"/>
                <a:ea typeface="Arial Unicode MS" panose="020B0604020202020204" pitchFamily="34" charset="-122"/>
                <a:cs typeface="Times New Roman" panose="02020503050405090304" pitchFamily="18" charset="0"/>
              </a:rPr>
              <a:t>LSTM</a:t>
            </a:r>
            <a:r>
              <a:rPr lang="en-US" altLang="zh-CN" sz="4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endParaRPr lang="en-US" altLang="zh-CN" sz="40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black">
          <a:xfrm>
            <a:off x="3347864" y="5013176"/>
            <a:ext cx="4896544" cy="92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latin typeface="Times New Roman" panose="02020503050405090304" pitchFamily="18" charset="0"/>
                <a:ea typeface="Arial Unicode MS" panose="020B0604020202020204" pitchFamily="34" charset="-122"/>
                <a:cs typeface="Times New Roman" panose="02020503050405090304" pitchFamily="18" charset="0"/>
              </a:rPr>
              <a:t>胡浩基</a:t>
            </a:r>
            <a:endParaRPr lang="en-US" altLang="zh-CN" sz="2400" b="1" dirty="0" smtClean="0">
              <a:latin typeface="Times New Roman" panose="02020503050405090304" pitchFamily="18" charset="0"/>
              <a:ea typeface="Arial Unicode MS" panose="020B0604020202020204" pitchFamily="34" charset="-122"/>
              <a:cs typeface="Times New Roman" panose="02020503050405090304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Times New Roman" panose="02020503050405090304" pitchFamily="18" charset="0"/>
                <a:ea typeface="Arial Unicode MS" panose="020B0604020202020204" pitchFamily="34" charset="-122"/>
                <a:cs typeface="Times New Roman" panose="02020503050405090304" pitchFamily="18" charset="0"/>
              </a:rPr>
              <a:t>浙江大</a:t>
            </a:r>
            <a:r>
              <a:rPr lang="zh-CN" altLang="en-US" sz="2400" b="1" dirty="0" smtClean="0">
                <a:latin typeface="Times New Roman" panose="02020503050405090304" pitchFamily="18" charset="0"/>
                <a:ea typeface="Arial Unicode MS" panose="020B0604020202020204" pitchFamily="34" charset="-122"/>
                <a:cs typeface="Times New Roman" panose="02020503050405090304" pitchFamily="18" charset="0"/>
              </a:rPr>
              <a:t>学信息与电子工程学院</a:t>
            </a:r>
            <a:r>
              <a:rPr lang="en-US" altLang="zh-CN" sz="2400" b="1" dirty="0" smtClean="0">
                <a:latin typeface="Times New Roman" panose="02020503050405090304" pitchFamily="18" charset="0"/>
                <a:ea typeface="Arial Unicode MS" panose="020B0604020202020204" pitchFamily="34" charset="-122"/>
                <a:cs typeface="Times New Roman" panose="02020503050405090304" pitchFamily="18" charset="0"/>
                <a:hlinkClick r:id="rId1"/>
              </a:rPr>
              <a:t>haoji_hu@zju.edu.cn</a:t>
            </a:r>
            <a:endParaRPr lang="en-US" altLang="zh-CN" sz="2400" b="1" dirty="0" smtClean="0">
              <a:latin typeface="Times New Roman" panose="02020503050405090304" pitchFamily="18" charset="0"/>
              <a:ea typeface="Arial Unicode MS" panose="020B0604020202020204" pitchFamily="34" charset="-122"/>
              <a:cs typeface="Times New Roman" panose="02020503050405090304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chemeClr val="bg1"/>
                </a:solidFill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	</a:t>
            </a:r>
            <a:endParaRPr lang="en-US" altLang="zh-CN" sz="4000" b="1" dirty="0">
              <a:solidFill>
                <a:schemeClr val="bg1"/>
              </a:solidFill>
              <a:latin typeface="Times New Roman" panose="02020503050405090304" pitchFamily="18" charset="0"/>
              <a:ea typeface="华文楷体" panose="02010600040101010101" pitchFamily="2" charset="-122"/>
              <a:cs typeface="Times New Roman" panose="02020503050405090304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 dirty="0" smtClean="0">
              <a:solidFill>
                <a:schemeClr val="bg1"/>
              </a:solidFill>
              <a:latin typeface="Times New Roman" panose="02020503050405090304" pitchFamily="18" charset="0"/>
              <a:ea typeface="华文楷体" panose="02010600040101010101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8" y="1231608"/>
            <a:ext cx="48245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应用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.RNN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做文本生成：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5816" y="1693273"/>
            <a:ext cx="5976383" cy="47581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86" y="3861048"/>
            <a:ext cx="2414693" cy="24779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8" y="1231608"/>
            <a:ext cx="48245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应用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.RNN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做文本生成：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5816" y="1693273"/>
            <a:ext cx="5976383" cy="47581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86" y="3861048"/>
            <a:ext cx="2414693" cy="24779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8" y="1231608"/>
            <a:ext cx="48245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应用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.RNN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做文本生成：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086" y="3861048"/>
            <a:ext cx="2414693" cy="2477927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23528" y="2394142"/>
            <a:ext cx="2232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测试阶段：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267310"/>
            <a:ext cx="4872212" cy="54740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8" y="1231608"/>
            <a:ext cx="48245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应用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.RNN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做文本生成：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256" y="1724832"/>
            <a:ext cx="7096112" cy="4309260"/>
          </a:xfrm>
          <a:prstGeom prst="rect">
            <a:avLst/>
          </a:prstGeom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746872" y="6061938"/>
            <a:ext cx="42733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训练样本：莎士比亚文本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8" y="1231608"/>
            <a:ext cx="48245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应用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.RNN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做文本生成：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576" y="1693273"/>
            <a:ext cx="7977478" cy="49213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8" y="1231608"/>
            <a:ext cx="48245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应用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.RNN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做文本生成：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74665" y="1733368"/>
            <a:ext cx="42733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训练样本：中国古诗集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68951"/>
            <a:ext cx="748883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宋体" pitchFamily="2" charset="-122"/>
                <a:cs typeface="宋体" pitchFamily="2" charset="-122"/>
              </a:rPr>
              <a:t>首春</a:t>
            </a:r>
            <a:r>
              <a:rPr lang="en-US" altLang="zh-CN" kern="100" dirty="0">
                <a:latin typeface="宋体" pitchFamily="2" charset="-122"/>
                <a:cs typeface="宋体" pitchFamily="2" charset="-122"/>
              </a:rPr>
              <a:t>:</a:t>
            </a:r>
            <a:r>
              <a:rPr lang="zh-CN" altLang="zh-CN" kern="100" dirty="0">
                <a:latin typeface="宋体" pitchFamily="2" charset="-122"/>
                <a:cs typeface="宋体" pitchFamily="2" charset="-122"/>
              </a:rPr>
              <a:t>寒随穷律变，春逐鸟声开。初风飘带柳，晚雪间花梅。碧林青旧竹，绿沼翠新苔。芝田初雁去，绮树巧莺来</a:t>
            </a:r>
            <a:r>
              <a:rPr lang="zh-CN" altLang="zh-CN" kern="100" dirty="0" smtClean="0">
                <a:latin typeface="宋体" pitchFamily="2" charset="-122"/>
                <a:cs typeface="宋体" pitchFamily="2" charset="-122"/>
              </a:rPr>
              <a:t>。</a:t>
            </a:r>
            <a:endParaRPr lang="en-US" altLang="zh-CN" kern="100" dirty="0" smtClean="0">
              <a:latin typeface="宋体" pitchFamily="2" charset="-122"/>
              <a:cs typeface="宋体" pitchFamily="2" charset="-122"/>
            </a:endParaRPr>
          </a:p>
          <a:p>
            <a:pPr algn="just">
              <a:spcAft>
                <a:spcPts val="0"/>
              </a:spcAft>
            </a:pPr>
            <a:br>
              <a:rPr lang="en-US" altLang="zh-CN" kern="100" dirty="0">
                <a:latin typeface="宋体" pitchFamily="2" charset="-122"/>
                <a:cs typeface="宋体" pitchFamily="2" charset="-122"/>
              </a:rPr>
            </a:br>
            <a:r>
              <a:rPr lang="zh-CN" altLang="zh-CN" kern="100" dirty="0">
                <a:latin typeface="宋体" pitchFamily="2" charset="-122"/>
                <a:cs typeface="宋体" pitchFamily="2" charset="-122"/>
              </a:rPr>
              <a:t>初晴落景</a:t>
            </a:r>
            <a:r>
              <a:rPr lang="en-US" altLang="zh-CN" kern="100" dirty="0">
                <a:latin typeface="宋体" pitchFamily="2" charset="-122"/>
                <a:cs typeface="宋体" pitchFamily="2" charset="-122"/>
              </a:rPr>
              <a:t>:</a:t>
            </a:r>
            <a:r>
              <a:rPr lang="zh-CN" altLang="zh-CN" kern="100" dirty="0">
                <a:latin typeface="宋体" pitchFamily="2" charset="-122"/>
                <a:cs typeface="宋体" pitchFamily="2" charset="-122"/>
              </a:rPr>
              <a:t>晚霞聊自怡，初晴弥可喜。日晃百花色，风动千林翠。池鱼跃不同，园鸟声还异。寄言博通者，知予物外志</a:t>
            </a:r>
            <a:r>
              <a:rPr lang="zh-CN" altLang="zh-CN" kern="100" dirty="0" smtClean="0">
                <a:latin typeface="宋体" pitchFamily="2" charset="-122"/>
                <a:cs typeface="宋体" pitchFamily="2" charset="-122"/>
              </a:rPr>
              <a:t>。</a:t>
            </a:r>
            <a:endParaRPr lang="en-US" altLang="zh-CN" kern="100" dirty="0" smtClean="0">
              <a:latin typeface="宋体" pitchFamily="2" charset="-122"/>
              <a:cs typeface="宋体" pitchFamily="2" charset="-122"/>
            </a:endParaRPr>
          </a:p>
          <a:p>
            <a:pPr algn="just">
              <a:spcAft>
                <a:spcPts val="0"/>
              </a:spcAft>
            </a:pPr>
            <a:br>
              <a:rPr lang="en-US" altLang="zh-CN" kern="100" dirty="0">
                <a:latin typeface="宋体" pitchFamily="2" charset="-122"/>
                <a:cs typeface="宋体" pitchFamily="2" charset="-122"/>
              </a:rPr>
            </a:br>
            <a:r>
              <a:rPr lang="zh-CN" altLang="zh-CN" kern="100" dirty="0">
                <a:latin typeface="宋体" pitchFamily="2" charset="-122"/>
                <a:cs typeface="宋体" pitchFamily="2" charset="-122"/>
              </a:rPr>
              <a:t>初夏</a:t>
            </a:r>
            <a:r>
              <a:rPr lang="en-US" altLang="zh-CN" kern="100" dirty="0">
                <a:latin typeface="宋体" pitchFamily="2" charset="-122"/>
                <a:cs typeface="宋体" pitchFamily="2" charset="-122"/>
              </a:rPr>
              <a:t>:</a:t>
            </a:r>
            <a:r>
              <a:rPr lang="zh-CN" altLang="zh-CN" kern="100" dirty="0">
                <a:latin typeface="宋体" pitchFamily="2" charset="-122"/>
                <a:cs typeface="宋体" pitchFamily="2" charset="-122"/>
              </a:rPr>
              <a:t>一朝春夏改，隔夜鸟花迁。阴阳深浅叶，晓夕重轻烟。哢莺犹响殿，横丝正网天。珮高兰影接，绶细草纹连。碧鳞惊棹侧，玄燕舞檐前。何必汾阳处，始复有山泉</a:t>
            </a:r>
            <a:r>
              <a:rPr lang="zh-CN" altLang="zh-CN" kern="100" dirty="0" smtClean="0">
                <a:latin typeface="宋体" pitchFamily="2" charset="-122"/>
                <a:cs typeface="宋体" pitchFamily="2" charset="-122"/>
              </a:rPr>
              <a:t>。</a:t>
            </a:r>
            <a:endParaRPr lang="en-US" altLang="zh-CN" kern="100" dirty="0" smtClean="0">
              <a:latin typeface="宋体" pitchFamily="2" charset="-122"/>
              <a:cs typeface="宋体" pitchFamily="2" charset="-122"/>
            </a:endParaRPr>
          </a:p>
          <a:p>
            <a:pPr algn="just">
              <a:spcAft>
                <a:spcPts val="0"/>
              </a:spcAft>
            </a:pPr>
            <a:br>
              <a:rPr lang="en-US" altLang="zh-CN" kern="100" dirty="0">
                <a:latin typeface="宋体" pitchFamily="2" charset="-122"/>
                <a:cs typeface="宋体" pitchFamily="2" charset="-122"/>
              </a:rPr>
            </a:br>
            <a:r>
              <a:rPr lang="zh-CN" altLang="zh-CN" kern="100" dirty="0">
                <a:latin typeface="宋体" pitchFamily="2" charset="-122"/>
                <a:cs typeface="宋体" pitchFamily="2" charset="-122"/>
              </a:rPr>
              <a:t>度秋</a:t>
            </a:r>
            <a:r>
              <a:rPr lang="en-US" altLang="zh-CN" kern="100" dirty="0">
                <a:latin typeface="宋体" pitchFamily="2" charset="-122"/>
                <a:cs typeface="宋体" pitchFamily="2" charset="-122"/>
              </a:rPr>
              <a:t>:</a:t>
            </a:r>
            <a:r>
              <a:rPr lang="zh-CN" altLang="zh-CN" kern="100" dirty="0">
                <a:latin typeface="宋体" pitchFamily="2" charset="-122"/>
                <a:cs typeface="宋体" pitchFamily="2" charset="-122"/>
              </a:rPr>
              <a:t>夏律昨留灰，秋箭今移晷。峨嵋岫初出，洞庭波渐起。桂白发幽岩，菊黄开灞涘。运流方可叹，含毫属微理。</a:t>
            </a:r>
            <a:br>
              <a:rPr lang="en-US" altLang="zh-CN" kern="100" dirty="0">
                <a:latin typeface="宋体" pitchFamily="2" charset="-122"/>
                <a:cs typeface="宋体" pitchFamily="2" charset="-122"/>
              </a:rPr>
            </a:br>
            <a:endParaRPr lang="zh-CN" altLang="zh-CN" kern="100" dirty="0">
              <a:latin typeface="宋体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8" y="1231608"/>
            <a:ext cx="48245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应用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.RNN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做文本生成：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9572" y="1964201"/>
            <a:ext cx="77048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zh-CN" altLang="en-US" kern="100" dirty="0" smtClean="0">
                <a:latin typeface="宋体" pitchFamily="2" charset="-122"/>
                <a:cs typeface="宋体" pitchFamily="2" charset="-122"/>
              </a:rPr>
              <a:t>门前车马喧，时闻犬吠唱。向来谢公相，此生自引领。</a:t>
            </a:r>
            <a:endParaRPr lang="en-US" altLang="zh-CN" kern="100" dirty="0" smtClean="0">
              <a:latin typeface="宋体" pitchFamily="2" charset="-122"/>
              <a:cs typeface="宋体" pitchFamily="2" charset="-122"/>
            </a:endParaRPr>
          </a:p>
          <a:p>
            <a:pPr marL="342900" indent="-342900" algn="just">
              <a:buAutoNum type="arabicPeriod"/>
            </a:pPr>
            <a:endParaRPr lang="en-US" altLang="zh-CN" kern="100" dirty="0">
              <a:latin typeface="宋体" pitchFamily="2" charset="-122"/>
              <a:cs typeface="宋体" pitchFamily="2" charset="-122"/>
            </a:endParaRPr>
          </a:p>
          <a:p>
            <a:pPr marL="342900" indent="-342900" algn="just">
              <a:buAutoNum type="arabicPeriod"/>
            </a:pPr>
            <a:r>
              <a:rPr lang="zh-CN" altLang="en-US" kern="100" dirty="0">
                <a:latin typeface="宋体" pitchFamily="2" charset="-122"/>
                <a:cs typeface="宋体" pitchFamily="2" charset="-122"/>
              </a:rPr>
              <a:t>生</a:t>
            </a:r>
            <a:r>
              <a:rPr lang="zh-CN" altLang="en-US" kern="100" dirty="0" smtClean="0">
                <a:latin typeface="宋体" pitchFamily="2" charset="-122"/>
                <a:cs typeface="宋体" pitchFamily="2" charset="-122"/>
              </a:rPr>
              <a:t>涯已做平原客，不及当年有古人。关塞门前谁可见，白云亭上倍凄凉。</a:t>
            </a:r>
            <a:endParaRPr lang="en-US" altLang="zh-CN" kern="100" dirty="0" smtClean="0">
              <a:latin typeface="宋体" pitchFamily="2" charset="-122"/>
              <a:cs typeface="宋体" pitchFamily="2" charset="-122"/>
            </a:endParaRPr>
          </a:p>
          <a:p>
            <a:pPr algn="just"/>
            <a:endParaRPr lang="en-US" altLang="zh-CN" kern="100" dirty="0">
              <a:latin typeface="宋体" pitchFamily="2" charset="-122"/>
              <a:cs typeface="宋体" pitchFamily="2" charset="-122"/>
            </a:endParaRPr>
          </a:p>
          <a:p>
            <a:pPr algn="just"/>
            <a:r>
              <a:rPr lang="en-US" altLang="zh-CN" kern="100" dirty="0" smtClean="0">
                <a:latin typeface="宋体" pitchFamily="2" charset="-122"/>
                <a:cs typeface="宋体" pitchFamily="2" charset="-122"/>
              </a:rPr>
              <a:t>3. </a:t>
            </a:r>
            <a:r>
              <a:rPr lang="zh-CN" altLang="en-US" kern="100" dirty="0" smtClean="0">
                <a:latin typeface="宋体" pitchFamily="2" charset="-122"/>
                <a:cs typeface="宋体" pitchFamily="2" charset="-122"/>
              </a:rPr>
              <a:t>风霜初一夜，地暖不生烟。印出泥中火，晴天月白明。</a:t>
            </a:r>
            <a:endParaRPr lang="en-US" altLang="zh-CN" kern="100" dirty="0" smtClean="0">
              <a:latin typeface="宋体" pitchFamily="2" charset="-122"/>
              <a:cs typeface="宋体" pitchFamily="2" charset="-122"/>
            </a:endParaRPr>
          </a:p>
          <a:p>
            <a:pPr algn="just"/>
            <a:endParaRPr lang="en-US" altLang="zh-CN" kern="100" dirty="0">
              <a:latin typeface="宋体" pitchFamily="2" charset="-122"/>
              <a:cs typeface="宋体" pitchFamily="2" charset="-122"/>
            </a:endParaRPr>
          </a:p>
          <a:p>
            <a:pPr algn="just"/>
            <a:r>
              <a:rPr lang="en-US" altLang="zh-CN" kern="100" dirty="0" smtClean="0">
                <a:latin typeface="宋体" pitchFamily="2" charset="-122"/>
                <a:cs typeface="宋体" pitchFamily="2" charset="-122"/>
              </a:rPr>
              <a:t>4. </a:t>
            </a:r>
            <a:r>
              <a:rPr lang="zh-CN" altLang="en-US" kern="100" dirty="0" smtClean="0">
                <a:latin typeface="宋体" pitchFamily="2" charset="-122"/>
                <a:cs typeface="宋体" pitchFamily="2" charset="-122"/>
              </a:rPr>
              <a:t>谁能牧儿女，邯郸亦无求。新诗初入讽，往事愧不磨。</a:t>
            </a:r>
            <a:endParaRPr lang="en-US" altLang="zh-CN" kern="100" dirty="0" smtClean="0">
              <a:latin typeface="宋体" pitchFamily="2" charset="-122"/>
              <a:cs typeface="宋体" pitchFamily="2" charset="-122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宋体" pitchFamily="2" charset="-122"/>
              <a:cs typeface="宋体" pitchFamily="2" charset="-122"/>
            </a:endParaRPr>
          </a:p>
          <a:p>
            <a:pPr algn="just">
              <a:spcAft>
                <a:spcPts val="0"/>
              </a:spcAft>
            </a:pPr>
            <a:br>
              <a:rPr lang="en-US" altLang="zh-CN" kern="100" dirty="0">
                <a:latin typeface="宋体" pitchFamily="2" charset="-122"/>
                <a:cs typeface="宋体" pitchFamily="2" charset="-122"/>
              </a:rPr>
            </a:br>
            <a:endParaRPr lang="zh-CN" altLang="zh-CN" kern="100" dirty="0">
              <a:latin typeface="宋体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8" y="1231608"/>
            <a:ext cx="73448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应用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三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.RNN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做图像注释</a:t>
            </a:r>
            <a:r>
              <a:rPr kumimoji="0" lang="zh-CN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 （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IMAGE CAPTIONING</a:t>
            </a:r>
            <a:r>
              <a:rPr kumimoji="0" lang="zh-CN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）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12" y="1916832"/>
            <a:ext cx="8594882" cy="3672408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71355" y="5589240"/>
            <a:ext cx="734481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输入：图像；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输出：描述性文字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8" y="1231608"/>
            <a:ext cx="73448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应用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三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.RNN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做图像注释</a:t>
            </a:r>
            <a:r>
              <a:rPr kumimoji="0" lang="zh-CN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 （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IMAGE CAPTIONING</a:t>
            </a:r>
            <a:r>
              <a:rPr kumimoji="0" lang="zh-CN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）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624" y="1711663"/>
            <a:ext cx="6822239" cy="38239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9594" y="5805264"/>
            <a:ext cx="82048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NimbusRomNo9L-ReguItal"/>
              </a:rPr>
              <a:t>O. </a:t>
            </a:r>
            <a:r>
              <a:rPr lang="en-US" altLang="zh-CN" dirty="0" err="1" smtClean="0">
                <a:latin typeface="NimbusRomNo9L-ReguItal"/>
              </a:rPr>
              <a:t>Vinyals</a:t>
            </a:r>
            <a:r>
              <a:rPr lang="en-US" altLang="zh-CN" dirty="0" smtClean="0">
                <a:latin typeface="NimbusRomNo9L-ReguItal"/>
              </a:rPr>
              <a:t> et al. Show and tell: A neural image caption generator, arXiv:1411.4555v1, 2014.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8" y="1231608"/>
            <a:ext cx="73448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应用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三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.RNN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做图像注释</a:t>
            </a:r>
            <a:r>
              <a:rPr kumimoji="0" lang="zh-CN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 （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IMAGE CAPTIONING</a:t>
            </a:r>
            <a:r>
              <a:rPr kumimoji="0" lang="zh-CN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）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8679" y="5997703"/>
            <a:ext cx="82048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NimbusRomNo9L-ReguItal"/>
              </a:rPr>
              <a:t>O. </a:t>
            </a:r>
            <a:r>
              <a:rPr lang="en-US" altLang="zh-CN" dirty="0" err="1" smtClean="0">
                <a:latin typeface="NimbusRomNo9L-ReguItal"/>
              </a:rPr>
              <a:t>Vinyals</a:t>
            </a:r>
            <a:r>
              <a:rPr lang="en-US" altLang="zh-CN" dirty="0" smtClean="0">
                <a:latin typeface="NimbusRomNo9L-ReguItal"/>
              </a:rPr>
              <a:t> et al. Show and tell: A neural image caption generator, arXiv:1411.4555v1, 2014.  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594" y="1684239"/>
            <a:ext cx="7788969" cy="4280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50305040509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37683" y="1403772"/>
            <a:ext cx="79208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循环神经网络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(Recurrent Neural Network, RNN): t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时刻的状态，与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t-1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时刻的状态和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t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时刻的输入有关。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0272" y="2351824"/>
            <a:ext cx="1656184" cy="321203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 bwMode="auto">
          <a:xfrm>
            <a:off x="144462" y="7731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5"/>
              <p:cNvSpPr>
                <a:spLocks noChangeArrowheads="1"/>
              </p:cNvSpPr>
              <p:nvPr/>
            </p:nvSpPr>
            <p:spPr bwMode="auto">
              <a:xfrm>
                <a:off x="445529" y="3573016"/>
                <a:ext cx="6279057" cy="2308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400" dirty="0">
                    <a:latin typeface="黑体" pitchFamily="2" charset="-122"/>
                    <a:ea typeface="黑体" pitchFamily="2" charset="-122"/>
                    <a:cs typeface="Times New Roman" panose="02020503050405090304" pitchFamily="18" charset="0"/>
                  </a:rPr>
                  <a:t>其</a:t>
                </a:r>
                <a:r>
                  <a:rPr lang="zh-CN" altLang="en-US" sz="2400" dirty="0" smtClean="0">
                    <a:latin typeface="黑体" pitchFamily="2" charset="-122"/>
                    <a:ea typeface="黑体" pitchFamily="2" charset="-122"/>
                    <a:cs typeface="Times New Roman" panose="02020503050405090304" pitchFamily="18" charset="0"/>
                  </a:rPr>
                  <a:t>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itchFamily="2" charset="-122"/>
                            <a:cs typeface="Times New Roman" panose="0202050305040509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itchFamily="2" charset="-122"/>
                            <a:cs typeface="Times New Roman" panose="02020503050405090304" pitchFamily="18" charset="0"/>
                          </a:rPr>
                          <m:t>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itchFamily="2" charset="-122"/>
                            <a:cs typeface="Times New Roman" panose="0202050305040509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0" lang="zh-CN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黑体" pitchFamily="2" charset="-122"/>
                    <a:ea typeface="黑体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itchFamily="2" charset="-122"/>
                      </a:rPr>
                      <m:t>𝑡</m:t>
                    </m:r>
                  </m:oMath>
                </a14:m>
                <a:r>
                  <a:rPr kumimoji="0" lang="zh-CN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黑体" pitchFamily="2" charset="-122"/>
                    <a:ea typeface="黑体" pitchFamily="2" charset="-122"/>
                  </a:rPr>
                  <a:t>时刻的状态，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itchFamily="2" charset="-122"/>
                            <a:cs typeface="Times New Roman" panose="0202050305040509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itchFamily="2" charset="-122"/>
                            <a:cs typeface="Times New Roman" panose="0202050305040509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itchFamily="2" charset="-122"/>
                            <a:cs typeface="Times New Roman" panose="0202050305040509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0" lang="zh-CN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黑体" pitchFamily="2" charset="-122"/>
                    <a:ea typeface="黑体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itchFamily="2" charset="-122"/>
                      </a:rPr>
                      <m:t>𝑡</m:t>
                    </m:r>
                  </m:oMath>
                </a14:m>
                <a:r>
                  <a:rPr lang="zh-CN" altLang="en-US" sz="2400" dirty="0">
                    <a:latin typeface="黑体" pitchFamily="2" charset="-122"/>
                    <a:ea typeface="黑体" pitchFamily="2" charset="-122"/>
                  </a:rPr>
                  <a:t>时刻</a:t>
                </a:r>
                <a:r>
                  <a:rPr lang="zh-CN" altLang="en-US" sz="2400" dirty="0" smtClean="0">
                    <a:latin typeface="黑体" pitchFamily="2" charset="-122"/>
                    <a:ea typeface="黑体" pitchFamily="2" charset="-122"/>
                  </a:rPr>
                  <a:t>的输入。</a:t>
                </a:r>
                <a:endParaRPr lang="en-US" altLang="zh-CN" sz="2400" dirty="0" smtClean="0">
                  <a:latin typeface="黑体" pitchFamily="2" charset="-122"/>
                  <a:ea typeface="黑体" pitchFamily="2" charset="-122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黑体" pitchFamily="2" charset="-122"/>
                  <a:ea typeface="黑体" pitchFamily="2" charset="-122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400" dirty="0" smtClean="0">
                    <a:latin typeface="黑体" pitchFamily="2" charset="-122"/>
                    <a:ea typeface="黑体" pitchFamily="2" charset="-122"/>
                  </a:rPr>
                  <a:t>请注意：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itchFamily="2" charset="-122"/>
                            <a:cs typeface="Times New Roman" panose="0202050305040509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itchFamily="2" charset="-122"/>
                            <a:cs typeface="Times New Roman" panose="0202050305040509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itchFamily="2" charset="-122"/>
                            <a:cs typeface="Times New Roman" panose="020205030504050903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kumimoji="0" lang="zh-CN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黑体" pitchFamily="2" charset="-122"/>
                    <a:ea typeface="黑体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黑体" pitchFamily="2" charset="-122"/>
                      </a:rPr>
                      <m:t>𝑡</m:t>
                    </m:r>
                  </m:oMath>
                </a14:m>
                <a:r>
                  <a:rPr kumimoji="0" lang="zh-CN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黑体" pitchFamily="2" charset="-122"/>
                    <a:ea typeface="黑体" pitchFamily="2" charset="-122"/>
                  </a:rPr>
                  <a:t>无关。</a:t>
                </a:r>
                <a:endPara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黑体" pitchFamily="2" charset="-122"/>
                  <a:ea typeface="黑体" pitchFamily="2" charset="-122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 dirty="0">
                  <a:latin typeface="黑体" pitchFamily="2" charset="-122"/>
                  <a:ea typeface="黑体" pitchFamily="2" charset="-122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zh-CN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黑体" pitchFamily="2" charset="-122"/>
                    <a:ea typeface="黑体" pitchFamily="2" charset="-122"/>
                  </a:rPr>
                  <a:t>思考题：请证明若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itchFamily="2" charset="-122"/>
                            <a:cs typeface="Times New Roman" panose="0202050305040509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itchFamily="2" charset="-122"/>
                            <a:cs typeface="Times New Roman" panose="0202050305040509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itchFamily="2" charset="-122"/>
                            <a:cs typeface="Times New Roman" panose="020205030504050903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kumimoji="0" lang="zh-CN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黑体" pitchFamily="2" charset="-122"/>
                    <a:ea typeface="黑体" pitchFamily="2" charset="-122"/>
                  </a:rPr>
                  <a:t>为三层神经网络，且状态数有限， 则</a:t>
                </a:r>
                <a:r>
                  <a:rPr kumimoji="0" lang="en-US" altLang="zh-CN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黑体" pitchFamily="2" charset="-122"/>
                    <a:ea typeface="黑体" pitchFamily="2" charset="-122"/>
                  </a:rPr>
                  <a:t>RNN</a:t>
                </a:r>
                <a:r>
                  <a:rPr kumimoji="0" lang="zh-CN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黑体" pitchFamily="2" charset="-122"/>
                    <a:ea typeface="黑体" pitchFamily="2" charset="-122"/>
                  </a:rPr>
                  <a:t>可以模拟</a:t>
                </a:r>
                <a:r>
                  <a:rPr kumimoji="0" lang="en-US" altLang="zh-CN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黑体" pitchFamily="2" charset="-122"/>
                    <a:ea typeface="黑体" pitchFamily="2" charset="-122"/>
                  </a:rPr>
                  <a:t>GMM-HMM</a:t>
                </a:r>
                <a:r>
                  <a:rPr kumimoji="0" lang="zh-CN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黑体" pitchFamily="2" charset="-122"/>
                    <a:ea typeface="黑体" pitchFamily="2" charset="-122"/>
                  </a:rPr>
                  <a:t>。</a:t>
                </a:r>
                <a:endParaRPr kumimoji="0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黑体" pitchFamily="2" charset="-122"/>
                  <a:ea typeface="黑体" pitchFamily="2" charset="-122"/>
                </a:endParaRPr>
              </a:p>
            </p:txBody>
          </p:sp>
        </mc:Choice>
        <mc:Fallback>
          <p:sp>
            <p:nvSpPr>
              <p:cNvPr id="1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5529" y="3573016"/>
                <a:ext cx="6279057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6" t="-22" r="9" b="2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123728" y="2561858"/>
                <a:ext cx="29226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黑体" pitchFamily="2" charset="-122"/>
                              <a:cs typeface="Times New Roman" panose="0202050305040509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anose="0202050305040509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anose="02020503050405090304" pitchFamily="18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anose="0202050305040509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itchFamily="2" charset="-122"/>
                              <a:cs typeface="Times New Roman" panose="02020503050405090304" pitchFamily="18" charset="0"/>
                            </a:rPr>
                            <m:t>=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itchFamily="2" charset="-122"/>
                              <a:cs typeface="Times New Roman" panose="0202050305040509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itchFamily="2" charset="-122"/>
                              <a:cs typeface="Times New Roman" panose="020205030504050903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黑体" pitchFamily="2" charset="-122"/>
                              <a:cs typeface="Times New Roman" panose="0202050305040509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anose="0202050305040509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anose="02020503050405090304" pitchFamily="18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anose="02020503050405090304" pitchFamily="18" charset="0"/>
                                </a:rPr>
                                <m:t>𝑡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anose="020205030504050903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anose="0202050305040509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itchFamily="2" charset="-122"/>
                              <a:cs typeface="Times New Roman" panose="0202050305040509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anose="0202050305040509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anose="0202050305040509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anose="0202050305040509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2561858"/>
                <a:ext cx="2922660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0" t="-51" r="1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8" y="1231608"/>
            <a:ext cx="73448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应用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三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.RNN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做图像注释</a:t>
            </a:r>
            <a:r>
              <a:rPr kumimoji="0" lang="zh-CN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 （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IMAGE CAPTIONING</a:t>
            </a:r>
            <a:r>
              <a:rPr kumimoji="0" lang="zh-CN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）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8679" y="5997703"/>
            <a:ext cx="82048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NimbusRomNo9L-ReguItal"/>
              </a:rPr>
              <a:t>O. </a:t>
            </a:r>
            <a:r>
              <a:rPr lang="en-US" altLang="zh-CN" dirty="0" err="1" smtClean="0">
                <a:latin typeface="NimbusRomNo9L-ReguItal"/>
              </a:rPr>
              <a:t>Vinyals</a:t>
            </a:r>
            <a:r>
              <a:rPr lang="en-US" altLang="zh-CN" dirty="0" smtClean="0">
                <a:latin typeface="NimbusRomNo9L-ReguItal"/>
              </a:rPr>
              <a:t> et al. Show and tell: A neural image caption generator, arXiv:1411.4555v1, 2014.  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624" y="1698496"/>
            <a:ext cx="6192688" cy="4335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8" y="1231608"/>
            <a:ext cx="73448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应用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三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.RNN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做图像注释</a:t>
            </a:r>
            <a:r>
              <a:rPr kumimoji="0" lang="zh-CN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 （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IMAGE CAPTIONING</a:t>
            </a:r>
            <a:r>
              <a:rPr kumimoji="0" lang="zh-CN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）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8679" y="5997703"/>
            <a:ext cx="82048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NimbusRomNo9L-ReguItal"/>
              </a:rPr>
              <a:t>O. </a:t>
            </a:r>
            <a:r>
              <a:rPr lang="en-US" altLang="zh-CN" dirty="0" err="1" smtClean="0">
                <a:latin typeface="NimbusRomNo9L-ReguItal"/>
              </a:rPr>
              <a:t>Vinyals</a:t>
            </a:r>
            <a:r>
              <a:rPr lang="en-US" altLang="zh-CN" dirty="0" smtClean="0">
                <a:latin typeface="NimbusRomNo9L-ReguItal"/>
              </a:rPr>
              <a:t> et al. Show and tell: A neural image caption generator, arXiv:1411.4555v1, 2014.  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584" y="1745811"/>
            <a:ext cx="6138586" cy="4251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8" y="1231608"/>
            <a:ext cx="73448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应用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三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.RNN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做图像注释</a:t>
            </a:r>
            <a:r>
              <a:rPr kumimoji="0" lang="zh-CN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 （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IMAGE CAPTIONING</a:t>
            </a:r>
            <a:r>
              <a:rPr kumimoji="0" lang="zh-CN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）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8679" y="5997703"/>
            <a:ext cx="82048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NimbusRomNo9L-ReguItal"/>
              </a:rPr>
              <a:t>O. </a:t>
            </a:r>
            <a:r>
              <a:rPr lang="en-US" altLang="zh-CN" dirty="0" err="1" smtClean="0">
                <a:latin typeface="NimbusRomNo9L-ReguItal"/>
              </a:rPr>
              <a:t>Vinyals</a:t>
            </a:r>
            <a:r>
              <a:rPr lang="en-US" altLang="zh-CN" dirty="0" smtClean="0">
                <a:latin typeface="NimbusRomNo9L-ReguItal"/>
              </a:rPr>
              <a:t> et al. Show and tell: A neural image caption generator, arXiv:1411.4555v1, 2014.  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950" y="1693273"/>
            <a:ext cx="6328313" cy="43548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8" y="1231608"/>
            <a:ext cx="73448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应用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三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.RNN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做图像注释</a:t>
            </a:r>
            <a:r>
              <a:rPr kumimoji="0" lang="zh-CN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 （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IMAGE CAPTIONING</a:t>
            </a:r>
            <a:r>
              <a:rPr kumimoji="0" lang="zh-CN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）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8679" y="5997703"/>
            <a:ext cx="82048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NimbusRomNo9L-ReguItal"/>
              </a:rPr>
              <a:t>O. </a:t>
            </a:r>
            <a:r>
              <a:rPr lang="en-US" altLang="zh-CN" dirty="0" err="1" smtClean="0">
                <a:latin typeface="NimbusRomNo9L-ReguItal"/>
              </a:rPr>
              <a:t>Vinyals</a:t>
            </a:r>
            <a:r>
              <a:rPr lang="en-US" altLang="zh-CN" dirty="0" smtClean="0">
                <a:latin typeface="NimbusRomNo9L-ReguItal"/>
              </a:rPr>
              <a:t> et al. Show and tell: A neural image caption generator, arXiv:1411.4555v1, 2014.  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568" y="1709935"/>
            <a:ext cx="6552728" cy="43503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8" y="1231608"/>
            <a:ext cx="73448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应用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三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.RNN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做图像注释</a:t>
            </a:r>
            <a:r>
              <a:rPr kumimoji="0" lang="zh-CN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 （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IMAGE CAPTIONING</a:t>
            </a:r>
            <a:r>
              <a:rPr kumimoji="0" lang="zh-CN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）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8679" y="5997703"/>
            <a:ext cx="82048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NimbusRomNo9L-ReguItal"/>
              </a:rPr>
              <a:t>O. </a:t>
            </a:r>
            <a:r>
              <a:rPr lang="en-US" altLang="zh-CN" dirty="0" err="1" smtClean="0">
                <a:latin typeface="NimbusRomNo9L-ReguItal"/>
              </a:rPr>
              <a:t>Vinyals</a:t>
            </a:r>
            <a:r>
              <a:rPr lang="en-US" altLang="zh-CN" dirty="0" smtClean="0">
                <a:latin typeface="NimbusRomNo9L-ReguItal"/>
              </a:rPr>
              <a:t> et al. Show and tell: A neural image caption generator, arXiv:1411.4555v1, 2014.  </a:t>
            </a:r>
            <a:endParaRPr lang="zh-CN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973" y="1672738"/>
            <a:ext cx="8811825" cy="3988510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996601" y="5661248"/>
            <a:ext cx="32225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描述不准确的例子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8" y="1231608"/>
            <a:ext cx="15841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多层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RNN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9912" y="1693273"/>
            <a:ext cx="4331171" cy="49622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41" y="4797152"/>
            <a:ext cx="3292071" cy="1368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8" y="1231608"/>
            <a:ext cx="42484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VANILLA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RNN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的训练问题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27584" y="4839701"/>
            <a:ext cx="805734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1.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Bengio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 et al.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 Learning long-term dependencies with gradient descent is difficult. IEEE Transactions on Neural Networks, 1994</a:t>
            </a:r>
            <a:endParaRPr kumimoji="0" lang="en-US" altLang="zh-CN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baseline="0" dirty="0">
              <a:latin typeface="黑体" pitchFamily="2" charset="-122"/>
              <a:ea typeface="黑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2. </a:t>
            </a:r>
            <a:r>
              <a:rPr kumimoji="0" lang="en-US" altLang="zh-CN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Pascanu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 et al, On the difficulty of training recurrent neural networks. 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544" y="1772816"/>
            <a:ext cx="8364712" cy="2952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8" y="1231608"/>
            <a:ext cx="42484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VANILLA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RNN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的训练问题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27584" y="4839701"/>
            <a:ext cx="805734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1.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Bengio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 et al.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 Learning long-term dependencies with gradient descent is difficult. IEEE Transactions on Neural Networks, 1994</a:t>
            </a:r>
            <a:endParaRPr kumimoji="0" lang="en-US" altLang="zh-CN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baseline="0" dirty="0">
              <a:latin typeface="黑体" pitchFamily="2" charset="-122"/>
              <a:ea typeface="黑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2. </a:t>
            </a:r>
            <a:r>
              <a:rPr kumimoji="0" lang="en-US" altLang="zh-CN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Pascanu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 et al, On the difficulty of training recurrent neural networks. 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961" y="1824603"/>
            <a:ext cx="8888039" cy="1770943"/>
          </a:xfrm>
          <a:prstGeom prst="rect">
            <a:avLst/>
          </a:prstGeom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27584" y="3703759"/>
            <a:ext cx="79928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训练中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h0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获得的梯度，将是矩阵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W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的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对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应于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h0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的部分被乘了很多次，将会导致梯度暴涨或梯度消失。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98470" y="1267310"/>
            <a:ext cx="796399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Long-Short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 Term Memory (LSTM): </a:t>
            </a:r>
            <a:endParaRPr kumimoji="0" lang="en-US" altLang="zh-CN" sz="2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是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RNN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中的一种，增加了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RNN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中单元的复杂度，使模型更复杂，增加系统表现力。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592" y="2924944"/>
            <a:ext cx="6926378" cy="294874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8679" y="5997703"/>
            <a:ext cx="82048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Hochreiter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Schmidhuber</a:t>
            </a:r>
            <a:r>
              <a:rPr lang="en-US" altLang="zh-CN" dirty="0" smtClean="0"/>
              <a:t>, Long Short Term Memory, Neural Computation, 1997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61764" y="1267310"/>
            <a:ext cx="79639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Long-Short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 Term Memory (LSTM)</a:t>
            </a:r>
            <a:endParaRPr kumimoji="0" lang="en-US" altLang="zh-CN" sz="2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6016" y="2005593"/>
            <a:ext cx="4286966" cy="4494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10" y="2636912"/>
            <a:ext cx="4529458" cy="28549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50305040509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8" y="1231608"/>
            <a:ext cx="24341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Vanilla RNN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标题 1"/>
          <p:cNvSpPr txBox="1"/>
          <p:nvPr/>
        </p:nvSpPr>
        <p:spPr bwMode="auto">
          <a:xfrm>
            <a:off x="144462" y="7731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123728" y="2561858"/>
                <a:ext cx="29226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黑体" pitchFamily="2" charset="-122"/>
                              <a:cs typeface="Times New Roman" panose="0202050305040509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anose="0202050305040509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anose="02020503050405090304" pitchFamily="18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anose="0202050305040509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itchFamily="2" charset="-122"/>
                              <a:cs typeface="Times New Roman" panose="02020503050405090304" pitchFamily="18" charset="0"/>
                            </a:rPr>
                            <m:t>=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itchFamily="2" charset="-122"/>
                              <a:cs typeface="Times New Roman" panose="0202050305040509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itchFamily="2" charset="-122"/>
                              <a:cs typeface="Times New Roman" panose="020205030504050903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黑体" pitchFamily="2" charset="-122"/>
                              <a:cs typeface="Times New Roman" panose="0202050305040509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anose="0202050305040509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anose="02020503050405090304" pitchFamily="18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anose="02020503050405090304" pitchFamily="18" charset="0"/>
                                </a:rPr>
                                <m:t>𝑡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anose="020205030504050903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anose="0202050305040509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itchFamily="2" charset="-122"/>
                              <a:cs typeface="Times New Roman" panose="0202050305040509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anose="0202050305040509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anose="0202050305040509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anose="0202050305040509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2561858"/>
                <a:ext cx="2922660" cy="523220"/>
              </a:xfrm>
              <a:prstGeom prst="rect">
                <a:avLst/>
              </a:prstGeom>
              <a:blipFill rotWithShape="1">
                <a:blip r:embed="rId1"/>
                <a:stretch>
                  <a:fillRect l="-10" t="-51" r="1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02" y="2060848"/>
            <a:ext cx="7851461" cy="35530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61764" y="1267310"/>
            <a:ext cx="79639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Long-Short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 Term Memory (LSTM)</a:t>
            </a:r>
            <a:endParaRPr kumimoji="0" lang="en-US" altLang="zh-CN" sz="2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06" y="2024031"/>
            <a:ext cx="8937388" cy="36300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83568" y="4509120"/>
            <a:ext cx="796399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相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比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VANILLA RNN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， 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LSTM</a:t>
            </a:r>
            <a:r>
              <a:rPr kumimoji="0" lang="zh-CN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的误差反向传播更方便和直接，梯度更新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不存在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RNN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中的暴涨或消失现象</a:t>
            </a:r>
            <a:r>
              <a:rPr kumimoji="0" lang="zh-CN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。</a:t>
            </a:r>
            <a:endParaRPr kumimoji="0" lang="en-US" altLang="zh-CN" sz="2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建议涉及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RNN</a:t>
            </a:r>
            <a:r>
              <a:rPr kumimoji="0" lang="zh-CN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的应用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都用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LSTM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或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LSTM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相关的变种。</a:t>
            </a:r>
            <a:endParaRPr kumimoji="0" lang="en-US" altLang="zh-CN" sz="2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63" y="1979549"/>
            <a:ext cx="8730541" cy="2232248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14164" y="1419710"/>
            <a:ext cx="79639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Long-Short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 Term Memory (LSTM)</a:t>
            </a:r>
            <a:endParaRPr kumimoji="0" lang="en-US" altLang="zh-CN" sz="2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5842" name="TextBox 6"/>
          <p:cNvSpPr txBox="1">
            <a:spLocks noChangeArrowheads="1"/>
          </p:cNvSpPr>
          <p:nvPr/>
        </p:nvSpPr>
        <p:spPr bwMode="auto">
          <a:xfrm>
            <a:off x="1619672" y="2492896"/>
            <a:ext cx="655272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 smtClean="0">
                <a:latin typeface="黑体" pitchFamily="2" charset="-122"/>
                <a:ea typeface="黑体" pitchFamily="2" charset="-122"/>
              </a:rPr>
              <a:t>Thank you and comments are welcomed</a:t>
            </a:r>
            <a:endParaRPr lang="en-US" altLang="zh-CN" sz="4000" b="1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50305040509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8" y="1231608"/>
            <a:ext cx="82809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输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入与输出多对多：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568" y="1724603"/>
            <a:ext cx="7776864" cy="4182275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31540" y="6093296"/>
            <a:ext cx="61566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典型应用：大词汇连续语音识别、机器翻译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50305040509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8" y="1231608"/>
            <a:ext cx="82809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输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入与输出多对一：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31539" y="6093296"/>
            <a:ext cx="78270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典型应用：动作识别、行为识别、单词量有限的语音识别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540" y="1874682"/>
            <a:ext cx="8486573" cy="4129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50305040509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8" y="1231608"/>
            <a:ext cx="82809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输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入与输出一对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多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31539" y="6093296"/>
            <a:ext cx="78270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典型应用：文本生成、图像文字标注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847" y="1735088"/>
            <a:ext cx="8684306" cy="4267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50305040509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8" y="1231608"/>
            <a:ext cx="67687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RNN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的训练： 可以将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RNN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沿时间轴展开，如下：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123728" y="2561858"/>
                <a:ext cx="29226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黑体" pitchFamily="2" charset="-122"/>
                              <a:cs typeface="Times New Roman" panose="0202050305040509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anose="0202050305040509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anose="02020503050405090304" pitchFamily="18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anose="0202050305040509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itchFamily="2" charset="-122"/>
                              <a:cs typeface="Times New Roman" panose="02020503050405090304" pitchFamily="18" charset="0"/>
                            </a:rPr>
                            <m:t>=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itchFamily="2" charset="-122"/>
                              <a:cs typeface="Times New Roman" panose="0202050305040509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itchFamily="2" charset="-122"/>
                              <a:cs typeface="Times New Roman" panose="020205030504050903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黑体" pitchFamily="2" charset="-122"/>
                              <a:cs typeface="Times New Roman" panose="0202050305040509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anose="0202050305040509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anose="02020503050405090304" pitchFamily="18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anose="02020503050405090304" pitchFamily="18" charset="0"/>
                                </a:rPr>
                                <m:t>𝑡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anose="020205030504050903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anose="0202050305040509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itchFamily="2" charset="-122"/>
                              <a:cs typeface="Times New Roman" panose="0202050305040509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anose="0202050305040509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anose="0202050305040509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anose="0202050305040509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2561858"/>
                <a:ext cx="2922660" cy="523220"/>
              </a:xfrm>
              <a:prstGeom prst="rect">
                <a:avLst/>
              </a:prstGeom>
              <a:blipFill rotWithShape="1">
                <a:blip r:embed="rId1"/>
                <a:stretch>
                  <a:fillRect l="-10" t="-51" r="1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847260"/>
            <a:ext cx="8111729" cy="3741980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80348" y="5739463"/>
            <a:ext cx="819610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前向计算后，将每一个时刻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t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LOSS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加到一起作为总的目标函数，逐级求导。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50305040509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05366" y="1267310"/>
            <a:ext cx="835292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RNN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的训练：由于所有数据都求导不现实，所以实际中采用的是将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RNN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截断有限步，实际中只求有限步的导数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656" y="2246313"/>
            <a:ext cx="6336704" cy="40999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50305040509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循环神经网络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8" y="1231608"/>
            <a:ext cx="26642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RNN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做语音识别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: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79512" y="5108824"/>
            <a:ext cx="885698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输入特征向量，输出对应的文字。用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RNN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进行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</a:rPr>
              <a:t>Triphone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的识别，在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TIMIT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数据集上获得了比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DNN-HMM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更高的识别率。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3528" y="6021288"/>
            <a:ext cx="82048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NimbusRomNo9L-ReguItal"/>
              </a:rPr>
              <a:t>A. Graves</a:t>
            </a:r>
            <a:r>
              <a:rPr lang="en-US" altLang="zh-CN" dirty="0">
                <a:latin typeface="NimbusRomNo9L-ReguItal"/>
              </a:rPr>
              <a:t>, </a:t>
            </a:r>
            <a:r>
              <a:rPr lang="en-US" altLang="zh-CN" dirty="0" smtClean="0">
                <a:latin typeface="NimbusRomNo9L-ReguItal"/>
              </a:rPr>
              <a:t>A. Mohamed </a:t>
            </a:r>
            <a:r>
              <a:rPr lang="en-US" altLang="zh-CN" dirty="0">
                <a:latin typeface="NimbusRomNo9L-ReguItal"/>
              </a:rPr>
              <a:t>and </a:t>
            </a:r>
            <a:r>
              <a:rPr lang="en-US" altLang="zh-CN" dirty="0" smtClean="0">
                <a:latin typeface="NimbusRomNo9L-ReguItal"/>
              </a:rPr>
              <a:t>G. Hinton, Speech Recognition with Deep Recurrent Neural Networks, </a:t>
            </a:r>
            <a:r>
              <a:rPr lang="en-US" altLang="zh-CN" dirty="0">
                <a:hlinkClick r:id="rId1"/>
              </a:rPr>
              <a:t>arXiv:1303.5778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693273"/>
            <a:ext cx="6553000" cy="3219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蝴蝶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蝴蝶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3146</Words>
  <Application>WPS 演示</Application>
  <PresentationFormat>On-screen Show (4:3)</PresentationFormat>
  <Paragraphs>228</Paragraphs>
  <Slides>32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53" baseType="lpstr">
      <vt:lpstr>Arial</vt:lpstr>
      <vt:lpstr>方正书宋_GBK</vt:lpstr>
      <vt:lpstr>Wingdings</vt:lpstr>
      <vt:lpstr>黑体</vt:lpstr>
      <vt:lpstr>汉仪中黑KW</vt:lpstr>
      <vt:lpstr>Times New Roman</vt:lpstr>
      <vt:lpstr>Arial Unicode MS</vt:lpstr>
      <vt:lpstr>华文楷体</vt:lpstr>
      <vt:lpstr>宋体</vt:lpstr>
      <vt:lpstr>汉仪书宋二KW</vt:lpstr>
      <vt:lpstr>Calibri</vt:lpstr>
      <vt:lpstr>Helvetica Neue</vt:lpstr>
      <vt:lpstr>Cambria Math</vt:lpstr>
      <vt:lpstr>NimbusRomNo9L-ReguItal</vt:lpstr>
      <vt:lpstr>Courier New</vt:lpstr>
      <vt:lpstr>微软雅黑</vt:lpstr>
      <vt:lpstr>汉仪旗黑KW</vt:lpstr>
      <vt:lpstr>宋体</vt:lpstr>
      <vt:lpstr>Thonburi</vt:lpstr>
      <vt:lpstr>蝴蝶飞</vt:lpstr>
      <vt:lpstr>1_蝴蝶飞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Haoji Hu</dc:creator>
  <cp:lastModifiedBy>assassinq</cp:lastModifiedBy>
  <cp:revision>672</cp:revision>
  <dcterms:created xsi:type="dcterms:W3CDTF">2020-07-20T11:06:55Z</dcterms:created>
  <dcterms:modified xsi:type="dcterms:W3CDTF">2020-07-20T11:06:55Z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2052-2.3.1.3761</vt:lpwstr>
  </property>
</Properties>
</file>