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76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8" r:id="rId18"/>
    <p:sldId id="279" r:id="rId19"/>
    <p:sldId id="280" r:id="rId20"/>
    <p:sldId id="274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1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2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2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3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4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4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5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1C1"/>
    <a:srgbClr val="0075C4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435" autoAdjust="0"/>
  </p:normalViewPr>
  <p:slideViewPr>
    <p:cSldViewPr snapToGrid="0">
      <p:cViewPr>
        <p:scale>
          <a:sx n="70" d="100"/>
          <a:sy n="70" d="100"/>
        </p:scale>
        <p:origin x="-1810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E3D4-E409-4EF9-A982-81D80F283404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F84A0-825B-46CB-BD02-4A2D98BDF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topic of my talk is “Measuring Phenotype</a:t>
            </a:r>
            <a:r>
              <a:rPr lang="en-US" altLang="zh-CN" baseline="0" dirty="0" smtClean="0"/>
              <a:t> Semantic Similarity using Human Phenotype Ontology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F84A0-825B-46CB-BD02-4A2D98BDF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8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My</a:t>
            </a:r>
            <a:r>
              <a:rPr lang="en-US" altLang="zh-CN" baseline="0" dirty="0" smtClean="0"/>
              <a:t> presentation includes four parts. First, I will introduce the background and the problem we focus on. Second part is our measure to calculate the semantic similarity using Human Phenotype Ontology. Then, I will show you some interesting experiments and the corresponding results. Some future works were introduced in the last part.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F84A0-825B-46CB-BD02-4A2D98BDF9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8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then we do some research on existing methods.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F84A0-825B-46CB-BD02-4A2D98BDF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9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1" indent="0" algn="ctr">
              <a:buNone/>
              <a:defRPr sz="2000"/>
            </a:lvl2pPr>
            <a:lvl3pPr marL="914301" indent="0" algn="ctr">
              <a:buNone/>
              <a:defRPr sz="1800"/>
            </a:lvl3pPr>
            <a:lvl4pPr marL="1371452" indent="0" algn="ctr">
              <a:buNone/>
              <a:defRPr sz="1600"/>
            </a:lvl4pPr>
            <a:lvl5pPr marL="1828602" indent="0" algn="ctr">
              <a:buNone/>
              <a:defRPr sz="1600"/>
            </a:lvl5pPr>
            <a:lvl6pPr marL="2285753" indent="0" algn="ctr">
              <a:buNone/>
              <a:defRPr sz="1600"/>
            </a:lvl6pPr>
            <a:lvl7pPr marL="2742904" indent="0" algn="ctr">
              <a:buNone/>
              <a:defRPr sz="1600"/>
            </a:lvl7pPr>
            <a:lvl8pPr marL="3200054" indent="0" algn="ctr">
              <a:buNone/>
              <a:defRPr sz="1600"/>
            </a:lvl8pPr>
            <a:lvl9pPr marL="365720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3" y="365124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1" indent="0">
              <a:buNone/>
              <a:defRPr sz="1800" b="1"/>
            </a:lvl3pPr>
            <a:lvl4pPr marL="1371452" indent="0">
              <a:buNone/>
              <a:defRPr sz="1600" b="1"/>
            </a:lvl4pPr>
            <a:lvl5pPr marL="1828602" indent="0">
              <a:buNone/>
              <a:defRPr sz="1600" b="1"/>
            </a:lvl5pPr>
            <a:lvl6pPr marL="2285753" indent="0">
              <a:buNone/>
              <a:defRPr sz="1600" b="1"/>
            </a:lvl6pPr>
            <a:lvl7pPr marL="2742904" indent="0">
              <a:buNone/>
              <a:defRPr sz="1600" b="1"/>
            </a:lvl7pPr>
            <a:lvl8pPr marL="3200054" indent="0">
              <a:buNone/>
              <a:defRPr sz="1600" b="1"/>
            </a:lvl8pPr>
            <a:lvl9pPr marL="365720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3" y="168116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1" indent="0">
              <a:buNone/>
              <a:defRPr sz="1800" b="1"/>
            </a:lvl3pPr>
            <a:lvl4pPr marL="1371452" indent="0">
              <a:buNone/>
              <a:defRPr sz="1600" b="1"/>
            </a:lvl4pPr>
            <a:lvl5pPr marL="1828602" indent="0">
              <a:buNone/>
              <a:defRPr sz="1600" b="1"/>
            </a:lvl5pPr>
            <a:lvl6pPr marL="2285753" indent="0">
              <a:buNone/>
              <a:defRPr sz="1600" b="1"/>
            </a:lvl6pPr>
            <a:lvl7pPr marL="2742904" indent="0">
              <a:buNone/>
              <a:defRPr sz="1600" b="1"/>
            </a:lvl7pPr>
            <a:lvl8pPr marL="3200054" indent="0">
              <a:buNone/>
              <a:defRPr sz="1600" b="1"/>
            </a:lvl8pPr>
            <a:lvl9pPr marL="365720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4" y="987427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1" indent="0">
              <a:buNone/>
              <a:defRPr sz="1200"/>
            </a:lvl3pPr>
            <a:lvl4pPr marL="1371452" indent="0">
              <a:buNone/>
              <a:defRPr sz="1000"/>
            </a:lvl4pPr>
            <a:lvl5pPr marL="1828602" indent="0">
              <a:buNone/>
              <a:defRPr sz="1000"/>
            </a:lvl5pPr>
            <a:lvl6pPr marL="2285753" indent="0">
              <a:buNone/>
              <a:defRPr sz="1000"/>
            </a:lvl6pPr>
            <a:lvl7pPr marL="2742904" indent="0">
              <a:buNone/>
              <a:defRPr sz="1000"/>
            </a:lvl7pPr>
            <a:lvl8pPr marL="3200054" indent="0">
              <a:buNone/>
              <a:defRPr sz="1000"/>
            </a:lvl8pPr>
            <a:lvl9pPr marL="365720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4" y="987427"/>
            <a:ext cx="462914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1" indent="0">
              <a:buNone/>
              <a:defRPr sz="2800"/>
            </a:lvl2pPr>
            <a:lvl3pPr marL="914301" indent="0">
              <a:buNone/>
              <a:defRPr sz="2400"/>
            </a:lvl3pPr>
            <a:lvl4pPr marL="1371452" indent="0">
              <a:buNone/>
              <a:defRPr sz="2000"/>
            </a:lvl4pPr>
            <a:lvl5pPr marL="1828602" indent="0">
              <a:buNone/>
              <a:defRPr sz="2000"/>
            </a:lvl5pPr>
            <a:lvl6pPr marL="2285753" indent="0">
              <a:buNone/>
              <a:defRPr sz="2000"/>
            </a:lvl6pPr>
            <a:lvl7pPr marL="2742904" indent="0">
              <a:buNone/>
              <a:defRPr sz="2000"/>
            </a:lvl7pPr>
            <a:lvl8pPr marL="3200054" indent="0">
              <a:buNone/>
              <a:defRPr sz="2000"/>
            </a:lvl8pPr>
            <a:lvl9pPr marL="365720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1" indent="0">
              <a:buNone/>
              <a:defRPr sz="1200"/>
            </a:lvl3pPr>
            <a:lvl4pPr marL="1371452" indent="0">
              <a:buNone/>
              <a:defRPr sz="1000"/>
            </a:lvl4pPr>
            <a:lvl5pPr marL="1828602" indent="0">
              <a:buNone/>
              <a:defRPr sz="1000"/>
            </a:lvl5pPr>
            <a:lvl6pPr marL="2285753" indent="0">
              <a:buNone/>
              <a:defRPr sz="1000"/>
            </a:lvl6pPr>
            <a:lvl7pPr marL="2742904" indent="0">
              <a:buNone/>
              <a:defRPr sz="1000"/>
            </a:lvl7pPr>
            <a:lvl8pPr marL="3200054" indent="0">
              <a:buNone/>
              <a:defRPr sz="1000"/>
            </a:lvl8pPr>
            <a:lvl9pPr marL="365720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4"/>
            <a:ext cx="7886700" cy="435133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2" y="6356354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30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5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6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7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7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8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8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9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0" indent="-228576" algn="l" defTabSz="91430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1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2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2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3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4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4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5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75947" y="1969281"/>
            <a:ext cx="8336958" cy="10156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Measuring Phenotype Semantic Similarity using Human Phenotype Ontology</a:t>
            </a:r>
            <a:endParaRPr lang="zh-CN" altLang="en-US" sz="30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94843" y="3518306"/>
            <a:ext cx="4499166" cy="1754316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altLang="zh-CN" dirty="0" err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Jiajie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Peng</a:t>
            </a:r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jiajiepeng@nwpu.edu.cn)</a:t>
            </a:r>
            <a:endParaRPr lang="en-US" altLang="zh-CN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Hansheng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Xue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(xhs1892@gmail.com)</a:t>
            </a:r>
          </a:p>
          <a:p>
            <a:r>
              <a:rPr lang="en-US" altLang="zh-CN" dirty="0" err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Yukai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Shao (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shaoyk@bankcomm.com)</a:t>
            </a:r>
            <a:endParaRPr lang="en-US" altLang="zh-CN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Xuequn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 (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shang@nwpu.edu.cn)</a:t>
            </a:r>
            <a:endParaRPr lang="en-US" altLang="zh-CN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Yadong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ydwang@hit.edu.cn)</a:t>
            </a:r>
            <a:endParaRPr lang="en-US" altLang="zh-CN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 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</a:t>
            </a:r>
            <a:r>
              <a:rPr lang="zh-CN" altLang="en-US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chen.jin@uky.edu)</a:t>
            </a:r>
            <a:endParaRPr lang="zh-CN" altLang="en-US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Methods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4542" y="1066794"/>
            <a:ext cx="6934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Step 3: Measuring Phenotype Similarity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1666" y="2078526"/>
                <a:ext cx="5688852" cy="193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We define a new HPO term semantic similarity measurement as: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cs typeface="Arial" pitchFamily="34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𝑖𝑛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  <a:cs typeface="Arial" pitchFamily="34" charset="0"/>
                                          </a:rPr>
                                          <m:t>𝐼𝐶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latin typeface="Cambria Math"/>
                                                <a:cs typeface="Arial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latin typeface="Cambria Math"/>
                                                    <a:cs typeface="Arial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/>
                                                    <a:cs typeface="Arial" pitchFamily="34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/>
                                                    <a:cs typeface="Arial" pitchFamily="34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  <a:cs typeface="Arial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  <a:cs typeface="Arial" pitchFamily="34" charset="0"/>
                                          </a:rPr>
                                          <m:t>𝐼𝐶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latin typeface="Cambria Math"/>
                                                <a:cs typeface="Arial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b="0" i="1" smtClean="0">
                                                    <a:latin typeface="Cambria Math"/>
                                                    <a:cs typeface="Arial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/>
                                                    <a:cs typeface="Arial" pitchFamily="34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smtClean="0">
                                                    <a:latin typeface="Cambria Math"/>
                                                    <a:cs typeface="Arial" pitchFamily="34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𝑟𝑒𝑎𝑐h𝑎𝑏𝑙𝑒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𝑜𝑡h𝑒𝑟𝑤𝑖𝑠𝑒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2078526"/>
                <a:ext cx="5688852" cy="1932837"/>
              </a:xfrm>
              <a:prstGeom prst="rect">
                <a:avLst/>
              </a:prstGeom>
              <a:blipFill rotWithShape="1">
                <a:blip r:embed="rId2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89" y="2174259"/>
            <a:ext cx="2667387" cy="13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3741626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of DAG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1666" y="4525418"/>
                <a:ext cx="8378010" cy="129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𝐼𝐶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is the information content of phenotype term t, defined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𝐼𝐶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ln</m:t>
                        </m:r>
                      </m:fName>
                      <m:e>
                        <m:box>
                          <m:boxPr>
                            <m:ctrlPr>
                              <a:rPr lang="en-US" altLang="zh-CN" sz="200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𝑈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func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𝑈</m:t>
                    </m:r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are the number of annotations associated with the root term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respectively. </a:t>
                </a:r>
                <a:endParaRPr lang="en-US" altLang="zh-CN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4525418"/>
                <a:ext cx="8378010" cy="1293687"/>
              </a:xfrm>
              <a:prstGeom prst="rect">
                <a:avLst/>
              </a:prstGeom>
              <a:blipFill rotWithShape="1">
                <a:blip r:embed="rId4"/>
                <a:stretch>
                  <a:fillRect l="-728" b="-4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0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Methods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5127" y="1047743"/>
            <a:ext cx="75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Step 4: Measuring Phenotype Set Similarity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4593" y="1715764"/>
                <a:ext cx="8303657" cy="475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Given a patient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and a gene(or a disease),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be their associated phenotype term sets.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is the result of the noise reduction process in the previous step.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is set of phenotypes corresponding to the gene(or disease) obtained from the HPO database. And we calculate the phenotype set semantic similarity as: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  <m:t>𝑆𝑖𝑚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  <m:t>𝑠𝑒𝑡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/>
                                      <a:cs typeface="Arial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cs typeface="Arial" pitchFamily="34" charset="0"/>
                            </a:rPr>
                            <m:t>𝑆𝑖𝑚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cs typeface="Arial" pitchFamily="34" charset="0"/>
                            </a:rPr>
                            <m:t>𝑠𝑒𝑡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cs typeface="Arial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  <a:cs typeface="Arial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cs typeface="Arial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zh-CN" altLang="zh-CN" sz="20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cs typeface="Arial" pitchFamily="34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  <a:cs typeface="Arial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cs typeface="Arial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𝑠𝑖𝑚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cs typeface="Arial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is the phenotype similarity calculated using equation in step 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are the size of phenotype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respectively.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3" y="1715764"/>
                <a:ext cx="8303657" cy="4757456"/>
              </a:xfrm>
              <a:prstGeom prst="rect">
                <a:avLst/>
              </a:prstGeom>
              <a:blipFill rotWithShape="1">
                <a:blip r:embed="rId2"/>
                <a:stretch>
                  <a:fillRect l="-808" r="-1542" b="-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Methods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5127" y="1066793"/>
            <a:ext cx="75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Step 4: Measuring Phenotype Set Similarity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257" y="2327354"/>
                <a:ext cx="7685485" cy="2477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Since the above equations are asymmetric, the output depends on the order of the input. To avoid the asymmetry result, the similarity of two phenotype sets are calculated as: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2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  <m:t>𝑆𝑖𝑚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  <m:t>𝑠𝑦𝑚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2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2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sz="22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𝑆𝑖𝑚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𝑠𝑒𝑡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2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CN" sz="220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zh-CN" altLang="zh-CN" sz="2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𝑆𝑖𝑚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𝑠𝑒𝑡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2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CN" sz="220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zh-CN" altLang="zh-CN" sz="2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57" y="2327354"/>
                <a:ext cx="7685485" cy="2477986"/>
              </a:xfrm>
              <a:prstGeom prst="rect">
                <a:avLst/>
              </a:prstGeom>
              <a:blipFill rotWithShape="1">
                <a:blip r:embed="rId2"/>
                <a:stretch>
                  <a:fillRect l="-103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Results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0971" y="1066129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Data Preparation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267" y="1733542"/>
            <a:ext cx="7485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For performance evaluation, we first generated simulated patients based on the curated disease phenotype feature set used in [7].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And we generated three types of datasets, “optimal patients with known causative genes”, “noisy patient data with known causative genes” and “noisy patient data with known diseases”.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084" y="6475048"/>
            <a:ext cx="843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 smtClean="0">
                <a:latin typeface="+mj-lt"/>
              </a:rPr>
              <a:t>[7] A</a:t>
            </a:r>
            <a:r>
              <a:rPr lang="de-DE" altLang="zh-CN" sz="800" dirty="0">
                <a:latin typeface="+mj-lt"/>
              </a:rPr>
              <a:t>. J. Masino, E. T. Dechene, M. C. Dulik, A. Wilkens, N. B. </a:t>
            </a:r>
            <a:r>
              <a:rPr lang="de-DE" altLang="zh-CN" sz="800" dirty="0" smtClean="0">
                <a:latin typeface="+mj-lt"/>
              </a:rPr>
              <a:t>Spinner, </a:t>
            </a:r>
            <a:r>
              <a:rPr lang="en-US" altLang="zh-CN" sz="800" dirty="0" smtClean="0">
                <a:latin typeface="+mj-lt"/>
              </a:rPr>
              <a:t>I</a:t>
            </a:r>
            <a:r>
              <a:rPr lang="en-US" altLang="zh-CN" sz="800" dirty="0">
                <a:latin typeface="+mj-lt"/>
              </a:rPr>
              <a:t>. D. </a:t>
            </a:r>
            <a:r>
              <a:rPr lang="en-US" altLang="zh-CN" sz="800" dirty="0" err="1">
                <a:latin typeface="+mj-lt"/>
              </a:rPr>
              <a:t>Krantz</a:t>
            </a:r>
            <a:r>
              <a:rPr lang="en-US" altLang="zh-CN" sz="800" dirty="0">
                <a:latin typeface="+mj-lt"/>
              </a:rPr>
              <a:t>, J. W. Pennington, P. N. Robinson, and P. S. White, “</a:t>
            </a:r>
            <a:r>
              <a:rPr lang="en-US" altLang="zh-CN" sz="800" dirty="0" smtClean="0">
                <a:latin typeface="+mj-lt"/>
              </a:rPr>
              <a:t>Clinical phenotype-based </a:t>
            </a:r>
            <a:r>
              <a:rPr lang="en-US" altLang="zh-CN" sz="800" dirty="0">
                <a:latin typeface="+mj-lt"/>
              </a:rPr>
              <a:t>gene prioritization: an initial study using </a:t>
            </a:r>
            <a:r>
              <a:rPr lang="en-US" altLang="zh-CN" sz="800" dirty="0" smtClean="0">
                <a:latin typeface="+mj-lt"/>
              </a:rPr>
              <a:t>semantic similarity </a:t>
            </a:r>
            <a:r>
              <a:rPr lang="en-US" altLang="zh-CN" sz="800" dirty="0">
                <a:latin typeface="+mj-lt"/>
              </a:rPr>
              <a:t>and the human phenotype ontology,” </a:t>
            </a:r>
            <a:r>
              <a:rPr lang="en-US" altLang="zh-CN" sz="800" i="1" dirty="0">
                <a:latin typeface="+mj-lt"/>
              </a:rPr>
              <a:t>BMC </a:t>
            </a:r>
            <a:r>
              <a:rPr lang="en-US" altLang="zh-CN" sz="800" i="1" dirty="0" smtClean="0">
                <a:latin typeface="+mj-lt"/>
              </a:rPr>
              <a:t>bioinformatics</a:t>
            </a:r>
            <a:r>
              <a:rPr lang="en-US" altLang="zh-CN" sz="800" dirty="0" smtClean="0">
                <a:latin typeface="+mj-lt"/>
              </a:rPr>
              <a:t>, vol</a:t>
            </a:r>
            <a:r>
              <a:rPr lang="en-US" altLang="zh-CN" sz="800" dirty="0">
                <a:latin typeface="+mj-lt"/>
              </a:rPr>
              <a:t>. 15, no. 1, p. 1, 2014.</a:t>
            </a:r>
            <a:endParaRPr lang="en-US" altLang="zh-CN" sz="8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366312"/>
            <a:ext cx="2971800" cy="226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49" y="3366312"/>
            <a:ext cx="3001871" cy="219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23950" y="5766830"/>
            <a:ext cx="3181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Arial" pitchFamily="34" charset="0"/>
                <a:cs typeface="Arial" pitchFamily="34" charset="0"/>
              </a:rPr>
              <a:t>Figure: noisy patient with known causative gene</a:t>
            </a:r>
            <a:endParaRPr lang="en-US" altLang="zh-CN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8319" y="5766830"/>
            <a:ext cx="2743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Arial" pitchFamily="34" charset="0"/>
                <a:cs typeface="Arial" pitchFamily="34" charset="0"/>
              </a:rPr>
              <a:t>Figure: noisy patient with known disease</a:t>
            </a:r>
            <a:endParaRPr lang="en-US" altLang="zh-CN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3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Results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6205" y="1066791"/>
            <a:ext cx="8151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Performance Evaluation on Causative Gene Prediction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592831"/>
            <a:ext cx="529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9366" y="5792277"/>
            <a:ext cx="6985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Figure :Cumulative distribution of the rank of the causative genes on the “noisy patient data with known causative genes” dataset. The x-axis is the threshold for the causative gene rank. The y-axis is the ratio of patients satisfying the ranking threshold.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Results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8477" y="1057267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Performance Evaluation on Disease Prediction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81" y="1617155"/>
            <a:ext cx="55324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63569" y="5792277"/>
            <a:ext cx="681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Figure :Cumulative distribution of the rank of the patient-associated diseases on the “noisy patient data with known diseases” dataset. The x-axis is the threshold for the disease rank. The y-axis is the ratio of patients satisfying the ranking threshold.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14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Results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9366" y="5792277"/>
            <a:ext cx="6985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Figure :Cumulative distribution of 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rank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of 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patient-associated diseases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on the “optimal patient data with known causative genes” dataset. 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x-axis is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threshold for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the disease rank. The y-axis is the ratio of patients satisfying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the ranking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threshold.</a:t>
            </a:r>
          </a:p>
        </p:txBody>
      </p:sp>
      <p:sp>
        <p:nvSpPr>
          <p:cNvPr id="19" name="矩形 18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89" y="1599161"/>
            <a:ext cx="5497422" cy="419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8477" y="1057267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Performance Evaluation on Disease Prediction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Results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4277" y="5792277"/>
            <a:ext cx="6914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Figure :Cumulative distribution of 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rank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of 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patient-associated diseases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on the “noisy patient data with known causative genes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dataset. The x-axis is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the threshold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the disease rank. The y-axis is the ratio of patients satisfying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the ranking threshold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9" name="矩形 18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518932"/>
            <a:ext cx="5370259" cy="427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68477" y="1057267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Performance Evaluation on Disease Prediction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Results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43100" y="1057266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Effectiveness of Noise Reduction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9554" y="5718163"/>
            <a:ext cx="7104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Figure :Comparison of the cumulative disease-ranking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distributions of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the original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PhenoSim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and the revised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PhenoSim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without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noise reduction. The x-axis is the ranking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threshold. The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y-axis is the ratio of patients satisfying 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ranking threshold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. The red line and blue dash line represent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the methods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with and without noise reduction respectively.</a:t>
            </a:r>
          </a:p>
        </p:txBody>
      </p:sp>
      <p:sp>
        <p:nvSpPr>
          <p:cNvPr id="19" name="矩形 18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17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03" y="1518931"/>
            <a:ext cx="5386387" cy="421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8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Results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43100" y="1057266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Effectiveness of Noise Reduction</a:t>
            </a:r>
            <a:endParaRPr lang="zh-CN" alt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914" y="5718163"/>
            <a:ext cx="7448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Figure :Comparison of cumulative distribution of the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disease rank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Masino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(a), Lin (b), Jiang (c) and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Schlicker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d) methods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with and without noise reduction. The x-axis is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the ranking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threshold. The y-axis is the ratio of patients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satisfying the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ranking threshold. The red line and blue dash line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represent the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methods with and without noise reduction, respectively.</a:t>
            </a:r>
          </a:p>
        </p:txBody>
      </p:sp>
      <p:sp>
        <p:nvSpPr>
          <p:cNvPr id="19" name="矩形 18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18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07" y="1632236"/>
            <a:ext cx="4941379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5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3437" y="2702879"/>
            <a:ext cx="1550359" cy="954107"/>
            <a:chOff x="631246" y="2702877"/>
            <a:chExt cx="2067145" cy="954109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95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研究现状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928545" y="1444782"/>
            <a:ext cx="4897797" cy="304697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marL="342863" indent="-342863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342863" indent="-342863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Methods </a:t>
            </a:r>
          </a:p>
          <a:p>
            <a:pPr marL="342863" indent="-342863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Results</a:t>
            </a:r>
          </a:p>
          <a:p>
            <a:pPr marL="342863" indent="-342863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b="1" dirty="0"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Outline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0532" y="6522720"/>
            <a:ext cx="323465" cy="2908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" y="284389"/>
            <a:ext cx="1828299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Conclusion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2484" y="1412621"/>
                <a:ext cx="793903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In this article, we proposed a novel method called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cs typeface="Arial" pitchFamily="34" charset="0"/>
                      </a:rPr>
                      <m:t>𝑃h𝑒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/>
                        <a:cs typeface="Arial" pitchFamily="34" charset="0"/>
                      </a:rPr>
                      <m:t>noSim</m:t>
                    </m:r>
                  </m:oMath>
                </a14:m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 to measure the phenotype semantic similarity by using a path-constrained Information Content based method.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By well-modeling the noises in patient phenotype datasets,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  <a:cs typeface="Arial" pitchFamily="34" charset="0"/>
                      </a:rPr>
                      <m:t>𝑃h𝑒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/>
                        <a:cs typeface="Arial" pitchFamily="34" charset="0"/>
                      </a:rPr>
                      <m:t>noSim</m:t>
                    </m:r>
                  </m:oMath>
                </a14:m>
                <a:r>
                  <a:rPr lang="en-US" altLang="zh-CN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outperforms four existing approaches on all the four patient datasets on causative gene prediction and disease prediction.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It indicates that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  <a:cs typeface="Arial" pitchFamily="34" charset="0"/>
                      </a:rPr>
                      <m:t>𝑃h𝑒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/>
                        <a:cs typeface="Arial" pitchFamily="34" charset="0"/>
                      </a:rPr>
                      <m:t>noSim</m:t>
                    </m:r>
                  </m:oMath>
                </a14:m>
                <a:r>
                  <a:rPr lang="en-US" altLang="zh-CN" sz="22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could be potentially helpful to narrow down the causative gene or disease candidate set in practical clinical studies.</a:t>
                </a:r>
                <a:endParaRPr lang="en-US" altLang="zh-CN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4" y="1412621"/>
                <a:ext cx="7939032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922" r="-1536" b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" y="284389"/>
            <a:ext cx="2337645" cy="529772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Acknowledgment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3437" y="1747314"/>
            <a:ext cx="3255544" cy="727284"/>
            <a:chOff x="473437" y="1460686"/>
            <a:chExt cx="3255544" cy="727284"/>
          </a:xfrm>
        </p:grpSpPr>
        <p:pic>
          <p:nvPicPr>
            <p:cNvPr id="3077" name="Picture 5" descr="C:\Users\xuehansheng\Desktop\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37" y="1460686"/>
              <a:ext cx="869425" cy="72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xuehansheng\Desktop\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617" y="1460686"/>
              <a:ext cx="2283364" cy="65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480170" y="3123221"/>
            <a:ext cx="3214967" cy="782678"/>
            <a:chOff x="514014" y="2536019"/>
            <a:chExt cx="3214967" cy="782678"/>
          </a:xfrm>
        </p:grpSpPr>
        <p:pic>
          <p:nvPicPr>
            <p:cNvPr id="3079" name="Picture 7" descr="C:\Users\xuehanshen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014" y="2536019"/>
              <a:ext cx="788269" cy="78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xuehansheng\Desktop\tim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431" y="2611824"/>
              <a:ext cx="2368550" cy="6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2" name="Picture 10" descr="C:\Users\xuehansheng\Desktop\uk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3" y="4427030"/>
            <a:ext cx="3093232" cy="8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09" y="1813412"/>
            <a:ext cx="3238500" cy="58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 descr="C:\Users\xuehansheng\Desktop\QQ截图2016120922114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45" y="4241643"/>
            <a:ext cx="1154828" cy="11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8747760" y="6530941"/>
            <a:ext cx="396238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AutoShape 2" descr="http://yun.kexuehome.com/public/statics/2016/20160315170543551293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yun.kexuehome.com/public/statics/2016/201603151705435512932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7" name="Picture 7" descr="C:\Users\xuehansheng\Desktop\201603151705435512932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44" y="2787391"/>
            <a:ext cx="1210983" cy="11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0" y="284389"/>
            <a:ext cx="1933575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Background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22479" y="1066143"/>
            <a:ext cx="4876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Introduction to the problem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8553" y="2317409"/>
            <a:ext cx="756537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Recently, phenotype similarity has been effectively applied to model patient phenotype data.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However, the existing measurements are revised based on the Gene Ontology-based term similarity models, which are not optimized for human phenotype ontologies.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0" y="284389"/>
            <a:ext cx="1933575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Background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91278" y="109537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Existing Methods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4237" y="2112538"/>
                <a:ext cx="743552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Phenomizer and </a:t>
                </a: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Masino</a:t>
                </a: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𝑒𝑡</m:t>
                    </m:r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𝑎𝑙</m:t>
                    </m:r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utilizes information content(IC) to calculate the HPO-based semantic similarity between any two phenotype ontology terms.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Based on the IC-based measurement, several other methods have been proposed to calculate group-wise phenotype semantic similarity, such as </a:t>
                </a: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PhenomeNet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OWLSim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HPOSim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implements several semantic similarity </a:t>
                </a: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approches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to calculate the phenotype similarities, such as Lin, Jiang and </a:t>
                </a: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Schlicker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zh-CN" alt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37" y="2112538"/>
                <a:ext cx="7435524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656" r="-1311"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1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0" y="284389"/>
            <a:ext cx="1933575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Background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37496" y="1104241"/>
            <a:ext cx="533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Summary of Existing Methods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4761" y="1999244"/>
            <a:ext cx="7542185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The aforementioned approaches calculate phenotype semantic similarities based on the designs optimized for measuring GO-based semantic similarity without taking the unique properties of HPO into account.</a:t>
            </a:r>
          </a:p>
          <a:p>
            <a:pPr>
              <a:lnSpc>
                <a:spcPct val="120000"/>
              </a:lnSpc>
            </a:pPr>
            <a:endParaRPr lang="en-US" altLang="zh-CN" sz="22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First, the biological meaning of the HPO structure is different with that of GO.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Second, patient phenotypes are in general not well recognized and annotated.</a:t>
            </a:r>
            <a:endParaRPr lang="zh-CN" alt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6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Methods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01215" y="1076323"/>
            <a:ext cx="451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Advantages of </a:t>
            </a:r>
            <a:r>
              <a:rPr lang="en-US" altLang="zh-CN" sz="2800" b="1" dirty="0" err="1" smtClean="0">
                <a:latin typeface="Arial" pitchFamily="34" charset="0"/>
                <a:cs typeface="Arial" pitchFamily="34" charset="0"/>
              </a:rPr>
              <a:t>PhenoSim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734" y="2946059"/>
            <a:ext cx="7670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PhenoSim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novel semantic similarity approach that is specially optimized for HPO.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We develop a novel path-constrained Information Content(IC) to calculate the similarity between two HPO terms.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PhenoSim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constructs a phenotype network and exploits a PageRank-based method to model the noises in the patient phenotype data set.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698" y="1865947"/>
            <a:ext cx="7208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In this article, we present a new approach called 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</a:rPr>
              <a:t>PhenoSim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to calculate the phenotype semantic similarity based on HPO.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Methods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2999" y="1066796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Steps of </a:t>
            </a:r>
            <a:r>
              <a:rPr lang="en-US" altLang="zh-CN" sz="2800" b="1" dirty="0" err="1" smtClean="0">
                <a:latin typeface="Arial" pitchFamily="34" charset="0"/>
                <a:cs typeface="Arial" pitchFamily="34" charset="0"/>
              </a:rPr>
              <a:t>PhenoSim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xuehansheng\Desktop\PhenoSim\PhenoS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06" y="2060323"/>
            <a:ext cx="6248787" cy="40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Methods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9470" y="1066796"/>
            <a:ext cx="7176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Step 1: Phenotype Network Construction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7750" y="1817181"/>
                <a:ext cx="5307699" cy="279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G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iven two phenotype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be the sets of their associated genes respectively. We adopt the </a:t>
                </a: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Jaccard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Index to calculate the association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based on their associated genes: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  <a:cs typeface="Arial" pitchFamily="34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0" y="1817181"/>
                <a:ext cx="5307699" cy="2790892"/>
              </a:xfrm>
              <a:prstGeom prst="rect">
                <a:avLst/>
              </a:prstGeom>
              <a:blipFill rotWithShape="1"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6012" y="5055867"/>
                <a:ext cx="7831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Then, we construct a phenotype network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Arial" pitchFamily="34" charset="0"/>
                      </a:rPr>
                      <m:t>𝑁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based on the pair-wise </a:t>
                </a:r>
                <a:r>
                  <a:rPr lang="en-US" altLang="zh-CN" sz="2000" dirty="0" err="1" smtClean="0">
                    <a:latin typeface="Arial" pitchFamily="34" charset="0"/>
                    <a:cs typeface="Arial" pitchFamily="34" charset="0"/>
                  </a:rPr>
                  <a:t>Jaccard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Index score between gene sets of two phenotypes.</a:t>
                </a:r>
                <a:endParaRPr lang="zh-CN" alt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12" y="5055867"/>
                <a:ext cx="783197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857" r="-78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/>
          <p:cNvGrpSpPr/>
          <p:nvPr/>
        </p:nvGrpSpPr>
        <p:grpSpPr>
          <a:xfrm>
            <a:off x="5514975" y="1656770"/>
            <a:ext cx="3598091" cy="2410757"/>
            <a:chOff x="744906" y="809007"/>
            <a:chExt cx="2456224" cy="1645695"/>
          </a:xfrm>
        </p:grpSpPr>
        <p:sp>
          <p:nvSpPr>
            <p:cNvPr id="39" name="矩形 38"/>
            <p:cNvSpPr/>
            <p:nvPr/>
          </p:nvSpPr>
          <p:spPr>
            <a:xfrm>
              <a:off x="930261" y="1630235"/>
              <a:ext cx="144016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44906" y="809007"/>
              <a:ext cx="2456224" cy="1645695"/>
              <a:chOff x="744906" y="809007"/>
              <a:chExt cx="2456224" cy="1645695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822170" y="105273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>
                <a:stCxn id="39" idx="0"/>
                <a:endCxn id="41" idx="2"/>
              </p:cNvCxnSpPr>
              <p:nvPr/>
            </p:nvCxnSpPr>
            <p:spPr>
              <a:xfrm flipV="1">
                <a:off x="1002269" y="1124744"/>
                <a:ext cx="819901" cy="50549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/>
            </p:nvSpPr>
            <p:spPr>
              <a:xfrm>
                <a:off x="1813711" y="1516020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822170" y="21328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26894" y="1771261"/>
                <a:ext cx="461665" cy="289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6" name="直接连接符 45"/>
              <p:cNvCxnSpPr>
                <a:stCxn id="39" idx="3"/>
                <a:endCxn id="43" idx="2"/>
              </p:cNvCxnSpPr>
              <p:nvPr/>
            </p:nvCxnSpPr>
            <p:spPr>
              <a:xfrm flipV="1">
                <a:off x="1074277" y="1588028"/>
                <a:ext cx="739434" cy="11421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39" idx="2"/>
                <a:endCxn id="44" idx="2"/>
              </p:cNvCxnSpPr>
              <p:nvPr/>
            </p:nvCxnSpPr>
            <p:spPr>
              <a:xfrm>
                <a:off x="1002269" y="1774251"/>
                <a:ext cx="819901" cy="43061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44906" y="1338189"/>
                    <a:ext cx="370710" cy="249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906" y="1338189"/>
                    <a:ext cx="370710" cy="24983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28356" y="809007"/>
                    <a:ext cx="370710" cy="249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356" y="809007"/>
                    <a:ext cx="370710" cy="24983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587016" y="1296735"/>
                    <a:ext cx="370710" cy="249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7016" y="1296735"/>
                    <a:ext cx="370710" cy="24983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591839" y="2204863"/>
                    <a:ext cx="370710" cy="249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1839" y="2204863"/>
                    <a:ext cx="370710" cy="24983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矩形 51"/>
              <p:cNvSpPr/>
              <p:nvPr/>
            </p:nvSpPr>
            <p:spPr>
              <a:xfrm>
                <a:off x="2830420" y="1556792"/>
                <a:ext cx="144016" cy="1440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>
                <a:stCxn id="41" idx="6"/>
                <a:endCxn id="52" idx="0"/>
              </p:cNvCxnSpPr>
              <p:nvPr/>
            </p:nvCxnSpPr>
            <p:spPr>
              <a:xfrm>
                <a:off x="1966186" y="1124744"/>
                <a:ext cx="936242" cy="43204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3" idx="6"/>
                <a:endCxn id="52" idx="1"/>
              </p:cNvCxnSpPr>
              <p:nvPr/>
            </p:nvCxnSpPr>
            <p:spPr>
              <a:xfrm>
                <a:off x="1957727" y="1588028"/>
                <a:ext cx="872693" cy="4077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4" idx="6"/>
                <a:endCxn id="52" idx="2"/>
              </p:cNvCxnSpPr>
              <p:nvPr/>
            </p:nvCxnSpPr>
            <p:spPr>
              <a:xfrm flipV="1">
                <a:off x="1966186" y="1700808"/>
                <a:ext cx="936242" cy="50405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30420" y="1666215"/>
                    <a:ext cx="370710" cy="249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420" y="1666215"/>
                    <a:ext cx="370710" cy="24983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TextBox 3"/>
          <p:cNvSpPr txBox="1"/>
          <p:nvPr/>
        </p:nvSpPr>
        <p:spPr>
          <a:xfrm>
            <a:off x="6266927" y="4067527"/>
            <a:ext cx="27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Example of calculating associations between two phenotypes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8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3437" y="3566347"/>
            <a:ext cx="162312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" y="284389"/>
            <a:ext cx="1744219" cy="529772"/>
            <a:chOff x="0" y="284389"/>
            <a:chExt cx="1692275" cy="529772"/>
          </a:xfrm>
        </p:grpSpPr>
        <p:sp>
          <p:nvSpPr>
            <p:cNvPr id="28" name="矩形 27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Methods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829676" y="6530941"/>
            <a:ext cx="314322" cy="2826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684656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6823708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756" y="1066795"/>
            <a:ext cx="777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Step 2: Phenotype Network Noise Reduction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5749" y="1891465"/>
                <a:ext cx="8108201" cy="334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In this part, we differentiate the correctly recognized phenotype terms of a patient from noises using network topological properties such as node centrality.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Then, we adopt the PageRank algorithm to compute node centrality. All the phenotypes in a patient’s term set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zh-CN" alt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are ranked based on their centrality. The top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zh-CN" alt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phenotypes with the highest probabilities are selected as the well recognized phenotypes of the patient, denoted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zh-CN" altLang="en-US" sz="2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9" y="1891465"/>
                <a:ext cx="8108201" cy="3349763"/>
              </a:xfrm>
              <a:prstGeom prst="rect">
                <a:avLst/>
              </a:prstGeom>
              <a:blipFill rotWithShape="1">
                <a:blip r:embed="rId2"/>
                <a:stretch>
                  <a:fillRect l="-902" r="-376" b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2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1742</Words>
  <Application>Microsoft Office PowerPoint</Application>
  <PresentationFormat>全屏显示(4:3)</PresentationFormat>
  <Paragraphs>126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xuehansheng</cp:lastModifiedBy>
  <cp:revision>399</cp:revision>
  <dcterms:created xsi:type="dcterms:W3CDTF">2016-02-29T10:49:03Z</dcterms:created>
  <dcterms:modified xsi:type="dcterms:W3CDTF">2016-12-16T05:34:31Z</dcterms:modified>
</cp:coreProperties>
</file>