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7" r:id="rId2"/>
    <p:sldId id="259" r:id="rId3"/>
    <p:sldId id="296" r:id="rId4"/>
    <p:sldId id="260" r:id="rId5"/>
    <p:sldId id="263" r:id="rId6"/>
    <p:sldId id="321" r:id="rId7"/>
    <p:sldId id="299" r:id="rId8"/>
    <p:sldId id="298" r:id="rId9"/>
    <p:sldId id="300" r:id="rId10"/>
    <p:sldId id="301" r:id="rId11"/>
    <p:sldId id="303" r:id="rId12"/>
    <p:sldId id="322" r:id="rId13"/>
    <p:sldId id="323" r:id="rId14"/>
    <p:sldId id="324" r:id="rId15"/>
    <p:sldId id="325" r:id="rId16"/>
    <p:sldId id="326" r:id="rId17"/>
    <p:sldId id="327" r:id="rId18"/>
    <p:sldId id="304" r:id="rId19"/>
    <p:sldId id="305" r:id="rId20"/>
    <p:sldId id="306" r:id="rId21"/>
    <p:sldId id="307" r:id="rId22"/>
    <p:sldId id="328" r:id="rId23"/>
    <p:sldId id="329" r:id="rId24"/>
    <p:sldId id="308" r:id="rId25"/>
    <p:sldId id="314" r:id="rId26"/>
    <p:sldId id="315" r:id="rId27"/>
    <p:sldId id="316" r:id="rId28"/>
    <p:sldId id="317" r:id="rId29"/>
  </p:sldIdLst>
  <p:sldSz cx="9144000" cy="6858000" type="screen4x3"/>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n chen" initials="j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9" autoAdjust="0"/>
    <p:restoredTop sz="81395" autoAdjust="0"/>
  </p:normalViewPr>
  <p:slideViewPr>
    <p:cSldViewPr>
      <p:cViewPr>
        <p:scale>
          <a:sx n="60" d="100"/>
          <a:sy n="60" d="100"/>
        </p:scale>
        <p:origin x="-2050" y="-2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4487" y="0"/>
            <a:ext cx="4310486" cy="342900"/>
          </a:xfrm>
          <a:prstGeom prst="rect">
            <a:avLst/>
          </a:prstGeom>
        </p:spPr>
        <p:txBody>
          <a:bodyPr vert="horz" lIns="91440" tIns="45720" rIns="91440" bIns="45720" rtlCol="0"/>
          <a:lstStyle>
            <a:lvl1pPr algn="r">
              <a:defRPr sz="1200"/>
            </a:lvl1pPr>
          </a:lstStyle>
          <a:p>
            <a:fld id="{9B435411-C530-4C6E-BA59-C3D5DF20B17E}" type="datetimeFigureOut">
              <a:rPr lang="zh-CN" altLang="en-US" smtClean="0"/>
              <a:t>2017/3/10</a:t>
            </a:fld>
            <a:endParaRPr lang="zh-CN" altLang="en-US"/>
          </a:p>
        </p:txBody>
      </p:sp>
      <p:sp>
        <p:nvSpPr>
          <p:cNvPr id="4" name="页脚占位符 3"/>
          <p:cNvSpPr>
            <a:spLocks noGrp="1"/>
          </p:cNvSpPr>
          <p:nvPr>
            <p:ph type="ftr" sz="quarter" idx="2"/>
          </p:nvPr>
        </p:nvSpPr>
        <p:spPr>
          <a:xfrm>
            <a:off x="0" y="6513910"/>
            <a:ext cx="4310486"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4487" y="6513910"/>
            <a:ext cx="4310486" cy="342900"/>
          </a:xfrm>
          <a:prstGeom prst="rect">
            <a:avLst/>
          </a:prstGeom>
        </p:spPr>
        <p:txBody>
          <a:bodyPr vert="horz" lIns="91440" tIns="45720" rIns="91440" bIns="45720" rtlCol="0" anchor="b"/>
          <a:lstStyle>
            <a:lvl1pPr algn="r">
              <a:defRPr sz="1200"/>
            </a:lvl1pPr>
          </a:lstStyle>
          <a:p>
            <a:fld id="{D5C96658-82C3-46E8-9F75-FF77E916B1CE}" type="slidenum">
              <a:rPr lang="zh-CN" altLang="en-US" smtClean="0"/>
              <a:t>‹#›</a:t>
            </a:fld>
            <a:endParaRPr lang="zh-CN" altLang="en-US"/>
          </a:p>
        </p:txBody>
      </p:sp>
    </p:spTree>
    <p:extLst>
      <p:ext uri="{BB962C8B-B14F-4D97-AF65-F5344CB8AC3E}">
        <p14:creationId xmlns:p14="http://schemas.microsoft.com/office/powerpoint/2010/main" val="3921254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34487" y="0"/>
            <a:ext cx="4310486" cy="342900"/>
          </a:xfrm>
          <a:prstGeom prst="rect">
            <a:avLst/>
          </a:prstGeom>
        </p:spPr>
        <p:txBody>
          <a:bodyPr vert="horz" lIns="91440" tIns="45720" rIns="91440" bIns="45720" rtlCol="0"/>
          <a:lstStyle>
            <a:lvl1pPr algn="r">
              <a:defRPr sz="1200"/>
            </a:lvl1pPr>
          </a:lstStyle>
          <a:p>
            <a:fld id="{23945F05-C5CB-4662-A623-D067A21ED109}" type="datetimeFigureOut">
              <a:rPr lang="en-US" smtClean="0"/>
              <a:pPr/>
              <a:t>3/10/2017</a:t>
            </a:fld>
            <a:endParaRPr lang="en-US"/>
          </a:p>
        </p:txBody>
      </p:sp>
      <p:sp>
        <p:nvSpPr>
          <p:cNvPr id="4" name="Slide Image Placeholder 3"/>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4728" y="3257550"/>
            <a:ext cx="795782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4310486"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34487" y="6513910"/>
            <a:ext cx="4310486" cy="342900"/>
          </a:xfrm>
          <a:prstGeom prst="rect">
            <a:avLst/>
          </a:prstGeom>
        </p:spPr>
        <p:txBody>
          <a:bodyPr vert="horz" lIns="91440" tIns="45720" rIns="91440" bIns="45720" rtlCol="0" anchor="b"/>
          <a:lstStyle>
            <a:lvl1pPr algn="r">
              <a:defRPr sz="1200"/>
            </a:lvl1pPr>
          </a:lstStyle>
          <a:p>
            <a:fld id="{E5AA60FA-8253-4A09-98D7-DE483485088F}" type="slidenum">
              <a:rPr lang="en-US" smtClean="0"/>
              <a:pPr/>
              <a:t>‹#›</a:t>
            </a:fld>
            <a:endParaRPr lang="en-US"/>
          </a:p>
        </p:txBody>
      </p:sp>
    </p:spTree>
    <p:extLst>
      <p:ext uri="{BB962C8B-B14F-4D97-AF65-F5344CB8AC3E}">
        <p14:creationId xmlns:p14="http://schemas.microsoft.com/office/powerpoint/2010/main" val="2285788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topic of my</a:t>
            </a:r>
            <a:r>
              <a:rPr lang="en-US" altLang="zh-CN" baseline="0" dirty="0" smtClean="0"/>
              <a:t> talk is “</a:t>
            </a:r>
            <a:r>
              <a:rPr lang="en-US" altLang="zh-CN" sz="1200" b="1" dirty="0" smtClean="0"/>
              <a:t>Predicting Disease-related Genes using Integrated Biomedical Networks</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1</a:t>
            </a:fld>
            <a:endParaRPr lang="en-US"/>
          </a:p>
        </p:txBody>
      </p:sp>
    </p:spTree>
    <p:extLst>
      <p:ext uri="{BB962C8B-B14F-4D97-AF65-F5344CB8AC3E}">
        <p14:creationId xmlns:p14="http://schemas.microsoft.com/office/powerpoint/2010/main" val="31184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11</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From the previous</a:t>
                </a:r>
                <a:r>
                  <a:rPr lang="en-US" altLang="zh-CN" baseline="0" dirty="0" smtClean="0"/>
                  <a:t> step, we can get an integrated network G with manually assigned initial edge weights, and the aim of this step is to automatically re-assign all the edge weights, such that the weighted network </a:t>
                </a:r>
                <a14:m>
                  <m:oMath xmlns:m="http://schemas.openxmlformats.org/officeDocument/2006/math">
                    <m:sSub>
                      <m:sSubPr>
                        <m:ctrlPr>
                          <a:rPr lang="zh-CN" altLang="zh-CN" sz="1200" i="1" kern="1200" smtClean="0">
                            <a:solidFill>
                              <a:schemeClr val="tx1"/>
                            </a:solidFill>
                            <a:effectLst/>
                            <a:latin typeface="Cambria Math"/>
                            <a:ea typeface="+mn-ea"/>
                            <a:cs typeface="+mn-cs"/>
                          </a:rPr>
                        </m:ctrlPr>
                      </m:sSubPr>
                      <m:e>
                        <m:r>
                          <a:rPr lang="en-US" altLang="zh-CN" sz="1200" i="1" kern="1200">
                            <a:solidFill>
                              <a:schemeClr val="tx1"/>
                            </a:solidFill>
                            <a:effectLst/>
                            <a:latin typeface="Cambria Math"/>
                            <a:ea typeface="+mn-ea"/>
                            <a:cs typeface="+mn-cs"/>
                          </a:rPr>
                          <m:t>𝐺</m:t>
                        </m:r>
                      </m:e>
                      <m:sub>
                        <m:r>
                          <a:rPr lang="en-US" altLang="zh-CN" sz="1200" i="1" kern="1200">
                            <a:solidFill>
                              <a:schemeClr val="tx1"/>
                            </a:solidFill>
                            <a:effectLst/>
                            <a:latin typeface="Cambria Math"/>
                            <a:ea typeface="+mn-ea"/>
                            <a:cs typeface="+mn-cs"/>
                          </a:rPr>
                          <m:t>𝑤</m:t>
                        </m:r>
                      </m:sub>
                    </m:sSub>
                  </m:oMath>
                </a14:m>
                <a:r>
                  <a:rPr lang="en-US" altLang="zh-CN" sz="1200" kern="1200" dirty="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can</a:t>
                </a:r>
                <a:r>
                  <a:rPr lang="en-US" altLang="zh-CN" sz="1200" kern="1200" baseline="0" dirty="0" smtClean="0">
                    <a:solidFill>
                      <a:schemeClr val="tx1"/>
                    </a:solidFill>
                    <a:effectLst/>
                    <a:latin typeface="+mn-lt"/>
                    <a:ea typeface="+mn-ea"/>
                    <a:cs typeface="+mn-cs"/>
                  </a:rPr>
                  <a:t> be used for more precise disease gene prediction. To achieve this goal, we develop a new edge weight optimization algorithm based on Supervised Random Walks(SRW). SRW combines the information from network structure with the node and edge level attributes, which can guide the random walk on the network. By running SRW, we except to re-assign weights to all the edges, such that the random walker from a disease node is more likely to visit the nodes representing the associated genes. However, the training process of supervised random walks can be significantly affected by the hub nodes in the network. To solve this problem, we propose a </a:t>
                </a:r>
                <a:r>
                  <a:rPr lang="en-US" altLang="zh-CN" sz="1200" kern="1200" baseline="0" dirty="0" err="1" smtClean="0">
                    <a:solidFill>
                      <a:schemeClr val="tx1"/>
                    </a:solidFill>
                    <a:effectLst/>
                    <a:latin typeface="+mn-lt"/>
                    <a:ea typeface="+mn-ea"/>
                    <a:cs typeface="+mn-cs"/>
                  </a:rPr>
                  <a:t>Laplacian</a:t>
                </a:r>
                <a:r>
                  <a:rPr lang="en-US" altLang="zh-CN" sz="1200" kern="1200" baseline="0" dirty="0" smtClean="0">
                    <a:solidFill>
                      <a:schemeClr val="tx1"/>
                    </a:solidFill>
                    <a:effectLst/>
                    <a:latin typeface="+mn-lt"/>
                    <a:ea typeface="+mn-ea"/>
                    <a:cs typeface="+mn-cs"/>
                  </a:rPr>
                  <a:t> normalization method to weigh the importance of different types of edges in an integrated network.</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12</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13</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14</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15</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16</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Practically,</a:t>
                </a:r>
                <a:r>
                  <a:rPr lang="en-US" altLang="zh-CN" sz="1200" kern="1200" baseline="0" dirty="0" smtClean="0">
                    <a:solidFill>
                      <a:schemeClr val="tx1"/>
                    </a:solidFill>
                    <a:effectLst/>
                    <a:latin typeface="+mn-lt"/>
                    <a:ea typeface="+mn-ea"/>
                    <a:cs typeface="+mn-cs"/>
                  </a:rPr>
                  <a:t> the process of obtaining </a:t>
                </a:r>
                <a14:m>
                  <m:oMath xmlns:m="http://schemas.openxmlformats.org/officeDocument/2006/math">
                    <m:r>
                      <a:rPr lang="zh-CN" altLang="en-US" sz="1200" i="1" kern="1200" baseline="0" smtClean="0">
                        <a:solidFill>
                          <a:schemeClr val="tx1"/>
                        </a:solidFill>
                        <a:effectLst/>
                        <a:latin typeface="Cambria Math"/>
                        <a:ea typeface="+mn-ea"/>
                        <a:cs typeface="+mn-cs"/>
                      </a:rPr>
                      <m:t>𝜔</m:t>
                    </m:r>
                  </m:oMath>
                </a14:m>
                <a:r>
                  <a:rPr lang="en-US" altLang="zh-CN" sz="1200" kern="1200" dirty="0" smtClean="0">
                    <a:solidFill>
                      <a:schemeClr val="tx1"/>
                    </a:solidFill>
                    <a:effectLst/>
                    <a:latin typeface="+mn-lt"/>
                    <a:ea typeface="+mn-ea"/>
                    <a:cs typeface="+mn-cs"/>
                  </a:rPr>
                  <a:t> has four steps. Firstly, we initial the </a:t>
                </a:r>
                <a14:m>
                  <m:oMath xmlns:m="http://schemas.openxmlformats.org/officeDocument/2006/math">
                    <m:r>
                      <a:rPr lang="en-US" altLang="zh-CN" sz="1200" b="0" i="1" kern="1200" smtClean="0">
                        <a:solidFill>
                          <a:schemeClr val="tx1"/>
                        </a:solidFill>
                        <a:effectLst/>
                        <a:latin typeface="Cambria Math"/>
                        <a:ea typeface="+mn-ea"/>
                        <a:cs typeface="+mn-cs"/>
                      </a:rPr>
                      <m:t>𝑂</m:t>
                    </m:r>
                    <m:d>
                      <m:dPr>
                        <m:ctrlPr>
                          <a:rPr lang="en-US" altLang="zh-CN" sz="1200" b="0" i="1" kern="1200" smtClean="0">
                            <a:solidFill>
                              <a:schemeClr val="tx1"/>
                            </a:solidFill>
                            <a:effectLst/>
                            <a:latin typeface="Cambria Math"/>
                            <a:ea typeface="+mn-ea"/>
                            <a:cs typeface="+mn-cs"/>
                          </a:rPr>
                        </m:ctrlPr>
                      </m:dPr>
                      <m:e>
                        <m:r>
                          <a:rPr lang="en-US" altLang="zh-CN" sz="1200" b="0" i="1" kern="1200" smtClean="0">
                            <a:solidFill>
                              <a:schemeClr val="tx1"/>
                            </a:solidFill>
                            <a:effectLst/>
                            <a:latin typeface="Cambria Math"/>
                            <a:ea typeface="Cambria Math"/>
                            <a:cs typeface="+mn-cs"/>
                          </a:rPr>
                          <m:t>𝜔</m:t>
                        </m:r>
                      </m:e>
                    </m:d>
                  </m:oMath>
                </a14:m>
                <a:r>
                  <a:rPr lang="en-US" altLang="zh-CN" sz="1200" kern="1200" dirty="0" smtClean="0">
                    <a:solidFill>
                      <a:schemeClr val="tx1"/>
                    </a:solidFill>
                    <a:effectLst/>
                    <a:latin typeface="+mn-lt"/>
                    <a:ea typeface="+mn-ea"/>
                    <a:cs typeface="+mn-cs"/>
                  </a:rPr>
                  <a:t> based on the initial parameters. Secondly, the</a:t>
                </a:r>
                <a:r>
                  <a:rPr lang="en-US" altLang="zh-CN" sz="1200" kern="1200" baseline="0" dirty="0" smtClean="0">
                    <a:solidFill>
                      <a:schemeClr val="tx1"/>
                    </a:solidFill>
                    <a:effectLst/>
                    <a:latin typeface="+mn-lt"/>
                    <a:ea typeface="+mn-ea"/>
                    <a:cs typeface="+mn-cs"/>
                  </a:rPr>
                  <a:t> derivative </a:t>
                </a:r>
                <a14:m>
                  <m:oMath xmlns:m="http://schemas.openxmlformats.org/officeDocument/2006/math">
                    <m:box>
                      <m:boxPr>
                        <m:ctrlPr>
                          <a:rPr lang="en-US" altLang="zh-CN" sz="1200" i="1" kern="1200" baseline="0" smtClean="0">
                            <a:solidFill>
                              <a:schemeClr val="tx1"/>
                            </a:solidFill>
                            <a:effectLst/>
                            <a:latin typeface="Cambria Math"/>
                            <a:ea typeface="+mn-ea"/>
                            <a:cs typeface="+mn-cs"/>
                          </a:rPr>
                        </m:ctrlPr>
                      </m:boxPr>
                      <m:e>
                        <m:argPr>
                          <m:argSz m:val="-1"/>
                        </m:argPr>
                        <m:f>
                          <m:fPr>
                            <m:ctrlPr>
                              <a:rPr lang="en-US" altLang="zh-CN" sz="1200" i="1" kern="1200" baseline="0" smtClean="0">
                                <a:solidFill>
                                  <a:schemeClr val="tx1"/>
                                </a:solidFill>
                                <a:effectLst/>
                                <a:latin typeface="Cambria Math"/>
                                <a:ea typeface="+mn-ea"/>
                                <a:cs typeface="+mn-cs"/>
                              </a:rPr>
                            </m:ctrlPr>
                          </m:fPr>
                          <m:num>
                            <m:r>
                              <a:rPr lang="zh-CN" altLang="en-US" sz="1200" i="1" kern="1200" baseline="0" smtClean="0">
                                <a:solidFill>
                                  <a:schemeClr val="tx1"/>
                                </a:solidFill>
                                <a:effectLst/>
                                <a:latin typeface="Cambria Math"/>
                                <a:ea typeface="+mn-ea"/>
                                <a:cs typeface="+mn-cs"/>
                              </a:rPr>
                              <m:t>𝜕</m:t>
                            </m:r>
                            <m:r>
                              <a:rPr lang="en-US" altLang="zh-CN" sz="1200" b="0" i="1" kern="1200" baseline="0" smtClean="0">
                                <a:solidFill>
                                  <a:schemeClr val="tx1"/>
                                </a:solidFill>
                                <a:effectLst/>
                                <a:latin typeface="Cambria Math"/>
                                <a:ea typeface="+mn-ea"/>
                                <a:cs typeface="+mn-cs"/>
                              </a:rPr>
                              <m:t>𝑂</m:t>
                            </m:r>
                            <m:d>
                              <m:dPr>
                                <m:ctrlPr>
                                  <a:rPr lang="en-US" altLang="zh-CN" sz="1200" b="0" i="1" kern="1200" baseline="0" smtClean="0">
                                    <a:solidFill>
                                      <a:schemeClr val="tx1"/>
                                    </a:solidFill>
                                    <a:effectLst/>
                                    <a:latin typeface="Cambria Math"/>
                                    <a:ea typeface="+mn-ea"/>
                                    <a:cs typeface="+mn-cs"/>
                                  </a:rPr>
                                </m:ctrlPr>
                              </m:dPr>
                              <m:e>
                                <m:r>
                                  <a:rPr lang="en-US" altLang="zh-CN" sz="1200" b="0" i="1" kern="1200" baseline="0" smtClean="0">
                                    <a:solidFill>
                                      <a:schemeClr val="tx1"/>
                                    </a:solidFill>
                                    <a:effectLst/>
                                    <a:latin typeface="Cambria Math"/>
                                    <a:ea typeface="Cambria Math"/>
                                    <a:cs typeface="+mn-cs"/>
                                  </a:rPr>
                                  <m:t>𝜔</m:t>
                                </m:r>
                              </m:e>
                            </m:d>
                          </m:num>
                          <m:den>
                            <m:r>
                              <a:rPr lang="zh-CN" altLang="en-US" sz="1200" i="1" kern="1200" baseline="0" smtClean="0">
                                <a:solidFill>
                                  <a:schemeClr val="tx1"/>
                                </a:solidFill>
                                <a:effectLst/>
                                <a:latin typeface="Cambria Math"/>
                                <a:ea typeface="+mn-ea"/>
                                <a:cs typeface="+mn-cs"/>
                              </a:rPr>
                              <m:t>𝜕𝜔</m:t>
                            </m:r>
                          </m:den>
                        </m:f>
                      </m:e>
                    </m:box>
                  </m:oMath>
                </a14:m>
                <a:r>
                  <a:rPr lang="en-US" altLang="zh-CN" sz="1200" kern="1200" dirty="0" smtClean="0">
                    <a:solidFill>
                      <a:schemeClr val="tx1"/>
                    </a:solidFill>
                    <a:effectLst/>
                    <a:latin typeface="+mn-lt"/>
                    <a:ea typeface="+mn-ea"/>
                    <a:cs typeface="+mn-cs"/>
                  </a:rPr>
                  <a:t> is</a:t>
                </a:r>
                <a:r>
                  <a:rPr lang="en-US" altLang="zh-CN" sz="1200" kern="1200" baseline="0" dirty="0" smtClean="0">
                    <a:solidFill>
                      <a:schemeClr val="tx1"/>
                    </a:solidFill>
                    <a:effectLst/>
                    <a:latin typeface="+mn-lt"/>
                    <a:ea typeface="+mn-ea"/>
                    <a:cs typeface="+mn-cs"/>
                  </a:rPr>
                  <a:t> calculated in step 2. Thirdly, based on the derivative, we can update the gradient to obtain an updated parameter </a:t>
                </a:r>
                <a14:m>
                  <m:oMath xmlns:m="http://schemas.openxmlformats.org/officeDocument/2006/math">
                    <m:r>
                      <a:rPr lang="zh-CN" altLang="en-US" sz="1200" i="1" kern="1200" baseline="0" smtClean="0">
                        <a:solidFill>
                          <a:schemeClr val="tx1"/>
                        </a:solidFill>
                        <a:effectLst/>
                        <a:latin typeface="Cambria Math"/>
                        <a:ea typeface="+mn-ea"/>
                        <a:cs typeface="+mn-cs"/>
                      </a:rPr>
                      <m:t>𝜔</m:t>
                    </m:r>
                  </m:oMath>
                </a14:m>
                <a:r>
                  <a:rPr lang="en-US" altLang="zh-CN" sz="1200" kern="1200" dirty="0" smtClean="0">
                    <a:solidFill>
                      <a:schemeClr val="tx1"/>
                    </a:solidFill>
                    <a:effectLst/>
                    <a:latin typeface="+mn-lt"/>
                    <a:ea typeface="+mn-ea"/>
                    <a:cs typeface="+mn-cs"/>
                  </a:rPr>
                  <a:t>. Fourthly,</a:t>
                </a:r>
                <a:r>
                  <a:rPr lang="en-US" altLang="zh-CN" sz="1200" kern="1200" baseline="0" dirty="0" smtClean="0">
                    <a:solidFill>
                      <a:schemeClr val="tx1"/>
                    </a:solidFill>
                    <a:effectLst/>
                    <a:latin typeface="+mn-lt"/>
                    <a:ea typeface="+mn-ea"/>
                    <a:cs typeface="+mn-cs"/>
                  </a:rPr>
                  <a:t> taking the updated </a:t>
                </a:r>
                <a14:m>
                  <m:oMath xmlns:m="http://schemas.openxmlformats.org/officeDocument/2006/math">
                    <m:r>
                      <a:rPr lang="zh-CN" altLang="en-US" sz="1200" i="1" kern="1200" baseline="0" smtClean="0">
                        <a:solidFill>
                          <a:schemeClr val="tx1"/>
                        </a:solidFill>
                        <a:effectLst/>
                        <a:latin typeface="Cambria Math"/>
                        <a:ea typeface="+mn-ea"/>
                        <a:cs typeface="+mn-cs"/>
                      </a:rPr>
                      <m:t>𝜔</m:t>
                    </m:r>
                  </m:oMath>
                </a14:m>
                <a:r>
                  <a:rPr lang="en-US" altLang="zh-CN" sz="1200" kern="1200" dirty="0" smtClean="0">
                    <a:solidFill>
                      <a:schemeClr val="tx1"/>
                    </a:solidFill>
                    <a:effectLst/>
                    <a:latin typeface="+mn-lt"/>
                    <a:ea typeface="+mn-ea"/>
                    <a:cs typeface="+mn-cs"/>
                  </a:rPr>
                  <a:t> as input, step 4 calculates</a:t>
                </a:r>
                <a:r>
                  <a:rPr lang="en-US" altLang="zh-CN" sz="1200" kern="1200" baseline="0" dirty="0" smtClean="0">
                    <a:solidFill>
                      <a:schemeClr val="tx1"/>
                    </a:solidFill>
                    <a:effectLst/>
                    <a:latin typeface="+mn-lt"/>
                    <a:ea typeface="+mn-ea"/>
                    <a:cs typeface="+mn-cs"/>
                  </a:rPr>
                  <a:t> the stationary probability of the RWR. In the process, the iteration for derivative calculation and the RWR algorithm are two key steps.</a:t>
                </a:r>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17</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b="0"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18</a:t>
            </a:fld>
            <a:endParaRPr lang="en-US"/>
          </a:p>
        </p:txBody>
      </p:sp>
    </p:spTree>
    <p:extLst>
      <p:ext uri="{BB962C8B-B14F-4D97-AF65-F5344CB8AC3E}">
        <p14:creationId xmlns:p14="http://schemas.microsoft.com/office/powerpoint/2010/main" val="3092120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To test the performance of SLN-SRW, we select 430 disease-gene edges from the integrated network as the positive set. In the</a:t>
                </a:r>
                <a:r>
                  <a:rPr lang="en-US" altLang="zh-CN" baseline="0" dirty="0" smtClean="0"/>
                  <a:t> positive set, there are 16 diseases, each of which has at least five known disease-associated genes in the integrated network. The disease-gene pairs included in the negative set are generated in two steps. First, we select a disease </a:t>
                </a:r>
                <a14:m>
                  <m:oMath xmlns:m="http://schemas.openxmlformats.org/officeDocument/2006/math">
                    <m:r>
                      <a:rPr lang="en-US" altLang="zh-CN" b="0" i="1" baseline="0" smtClean="0">
                        <a:latin typeface="Cambria Math"/>
                      </a:rPr>
                      <m:t>𝑑</m:t>
                    </m:r>
                  </m:oMath>
                </a14:m>
                <a:r>
                  <a:rPr lang="zh-CN" altLang="en-US" dirty="0" smtClean="0"/>
                  <a:t> </a:t>
                </a:r>
                <a:r>
                  <a:rPr lang="en-US" altLang="zh-CN" dirty="0" smtClean="0"/>
                  <a:t>from the positive set. Second, we repeatedly</a:t>
                </a:r>
                <a:r>
                  <a:rPr lang="en-US" altLang="zh-CN" baseline="0" dirty="0" smtClean="0"/>
                  <a:t> and randomly select genes that do not connect to </a:t>
                </a:r>
                <a14:m>
                  <m:oMath xmlns:m="http://schemas.openxmlformats.org/officeDocument/2006/math">
                    <m:r>
                      <a:rPr lang="en-US" altLang="zh-CN" b="0" i="1" baseline="0" smtClean="0">
                        <a:latin typeface="Cambria Math"/>
                      </a:rPr>
                      <m:t>𝑑</m:t>
                    </m:r>
                  </m:oMath>
                </a14:m>
                <a:r>
                  <a:rPr lang="zh-CN" altLang="en-US" dirty="0" smtClean="0"/>
                  <a:t> </a:t>
                </a:r>
                <a:r>
                  <a:rPr lang="en-US" altLang="zh-CN" dirty="0" smtClean="0"/>
                  <a:t>in the integrated network</a:t>
                </a:r>
                <a:r>
                  <a:rPr lang="en-US" altLang="zh-CN" baseline="0" dirty="0" smtClean="0"/>
                  <a:t> </a:t>
                </a:r>
                <a14:m>
                  <m:oMath xmlns:m="http://schemas.openxmlformats.org/officeDocument/2006/math">
                    <m:r>
                      <a:rPr lang="en-US" altLang="zh-CN" b="0" i="1" baseline="0" smtClean="0">
                        <a:latin typeface="Cambria Math"/>
                      </a:rPr>
                      <m:t>𝐺</m:t>
                    </m:r>
                  </m:oMath>
                </a14:m>
                <a:r>
                  <a:rPr lang="en-US" altLang="zh-CN" baseline="0" dirty="0" smtClean="0"/>
                  <a:t>. The number of the randomly selected genes is the same as the number of genes that connect to </a:t>
                </a:r>
                <a14:m>
                  <m:oMath xmlns:m="http://schemas.openxmlformats.org/officeDocument/2006/math">
                    <m:r>
                      <a:rPr lang="en-US" altLang="zh-CN" b="0" i="1" baseline="0" smtClean="0">
                        <a:latin typeface="Cambria Math"/>
                      </a:rPr>
                      <m:t>𝑑</m:t>
                    </m:r>
                  </m:oMath>
                </a14:m>
                <a:r>
                  <a:rPr lang="zh-CN" altLang="en-US" dirty="0" smtClean="0"/>
                  <a:t> </a:t>
                </a:r>
                <a:r>
                  <a:rPr lang="en-US" altLang="zh-CN" dirty="0" smtClean="0"/>
                  <a:t>in the positive set. We repeat the process until all disease nodes in the positive set are elected. Both</a:t>
                </a:r>
                <a:r>
                  <a:rPr lang="en-US" altLang="zh-CN" baseline="0" dirty="0" smtClean="0"/>
                  <a:t> positive and negative sets are evenly divided into two parts randomly, one for training and the other for testing.</a:t>
                </a:r>
              </a:p>
              <a:p>
                <a:r>
                  <a:rPr lang="en-US" altLang="zh-CN" baseline="0" dirty="0" smtClean="0"/>
                  <a:t>For the synthetic set, specifically, we generated a scale-free network with 1000 nodes using the Copying model. The generation process starts with three connected nodes. We connect a new node </a:t>
                </a:r>
                <a14:m>
                  <m:oMath xmlns:m="http://schemas.openxmlformats.org/officeDocument/2006/math">
                    <m:r>
                      <a:rPr lang="en-US" altLang="zh-CN" b="0" i="1" baseline="0" smtClean="0">
                        <a:latin typeface="Cambria Math"/>
                      </a:rPr>
                      <m:t>𝑢</m:t>
                    </m:r>
                  </m:oMath>
                </a14:m>
                <a:r>
                  <a:rPr lang="zh-CN" altLang="en-US" dirty="0" smtClean="0"/>
                  <a:t> </a:t>
                </a:r>
                <a:r>
                  <a:rPr lang="en-US" altLang="zh-CN" dirty="0" smtClean="0"/>
                  <a:t>to any of the existing nodes, which are selected at random with</a:t>
                </a:r>
                <a:r>
                  <a:rPr lang="en-US" altLang="zh-CN" baseline="0" dirty="0" smtClean="0"/>
                  <a:t> probability 0.8 or with probability proportional to the node degree. Parameter </a:t>
                </a:r>
                <a14:m>
                  <m:oMath xmlns:m="http://schemas.openxmlformats.org/officeDocument/2006/math">
                    <m:r>
                      <a:rPr lang="en-US" altLang="zh-CN" b="0" i="1" baseline="0" smtClean="0">
                        <a:latin typeface="Cambria Math"/>
                      </a:rPr>
                      <m:t>𝑏</m:t>
                    </m:r>
                  </m:oMath>
                </a14:m>
                <a:r>
                  <a:rPr lang="zh-CN" altLang="en-US" dirty="0" smtClean="0"/>
                  <a:t> </a:t>
                </a:r>
                <a:r>
                  <a:rPr lang="en-US" altLang="zh-CN" dirty="0" smtClean="0"/>
                  <a:t>is equal to 0.03</a:t>
                </a:r>
                <a:r>
                  <a:rPr lang="en-US" altLang="zh-CN" baseline="0" dirty="0" smtClean="0"/>
                  <a:t> in all the experiments. Then, we randomly choose one of the original three nodes as the start point </a:t>
                </a:r>
                <a14:m>
                  <m:oMath xmlns:m="http://schemas.openxmlformats.org/officeDocument/2006/math">
                    <m:r>
                      <a:rPr lang="en-US" altLang="zh-CN" b="0" i="1" baseline="0" smtClean="0">
                        <a:latin typeface="Cambria Math"/>
                      </a:rPr>
                      <m:t>𝑣</m:t>
                    </m:r>
                  </m:oMath>
                </a14:m>
                <a:r>
                  <a:rPr lang="en-US" altLang="zh-CN" dirty="0" smtClean="0"/>
                  <a:t>. Based on the edge strength determined</a:t>
                </a:r>
                <a:r>
                  <a:rPr lang="en-US" altLang="zh-CN" baseline="0" dirty="0" smtClean="0"/>
                  <a:t> by </a:t>
                </a:r>
                <a14:m>
                  <m:oMath xmlns:m="http://schemas.openxmlformats.org/officeDocument/2006/math">
                    <m:sSup>
                      <m:sSupPr>
                        <m:ctrlPr>
                          <a:rPr lang="en-US" altLang="zh-CN" i="1" baseline="0" smtClean="0">
                            <a:latin typeface="Cambria Math"/>
                          </a:rPr>
                        </m:ctrlPr>
                      </m:sSupPr>
                      <m:e>
                        <m:r>
                          <a:rPr lang="en-US" altLang="zh-CN" b="0" i="1" baseline="0" smtClean="0">
                            <a:latin typeface="Cambria Math"/>
                          </a:rPr>
                          <m:t>𝑤</m:t>
                        </m:r>
                      </m:e>
                      <m:sup>
                        <m:r>
                          <a:rPr lang="en-US" altLang="zh-CN" b="0" i="1" baseline="0" smtClean="0">
                            <a:latin typeface="Cambria Math"/>
                          </a:rPr>
                          <m:t>′</m:t>
                        </m:r>
                      </m:sup>
                    </m:sSup>
                  </m:oMath>
                </a14:m>
                <a:r>
                  <a:rPr lang="en-US" altLang="zh-CN" dirty="0" smtClean="0"/>
                  <a:t>, we run RWR starting from v and ranked the other</a:t>
                </a:r>
                <a:r>
                  <a:rPr lang="en-US" altLang="zh-CN" baseline="0" dirty="0" smtClean="0"/>
                  <a:t> nodes via the stationary probability. We select top 20 nodes that directly connect with </a:t>
                </a:r>
                <a14:m>
                  <m:oMath xmlns:m="http://schemas.openxmlformats.org/officeDocument/2006/math">
                    <m:r>
                      <a:rPr lang="en-US" altLang="zh-CN" b="0" i="1" baseline="0" smtClean="0">
                        <a:latin typeface="Cambria Math"/>
                      </a:rPr>
                      <m:t>𝑣</m:t>
                    </m:r>
                  </m:oMath>
                </a14:m>
                <a:r>
                  <a:rPr lang="zh-CN" altLang="en-US" dirty="0" smtClean="0"/>
                  <a:t> </a:t>
                </a:r>
                <a:r>
                  <a:rPr lang="en-US" altLang="zh-CN" dirty="0" smtClean="0"/>
                  <a:t>as the positive training</a:t>
                </a:r>
                <a:r>
                  <a:rPr lang="en-US" altLang="zh-CN" baseline="0" dirty="0" smtClean="0"/>
                  <a:t> set, and select the nodes that do not connect with </a:t>
                </a:r>
                <a14:m>
                  <m:oMath xmlns:m="http://schemas.openxmlformats.org/officeDocument/2006/math">
                    <m:r>
                      <a:rPr lang="en-US" altLang="zh-CN" b="0" i="1" baseline="0" smtClean="0">
                        <a:latin typeface="Cambria Math"/>
                      </a:rPr>
                      <m:t>𝑣</m:t>
                    </m:r>
                  </m:oMath>
                </a14:m>
                <a:r>
                  <a:rPr lang="zh-CN" altLang="en-US" dirty="0" smtClean="0"/>
                  <a:t> </a:t>
                </a:r>
                <a:r>
                  <a:rPr lang="en-US" altLang="zh-CN" dirty="0" smtClean="0"/>
                  <a:t>as the negative set.</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To test the performance of SLN-SRW, we select 430 disease-gene edges from the integrated network as the positive set. In the</a:t>
                </a:r>
                <a:r>
                  <a:rPr lang="en-US" altLang="zh-CN" baseline="0" dirty="0" smtClean="0"/>
                  <a:t> positive set, there are 16 diseases, each of which has at least five known disease-associated genes in the integrated network. The disease-gene pairs included in the negative set are generated in two steps. First, we select a disease </a:t>
                </a:r>
                <a:r>
                  <a:rPr lang="en-US" altLang="zh-CN" b="0" i="0" baseline="0" smtClean="0">
                    <a:latin typeface="Cambria Math"/>
                  </a:rPr>
                  <a:t>𝑑</a:t>
                </a:r>
                <a:r>
                  <a:rPr lang="zh-CN" altLang="en-US" dirty="0" smtClean="0"/>
                  <a:t> </a:t>
                </a:r>
                <a:r>
                  <a:rPr lang="en-US" altLang="zh-CN" dirty="0" smtClean="0"/>
                  <a:t>from the positive set. Second, we repeatedly</a:t>
                </a:r>
                <a:r>
                  <a:rPr lang="en-US" altLang="zh-CN" baseline="0" dirty="0" smtClean="0"/>
                  <a:t> and randomly select genes that do not connect to </a:t>
                </a:r>
                <a:r>
                  <a:rPr lang="en-US" altLang="zh-CN" b="0" i="0" baseline="0" smtClean="0">
                    <a:latin typeface="Cambria Math"/>
                  </a:rPr>
                  <a:t>𝑑</a:t>
                </a:r>
                <a:r>
                  <a:rPr lang="zh-CN" altLang="en-US" dirty="0" smtClean="0"/>
                  <a:t> </a:t>
                </a:r>
                <a:r>
                  <a:rPr lang="en-US" altLang="zh-CN" dirty="0" smtClean="0"/>
                  <a:t>in the integrated network</a:t>
                </a:r>
                <a:r>
                  <a:rPr lang="en-US" altLang="zh-CN" baseline="0" dirty="0" smtClean="0"/>
                  <a:t> </a:t>
                </a:r>
                <a:r>
                  <a:rPr lang="en-US" altLang="zh-CN" b="0" i="0" baseline="0" smtClean="0">
                    <a:latin typeface="Cambria Math"/>
                  </a:rPr>
                  <a:t>𝐺</a:t>
                </a:r>
                <a:r>
                  <a:rPr lang="en-US" altLang="zh-CN" baseline="0" dirty="0" smtClean="0"/>
                  <a:t>. The number of the randomly selected genes is the same as the number of genes that connect to </a:t>
                </a:r>
                <a:r>
                  <a:rPr lang="en-US" altLang="zh-CN" b="0" i="0" baseline="0" smtClean="0">
                    <a:latin typeface="Cambria Math"/>
                  </a:rPr>
                  <a:t>𝑑</a:t>
                </a:r>
                <a:r>
                  <a:rPr lang="zh-CN" altLang="en-US" dirty="0" smtClean="0"/>
                  <a:t> </a:t>
                </a:r>
                <a:r>
                  <a:rPr lang="en-US" altLang="zh-CN" dirty="0" smtClean="0"/>
                  <a:t>in the positive set. We repeat the process until all disease nodes in the positive set are elected. Both</a:t>
                </a:r>
                <a:r>
                  <a:rPr lang="en-US" altLang="zh-CN" baseline="0" dirty="0" smtClean="0"/>
                  <a:t> positive and negative sets are evenly divided into two parts randomly, one for training and the other for testing.</a:t>
                </a:r>
              </a:p>
              <a:p>
                <a:r>
                  <a:rPr lang="en-US" altLang="zh-CN" baseline="0" dirty="0" smtClean="0"/>
                  <a:t>For the synthetic set, specifically, we generated a scale-free network with 1000 nodes using the Copying model. The generation process starts with three connected nodes. We connect a new node </a:t>
                </a:r>
                <a:r>
                  <a:rPr lang="en-US" altLang="zh-CN" b="0" i="0" baseline="0" smtClean="0">
                    <a:latin typeface="Cambria Math"/>
                  </a:rPr>
                  <a:t>𝑢</a:t>
                </a:r>
                <a:r>
                  <a:rPr lang="zh-CN" altLang="en-US" dirty="0" smtClean="0"/>
                  <a:t> </a:t>
                </a:r>
                <a:r>
                  <a:rPr lang="en-US" altLang="zh-CN" dirty="0" smtClean="0"/>
                  <a:t>to any of the existing nodes, which are selected at random with</a:t>
                </a:r>
                <a:r>
                  <a:rPr lang="en-US" altLang="zh-CN" baseline="0" dirty="0" smtClean="0"/>
                  <a:t> probability 0.8 or with probability proportional to the node degree. Parameter </a:t>
                </a:r>
                <a:r>
                  <a:rPr lang="en-US" altLang="zh-CN" b="0" i="0" baseline="0" smtClean="0">
                    <a:latin typeface="Cambria Math"/>
                  </a:rPr>
                  <a:t>𝑏</a:t>
                </a:r>
                <a:r>
                  <a:rPr lang="zh-CN" altLang="en-US" dirty="0" smtClean="0"/>
                  <a:t> </a:t>
                </a:r>
                <a:r>
                  <a:rPr lang="en-US" altLang="zh-CN" dirty="0" smtClean="0"/>
                  <a:t>is equal to 0.03</a:t>
                </a:r>
                <a:r>
                  <a:rPr lang="en-US" altLang="zh-CN" baseline="0" dirty="0" smtClean="0"/>
                  <a:t> in all the experiments. Then, we randomly choose one of the original three nodes as the start point </a:t>
                </a:r>
                <a:r>
                  <a:rPr lang="en-US" altLang="zh-CN" b="0" i="0" baseline="0" smtClean="0">
                    <a:latin typeface="Cambria Math"/>
                  </a:rPr>
                  <a:t>𝑣</a:t>
                </a:r>
                <a:r>
                  <a:rPr lang="en-US" altLang="zh-CN" dirty="0" smtClean="0"/>
                  <a:t>. Based on the edge strength determined</a:t>
                </a:r>
                <a:r>
                  <a:rPr lang="en-US" altLang="zh-CN" baseline="0" dirty="0" smtClean="0"/>
                  <a:t> by </a:t>
                </a:r>
                <a:r>
                  <a:rPr lang="en-US" altLang="zh-CN" b="0" i="0" baseline="0" smtClean="0">
                    <a:latin typeface="Cambria Math"/>
                  </a:rPr>
                  <a:t>𝑤^′</a:t>
                </a:r>
                <a:r>
                  <a:rPr lang="en-US" altLang="zh-CN" dirty="0" smtClean="0"/>
                  <a:t>, we run RWR starting from v and ranked the other</a:t>
                </a:r>
                <a:r>
                  <a:rPr lang="en-US" altLang="zh-CN" baseline="0" dirty="0" smtClean="0"/>
                  <a:t> nodes via the stationary probability. We select top 20 nodes that directly connect with </a:t>
                </a:r>
                <a:r>
                  <a:rPr lang="en-US" altLang="zh-CN" b="0" i="0" baseline="0" smtClean="0">
                    <a:latin typeface="Cambria Math"/>
                  </a:rPr>
                  <a:t>𝑣</a:t>
                </a:r>
                <a:r>
                  <a:rPr lang="zh-CN" altLang="en-US" dirty="0" smtClean="0"/>
                  <a:t> </a:t>
                </a:r>
                <a:r>
                  <a:rPr lang="en-US" altLang="zh-CN" dirty="0" smtClean="0"/>
                  <a:t>as the positive training</a:t>
                </a:r>
                <a:r>
                  <a:rPr lang="en-US" altLang="zh-CN" baseline="0" dirty="0" smtClean="0"/>
                  <a:t> set, and select the nodes that do not connect with </a:t>
                </a:r>
                <a:r>
                  <a:rPr lang="en-US" altLang="zh-CN" b="0" i="0" baseline="0" smtClean="0">
                    <a:latin typeface="Cambria Math"/>
                  </a:rPr>
                  <a:t>𝑣</a:t>
                </a:r>
                <a:r>
                  <a:rPr lang="zh-CN" altLang="en-US" dirty="0" smtClean="0"/>
                  <a:t> </a:t>
                </a:r>
                <a:r>
                  <a:rPr lang="en-US" altLang="zh-CN" dirty="0" smtClean="0"/>
                  <a:t>as the negative set.</a:t>
                </a:r>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20</a:t>
            </a:fld>
            <a:endParaRPr lang="en-US"/>
          </a:p>
        </p:txBody>
      </p:sp>
    </p:spTree>
    <p:extLst>
      <p:ext uri="{BB962C8B-B14F-4D97-AF65-F5344CB8AC3E}">
        <p14:creationId xmlns:p14="http://schemas.microsoft.com/office/powerpoint/2010/main" val="337980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If </a:t>
                </a:r>
                <a14:m>
                  <m:oMath xmlns:m="http://schemas.openxmlformats.org/officeDocument/2006/math">
                    <m:r>
                      <a:rPr lang="zh-CN" altLang="en-US" i="1" smtClean="0">
                        <a:latin typeface="Cambria Math"/>
                      </a:rPr>
                      <m:t>𝛼</m:t>
                    </m:r>
                  </m:oMath>
                </a14:m>
                <a:r>
                  <a:rPr lang="zh-CN" altLang="en-US" dirty="0" smtClean="0"/>
                  <a:t> </a:t>
                </a:r>
                <a:r>
                  <a:rPr lang="en-US" altLang="zh-CN" dirty="0" smtClean="0"/>
                  <a:t>= 0.2,</a:t>
                </a:r>
                <a:r>
                  <a:rPr lang="en-US" altLang="zh-CN" baseline="0" dirty="0" smtClean="0"/>
                  <a:t> SLN-SRW method reaches the highest AUC score 0.81, whereas SRW and RWR have the highest AUC scores if </a:t>
                </a:r>
                <a14:m>
                  <m:oMath xmlns:m="http://schemas.openxmlformats.org/officeDocument/2006/math">
                    <m:r>
                      <a:rPr lang="zh-CN" altLang="en-US" i="1" smtClean="0">
                        <a:latin typeface="Cambria Math"/>
                      </a:rPr>
                      <m:t>𝛼</m:t>
                    </m:r>
                  </m:oMath>
                </a14:m>
                <a:r>
                  <a:rPr lang="zh-CN" altLang="en-US" dirty="0" smtClean="0"/>
                  <a:t> </a:t>
                </a:r>
                <a:r>
                  <a:rPr lang="en-US" altLang="zh-CN" dirty="0" smtClean="0"/>
                  <a:t>= 0.6, indicating that SLN-SRW</a:t>
                </a:r>
                <a:r>
                  <a:rPr lang="en-US" altLang="zh-CN" baseline="0" dirty="0" smtClean="0"/>
                  <a:t> can find the disease genes which are far from the disease node.</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If </a:t>
                </a:r>
                <a:r>
                  <a:rPr lang="zh-CN" altLang="en-US" i="0" smtClean="0">
                    <a:latin typeface="Cambria Math"/>
                  </a:rPr>
                  <a:t>𝛼</a:t>
                </a:r>
                <a:r>
                  <a:rPr lang="zh-CN" altLang="en-US" dirty="0" smtClean="0"/>
                  <a:t> </a:t>
                </a:r>
                <a:r>
                  <a:rPr lang="en-US" altLang="zh-CN" dirty="0" smtClean="0"/>
                  <a:t>= 0.2,</a:t>
                </a:r>
                <a:r>
                  <a:rPr lang="en-US" altLang="zh-CN" baseline="0" dirty="0" smtClean="0"/>
                  <a:t> SLN-SRW method reaches the highest AUC score 0.81, whereas SRW and RWR have the highest AUC scores if </a:t>
                </a:r>
                <a:r>
                  <a:rPr lang="zh-CN" altLang="en-US" i="0" smtClean="0">
                    <a:latin typeface="Cambria Math"/>
                  </a:rPr>
                  <a:t>𝛼</a:t>
                </a:r>
                <a:r>
                  <a:rPr lang="zh-CN" altLang="en-US" dirty="0" smtClean="0"/>
                  <a:t> </a:t>
                </a:r>
                <a:r>
                  <a:rPr lang="en-US" altLang="zh-CN" dirty="0" smtClean="0"/>
                  <a:t>= 0.6, indicating that SLN-SRW</a:t>
                </a:r>
                <a:r>
                  <a:rPr lang="en-US" altLang="zh-CN" baseline="0" dirty="0" smtClean="0"/>
                  <a:t> can find the disease genes which are far from the disease node.</a:t>
                </a:r>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21</a:t>
            </a:fld>
            <a:endParaRPr lang="en-US"/>
          </a:p>
        </p:txBody>
      </p:sp>
    </p:spTree>
    <p:extLst>
      <p:ext uri="{BB962C8B-B14F-4D97-AF65-F5344CB8AC3E}">
        <p14:creationId xmlns:p14="http://schemas.microsoft.com/office/powerpoint/2010/main" val="372828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My</a:t>
            </a:r>
            <a:r>
              <a:rPr lang="en-US" altLang="zh-CN" baseline="0" dirty="0" smtClean="0"/>
              <a:t> presentation includes four parts. First, I will introduce the background and the problem we focus on. Second part is our measure to predict disease-related genes using integrated  biomedical network. Then, I will show you some interesting experiments and the corresponding results. Some future works were introduced in the last part.</a:t>
            </a: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2</a:t>
            </a:fld>
            <a:endParaRPr lang="en-US"/>
          </a:p>
        </p:txBody>
      </p:sp>
    </p:spTree>
    <p:extLst>
      <p:ext uri="{BB962C8B-B14F-4D97-AF65-F5344CB8AC3E}">
        <p14:creationId xmlns:p14="http://schemas.microsoft.com/office/powerpoint/2010/main" val="1369103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our test, the AUC score of SLN-SRW (0.79) is</a:t>
            </a:r>
            <a:r>
              <a:rPr lang="en-US" altLang="zh-CN" baseline="0" dirty="0" smtClean="0"/>
              <a:t> the highest. Especially, the true positive rate of SLN-SRW is significantly higher than RWR and SRW while its false positive rate keeps low. This is important for disease gene predict, since researchers usually select candidate disease genes with a stringent threshold, which corresponds to a low false positive rate.</a:t>
            </a: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22</a:t>
            </a:fld>
            <a:endParaRPr lang="en-US"/>
          </a:p>
        </p:txBody>
      </p:sp>
    </p:spTree>
    <p:extLst>
      <p:ext uri="{BB962C8B-B14F-4D97-AF65-F5344CB8AC3E}">
        <p14:creationId xmlns:p14="http://schemas.microsoft.com/office/powerpoint/2010/main" val="3728285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The figure</a:t>
                </a:r>
                <a:r>
                  <a:rPr lang="en-US" altLang="zh-CN" baseline="0" dirty="0" smtClean="0"/>
                  <a:t> shows that the prediction result of SLN-SRW contains more known disease-related genes than SRW and RWR at a majority of the top </a:t>
                </a:r>
                <a14:m>
                  <m:oMath xmlns:m="http://schemas.openxmlformats.org/officeDocument/2006/math">
                    <m:r>
                      <a:rPr lang="en-US" altLang="zh-CN" b="0" i="1" baseline="0" smtClean="0">
                        <a:latin typeface="Cambria Math"/>
                      </a:rPr>
                      <m:t>𝑘</m:t>
                    </m:r>
                  </m:oMath>
                </a14:m>
                <a:r>
                  <a:rPr lang="zh-CN" altLang="en-US" dirty="0" smtClean="0"/>
                  <a:t> </a:t>
                </a:r>
                <a:r>
                  <a:rPr lang="en-US" altLang="zh-CN" dirty="0" smtClean="0"/>
                  <a:t>levels, indicating that the edge weighing process in SLN-SRW</a:t>
                </a:r>
                <a:r>
                  <a:rPr lang="en-US" altLang="zh-CN" baseline="0" dirty="0" smtClean="0"/>
                  <a:t> has contributed significantly to the high recall of the results.</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The figure</a:t>
                </a:r>
                <a:r>
                  <a:rPr lang="en-US" altLang="zh-CN" baseline="0" dirty="0" smtClean="0"/>
                  <a:t> shows that the prediction result of SLN-SRW contains more known disease-related genes than SRW and RWR at a majority of the top </a:t>
                </a:r>
                <a:r>
                  <a:rPr lang="en-US" altLang="zh-CN" b="0" i="0" baseline="0" smtClean="0">
                    <a:latin typeface="Cambria Math"/>
                  </a:rPr>
                  <a:t>𝑘</a:t>
                </a:r>
                <a:r>
                  <a:rPr lang="zh-CN" altLang="en-US" dirty="0" smtClean="0"/>
                  <a:t> </a:t>
                </a:r>
                <a:r>
                  <a:rPr lang="en-US" altLang="zh-CN" dirty="0" smtClean="0"/>
                  <a:t>levels, indicating that the edge weighing process in SLN-SRW</a:t>
                </a:r>
                <a:r>
                  <a:rPr lang="en-US" altLang="zh-CN" baseline="0" dirty="0" smtClean="0"/>
                  <a:t> has contributed significantly to the high recall of the results.</a:t>
                </a:r>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23</a:t>
            </a:fld>
            <a:endParaRPr lang="en-US"/>
          </a:p>
        </p:txBody>
      </p:sp>
    </p:spTree>
    <p:extLst>
      <p:ext uri="{BB962C8B-B14F-4D97-AF65-F5344CB8AC3E}">
        <p14:creationId xmlns:p14="http://schemas.microsoft.com/office/powerpoint/2010/main" val="372828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After repeating</a:t>
                </a:r>
                <a:r>
                  <a:rPr lang="en-US" altLang="zh-CN" sz="1200" kern="1200" baseline="0" dirty="0" smtClean="0">
                    <a:solidFill>
                      <a:schemeClr val="tx1"/>
                    </a:solidFill>
                    <a:effectLst/>
                    <a:latin typeface="+mn-lt"/>
                    <a:ea typeface="+mn-ea"/>
                    <a:cs typeface="+mn-cs"/>
                  </a:rPr>
                  <a:t> the experiment 100 times, we find that the error of SLN-SRW is significantly lower than that of SRW (t-test </a:t>
                </a:r>
                <a14:m>
                  <m:oMath xmlns:m="http://schemas.openxmlformats.org/officeDocument/2006/math">
                    <m:r>
                      <a:rPr lang="en-US" altLang="zh-CN" sz="1200" b="0" i="1" kern="1200" baseline="0" smtClean="0">
                        <a:solidFill>
                          <a:schemeClr val="tx1"/>
                        </a:solidFill>
                        <a:effectLst/>
                        <a:latin typeface="Cambria Math"/>
                        <a:ea typeface="+mn-ea"/>
                        <a:cs typeface="+mn-cs"/>
                      </a:rPr>
                      <m:t>𝑝</m:t>
                    </m:r>
                    <m:r>
                      <a:rPr lang="en-US" altLang="zh-CN" sz="1200" b="0" i="1" kern="1200" baseline="0" smtClean="0">
                        <a:solidFill>
                          <a:schemeClr val="tx1"/>
                        </a:solidFill>
                        <a:effectLst/>
                        <a:latin typeface="Cambria Math"/>
                        <a:ea typeface="+mn-ea"/>
                        <a:cs typeface="+mn-cs"/>
                      </a:rPr>
                      <m:t>−</m:t>
                    </m:r>
                    <m:r>
                      <a:rPr lang="en-US" altLang="zh-CN" sz="1200" b="0" i="1" kern="1200" baseline="0" smtClean="0">
                        <a:solidFill>
                          <a:schemeClr val="tx1"/>
                        </a:solidFill>
                        <a:effectLst/>
                        <a:latin typeface="Cambria Math"/>
                        <a:ea typeface="+mn-ea"/>
                        <a:cs typeface="+mn-cs"/>
                      </a:rPr>
                      <m:t>𝑣𝑎𝑙𝑢𝑒</m:t>
                    </m:r>
                    <m:r>
                      <a:rPr lang="en-US" altLang="zh-CN" sz="1200" b="0" i="1" kern="1200" baseline="0" smtClean="0">
                        <a:solidFill>
                          <a:schemeClr val="tx1"/>
                        </a:solidFill>
                        <a:effectLst/>
                        <a:latin typeface="Cambria Math"/>
                        <a:ea typeface="+mn-ea"/>
                        <a:cs typeface="+mn-cs"/>
                      </a:rPr>
                      <m:t>&lt;0.05</m:t>
                    </m:r>
                  </m:oMath>
                </a14:m>
                <a:r>
                  <a:rPr lang="en-US" altLang="zh-CN" sz="1200" kern="1200" baseline="0" dirty="0" smtClean="0">
                    <a:solidFill>
                      <a:schemeClr val="tx1"/>
                    </a:solidFill>
                    <a:effectLst/>
                    <a:latin typeface="+mn-lt"/>
                    <a:ea typeface="+mn-ea"/>
                    <a:cs typeface="+mn-cs"/>
                  </a:rPr>
                  <a:t>) indicating that SLN-SRW performs better than SRW. </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SRW and SLN-SRW,</a:t>
                </a:r>
                <a:r>
                  <a:rPr lang="en-US" altLang="zh-CN" baseline="0" dirty="0" smtClean="0"/>
                  <a:t> we estimated the edge-type parameter based on the synthetic network and the training set described in the “Data Preparation” subsection, resulting in </a:t>
                </a:r>
                <a:r>
                  <a:rPr lang="en-US" altLang="zh-CN" b="0" i="0" baseline="0" smtClean="0">
                    <a:latin typeface="Cambria Math"/>
                  </a:rPr>
                  <a:t>𝑤^∗</a:t>
                </a:r>
                <a:r>
                  <a:rPr lang="zh-CN" altLang="en-US" dirty="0" smtClean="0"/>
                  <a:t> </a:t>
                </a:r>
                <a:r>
                  <a:rPr lang="en-US" altLang="zh-CN" dirty="0" smtClean="0"/>
                  <a:t>. We measure the performance of SRW</a:t>
                </a:r>
                <a:r>
                  <a:rPr lang="en-US" altLang="zh-CN" baseline="0" dirty="0" smtClean="0"/>
                  <a:t> and SLN-SRW by comparing the true edge-type parameter </a:t>
                </a:r>
                <a:r>
                  <a:rPr lang="en-US" altLang="zh-CN" b="0" i="0" baseline="0" smtClean="0">
                    <a:latin typeface="Cambria Math"/>
                  </a:rPr>
                  <a:t>𝑤^′</a:t>
                </a:r>
                <a:r>
                  <a:rPr lang="zh-CN" altLang="en-US" dirty="0" smtClean="0"/>
                  <a:t> </a:t>
                </a:r>
                <a:r>
                  <a:rPr lang="en-US" altLang="zh-CN" dirty="0" smtClean="0"/>
                  <a:t>and </a:t>
                </a:r>
                <a:r>
                  <a:rPr lang="en-US" altLang="zh-CN" b="0" i="0" smtClean="0">
                    <a:latin typeface="Cambria Math"/>
                  </a:rPr>
                  <a:t>𝑤^∗</a:t>
                </a:r>
                <a:r>
                  <a:rPr lang="en-US" altLang="zh-CN" dirty="0" smtClean="0"/>
                  <a:t>, using </a:t>
                </a:r>
                <a:r>
                  <a:rPr lang="en-US" altLang="zh-CN" sz="1200" i="0" kern="1200" smtClean="0">
                    <a:solidFill>
                      <a:schemeClr val="tx1"/>
                    </a:solidFill>
                    <a:effectLst/>
                    <a:latin typeface="+mn-lt"/>
                    <a:ea typeface="+mn-ea"/>
                    <a:cs typeface="+mn-cs"/>
                  </a:rPr>
                  <a:t>error= </a:t>
                </a:r>
                <a:r>
                  <a:rPr lang="zh-CN" altLang="zh-CN" sz="1200" i="0" kern="1200">
                    <a:solidFill>
                      <a:schemeClr val="tx1"/>
                    </a:solidFill>
                    <a:effectLst/>
                    <a:latin typeface="+mn-lt"/>
                    <a:ea typeface="+mn-ea"/>
                    <a:cs typeface="+mn-cs"/>
                  </a:rPr>
                  <a:t>∑2</a:t>
                </a:r>
                <a:r>
                  <a:rPr lang="en-US" altLang="zh-CN" sz="1200" i="0" kern="1200">
                    <a:solidFill>
                      <a:schemeClr val="tx1"/>
                    </a:solidFill>
                    <a:effectLst/>
                    <a:latin typeface="+mn-lt"/>
                    <a:ea typeface="+mn-ea"/>
                    <a:cs typeface="+mn-cs"/>
                  </a:rPr>
                  <a:t>_𝑖▒</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𝑤</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𝑖^′−𝑤</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 </a:t>
                </a:r>
                <a:r>
                  <a:rPr lang="en-US" altLang="zh-CN" sz="1200" kern="1200" dirty="0" smtClean="0">
                    <a:solidFill>
                      <a:schemeClr val="tx1"/>
                    </a:solidFill>
                    <a:effectLst/>
                    <a:latin typeface="+mn-lt"/>
                    <a:ea typeface="+mn-ea"/>
                    <a:cs typeface="+mn-cs"/>
                  </a:rPr>
                  <a:t>. After repeating</a:t>
                </a:r>
                <a:r>
                  <a:rPr lang="en-US" altLang="zh-CN" sz="1200" kern="1200" baseline="0" dirty="0" smtClean="0">
                    <a:solidFill>
                      <a:schemeClr val="tx1"/>
                    </a:solidFill>
                    <a:effectLst/>
                    <a:latin typeface="+mn-lt"/>
                    <a:ea typeface="+mn-ea"/>
                    <a:cs typeface="+mn-cs"/>
                  </a:rPr>
                  <a:t> the experiment 100 times, we find that the error of SLN-SRW is statistically significantly lower than that of SRW (t-test </a:t>
                </a:r>
                <a:r>
                  <a:rPr lang="en-US" altLang="zh-CN" sz="1200" b="0" i="0" kern="1200" baseline="0" smtClean="0">
                    <a:solidFill>
                      <a:schemeClr val="tx1"/>
                    </a:solidFill>
                    <a:effectLst/>
                    <a:latin typeface="Cambria Math"/>
                    <a:ea typeface="+mn-ea"/>
                    <a:cs typeface="+mn-cs"/>
                  </a:rPr>
                  <a:t>𝑝−𝑣𝑎𝑙𝑢𝑒&lt;0.05</a:t>
                </a:r>
                <a:r>
                  <a:rPr lang="en-US" altLang="zh-CN" sz="1200" kern="1200" baseline="0" dirty="0" smtClean="0">
                    <a:solidFill>
                      <a:schemeClr val="tx1"/>
                    </a:solidFill>
                    <a:effectLst/>
                    <a:latin typeface="+mn-lt"/>
                    <a:ea typeface="+mn-ea"/>
                    <a:cs typeface="+mn-cs"/>
                  </a:rPr>
                  <a:t>) indicating that SLN-SRW performs better than SRW. And the error of SLN-SRW is also lower in the first and third quartile.</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24</a:t>
            </a:fld>
            <a:endParaRPr lang="en-US"/>
          </a:p>
        </p:txBody>
      </p:sp>
    </p:spTree>
    <p:extLst>
      <p:ext uri="{BB962C8B-B14F-4D97-AF65-F5344CB8AC3E}">
        <p14:creationId xmlns:p14="http://schemas.microsoft.com/office/powerpoint/2010/main" val="3433395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26</a:t>
            </a:fld>
            <a:endParaRPr lang="en-US"/>
          </a:p>
        </p:txBody>
      </p:sp>
    </p:spTree>
    <p:extLst>
      <p:ext uri="{BB962C8B-B14F-4D97-AF65-F5344CB8AC3E}">
        <p14:creationId xmlns:p14="http://schemas.microsoft.com/office/powerpoint/2010/main" val="125385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project is funded by </a:t>
            </a:r>
            <a:r>
              <a:rPr lang="en-US" altLang="zh-CN" b="1" baseline="0" dirty="0" smtClean="0"/>
              <a:t>national natural science foundation of china</a:t>
            </a:r>
            <a:r>
              <a:rPr lang="en-US" altLang="zh-CN" baseline="0" dirty="0" smtClean="0"/>
              <a:t>,</a:t>
            </a:r>
            <a:r>
              <a:rPr lang="en-US" altLang="zh-CN" sz="1200" b="1" dirty="0" smtClean="0"/>
              <a:t> National High Technology Research and Development Program of China</a:t>
            </a:r>
            <a:r>
              <a:rPr lang="en-US" altLang="zh-CN" sz="1200" b="1" baseline="0" dirty="0" smtClean="0"/>
              <a:t> </a:t>
            </a:r>
            <a:r>
              <a:rPr lang="en-US" altLang="zh-CN" sz="1200" b="0" baseline="0" dirty="0" smtClean="0"/>
              <a:t>and </a:t>
            </a:r>
            <a:r>
              <a:rPr lang="en-US" altLang="zh-CN" sz="1200" b="1" baseline="0" dirty="0" smtClean="0"/>
              <a:t>the Start Up Funding of the Northwestern </a:t>
            </a:r>
            <a:r>
              <a:rPr lang="en-US" altLang="zh-CN" sz="1200" b="1" baseline="0" dirty="0" err="1" smtClean="0"/>
              <a:t>Polytechnical</a:t>
            </a:r>
            <a:r>
              <a:rPr lang="en-US" altLang="zh-CN" sz="1200" b="1" baseline="0" dirty="0" smtClean="0"/>
              <a:t> University</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28</a:t>
            </a:fld>
            <a:endParaRPr lang="en-US"/>
          </a:p>
        </p:txBody>
      </p:sp>
    </p:spTree>
    <p:extLst>
      <p:ext uri="{BB962C8B-B14F-4D97-AF65-F5344CB8AC3E}">
        <p14:creationId xmlns:p14="http://schemas.microsoft.com/office/powerpoint/2010/main" val="3021289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3</a:t>
            </a:fld>
            <a:endParaRPr lang="en-US"/>
          </a:p>
        </p:txBody>
      </p:sp>
    </p:spTree>
    <p:extLst>
      <p:ext uri="{BB962C8B-B14F-4D97-AF65-F5344CB8AC3E}">
        <p14:creationId xmlns:p14="http://schemas.microsoft.com/office/powerpoint/2010/main" val="425918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A60FA-8253-4A09-98D7-DE483485088F}" type="slidenum">
              <a:rPr lang="en-US" smtClean="0"/>
              <a:pPr/>
              <a:t>4</a:t>
            </a:fld>
            <a:endParaRPr lang="en-US"/>
          </a:p>
        </p:txBody>
      </p:sp>
    </p:spTree>
    <p:extLst>
      <p:ext uri="{BB962C8B-B14F-4D97-AF65-F5344CB8AC3E}">
        <p14:creationId xmlns:p14="http://schemas.microsoft.com/office/powerpoint/2010/main" val="179797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5</a:t>
            </a:fld>
            <a:endParaRPr lang="en-US"/>
          </a:p>
        </p:txBody>
      </p:sp>
    </p:spTree>
    <p:extLst>
      <p:ext uri="{BB962C8B-B14F-4D97-AF65-F5344CB8AC3E}">
        <p14:creationId xmlns:p14="http://schemas.microsoft.com/office/powerpoint/2010/main" val="142626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6</a:t>
            </a:fld>
            <a:endParaRPr lang="en-US"/>
          </a:p>
        </p:txBody>
      </p:sp>
    </p:spTree>
    <p:extLst>
      <p:ext uri="{BB962C8B-B14F-4D97-AF65-F5344CB8AC3E}">
        <p14:creationId xmlns:p14="http://schemas.microsoft.com/office/powerpoint/2010/main" val="266314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8</a:t>
            </a:fld>
            <a:endParaRPr lang="en-US"/>
          </a:p>
        </p:txBody>
      </p:sp>
    </p:spTree>
    <p:extLst>
      <p:ext uri="{BB962C8B-B14F-4D97-AF65-F5344CB8AC3E}">
        <p14:creationId xmlns:p14="http://schemas.microsoft.com/office/powerpoint/2010/main" val="45851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AA60FA-8253-4A09-98D7-DE483485088F}" type="slidenum">
              <a:rPr lang="en-US" smtClean="0"/>
              <a:pPr/>
              <a:t>9</a:t>
            </a:fld>
            <a:endParaRPr lang="en-US"/>
          </a:p>
        </p:txBody>
      </p:sp>
    </p:spTree>
    <p:extLst>
      <p:ext uri="{BB962C8B-B14F-4D97-AF65-F5344CB8AC3E}">
        <p14:creationId xmlns:p14="http://schemas.microsoft.com/office/powerpoint/2010/main" val="45851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smtClean="0"/>
                  <a:t>The network</a:t>
                </a:r>
                <a:r>
                  <a:rPr lang="en-US" altLang="zh-CN" sz="1200" baseline="0" dirty="0" smtClean="0"/>
                  <a:t> construction process has four steps. First, Extracting information from heterogeneous data sources. Second, Unifying biomedical entity IDs. Third, Constructing the integrated network. Forth, Edge initial weight assignment. And I will introduce four steps in detail.</a:t>
                </a:r>
              </a:p>
              <a:p>
                <a:r>
                  <a:rPr lang="en-US" altLang="zh-CN" sz="1200" b="1" baseline="0" dirty="0" smtClean="0"/>
                  <a:t>In the first step</a:t>
                </a:r>
                <a:r>
                  <a:rPr lang="en-US" altLang="zh-CN" sz="1200" baseline="0" dirty="0" smtClean="0"/>
                  <a:t>, Ontology parser and database parser have been developed for ontology and database data extraction respectively. The ontology parser process the OBO file and the ontology annotation file, since HPO,DO and GO are all in Open Biomedical Ontologies(OBO) format. The database parser process files in Tab Separated Values(TVS), Common Separated Values(CSV), and Extensible Markup Language(XML) format. The outputs of the two parsers are pair-wise relations and their properties between two biomedical entities.</a:t>
                </a:r>
              </a:p>
              <a:p>
                <a:r>
                  <a:rPr lang="en-US" altLang="zh-CN" sz="1200" b="1" baseline="0" dirty="0" smtClean="0"/>
                  <a:t>Then</a:t>
                </a:r>
                <a:r>
                  <a:rPr lang="en-US" altLang="zh-CN" sz="1200" baseline="0" dirty="0" smtClean="0"/>
                  <a:t>, the second step is unifying biomedical entity IDs. The same pair-wise relation may be extracted from multiple data sources with different identifiers. To avoid confusion, we provide a  distinct ID number for each biomedical entity by mapping all types of identifiers to the ones provided in the Unified Medical Language System(UMLS). After unifying the entity IDs from multiple data sources, each entity only has one identifier in the database. Finally, we removed the identifiers that cannot be mapped to UMLS.</a:t>
                </a:r>
              </a:p>
              <a:p>
                <a:r>
                  <a:rPr lang="en-US" altLang="zh-CN" sz="1200" b="1" baseline="0" dirty="0" smtClean="0"/>
                  <a:t>After unifying biomedical entity IDs</a:t>
                </a:r>
                <a:r>
                  <a:rPr lang="en-US" altLang="zh-CN" sz="1200" baseline="0" dirty="0" smtClean="0"/>
                  <a:t>, we constructed the integrated network. The binary relations extracted from multiple data sources form an integrated network, in which nodes are biomedical entities and edges are the relationships between the entities.</a:t>
                </a:r>
              </a:p>
              <a:p>
                <a:r>
                  <a:rPr lang="en-US" altLang="zh-CN" sz="1200" b="1" baseline="0" dirty="0" smtClean="0"/>
                  <a:t>Finally</a:t>
                </a:r>
                <a:r>
                  <a:rPr lang="en-US" altLang="zh-CN" sz="1200" baseline="0" dirty="0" smtClean="0"/>
                  <a:t>, we assign the initial edge weight t(</a:t>
                </a:r>
                <a:r>
                  <a:rPr lang="en-US" altLang="zh-CN" sz="1200" baseline="0" dirty="0" err="1" smtClean="0"/>
                  <a:t>u,v</a:t>
                </a:r>
                <a:r>
                  <a:rPr lang="en-US" altLang="zh-CN" sz="1200" baseline="0" dirty="0" smtClean="0"/>
                  <a:t>) to every edge &lt;</a:t>
                </a:r>
                <a:r>
                  <a:rPr lang="en-US" altLang="zh-CN" sz="1200" baseline="0" dirty="0" err="1" smtClean="0"/>
                  <a:t>u,v</a:t>
                </a:r>
                <a:r>
                  <a:rPr lang="en-US" altLang="zh-CN" sz="1200" baseline="0" dirty="0" smtClean="0"/>
                  <a:t>&gt; according to its edge type and the evidence code associated to the edge, where both u and v are nodes in G. Specifically, for the edge types that have edge confidence scores in the source databases, we use the confidence scores directly. For the edge types that do not have confidence scores but are associated with evidence codes, we manually assign initial edge weights based on their edge evidence codes. The edge initial weights are between 0 and 1, and the experimentally verified edges have higher initial weights than computational predictions. Note that for the edges that have two or more evidences in E, the initial weights are calculated as the maximal weight of all the valid evidence codes.</a:t>
                </a:r>
                <a:endParaRPr lang="en-US" altLang="zh-CN" sz="1200"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measure the association between two gene sets </a:t>
                </a:r>
                <a:r>
                  <a:rPr lang="en-US" altLang="zh-CN" b="0" i="0" smtClean="0">
                    <a:latin typeface="Cambria Math"/>
                  </a:rPr>
                  <a:t>𝐺_1</a:t>
                </a:r>
                <a:r>
                  <a:rPr lang="en-US" altLang="zh-CN" dirty="0" smtClean="0"/>
                  <a:t>and </a:t>
                </a:r>
                <a:r>
                  <a:rPr lang="en-US" altLang="zh-CN" b="0" i="0" smtClean="0">
                    <a:latin typeface="Cambria Math"/>
                  </a:rPr>
                  <a:t>𝐺_2</a:t>
                </a:r>
                <a:r>
                  <a:rPr lang="en-US" altLang="zh-CN" dirty="0" smtClean="0"/>
                  <a:t> that </a:t>
                </a:r>
                <a:r>
                  <a:rPr lang="en-US" altLang="zh-CN" dirty="0"/>
                  <a:t>are annotated to </a:t>
                </a:r>
                <a:r>
                  <a:rPr lang="en-US" altLang="zh-CN" dirty="0" smtClean="0"/>
                  <a:t>terms </a:t>
                </a:r>
                <a:r>
                  <a:rPr lang="en-US" altLang="zh-CN" b="0" i="0" smtClean="0">
                    <a:latin typeface="Cambria Math"/>
                  </a:rPr>
                  <a:t>𝑡_1</a:t>
                </a:r>
                <a:r>
                  <a:rPr lang="en-US" altLang="zh-CN" dirty="0" smtClean="0"/>
                  <a:t> and </a:t>
                </a:r>
                <a:r>
                  <a:rPr lang="en-US" altLang="zh-CN" b="0" i="0" smtClean="0">
                    <a:latin typeface="Cambria Math"/>
                  </a:rPr>
                  <a:t>𝑡_2</a:t>
                </a:r>
                <a:r>
                  <a:rPr lang="en-US" altLang="zh-CN" dirty="0" smtClean="0"/>
                  <a:t> </a:t>
                </a:r>
                <a:r>
                  <a:rPr lang="en-US" altLang="zh-CN" dirty="0"/>
                  <a:t>in </a:t>
                </a:r>
                <a:r>
                  <a:rPr lang="en-US" altLang="zh-CN" dirty="0" smtClean="0"/>
                  <a:t>GO categories </a:t>
                </a:r>
                <a:r>
                  <a:rPr lang="en-US" altLang="zh-CN" b="0" i="0" smtClean="0">
                    <a:latin typeface="Cambria Math"/>
                  </a:rPr>
                  <a:t>𝐶_1</a:t>
                </a:r>
                <a:r>
                  <a:rPr lang="en-US" altLang="zh-CN" dirty="0" smtClean="0"/>
                  <a:t>and </a:t>
                </a:r>
                <a:r>
                  <a:rPr lang="en-US" altLang="zh-CN" b="0" i="0" smtClean="0">
                    <a:latin typeface="Cambria Math"/>
                  </a:rPr>
                  <a:t>𝐶_2</a:t>
                </a:r>
                <a:r>
                  <a:rPr lang="en-US" altLang="zh-CN" dirty="0" smtClean="0"/>
                  <a:t> </a:t>
                </a:r>
                <a:r>
                  <a:rPr lang="en-US" altLang="zh-CN" dirty="0"/>
                  <a:t>respectively</a:t>
                </a: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fld id="{E5AA60FA-8253-4A09-98D7-DE483485088F}" type="slidenum">
              <a:rPr lang="en-US" smtClean="0"/>
              <a:pPr/>
              <a:t>10</a:t>
            </a:fld>
            <a:endParaRPr lang="en-US"/>
          </a:p>
        </p:txBody>
      </p:sp>
    </p:spTree>
    <p:extLst>
      <p:ext uri="{BB962C8B-B14F-4D97-AF65-F5344CB8AC3E}">
        <p14:creationId xmlns:p14="http://schemas.microsoft.com/office/powerpoint/2010/main" val="309212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C12FE2-3D82-45E0-BB8B-6ACEE55F3562}" type="datetime1">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144439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71259-B297-49CE-97AB-69912167547C}" type="datetime1">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412507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9F7AC5-5757-4ACB-B7C3-977ABFD74E41}" type="datetime1">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396213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5CB76-B245-4FE9-A993-602D2E5C2643}" type="datetime1">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256479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66CCE4-9C73-41BC-88D4-9624B9A86864}" type="datetime1">
              <a:rPr lang="en-US" smtClean="0"/>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305754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052E2-5AC2-431B-AB5C-FA49DF33E1EC}" type="datetime1">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383571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FD077D-1B35-4ABE-9AB6-632BEACD77C9}" type="datetime1">
              <a:rPr lang="en-US" smtClean="0"/>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189057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2D3F17-6C39-4155-AB5E-74C171B7507F}" type="datetime1">
              <a:rPr lang="en-US" smtClean="0"/>
              <a:t>3/10/2017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309807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885F8-8241-4377-A671-FD638A49326D}" type="datetime1">
              <a:rPr lang="en-US" smtClean="0"/>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253463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24EA4C-FABB-41DD-B905-288E00EC7BA8}" type="datetime1">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362117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4E7926-AF63-48A2-85CB-32E58B210999}" type="datetime1">
              <a:rPr lang="en-US" smtClean="0"/>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E3650A-B3EA-4EA6-B03B-1B918CA38D96}" type="slidenum">
              <a:rPr lang="en-US" smtClean="0"/>
              <a:pPr/>
              <a:t>‹#›</a:t>
            </a:fld>
            <a:endParaRPr lang="en-US"/>
          </a:p>
        </p:txBody>
      </p:sp>
    </p:spTree>
    <p:extLst>
      <p:ext uri="{BB962C8B-B14F-4D97-AF65-F5344CB8AC3E}">
        <p14:creationId xmlns:p14="http://schemas.microsoft.com/office/powerpoint/2010/main" val="2165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DD6FB-5A2B-4ADD-B462-4803832B9E0B}" type="datetime1">
              <a:rPr lang="en-US" smtClean="0"/>
              <a:t>3/10/2017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3650A-B3EA-4EA6-B03B-1B918CA38D96}" type="slidenum">
              <a:rPr lang="en-US" smtClean="0"/>
              <a:pPr/>
              <a:t>‹#›</a:t>
            </a:fld>
            <a:endParaRPr lang="en-US"/>
          </a:p>
        </p:txBody>
      </p:sp>
    </p:spTree>
    <p:extLst>
      <p:ext uri="{BB962C8B-B14F-4D97-AF65-F5344CB8AC3E}">
        <p14:creationId xmlns:p14="http://schemas.microsoft.com/office/powerpoint/2010/main" val="300420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828800"/>
            <a:ext cx="8697410" cy="1771650"/>
          </a:xfrm>
        </p:spPr>
        <p:txBody>
          <a:bodyPr>
            <a:noAutofit/>
          </a:bodyPr>
          <a:lstStyle/>
          <a:p>
            <a:r>
              <a:rPr lang="en-US" altLang="zh-CN" sz="3200" dirty="0" smtClean="0"/>
              <a:t>Predicting Disease-related Genes using Integrated Biomedical Networks</a:t>
            </a:r>
            <a:endParaRPr lang="en-US" sz="3200" dirty="0"/>
          </a:p>
        </p:txBody>
      </p:sp>
      <p:sp>
        <p:nvSpPr>
          <p:cNvPr id="3" name="Subtitle 2"/>
          <p:cNvSpPr>
            <a:spLocks noGrp="1"/>
          </p:cNvSpPr>
          <p:nvPr>
            <p:ph type="subTitle" idx="1"/>
          </p:nvPr>
        </p:nvSpPr>
        <p:spPr>
          <a:xfrm>
            <a:off x="2514600" y="3962400"/>
            <a:ext cx="4724400" cy="1752600"/>
          </a:xfrm>
        </p:spPr>
        <p:txBody>
          <a:bodyPr>
            <a:normAutofit fontScale="77500" lnSpcReduction="20000"/>
          </a:bodyPr>
          <a:lstStyle/>
          <a:p>
            <a:pPr algn="l"/>
            <a:r>
              <a:rPr lang="en-US" sz="2800" dirty="0" err="1" smtClean="0"/>
              <a:t>Jiajie</a:t>
            </a:r>
            <a:r>
              <a:rPr lang="en-US" sz="2800" dirty="0" smtClean="0"/>
              <a:t> </a:t>
            </a:r>
            <a:r>
              <a:rPr lang="en-US" sz="2800" dirty="0" err="1" smtClean="0"/>
              <a:t>Peng</a:t>
            </a:r>
            <a:r>
              <a:rPr lang="en-US" sz="2800" dirty="0" smtClean="0"/>
              <a:t> </a:t>
            </a:r>
            <a:r>
              <a:rPr lang="en-US" sz="2800" dirty="0" smtClean="0"/>
              <a:t>(</a:t>
            </a:r>
            <a:r>
              <a:rPr lang="en-US" altLang="zh-CN" sz="2800" dirty="0" smtClean="0"/>
              <a:t>jiajiepeng@nwpu.edu.cn</a:t>
            </a:r>
            <a:r>
              <a:rPr lang="en-US" sz="2800" dirty="0" smtClean="0"/>
              <a:t>)</a:t>
            </a:r>
            <a:endParaRPr lang="en-US" sz="2800" dirty="0" smtClean="0"/>
          </a:p>
          <a:p>
            <a:pPr algn="l"/>
            <a:r>
              <a:rPr lang="en-US" sz="2800" dirty="0" err="1" smtClean="0"/>
              <a:t>Hansheng</a:t>
            </a:r>
            <a:r>
              <a:rPr lang="en-US" sz="2800" dirty="0" smtClean="0"/>
              <a:t> </a:t>
            </a:r>
            <a:r>
              <a:rPr lang="en-US" sz="2800" dirty="0" err="1" smtClean="0"/>
              <a:t>Xue</a:t>
            </a:r>
            <a:r>
              <a:rPr lang="en-US" sz="2800" dirty="0" smtClean="0"/>
              <a:t>(xhs1892@gmail.com</a:t>
            </a:r>
            <a:r>
              <a:rPr lang="en-US" sz="2800" dirty="0" smtClean="0"/>
              <a:t>)</a:t>
            </a:r>
          </a:p>
          <a:p>
            <a:pPr algn="l"/>
            <a:r>
              <a:rPr lang="en-US" sz="2800" dirty="0" smtClean="0"/>
              <a:t>Jin Chen* (chen.jin@uky.edu)</a:t>
            </a:r>
          </a:p>
          <a:p>
            <a:pPr algn="l"/>
            <a:r>
              <a:rPr lang="en-US" sz="2800" dirty="0" err="1" smtClean="0"/>
              <a:t>Yadong</a:t>
            </a:r>
            <a:r>
              <a:rPr lang="en-US" sz="2800" dirty="0" smtClean="0"/>
              <a:t> Wang* (ydwang@hit.edu.cn)</a:t>
            </a:r>
            <a:endParaRPr lang="en-US" dirty="0" smtClean="0"/>
          </a:p>
          <a:p>
            <a:r>
              <a:rPr lang="en-US" sz="1600" dirty="0" smtClean="0"/>
              <a:t>                            </a:t>
            </a:r>
            <a:endParaRPr lang="en-US" sz="1600" dirty="0"/>
          </a:p>
        </p:txBody>
      </p:sp>
      <p:sp>
        <p:nvSpPr>
          <p:cNvPr id="4" name="Slide Number Placeholder 3"/>
          <p:cNvSpPr>
            <a:spLocks noGrp="1"/>
          </p:cNvSpPr>
          <p:nvPr>
            <p:ph type="sldNum" sz="quarter" idx="12"/>
          </p:nvPr>
        </p:nvSpPr>
        <p:spPr/>
        <p:txBody>
          <a:bodyPr/>
          <a:lstStyle/>
          <a:p>
            <a:fld id="{46E3650A-B3EA-4EA6-B03B-1B918CA38D96}" type="slidenum">
              <a:rPr lang="en-US" smtClean="0"/>
              <a:pPr/>
              <a:t>1</a:t>
            </a:fld>
            <a:endParaRPr lang="en-US"/>
          </a:p>
        </p:txBody>
      </p:sp>
    </p:spTree>
    <p:extLst>
      <p:ext uri="{BB962C8B-B14F-4D97-AF65-F5344CB8AC3E}">
        <p14:creationId xmlns:p14="http://schemas.microsoft.com/office/powerpoint/2010/main" val="3300544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1: </a:t>
            </a:r>
            <a:r>
              <a:rPr lang="en-US" altLang="zh-CN" sz="3200" dirty="0" smtClean="0"/>
              <a:t>Constructing Integrated Network</a:t>
            </a:r>
            <a:endParaRPr lang="zh-CN" altLang="en-US" sz="3200" dirty="0"/>
          </a:p>
        </p:txBody>
      </p:sp>
      <p:sp>
        <p:nvSpPr>
          <p:cNvPr id="4" name="Slide Number Placeholder 3"/>
          <p:cNvSpPr>
            <a:spLocks noGrp="1"/>
          </p:cNvSpPr>
          <p:nvPr>
            <p:ph type="sldNum" sz="quarter" idx="12"/>
          </p:nvPr>
        </p:nvSpPr>
        <p:spPr/>
        <p:txBody>
          <a:bodyPr/>
          <a:lstStyle/>
          <a:p>
            <a:fld id="{46E3650A-B3EA-4EA6-B03B-1B918CA38D96}" type="slidenum">
              <a:rPr lang="en-US" smtClean="0"/>
              <a:pPr/>
              <a:t>10</a:t>
            </a:fld>
            <a:endParaRPr lang="en-US"/>
          </a:p>
        </p:txBody>
      </p:sp>
      <p:sp>
        <p:nvSpPr>
          <p:cNvPr id="5" name="矩形 4"/>
          <p:cNvSpPr/>
          <p:nvPr/>
        </p:nvSpPr>
        <p:spPr>
          <a:xfrm>
            <a:off x="328914" y="1211391"/>
            <a:ext cx="7138686" cy="492443"/>
          </a:xfrm>
          <a:prstGeom prst="rect">
            <a:avLst/>
          </a:prstGeom>
        </p:spPr>
        <p:txBody>
          <a:bodyPr wrap="square">
            <a:spAutoFit/>
          </a:bodyPr>
          <a:lstStyle/>
          <a:p>
            <a:r>
              <a:rPr lang="en-US" altLang="zh-CN" sz="2600" dirty="0" smtClean="0"/>
              <a:t>The network construction process has  four steps:</a:t>
            </a:r>
            <a:endParaRPr lang="en-US" altLang="zh-CN" sz="2600" dirty="0"/>
          </a:p>
        </p:txBody>
      </p:sp>
      <p:sp>
        <p:nvSpPr>
          <p:cNvPr id="9" name="Content Placeholder 2"/>
          <p:cNvSpPr>
            <a:spLocks noGrp="1"/>
          </p:cNvSpPr>
          <p:nvPr>
            <p:ph idx="1"/>
          </p:nvPr>
        </p:nvSpPr>
        <p:spPr>
          <a:xfrm>
            <a:off x="685800" y="1981200"/>
            <a:ext cx="7924800" cy="4144963"/>
          </a:xfrm>
        </p:spPr>
        <p:txBody>
          <a:bodyPr>
            <a:normAutofit/>
          </a:bodyPr>
          <a:lstStyle/>
          <a:p>
            <a:r>
              <a:rPr lang="en-US" sz="2400" dirty="0" smtClean="0"/>
              <a:t>Extracting information from heterogeneous data sources</a:t>
            </a:r>
          </a:p>
          <a:p>
            <a:pPr marL="0" indent="0">
              <a:buNone/>
            </a:pPr>
            <a:endParaRPr lang="en-US" sz="2400" dirty="0"/>
          </a:p>
          <a:p>
            <a:r>
              <a:rPr lang="en-US" sz="2400" dirty="0" smtClean="0"/>
              <a:t>Unifying biomedical entity IDs</a:t>
            </a:r>
          </a:p>
          <a:p>
            <a:pPr marL="0" indent="0">
              <a:buNone/>
            </a:pPr>
            <a:endParaRPr lang="en-US" sz="2400" dirty="0" smtClean="0"/>
          </a:p>
          <a:p>
            <a:r>
              <a:rPr lang="en-US" sz="2400" dirty="0" smtClean="0"/>
              <a:t>Constructing the integrated network</a:t>
            </a:r>
          </a:p>
          <a:p>
            <a:pPr marL="0" indent="0">
              <a:buNone/>
            </a:pPr>
            <a:endParaRPr lang="en-US" sz="2400" dirty="0" smtClean="0"/>
          </a:p>
          <a:p>
            <a:r>
              <a:rPr lang="en-US" sz="2400" dirty="0" smtClean="0"/>
              <a:t>Edge initial weight assignment</a:t>
            </a:r>
          </a:p>
        </p:txBody>
      </p:sp>
    </p:spTree>
    <p:extLst>
      <p:ext uri="{BB962C8B-B14F-4D97-AF65-F5344CB8AC3E}">
        <p14:creationId xmlns:p14="http://schemas.microsoft.com/office/powerpoint/2010/main" val="970202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457200" y="1143000"/>
            <a:ext cx="8153400" cy="990600"/>
          </a:xfrm>
        </p:spPr>
        <p:txBody>
          <a:bodyPr>
            <a:normAutofit/>
          </a:bodyPr>
          <a:lstStyle/>
          <a:p>
            <a:pPr marL="0" indent="0">
              <a:buNone/>
            </a:pPr>
            <a:r>
              <a:rPr lang="en-US" altLang="zh-CN" sz="2400" dirty="0" smtClean="0"/>
              <a:t>The approach to weigh the importance of different edge types consists of three parts:</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11</a:t>
            </a:fld>
            <a:endParaRPr lang="en-US"/>
          </a:p>
        </p:txBody>
      </p:sp>
      <p:sp>
        <p:nvSpPr>
          <p:cNvPr id="5" name="Content Placeholder 2"/>
          <p:cNvSpPr txBox="1">
            <a:spLocks/>
          </p:cNvSpPr>
          <p:nvPr/>
        </p:nvSpPr>
        <p:spPr>
          <a:xfrm>
            <a:off x="914400" y="2362200"/>
            <a:ext cx="6934200" cy="2895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err="1" smtClean="0"/>
              <a:t>Laplacian</a:t>
            </a:r>
            <a:r>
              <a:rPr lang="en-US" sz="2400" dirty="0" smtClean="0"/>
              <a:t> </a:t>
            </a:r>
            <a:r>
              <a:rPr lang="en-US" altLang="zh-CN" sz="2400" dirty="0" smtClean="0"/>
              <a:t>normalization on edge weights</a:t>
            </a:r>
          </a:p>
          <a:p>
            <a:endParaRPr lang="en-US" sz="2400" dirty="0"/>
          </a:p>
          <a:p>
            <a:r>
              <a:rPr lang="en-US" sz="2400" dirty="0" smtClean="0"/>
              <a:t>Edge weight optimization-problem formation</a:t>
            </a:r>
          </a:p>
          <a:p>
            <a:endParaRPr lang="en-US" sz="2400" dirty="0"/>
          </a:p>
          <a:p>
            <a:r>
              <a:rPr lang="en-US" sz="2400" dirty="0" smtClean="0"/>
              <a:t>Edge weight optimization-our solution</a:t>
            </a:r>
          </a:p>
        </p:txBody>
      </p:sp>
    </p:spTree>
    <p:extLst>
      <p:ext uri="{BB962C8B-B14F-4D97-AF65-F5344CB8AC3E}">
        <p14:creationId xmlns:p14="http://schemas.microsoft.com/office/powerpoint/2010/main" val="3838516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err="1" smtClean="0"/>
              <a:t>Laplacian</a:t>
            </a:r>
            <a:r>
              <a:rPr lang="en-US" altLang="zh-CN" sz="2400" dirty="0" smtClean="0"/>
              <a:t> normalization on edge weights:</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12</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95300" y="1981200"/>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Given a edge </a:t>
                </a:r>
                <a14:m>
                  <m:oMath xmlns:m="http://schemas.openxmlformats.org/officeDocument/2006/math">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r>
                      <a:rPr lang="en-US" altLang="zh-CN" sz="2000" i="1">
                        <a:latin typeface="Cambria Math"/>
                      </a:rPr>
                      <m:t>∈</m:t>
                    </m:r>
                    <m:r>
                      <a:rPr lang="en-US" altLang="zh-CN" sz="2000" i="1">
                        <a:latin typeface="Cambria Math"/>
                      </a:rPr>
                      <m:t>𝐸</m:t>
                    </m:r>
                  </m:oMath>
                </a14:m>
                <a:r>
                  <a:rPr lang="en-US" altLang="zh-CN" sz="2000" dirty="0" smtClean="0"/>
                  <a:t> , the edge weight of edge </a:t>
                </a:r>
                <a14:m>
                  <m:oMath xmlns:m="http://schemas.openxmlformats.org/officeDocument/2006/math">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oMath>
                </a14:m>
                <a:r>
                  <a:rPr lang="en-US" altLang="zh-CN" sz="2000" dirty="0" smtClean="0"/>
                  <a:t> is normalized by all the edges connecting to node u and v. Mathematically, the </a:t>
                </a:r>
                <a:r>
                  <a:rPr lang="en-US" altLang="zh-CN" sz="2000" dirty="0" err="1" smtClean="0"/>
                  <a:t>laplacian</a:t>
                </a:r>
                <a:r>
                  <a:rPr lang="en-US" altLang="zh-CN" sz="2000" dirty="0" smtClean="0"/>
                  <a:t> normalized edge weight </a:t>
                </a:r>
                <a14:m>
                  <m:oMath xmlns:m="http://schemas.openxmlformats.org/officeDocument/2006/math">
                    <m:r>
                      <a:rPr lang="en-US" altLang="zh-CN" sz="2000" i="1">
                        <a:latin typeface="Cambria Math"/>
                      </a:rPr>
                      <m:t>𝑎</m:t>
                    </m:r>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oMath>
                </a14:m>
                <a:r>
                  <a:rPr lang="en-US" altLang="zh-CN" sz="2000" dirty="0" smtClean="0"/>
                  <a:t> is defined as:</a:t>
                </a:r>
              </a:p>
              <a:p>
                <a:pPr marL="0" indent="0" algn="ctr">
                  <a:buNone/>
                </a:pPr>
                <a:r>
                  <a:rPr lang="en-US" altLang="zh-CN" sz="2400" dirty="0" smtClean="0"/>
                  <a:t>   </a:t>
                </a:r>
                <a14:m>
                  <m:oMath xmlns:m="http://schemas.openxmlformats.org/officeDocument/2006/math">
                    <m:r>
                      <m:rPr>
                        <m:sty m:val="p"/>
                      </m:rPr>
                      <a:rPr lang="en-US" altLang="zh-CN" sz="2400">
                        <a:latin typeface="Cambria Math"/>
                      </a:rPr>
                      <m:t>a</m:t>
                    </m:r>
                    <m:d>
                      <m:dPr>
                        <m:ctrlPr>
                          <a:rPr lang="zh-CN" altLang="zh-CN" sz="2400" i="1">
                            <a:latin typeface="Cambria Math"/>
                          </a:rPr>
                        </m:ctrlPr>
                      </m:dPr>
                      <m:e>
                        <m:r>
                          <a:rPr lang="en-US" altLang="zh-CN" sz="2400" i="1">
                            <a:latin typeface="Cambria Math"/>
                          </a:rPr>
                          <m:t>𝑢</m:t>
                        </m:r>
                        <m:r>
                          <a:rPr lang="en-US" altLang="zh-CN" sz="2400" i="1">
                            <a:latin typeface="Cambria Math"/>
                          </a:rPr>
                          <m:t>,</m:t>
                        </m:r>
                        <m:r>
                          <a:rPr lang="en-US" altLang="zh-CN" sz="2400" i="1">
                            <a:latin typeface="Cambria Math"/>
                          </a:rPr>
                          <m:t>𝑣</m:t>
                        </m:r>
                      </m:e>
                    </m:d>
                    <m:r>
                      <a:rPr lang="en-US" altLang="zh-CN" sz="2400" i="1">
                        <a:latin typeface="Cambria Math"/>
                      </a:rPr>
                      <m:t>=</m:t>
                    </m:r>
                    <m:f>
                      <m:fPr>
                        <m:ctrlPr>
                          <a:rPr lang="zh-CN" altLang="zh-CN" sz="2400" i="1">
                            <a:latin typeface="Cambria Math"/>
                          </a:rPr>
                        </m:ctrlPr>
                      </m:fPr>
                      <m:num>
                        <m:r>
                          <a:rPr lang="en-US" altLang="zh-CN" sz="2400" i="1">
                            <a:latin typeface="Cambria Math"/>
                          </a:rPr>
                          <m:t>𝑓</m:t>
                        </m:r>
                        <m:d>
                          <m:dPr>
                            <m:ctrlPr>
                              <a:rPr lang="zh-CN" altLang="zh-CN" sz="2400" i="1">
                                <a:latin typeface="Cambria Math"/>
                              </a:rPr>
                            </m:ctrlPr>
                          </m:dPr>
                          <m:e>
                            <m:r>
                              <a:rPr lang="en-US" altLang="zh-CN" sz="2400" i="1">
                                <a:latin typeface="Cambria Math"/>
                              </a:rPr>
                              <m:t>𝑢</m:t>
                            </m:r>
                            <m:r>
                              <a:rPr lang="en-US" altLang="zh-CN" sz="2400" i="1">
                                <a:latin typeface="Cambria Math"/>
                              </a:rPr>
                              <m:t>,</m:t>
                            </m:r>
                            <m:r>
                              <a:rPr lang="en-US" altLang="zh-CN" sz="2400" i="1">
                                <a:latin typeface="Cambria Math"/>
                              </a:rPr>
                              <m:t>𝑣</m:t>
                            </m:r>
                          </m:e>
                        </m:d>
                      </m:num>
                      <m:den>
                        <m:rad>
                          <m:radPr>
                            <m:degHide m:val="on"/>
                            <m:ctrlPr>
                              <a:rPr lang="zh-CN" altLang="zh-CN" sz="2400" i="1">
                                <a:latin typeface="Cambria Math"/>
                              </a:rPr>
                            </m:ctrlPr>
                          </m:radPr>
                          <m:deg/>
                          <m:e>
                            <m:nary>
                              <m:naryPr>
                                <m:chr m:val="∑"/>
                                <m:limLoc m:val="subSup"/>
                                <m:supHide m:val="on"/>
                                <m:ctrlPr>
                                  <a:rPr lang="zh-CN" altLang="zh-CN" sz="2400" i="1">
                                    <a:latin typeface="Cambria Math"/>
                                  </a:rPr>
                                </m:ctrlPr>
                              </m:naryPr>
                              <m:sub>
                                <m:r>
                                  <a:rPr lang="en-US" altLang="zh-CN" sz="2400" i="1">
                                    <a:latin typeface="Cambria Math"/>
                                  </a:rPr>
                                  <m:t>𝑖</m:t>
                                </m:r>
                                <m:r>
                                  <a:rPr lang="en-US" altLang="zh-CN" sz="2400" i="1">
                                    <a:latin typeface="Cambria Math"/>
                                  </a:rPr>
                                  <m:t>∈</m:t>
                                </m:r>
                                <m:r>
                                  <a:rPr lang="en-US" altLang="zh-CN" sz="2400" i="1">
                                    <a:latin typeface="Cambria Math"/>
                                  </a:rPr>
                                  <m:t>𝑁</m:t>
                                </m:r>
                                <m:d>
                                  <m:dPr>
                                    <m:ctrlPr>
                                      <a:rPr lang="zh-CN" altLang="zh-CN" sz="2400" i="1">
                                        <a:latin typeface="Cambria Math"/>
                                      </a:rPr>
                                    </m:ctrlPr>
                                  </m:dPr>
                                  <m:e>
                                    <m:r>
                                      <a:rPr lang="en-US" altLang="zh-CN" sz="2400" i="1">
                                        <a:latin typeface="Cambria Math"/>
                                      </a:rPr>
                                      <m:t>𝑢</m:t>
                                    </m:r>
                                  </m:e>
                                </m:d>
                              </m:sub>
                              <m:sup/>
                              <m:e>
                                <m:r>
                                  <a:rPr lang="en-US" altLang="zh-CN" sz="2400" i="1">
                                    <a:latin typeface="Cambria Math"/>
                                  </a:rPr>
                                  <m:t>𝑓</m:t>
                                </m:r>
                                <m:d>
                                  <m:dPr>
                                    <m:ctrlPr>
                                      <a:rPr lang="zh-CN" altLang="zh-CN" sz="2400" i="1">
                                        <a:latin typeface="Cambria Math"/>
                                      </a:rPr>
                                    </m:ctrlPr>
                                  </m:dPr>
                                  <m:e>
                                    <m:r>
                                      <a:rPr lang="en-US" altLang="zh-CN" sz="2400" i="1">
                                        <a:latin typeface="Cambria Math"/>
                                      </a:rPr>
                                      <m:t>𝑢</m:t>
                                    </m:r>
                                    <m:r>
                                      <a:rPr lang="en-US" altLang="zh-CN" sz="2400" i="1">
                                        <a:latin typeface="Cambria Math"/>
                                      </a:rPr>
                                      <m:t>,</m:t>
                                    </m:r>
                                    <m:r>
                                      <a:rPr lang="en-US" altLang="zh-CN" sz="2400" i="1">
                                        <a:latin typeface="Cambria Math"/>
                                      </a:rPr>
                                      <m:t>𝑖</m:t>
                                    </m:r>
                                  </m:e>
                                </m:d>
                              </m:e>
                            </m:nary>
                            <m:nary>
                              <m:naryPr>
                                <m:chr m:val="∑"/>
                                <m:limLoc m:val="subSup"/>
                                <m:supHide m:val="on"/>
                                <m:ctrlPr>
                                  <a:rPr lang="zh-CN" altLang="zh-CN" sz="2400" i="1">
                                    <a:latin typeface="Cambria Math"/>
                                  </a:rPr>
                                </m:ctrlPr>
                              </m:naryPr>
                              <m:sub>
                                <m:r>
                                  <a:rPr lang="en-US" altLang="zh-CN" sz="2400" i="1">
                                    <a:latin typeface="Cambria Math"/>
                                  </a:rPr>
                                  <m:t>𝑗</m:t>
                                </m:r>
                                <m:r>
                                  <a:rPr lang="en-US" altLang="zh-CN" sz="2400" i="1">
                                    <a:latin typeface="Cambria Math"/>
                                  </a:rPr>
                                  <m:t>∈</m:t>
                                </m:r>
                                <m:r>
                                  <a:rPr lang="en-US" altLang="zh-CN" sz="2400" i="1">
                                    <a:latin typeface="Cambria Math"/>
                                  </a:rPr>
                                  <m:t>𝑁</m:t>
                                </m:r>
                                <m:d>
                                  <m:dPr>
                                    <m:ctrlPr>
                                      <a:rPr lang="zh-CN" altLang="zh-CN" sz="2400" i="1">
                                        <a:latin typeface="Cambria Math"/>
                                      </a:rPr>
                                    </m:ctrlPr>
                                  </m:dPr>
                                  <m:e>
                                    <m:r>
                                      <a:rPr lang="en-US" altLang="zh-CN" sz="2400" i="1">
                                        <a:latin typeface="Cambria Math"/>
                                      </a:rPr>
                                      <m:t>𝑣</m:t>
                                    </m:r>
                                  </m:e>
                                </m:d>
                              </m:sub>
                              <m:sup/>
                              <m:e>
                                <m:r>
                                  <a:rPr lang="en-US" altLang="zh-CN" sz="2400" i="1">
                                    <a:latin typeface="Cambria Math"/>
                                  </a:rPr>
                                  <m:t>𝑓</m:t>
                                </m:r>
                                <m:d>
                                  <m:dPr>
                                    <m:ctrlPr>
                                      <a:rPr lang="zh-CN" altLang="zh-CN" sz="2400" i="1">
                                        <a:latin typeface="Cambria Math"/>
                                      </a:rPr>
                                    </m:ctrlPr>
                                  </m:dPr>
                                  <m:e>
                                    <m:r>
                                      <a:rPr lang="en-US" altLang="zh-CN" sz="2400" i="1">
                                        <a:latin typeface="Cambria Math"/>
                                      </a:rPr>
                                      <m:t>𝑣</m:t>
                                    </m:r>
                                    <m:r>
                                      <a:rPr lang="en-US" altLang="zh-CN" sz="2400" i="1">
                                        <a:latin typeface="Cambria Math"/>
                                      </a:rPr>
                                      <m:t>,</m:t>
                                    </m:r>
                                    <m:r>
                                      <a:rPr lang="en-US" altLang="zh-CN" sz="2400" i="1">
                                        <a:latin typeface="Cambria Math"/>
                                      </a:rPr>
                                      <m:t>𝑗</m:t>
                                    </m:r>
                                  </m:e>
                                </m:d>
                              </m:e>
                            </m:nary>
                          </m:e>
                        </m:rad>
                      </m:den>
                    </m:f>
                  </m:oMath>
                </a14:m>
                <a:r>
                  <a:rPr lang="en-US" altLang="zh-CN" sz="2400" dirty="0"/>
                  <a:t> </a:t>
                </a:r>
              </a:p>
              <a:p>
                <a:pPr marL="0" indent="0">
                  <a:buNone/>
                </a:pPr>
                <a:r>
                  <a:rPr lang="en-US" altLang="zh-CN" sz="2000" dirty="0" smtClean="0"/>
                  <a:t>Where </a:t>
                </a:r>
                <a14:m>
                  <m:oMath xmlns:m="http://schemas.openxmlformats.org/officeDocument/2006/math">
                    <m:r>
                      <m:rPr>
                        <m:sty m:val="p"/>
                      </m:rPr>
                      <a:rPr lang="en-US" altLang="zh-CN" sz="2000">
                        <a:latin typeface="Cambria Math"/>
                      </a:rPr>
                      <m:t>N</m:t>
                    </m:r>
                    <m:d>
                      <m:dPr>
                        <m:ctrlPr>
                          <a:rPr lang="zh-CN" altLang="zh-CN" sz="2000" i="1">
                            <a:latin typeface="Cambria Math"/>
                          </a:rPr>
                        </m:ctrlPr>
                      </m:dPr>
                      <m:e>
                        <m:r>
                          <a:rPr lang="en-US" altLang="zh-CN" sz="2000" i="1">
                            <a:latin typeface="Cambria Math"/>
                          </a:rPr>
                          <m:t>𝑥</m:t>
                        </m:r>
                      </m:e>
                    </m:d>
                  </m:oMath>
                </a14:m>
                <a:r>
                  <a:rPr lang="en-US" altLang="zh-CN" sz="2000" dirty="0"/>
                  <a:t> </a:t>
                </a:r>
                <a:r>
                  <a:rPr lang="en-US" altLang="zh-CN" sz="2000" dirty="0" smtClean="0"/>
                  <a:t> is set of neighbors of node x;</a:t>
                </a:r>
                <a:r>
                  <a:rPr lang="en-US" altLang="zh-CN" sz="2000" dirty="0"/>
                  <a:t> </a:t>
                </a:r>
                <a14:m>
                  <m:oMath xmlns:m="http://schemas.openxmlformats.org/officeDocument/2006/math">
                    <m:r>
                      <m:rPr>
                        <m:sty m:val="p"/>
                      </m:rPr>
                      <a:rPr lang="en-US" altLang="zh-CN" sz="2000">
                        <a:latin typeface="Cambria Math"/>
                      </a:rPr>
                      <m:t>f</m:t>
                    </m:r>
                    <m:d>
                      <m:dPr>
                        <m:ctrlPr>
                          <a:rPr lang="zh-CN" altLang="zh-CN" sz="2000" i="1">
                            <a:latin typeface="Cambria Math"/>
                          </a:rPr>
                        </m:ctrlPr>
                      </m:dPr>
                      <m:e>
                        <m:r>
                          <m:rPr>
                            <m:sty m:val="p"/>
                          </m:rPr>
                          <a:rPr lang="en-US" altLang="zh-CN" sz="2000">
                            <a:latin typeface="Cambria Math"/>
                          </a:rPr>
                          <m:t>x</m:t>
                        </m:r>
                        <m:r>
                          <a:rPr lang="en-US" altLang="zh-CN" sz="2000">
                            <a:latin typeface="Cambria Math"/>
                          </a:rPr>
                          <m:t>,</m:t>
                        </m:r>
                        <m:r>
                          <m:rPr>
                            <m:sty m:val="p"/>
                          </m:rPr>
                          <a:rPr lang="en-US" altLang="zh-CN" sz="2000">
                            <a:latin typeface="Cambria Math"/>
                          </a:rPr>
                          <m:t>y</m:t>
                        </m:r>
                      </m:e>
                    </m:d>
                    <m:r>
                      <a:rPr lang="en-US" altLang="zh-CN" sz="2000">
                        <a:latin typeface="Cambria Math"/>
                      </a:rPr>
                      <m:t>=</m:t>
                    </m:r>
                    <m:f>
                      <m:fPr>
                        <m:type m:val="lin"/>
                        <m:ctrlPr>
                          <a:rPr lang="zh-CN" altLang="zh-CN" sz="2000" i="1">
                            <a:latin typeface="Cambria Math"/>
                          </a:rPr>
                        </m:ctrlPr>
                      </m:fPr>
                      <m:num>
                        <m:r>
                          <a:rPr lang="en-US" altLang="zh-CN" sz="2000" i="1">
                            <a:latin typeface="Cambria Math"/>
                          </a:rPr>
                          <m:t>1</m:t>
                        </m:r>
                      </m:num>
                      <m:den>
                        <m:d>
                          <m:dPr>
                            <m:ctrlPr>
                              <a:rPr lang="zh-CN" altLang="zh-CN" sz="2000" i="1">
                                <a:latin typeface="Cambria Math"/>
                              </a:rPr>
                            </m:ctrlPr>
                          </m:dPr>
                          <m:e>
                            <m:r>
                              <a:rPr lang="en-US" altLang="zh-CN" sz="2000" i="1">
                                <a:latin typeface="Cambria Math"/>
                              </a:rPr>
                              <m:t>1+</m:t>
                            </m:r>
                            <m:sSup>
                              <m:sSupPr>
                                <m:ctrlPr>
                                  <a:rPr lang="zh-CN" altLang="zh-CN" sz="2000" i="1">
                                    <a:latin typeface="Cambria Math"/>
                                  </a:rPr>
                                </m:ctrlPr>
                              </m:sSupPr>
                              <m:e>
                                <m:r>
                                  <a:rPr lang="en-US" altLang="zh-CN" sz="2000" i="1">
                                    <a:latin typeface="Cambria Math"/>
                                  </a:rPr>
                                  <m:t>𝑒</m:t>
                                </m:r>
                              </m:e>
                              <m:sup>
                                <m:r>
                                  <a:rPr lang="en-US" altLang="zh-CN" sz="2000" i="1">
                                    <a:latin typeface="Cambria Math"/>
                                  </a:rPr>
                                  <m:t>−</m:t>
                                </m:r>
                                <m:r>
                                  <a:rPr lang="en-US" altLang="zh-CN" sz="2000" i="1">
                                    <a:latin typeface="Cambria Math"/>
                                  </a:rPr>
                                  <m:t>𝜔</m:t>
                                </m:r>
                                <m:r>
                                  <a:rPr lang="zh-CN" altLang="zh-CN" sz="2000" i="1">
                                    <a:latin typeface="Cambria Math"/>
                                  </a:rPr>
                                  <m:t>·</m:t>
                                </m:r>
                                <m:r>
                                  <a:rPr lang="en-US" altLang="zh-CN" sz="2000" i="1">
                                    <a:latin typeface="Cambria Math"/>
                                  </a:rPr>
                                  <m:t>𝑡</m:t>
                                </m:r>
                                <m:d>
                                  <m:dPr>
                                    <m:ctrlPr>
                                      <a:rPr lang="zh-CN" altLang="zh-CN" sz="2000" i="1">
                                        <a:latin typeface="Cambria Math"/>
                                      </a:rPr>
                                    </m:ctrlPr>
                                  </m:dPr>
                                  <m:e>
                                    <m:r>
                                      <a:rPr lang="en-US" altLang="zh-CN" sz="2000" i="1">
                                        <a:latin typeface="Cambria Math"/>
                                      </a:rPr>
                                      <m:t>𝑥</m:t>
                                    </m:r>
                                    <m:r>
                                      <a:rPr lang="en-US" altLang="zh-CN" sz="2000" i="1">
                                        <a:latin typeface="Cambria Math"/>
                                      </a:rPr>
                                      <m:t>,</m:t>
                                    </m:r>
                                    <m:r>
                                      <a:rPr lang="en-US" altLang="zh-CN" sz="2000" i="1">
                                        <a:latin typeface="Cambria Math"/>
                                      </a:rPr>
                                      <m:t>𝑦</m:t>
                                    </m:r>
                                  </m:e>
                                </m:d>
                              </m:sup>
                            </m:sSup>
                          </m:e>
                        </m:d>
                      </m:den>
                    </m:f>
                  </m:oMath>
                </a14:m>
                <a:r>
                  <a:rPr lang="en-US" altLang="zh-CN" sz="2000" dirty="0"/>
                  <a:t> </a:t>
                </a:r>
                <a:r>
                  <a:rPr lang="en-US" altLang="zh-CN" sz="2000" dirty="0" smtClean="0"/>
                  <a:t>; </a:t>
                </a:r>
                <a14:m>
                  <m:oMath xmlns:m="http://schemas.openxmlformats.org/officeDocument/2006/math">
                    <m:r>
                      <a:rPr lang="zh-CN" altLang="en-US" sz="2000" i="1" dirty="0" smtClean="0">
                        <a:latin typeface="Cambria Math"/>
                      </a:rPr>
                      <m:t>𝜔</m:t>
                    </m:r>
                  </m:oMath>
                </a14:m>
                <a:r>
                  <a:rPr lang="en-US" altLang="zh-CN" sz="2000" dirty="0" smtClean="0"/>
                  <a:t> is the edge type importance vector of graph G and its length is equal to the number of possible edge types; </a:t>
                </a:r>
                <a14:m>
                  <m:oMath xmlns:m="http://schemas.openxmlformats.org/officeDocument/2006/math">
                    <m:r>
                      <a:rPr lang="en-US" altLang="zh-CN" sz="2000" b="0" i="1" smtClean="0">
                        <a:latin typeface="Cambria Math"/>
                      </a:rPr>
                      <m:t>𝑡</m:t>
                    </m:r>
                    <m:d>
                      <m:dPr>
                        <m:ctrlPr>
                          <a:rPr lang="en-US" altLang="zh-CN" sz="2000" b="0" i="1" smtClean="0">
                            <a:latin typeface="Cambria Math"/>
                          </a:rPr>
                        </m:ctrlPr>
                      </m:dPr>
                      <m:e>
                        <m:r>
                          <a:rPr lang="en-US" altLang="zh-CN" sz="2000" b="0" i="1" smtClean="0">
                            <a:latin typeface="Cambria Math"/>
                          </a:rPr>
                          <m:t>𝑥</m:t>
                        </m:r>
                        <m:r>
                          <a:rPr lang="en-US" altLang="zh-CN" sz="2000" b="0" i="1" smtClean="0">
                            <a:latin typeface="Cambria Math"/>
                          </a:rPr>
                          <m:t>,</m:t>
                        </m:r>
                        <m:r>
                          <a:rPr lang="en-US" altLang="zh-CN" sz="2000" b="0" i="1" smtClean="0">
                            <a:latin typeface="Cambria Math"/>
                          </a:rPr>
                          <m:t>𝑦</m:t>
                        </m:r>
                      </m:e>
                    </m:d>
                  </m:oMath>
                </a14:m>
                <a:r>
                  <a:rPr lang="en-US" altLang="zh-CN" sz="2000" dirty="0" smtClean="0"/>
                  <a:t> is the vector of the initial weight of edge </a:t>
                </a:r>
                <a14:m>
                  <m:oMath xmlns:m="http://schemas.openxmlformats.org/officeDocument/2006/math">
                    <m:r>
                      <a:rPr lang="en-US" altLang="zh-CN" sz="2000" i="1" smtClean="0">
                        <a:latin typeface="Cambria Math"/>
                        <a:ea typeface="Cambria Math"/>
                      </a:rPr>
                      <m:t>&lt;</m:t>
                    </m:r>
                    <m:r>
                      <a:rPr lang="en-US" altLang="zh-CN" sz="2000" b="0" i="1" smtClean="0">
                        <a:latin typeface="Cambria Math"/>
                        <a:ea typeface="Cambria Math"/>
                      </a:rPr>
                      <m:t>𝑢</m:t>
                    </m:r>
                    <m:r>
                      <a:rPr lang="en-US" altLang="zh-CN" sz="2000" b="0" i="1" smtClean="0">
                        <a:latin typeface="Cambria Math"/>
                        <a:ea typeface="Cambria Math"/>
                      </a:rPr>
                      <m:t>,</m:t>
                    </m:r>
                    <m:r>
                      <a:rPr lang="en-US" altLang="zh-CN" sz="2000" b="0" i="1" smtClean="0">
                        <a:latin typeface="Cambria Math"/>
                        <a:ea typeface="Cambria Math"/>
                      </a:rPr>
                      <m:t>𝑣</m:t>
                    </m:r>
                    <m:r>
                      <a:rPr lang="en-US" altLang="zh-CN" sz="2000" i="1" smtClean="0">
                        <a:latin typeface="Cambria Math"/>
                        <a:ea typeface="Cambria Math"/>
                      </a:rPr>
                      <m:t>&gt;</m:t>
                    </m:r>
                  </m:oMath>
                </a14:m>
                <a:r>
                  <a:rPr lang="en-US" altLang="zh-CN" sz="2000" dirty="0" smtClean="0"/>
                  <a:t>, which has the same length as </a:t>
                </a:r>
                <a14:m>
                  <m:oMath xmlns:m="http://schemas.openxmlformats.org/officeDocument/2006/math">
                    <m:r>
                      <a:rPr lang="zh-CN" altLang="en-US" sz="2000" i="1" smtClean="0">
                        <a:latin typeface="Cambria Math"/>
                      </a:rPr>
                      <m:t>𝜔</m:t>
                    </m:r>
                    <m:r>
                      <a:rPr lang="en-US" altLang="zh-CN" sz="2000" b="0" i="0" smtClean="0">
                        <a:latin typeface="Cambria Math"/>
                      </a:rPr>
                      <m:t>.</m:t>
                    </m:r>
                  </m:oMath>
                </a14:m>
                <a:endParaRPr lang="zh-CN" altLang="zh-CN" sz="2000" dirty="0"/>
              </a:p>
              <a:p>
                <a:pPr marL="0" indent="0">
                  <a:buNone/>
                </a:pPr>
                <a:endParaRPr lang="zh-CN" altLang="zh-CN" sz="2000" dirty="0"/>
              </a:p>
              <a:p>
                <a:pPr marL="0" indent="0">
                  <a:buNone/>
                </a:pPr>
                <a:endParaRPr lang="zh-CN" altLang="zh-CN"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95300" y="1981200"/>
                <a:ext cx="8229600" cy="3962400"/>
              </a:xfrm>
              <a:prstGeom prst="rect">
                <a:avLst/>
              </a:prstGeom>
              <a:blipFill rotWithShape="1">
                <a:blip r:embed="rId3"/>
                <a:stretch>
                  <a:fillRect l="-741" t="-7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853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smtClean="0"/>
              <a:t>Edge weight optimization – problem formation:</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13</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81000" y="1981200"/>
                <a:ext cx="8458200"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In order to learn the optimal </a:t>
                </a:r>
                <a14:m>
                  <m:oMath xmlns:m="http://schemas.openxmlformats.org/officeDocument/2006/math">
                    <m:r>
                      <a:rPr lang="zh-CN" altLang="en-US" sz="2000" i="1" smtClean="0">
                        <a:latin typeface="Cambria Math"/>
                      </a:rPr>
                      <m:t>𝜔</m:t>
                    </m:r>
                  </m:oMath>
                </a14:m>
                <a:r>
                  <a:rPr lang="en-US" altLang="zh-CN" sz="2000" dirty="0" smtClean="0"/>
                  <a:t> for all the seven edge types in an integrated network, we minimize an optimal function as follows.</a:t>
                </a:r>
              </a:p>
              <a:p>
                <a:pPr marL="0" indent="0">
                  <a:buNone/>
                </a:pPr>
                <a:endParaRPr lang="en-US" altLang="zh-CN" sz="2000" dirty="0" smtClean="0"/>
              </a:p>
              <a:p>
                <a:pPr marL="0" indent="0">
                  <a:buNone/>
                </a:pPr>
                <a14:m>
                  <m:oMathPara xmlns:m="http://schemas.openxmlformats.org/officeDocument/2006/math">
                    <m:oMathParaPr>
                      <m:jc m:val="centerGroup"/>
                    </m:oMathParaPr>
                    <m:oMath xmlns:m="http://schemas.openxmlformats.org/officeDocument/2006/math">
                      <m:r>
                        <a:rPr lang="zh-CN" altLang="en-US" sz="2000" i="1" smtClean="0">
                          <a:latin typeface="Cambria Math"/>
                        </a:rPr>
                        <m:t>𝜔</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𝑎𝑟𝑔𝑚𝑖𝑛</m:t>
                          </m:r>
                        </m:e>
                        <m:sub>
                          <m:r>
                            <a:rPr lang="zh-CN" altLang="en-US" sz="2000" b="0" i="1" smtClean="0">
                              <a:latin typeface="Cambria Math"/>
                            </a:rPr>
                            <m:t>𝜔</m:t>
                          </m:r>
                        </m:sub>
                      </m:sSub>
                      <m:r>
                        <a:rPr lang="en-US" altLang="zh-CN" sz="2000" b="0" i="1" smtClean="0">
                          <a:latin typeface="Cambria Math"/>
                        </a:rPr>
                        <m:t>𝑜</m:t>
                      </m:r>
                      <m:d>
                        <m:dPr>
                          <m:ctrlPr>
                            <a:rPr lang="en-US" altLang="zh-CN" sz="2000" b="0" i="1" smtClean="0">
                              <a:latin typeface="Cambria Math"/>
                            </a:rPr>
                          </m:ctrlPr>
                        </m:dPr>
                        <m:e>
                          <m:r>
                            <a:rPr lang="zh-CN" altLang="en-US" sz="2000" b="0" i="1" smtClean="0">
                              <a:latin typeface="Cambria Math"/>
                            </a:rPr>
                            <m:t>𝜔</m:t>
                          </m:r>
                        </m:e>
                      </m:d>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𝑎𝑟𝑔𝑚𝑖𝑛</m:t>
                          </m:r>
                        </m:e>
                        <m:sub>
                          <m:r>
                            <a:rPr lang="zh-CN" altLang="en-US" sz="2000" b="0" i="1" smtClean="0">
                              <a:latin typeface="Cambria Math"/>
                            </a:rPr>
                            <m:t>𝜔</m:t>
                          </m:r>
                        </m:sub>
                      </m:sSub>
                      <m:d>
                        <m:dPr>
                          <m:ctrlPr>
                            <a:rPr lang="en-US" altLang="zh-CN" sz="2000" b="0" i="1" smtClean="0">
                              <a:latin typeface="Cambria Math"/>
                            </a:rPr>
                          </m:ctrlPr>
                        </m:dPr>
                        <m:e>
                          <m:box>
                            <m:boxPr>
                              <m:ctrlPr>
                                <a:rPr lang="en-US" altLang="zh-CN" sz="2000" b="0" i="1" smtClean="0">
                                  <a:latin typeface="Cambria Math"/>
                                </a:rPr>
                              </m:ctrlPr>
                            </m:boxPr>
                            <m:e>
                              <m:argPr>
                                <m:argSz m:val="-1"/>
                              </m:argPr>
                              <m:f>
                                <m:fPr>
                                  <m:ctrlPr>
                                    <a:rPr lang="en-US" altLang="zh-CN" sz="2000" b="0" i="1" smtClean="0">
                                      <a:latin typeface="Cambria Math"/>
                                    </a:rPr>
                                  </m:ctrlPr>
                                </m:fPr>
                                <m:num>
                                  <m:r>
                                    <a:rPr lang="en-US" altLang="zh-CN" sz="2000" b="0" i="1" smtClean="0">
                                      <a:latin typeface="Cambria Math"/>
                                    </a:rPr>
                                    <m:t>1</m:t>
                                  </m:r>
                                </m:num>
                                <m:den>
                                  <m:r>
                                    <a:rPr lang="en-US" altLang="zh-CN" sz="2000" b="0" i="1" smtClean="0">
                                      <a:latin typeface="Cambria Math"/>
                                    </a:rPr>
                                    <m:t>2</m:t>
                                  </m:r>
                                </m:den>
                              </m:f>
                            </m:e>
                          </m:box>
                          <m:sSup>
                            <m:sSupPr>
                              <m:ctrlPr>
                                <a:rPr lang="en-US" altLang="zh-CN" sz="2000" b="0" i="1" smtClean="0">
                                  <a:latin typeface="Cambria Math"/>
                                </a:rPr>
                              </m:ctrlPr>
                            </m:sSupPr>
                            <m:e>
                              <m:d>
                                <m:dPr>
                                  <m:begChr m:val="‖"/>
                                  <m:endChr m:val="‖"/>
                                  <m:ctrlPr>
                                    <a:rPr lang="en-US" altLang="zh-CN" sz="2000" b="0" i="1" smtClean="0">
                                      <a:latin typeface="Cambria Math"/>
                                    </a:rPr>
                                  </m:ctrlPr>
                                </m:dPr>
                                <m:e>
                                  <m:r>
                                    <a:rPr lang="zh-CN" altLang="en-US" sz="2000" b="0" i="1" smtClean="0">
                                      <a:latin typeface="Cambria Math"/>
                                    </a:rPr>
                                    <m:t>𝜔</m:t>
                                  </m:r>
                                </m:e>
                              </m:d>
                            </m:e>
                            <m:sup>
                              <m:r>
                                <a:rPr lang="en-US" altLang="zh-CN" sz="2000" b="0" i="1" smtClean="0">
                                  <a:latin typeface="Cambria Math"/>
                                </a:rPr>
                                <m:t>2</m:t>
                              </m:r>
                            </m:sup>
                          </m:sSup>
                          <m:r>
                            <a:rPr lang="en-US" altLang="zh-CN" sz="2000" b="0" i="1" smtClean="0">
                              <a:latin typeface="Cambria Math"/>
                            </a:rPr>
                            <m:t>+</m:t>
                          </m:r>
                          <m:r>
                            <a:rPr lang="zh-CN" altLang="en-US" sz="2000" b="0" i="1" smtClean="0">
                              <a:latin typeface="Cambria Math"/>
                            </a:rPr>
                            <m:t>𝛾</m:t>
                          </m:r>
                          <m:nary>
                            <m:naryPr>
                              <m:chr m:val="∑"/>
                              <m:supHide m:val="on"/>
                              <m:ctrlPr>
                                <a:rPr lang="zh-CN" altLang="en-US" sz="2000" b="0" i="1" smtClean="0">
                                  <a:latin typeface="Cambria Math"/>
                                </a:rPr>
                              </m:ctrlPr>
                            </m:naryPr>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𝑑</m:t>
                                  </m:r>
                                </m:sub>
                              </m:sSub>
                              <m:r>
                                <m:rPr>
                                  <m:brk m:alnAt="7"/>
                                </m:rPr>
                                <a:rPr lang="en-US" altLang="zh-CN" sz="2000" b="0" i="1" smtClean="0">
                                  <a:latin typeface="Cambria Math"/>
                                  <a:ea typeface="Cambria Math"/>
                                </a:rPr>
                                <m:t>∈</m:t>
                              </m:r>
                              <m:r>
                                <a:rPr lang="en-US" altLang="zh-CN" sz="2000" b="0" i="1" smtClean="0">
                                  <a:latin typeface="Cambria Math"/>
                                  <a:ea typeface="Cambria Math"/>
                                </a:rPr>
                                <m:t>𝐷</m:t>
                              </m:r>
                            </m:sub>
                            <m:sup/>
                            <m:e>
                              <m:nary>
                                <m:naryPr>
                                  <m:chr m:val="∑"/>
                                  <m:supHide m:val="on"/>
                                  <m:ctrlPr>
                                    <a:rPr lang="en-US" altLang="zh-CN" sz="2000" b="0" i="1" smtClean="0">
                                      <a:latin typeface="Cambria Math"/>
                                    </a:rPr>
                                  </m:ctrlPr>
                                </m:naryPr>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r>
                                    <m:rPr>
                                      <m:brk m:alnAt="7"/>
                                    </m:rPr>
                                    <a:rPr lang="zh-CN" altLang="en-US" sz="2000" b="0" i="1" smtClean="0">
                                      <a:latin typeface="Cambria Math"/>
                                    </a:rPr>
                                    <m:t>𝜖</m:t>
                                  </m:r>
                                  <m:sSub>
                                    <m:sSubPr>
                                      <m:ctrlPr>
                                        <a:rPr lang="en-US" altLang="zh-CN" sz="2000" b="0" i="1" smtClean="0">
                                          <a:latin typeface="Cambria Math"/>
                                        </a:rPr>
                                      </m:ctrlPr>
                                    </m:sSubPr>
                                    <m:e>
                                      <m:r>
                                        <a:rPr lang="en-US" altLang="zh-CN" sz="2000" b="0" i="1" smtClean="0">
                                          <a:latin typeface="Cambria Math"/>
                                        </a:rPr>
                                        <m:t>𝑉</m:t>
                                      </m:r>
                                    </m:e>
                                    <m:sub>
                                      <m:r>
                                        <a:rPr lang="en-US" altLang="zh-CN" sz="2000" b="0" i="1" smtClean="0">
                                          <a:latin typeface="Cambria Math"/>
                                        </a:rPr>
                                        <m:t>𝑝</m:t>
                                      </m:r>
                                    </m:sub>
                                  </m:sSub>
                                  <m:r>
                                    <m:rPr>
                                      <m:brk m:alnAt="7"/>
                                    </m:rP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𝑛</m:t>
                                      </m:r>
                                    </m:sub>
                                  </m:sSub>
                                  <m:r>
                                    <m:rPr>
                                      <m:brk m:alnAt="7"/>
                                    </m:rPr>
                                    <a:rPr lang="zh-CN" altLang="en-US" sz="2000" b="0" i="1" smtClean="0">
                                      <a:latin typeface="Cambria Math"/>
                                    </a:rPr>
                                    <m:t>𝜖</m:t>
                                  </m:r>
                                  <m:sSub>
                                    <m:sSubPr>
                                      <m:ctrlPr>
                                        <a:rPr lang="en-US" altLang="zh-CN" sz="2000" b="0" i="1" smtClean="0">
                                          <a:latin typeface="Cambria Math"/>
                                        </a:rPr>
                                      </m:ctrlPr>
                                    </m:sSubPr>
                                    <m:e>
                                      <m:r>
                                        <a:rPr lang="en-US" altLang="zh-CN" sz="2000" b="0" i="1" smtClean="0">
                                          <a:latin typeface="Cambria Math"/>
                                        </a:rPr>
                                        <m:t>𝑉</m:t>
                                      </m:r>
                                    </m:e>
                                    <m:sub>
                                      <m:r>
                                        <a:rPr lang="en-US" altLang="zh-CN" sz="2000" b="0" i="1" smtClean="0">
                                          <a:latin typeface="Cambria Math"/>
                                        </a:rPr>
                                        <m:t>𝑛</m:t>
                                      </m:r>
                                    </m:sub>
                                  </m:sSub>
                                </m:sub>
                                <m:sup/>
                                <m:e>
                                  <m:r>
                                    <a:rPr lang="en-US" altLang="zh-CN" sz="2000" b="0" i="1" smtClean="0">
                                      <a:latin typeface="Cambria Math"/>
                                    </a:rPr>
                                    <m:t>h</m:t>
                                  </m:r>
                                  <m:d>
                                    <m:dPr>
                                      <m:ctrlPr>
                                        <a:rPr lang="en-US" altLang="zh-CN" sz="2000" b="0" i="1" smtClean="0">
                                          <a:latin typeface="Cambria Math"/>
                                        </a:rPr>
                                      </m:ctrlPr>
                                    </m:dPr>
                                    <m:e>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𝑛</m:t>
                                              </m:r>
                                            </m:sub>
                                          </m:sSub>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sub>
                                      </m:sSub>
                                    </m:e>
                                  </m:d>
                                </m:e>
                              </m:nary>
                            </m:e>
                          </m:nary>
                        </m:e>
                      </m:d>
                    </m:oMath>
                  </m:oMathPara>
                </a14:m>
                <a:endParaRPr lang="zh-CN" altLang="zh-CN" sz="2000" dirty="0"/>
              </a:p>
              <a:p>
                <a:pPr marL="0" indent="0">
                  <a:buNone/>
                </a:pPr>
                <a:endParaRPr lang="en-US" altLang="zh-CN" sz="2000" dirty="0" smtClean="0"/>
              </a:p>
              <a:p>
                <a:pPr marL="0" indent="0">
                  <a:buNone/>
                </a:pPr>
                <a:r>
                  <a:rPr lang="en-US" altLang="zh-CN" sz="2000" dirty="0" smtClean="0"/>
                  <a:t>Where </a:t>
                </a:r>
                <a14:m>
                  <m:oMath xmlns:m="http://schemas.openxmlformats.org/officeDocument/2006/math">
                    <m:d>
                      <m:dPr>
                        <m:begChr m:val="‖"/>
                        <m:endChr m:val="‖"/>
                        <m:ctrlPr>
                          <a:rPr lang="en-US" altLang="zh-CN" sz="2000" i="1" smtClean="0">
                            <a:latin typeface="Cambria Math"/>
                          </a:rPr>
                        </m:ctrlPr>
                      </m:dPr>
                      <m:e>
                        <m:r>
                          <a:rPr lang="zh-CN" altLang="en-US" sz="2000" i="1" smtClean="0">
                            <a:latin typeface="Cambria Math"/>
                          </a:rPr>
                          <m:t>𝜔</m:t>
                        </m:r>
                      </m:e>
                    </m:d>
                  </m:oMath>
                </a14:m>
                <a:r>
                  <a:rPr lang="en-US" altLang="zh-CN" sz="2000" dirty="0" smtClean="0"/>
                  <a:t> is the </a:t>
                </a:r>
                <a:r>
                  <a:rPr lang="en-US" altLang="zh-CN" sz="2000" dirty="0" err="1" smtClean="0"/>
                  <a:t>euclidean</a:t>
                </a:r>
                <a:r>
                  <a:rPr lang="en-US" altLang="zh-CN" sz="2000" dirty="0" smtClean="0"/>
                  <a:t> norm; and D is a set of starting nodes representing the diseases in the training set. For each disease node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𝑑</m:t>
                        </m:r>
                      </m:sub>
                    </m:sSub>
                    <m:r>
                      <a:rPr lang="en-US" altLang="zh-CN" sz="2000" i="1" smtClean="0">
                        <a:latin typeface="Cambria Math"/>
                        <a:ea typeface="Cambria Math"/>
                      </a:rPr>
                      <m:t>∈</m:t>
                    </m:r>
                    <m:r>
                      <a:rPr lang="en-US" altLang="zh-CN" sz="2000" b="0" i="1" smtClean="0">
                        <a:latin typeface="Cambria Math"/>
                        <a:ea typeface="Cambria Math"/>
                      </a:rPr>
                      <m:t>𝐷</m:t>
                    </m:r>
                  </m:oMath>
                </a14:m>
                <a:r>
                  <a:rPr lang="en-US" altLang="zh-CN" sz="2000" dirty="0" smtClean="0"/>
                  <a:t>,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𝑉</m:t>
                        </m:r>
                      </m:e>
                      <m:sub>
                        <m:r>
                          <a:rPr lang="en-US" altLang="zh-CN" sz="2000" b="0" i="1" smtClean="0">
                            <a:latin typeface="Cambria Math"/>
                          </a:rPr>
                          <m:t>𝑝</m:t>
                        </m:r>
                      </m:sub>
                    </m:sSub>
                  </m:oMath>
                </a14:m>
                <a:r>
                  <a:rPr lang="en-US" altLang="zh-CN" sz="2000" dirty="0" smtClean="0"/>
                  <a:t> and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𝑉</m:t>
                        </m:r>
                      </m:e>
                      <m:sub>
                        <m:r>
                          <a:rPr lang="en-US" altLang="zh-CN" sz="2000" b="0" i="1" smtClean="0">
                            <a:latin typeface="Cambria Math"/>
                          </a:rPr>
                          <m:t>𝑛</m:t>
                        </m:r>
                      </m:sub>
                    </m:sSub>
                  </m:oMath>
                </a14:m>
                <a:r>
                  <a:rPr lang="en-US" altLang="zh-CN" sz="2000" dirty="0" smtClean="0"/>
                  <a:t> representing the positive training set and the negative training set respectively.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sub>
                    </m:sSub>
                  </m:oMath>
                </a14:m>
                <a:r>
                  <a:rPr lang="en-US" altLang="zh-CN" sz="2000" dirty="0" smtClean="0"/>
                  <a:t>(</a:t>
                </a:r>
                <a14:m>
                  <m:oMath xmlns:m="http://schemas.openxmlformats.org/officeDocument/2006/math">
                    <m:sSub>
                      <m:sSubPr>
                        <m:ctrlPr>
                          <a:rPr lang="en-US" altLang="zh-CN" sz="2000" i="1" dirty="0" smtClean="0">
                            <a:latin typeface="Cambria Math"/>
                          </a:rPr>
                        </m:ctrlPr>
                      </m:sSubPr>
                      <m:e>
                        <m:r>
                          <a:rPr lang="en-US" altLang="zh-CN" sz="2000" b="0" i="1" dirty="0" smtClean="0">
                            <a:latin typeface="Cambria Math"/>
                          </a:rPr>
                          <m:t>𝑆</m:t>
                        </m:r>
                      </m:e>
                      <m:sub>
                        <m:sSub>
                          <m:sSubPr>
                            <m:ctrlPr>
                              <a:rPr lang="en-US" altLang="zh-CN" sz="2000" i="1" dirty="0" smtClean="0">
                                <a:latin typeface="Cambria Math"/>
                              </a:rPr>
                            </m:ctrlPr>
                          </m:sSubPr>
                          <m:e>
                            <m:r>
                              <a:rPr lang="en-US" altLang="zh-CN" sz="2000" b="0" i="1" dirty="0" smtClean="0">
                                <a:latin typeface="Cambria Math"/>
                              </a:rPr>
                              <m:t>𝑣</m:t>
                            </m:r>
                          </m:e>
                          <m:sub>
                            <m:r>
                              <a:rPr lang="en-US" altLang="zh-CN" sz="2000" b="0" i="1" dirty="0" smtClean="0">
                                <a:latin typeface="Cambria Math"/>
                              </a:rPr>
                              <m:t>𝑛</m:t>
                            </m:r>
                          </m:sub>
                        </m:sSub>
                      </m:sub>
                    </m:sSub>
                  </m:oMath>
                </a14:m>
                <a:r>
                  <a:rPr lang="en-US" altLang="zh-CN" sz="2000" dirty="0" smtClean="0"/>
                  <a:t>) is the association value between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𝑑</m:t>
                        </m:r>
                      </m:sub>
                    </m:sSub>
                  </m:oMath>
                </a14:m>
                <a:r>
                  <a:rPr lang="en-US" altLang="zh-CN" sz="2000" dirty="0" smtClean="0"/>
                  <a:t> and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r>
                      <a:rPr lang="en-US" altLang="zh-CN" sz="2000" i="1" smtClean="0">
                        <a:latin typeface="Cambria Math"/>
                        <a:ea typeface="Cambria Math"/>
                      </a:rPr>
                      <m:t>∈</m:t>
                    </m:r>
                    <m:sSub>
                      <m:sSubPr>
                        <m:ctrlPr>
                          <a:rPr lang="en-US" altLang="zh-CN" sz="2000" i="1" smtClean="0">
                            <a:latin typeface="Cambria Math"/>
                            <a:ea typeface="Cambria Math"/>
                          </a:rPr>
                        </m:ctrlPr>
                      </m:sSubPr>
                      <m:e>
                        <m:r>
                          <a:rPr lang="en-US" altLang="zh-CN" sz="2000" b="0" i="1" smtClean="0">
                            <a:latin typeface="Cambria Math"/>
                            <a:ea typeface="Cambria Math"/>
                          </a:rPr>
                          <m:t>𝑉</m:t>
                        </m:r>
                      </m:e>
                      <m:sub>
                        <m:r>
                          <a:rPr lang="en-US" altLang="zh-CN" sz="2000" b="0" i="1" smtClean="0">
                            <a:latin typeface="Cambria Math"/>
                            <a:ea typeface="Cambria Math"/>
                          </a:rPr>
                          <m:t>𝑝</m:t>
                        </m:r>
                      </m:sub>
                    </m:sSub>
                  </m:oMath>
                </a14:m>
                <a:r>
                  <a:rPr lang="en-US" altLang="zh-CN" sz="2000" dirty="0" smtClean="0"/>
                  <a:t>(</a:t>
                </a:r>
                <a14:m>
                  <m:oMath xmlns:m="http://schemas.openxmlformats.org/officeDocument/2006/math">
                    <m:sSub>
                      <m:sSubPr>
                        <m:ctrlPr>
                          <a:rPr lang="en-US" altLang="zh-CN" sz="2000" i="1" dirty="0" smtClean="0">
                            <a:latin typeface="Cambria Math"/>
                          </a:rPr>
                        </m:ctrlPr>
                      </m:sSubPr>
                      <m:e>
                        <m:r>
                          <a:rPr lang="en-US" altLang="zh-CN" sz="2000" b="0" i="1" dirty="0" smtClean="0">
                            <a:latin typeface="Cambria Math"/>
                          </a:rPr>
                          <m:t>𝑣</m:t>
                        </m:r>
                      </m:e>
                      <m:sub>
                        <m:r>
                          <a:rPr lang="en-US" altLang="zh-CN" sz="2000" b="0" i="1" dirty="0" smtClean="0">
                            <a:latin typeface="Cambria Math"/>
                          </a:rPr>
                          <m:t>𝑛</m:t>
                        </m:r>
                      </m:sub>
                    </m:sSub>
                    <m:r>
                      <a:rPr lang="en-US" altLang="zh-CN" sz="2000" i="1" dirty="0" smtClean="0">
                        <a:latin typeface="Cambria Math"/>
                        <a:ea typeface="Cambria Math"/>
                      </a:rPr>
                      <m:t>∈</m:t>
                    </m:r>
                    <m:sSub>
                      <m:sSubPr>
                        <m:ctrlPr>
                          <a:rPr lang="en-US" altLang="zh-CN" sz="2000" i="1" dirty="0" smtClean="0">
                            <a:latin typeface="Cambria Math"/>
                            <a:ea typeface="Cambria Math"/>
                          </a:rPr>
                        </m:ctrlPr>
                      </m:sSubPr>
                      <m:e>
                        <m:r>
                          <a:rPr lang="en-US" altLang="zh-CN" sz="2000" b="0" i="1" dirty="0" smtClean="0">
                            <a:latin typeface="Cambria Math"/>
                            <a:ea typeface="Cambria Math"/>
                          </a:rPr>
                          <m:t>𝑉</m:t>
                        </m:r>
                      </m:e>
                      <m:sub>
                        <m:r>
                          <a:rPr lang="en-US" altLang="zh-CN" sz="2000" b="0" i="1" dirty="0" smtClean="0">
                            <a:latin typeface="Cambria Math"/>
                            <a:ea typeface="Cambria Math"/>
                          </a:rPr>
                          <m:t>𝑛</m:t>
                        </m:r>
                      </m:sub>
                    </m:sSub>
                  </m:oMath>
                </a14:m>
                <a:r>
                  <a:rPr lang="en-US" altLang="zh-CN" sz="2000" dirty="0" smtClean="0"/>
                  <a:t>), which can be calculated by running RWR on G. </a:t>
                </a:r>
                <a14:m>
                  <m:oMath xmlns:m="http://schemas.openxmlformats.org/officeDocument/2006/math">
                    <m:r>
                      <a:rPr lang="zh-CN" altLang="en-US" sz="2000" i="1" smtClean="0">
                        <a:latin typeface="Cambria Math"/>
                      </a:rPr>
                      <m:t>𝛾</m:t>
                    </m:r>
                  </m:oMath>
                </a14:m>
                <a:r>
                  <a:rPr lang="en-US" altLang="zh-CN" sz="2000" dirty="0" smtClean="0"/>
                  <a:t> is the weight penalty score deciding to what extent the constraints can be violated.</a:t>
                </a:r>
                <a:endParaRPr lang="zh-CN" altLang="zh-CN" sz="20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81000" y="1981200"/>
                <a:ext cx="8458200" cy="4114800"/>
              </a:xfrm>
              <a:prstGeom prst="rect">
                <a:avLst/>
              </a:prstGeom>
              <a:blipFill rotWithShape="1">
                <a:blip r:embed="rId3"/>
                <a:stretch>
                  <a:fillRect l="-793" t="-1481" r="-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9183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smtClean="0"/>
              <a:t>Edge weight optimization – problem formation:</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14</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95300" y="1981200"/>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Given the value of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𝑛</m:t>
                            </m:r>
                          </m:sub>
                        </m:sSub>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sub>
                    </m:sSub>
                  </m:oMath>
                </a14:m>
                <a:r>
                  <a:rPr lang="en-US" altLang="zh-CN" sz="2000" dirty="0" smtClean="0"/>
                  <a:t>, </a:t>
                </a:r>
                <a14:m>
                  <m:oMath xmlns:m="http://schemas.openxmlformats.org/officeDocument/2006/math">
                    <m:r>
                      <a:rPr lang="en-US" altLang="zh-CN" sz="2000" b="0" i="1" dirty="0" smtClean="0">
                        <a:latin typeface="Cambria Math"/>
                      </a:rPr>
                      <m:t>h</m:t>
                    </m:r>
                    <m:r>
                      <a:rPr lang="en-US" altLang="zh-CN" sz="2000" b="0" i="1" dirty="0" smtClean="0">
                        <a:latin typeface="Cambria Math"/>
                      </a:rPr>
                      <m:t>()</m:t>
                    </m:r>
                  </m:oMath>
                </a14:m>
                <a:r>
                  <a:rPr lang="en-US" altLang="zh-CN" sz="2000" dirty="0" smtClean="0"/>
                  <a:t> is a loss function that returns a non-negative value:</a:t>
                </a:r>
              </a:p>
              <a:p>
                <a:pPr marL="0"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a:rPr>
                        <m:t>h</m:t>
                      </m:r>
                      <m:d>
                        <m:dPr>
                          <m:ctrlPr>
                            <a:rPr lang="en-US" altLang="zh-CN" sz="2000" b="0" i="1" smtClean="0">
                              <a:latin typeface="Cambria Math"/>
                            </a:rPr>
                          </m:ctrlPr>
                        </m:dPr>
                        <m:e>
                          <m:r>
                            <a:rPr lang="en-US" altLang="zh-CN" sz="2000" b="0" i="1" smtClean="0">
                              <a:latin typeface="Cambria Math"/>
                            </a:rPr>
                            <m:t>𝑥</m:t>
                          </m:r>
                        </m:e>
                      </m:d>
                      <m:r>
                        <a:rPr lang="en-US" altLang="zh-CN" sz="2000" b="0" i="1" smtClean="0">
                          <a:latin typeface="Cambria Math"/>
                        </a:rPr>
                        <m:t>=</m:t>
                      </m:r>
                      <m:d>
                        <m:dPr>
                          <m:begChr m:val="{"/>
                          <m:endChr m:val=""/>
                          <m:ctrlPr>
                            <a:rPr lang="en-US" altLang="zh-CN" sz="2000" b="0" i="1" smtClean="0">
                              <a:latin typeface="Cambria Math"/>
                            </a:rPr>
                          </m:ctrlPr>
                        </m:dPr>
                        <m:e>
                          <m:eqArr>
                            <m:eqArrPr>
                              <m:ctrlPr>
                                <a:rPr lang="en-US" altLang="zh-CN" sz="2000" b="0" i="1" smtClean="0">
                                  <a:latin typeface="Cambria Math"/>
                                </a:rPr>
                              </m:ctrlPr>
                            </m:eqArrPr>
                            <m:e>
                              <m:m>
                                <m:mPr>
                                  <m:mcs>
                                    <m:mc>
                                      <m:mcPr>
                                        <m:count m:val="2"/>
                                        <m:mcJc m:val="center"/>
                                      </m:mcPr>
                                    </m:mc>
                                  </m:mcs>
                                  <m:ctrlPr>
                                    <a:rPr lang="en-US" altLang="zh-CN" sz="2000" b="0" i="1" smtClean="0">
                                      <a:latin typeface="Cambria Math"/>
                                    </a:rPr>
                                  </m:ctrlPr>
                                </m:mPr>
                                <m:mr>
                                  <m:e>
                                    <m:r>
                                      <m:rPr>
                                        <m:brk m:alnAt="7"/>
                                      </m:rPr>
                                      <a:rPr lang="en-US" altLang="zh-CN" sz="2000" b="0" i="1" smtClean="0">
                                        <a:latin typeface="Cambria Math"/>
                                      </a:rPr>
                                      <m:t>0</m:t>
                                    </m:r>
                                  </m:e>
                                  <m:e>
                                    <m:r>
                                      <a:rPr lang="en-US" altLang="zh-CN" sz="2000" b="0" i="1" smtClean="0">
                                        <a:latin typeface="Cambria Math"/>
                                      </a:rPr>
                                      <m:t>𝑥</m:t>
                                    </m:r>
                                    <m:r>
                                      <a:rPr lang="en-US" altLang="zh-CN" sz="2000" b="0" i="1" smtClean="0">
                                        <a:latin typeface="Cambria Math"/>
                                        <a:ea typeface="Cambria Math"/>
                                      </a:rPr>
                                      <m:t>&lt;</m:t>
                                    </m:r>
                                    <m:r>
                                      <a:rPr lang="en-US" altLang="zh-CN" sz="2000" b="0" i="1" smtClean="0">
                                        <a:latin typeface="Cambria Math"/>
                                      </a:rPr>
                                      <m:t>0</m:t>
                                    </m:r>
                                  </m:e>
                                </m:mr>
                              </m:m>
                            </m:e>
                            <m:e>
                              <m:m>
                                <m:mPr>
                                  <m:mcs>
                                    <m:mc>
                                      <m:mcPr>
                                        <m:count m:val="2"/>
                                        <m:mcJc m:val="center"/>
                                      </m:mcPr>
                                    </m:mc>
                                  </m:mcs>
                                  <m:ctrlPr>
                                    <a:rPr lang="en-US" altLang="zh-CN" sz="2000" b="0" i="1" smtClean="0">
                                      <a:latin typeface="Cambria Math"/>
                                    </a:rPr>
                                  </m:ctrlPr>
                                </m:mPr>
                                <m:mr>
                                  <m:e>
                                    <m:f>
                                      <m:fPr>
                                        <m:ctrlPr>
                                          <a:rPr lang="en-US" altLang="zh-CN" sz="2000" i="1">
                                            <a:latin typeface="Cambria Math"/>
                                          </a:rPr>
                                        </m:ctrlPr>
                                      </m:fPr>
                                      <m:num>
                                        <m:r>
                                          <a:rPr lang="en-US" altLang="zh-CN" sz="2000" i="1">
                                            <a:latin typeface="Cambria Math"/>
                                          </a:rPr>
                                          <m:t>1</m:t>
                                        </m:r>
                                      </m:num>
                                      <m:den>
                                        <m:r>
                                          <a:rPr lang="en-US" altLang="zh-CN" sz="2000" i="1">
                                            <a:latin typeface="Cambria Math"/>
                                          </a:rPr>
                                          <m:t>1+</m:t>
                                        </m:r>
                                        <m:sSup>
                                          <m:sSupPr>
                                            <m:ctrlPr>
                                              <a:rPr lang="en-US" altLang="zh-CN" sz="2000" i="1">
                                                <a:latin typeface="Cambria Math"/>
                                              </a:rPr>
                                            </m:ctrlPr>
                                          </m:sSupPr>
                                          <m:e>
                                            <m:r>
                                              <a:rPr lang="en-US" altLang="zh-CN" sz="2000" i="1">
                                                <a:latin typeface="Cambria Math"/>
                                              </a:rPr>
                                              <m:t>𝑒</m:t>
                                            </m:r>
                                          </m:e>
                                          <m:sup>
                                            <m:r>
                                              <a:rPr lang="en-US" altLang="zh-CN" sz="2000" i="1">
                                                <a:latin typeface="Cambria Math"/>
                                              </a:rPr>
                                              <m:t>−</m:t>
                                            </m:r>
                                            <m:box>
                                              <m:boxPr>
                                                <m:ctrlPr>
                                                  <a:rPr lang="en-US" altLang="zh-CN" sz="2000" i="1">
                                                    <a:latin typeface="Cambria Math"/>
                                                  </a:rPr>
                                                </m:ctrlPr>
                                              </m:boxPr>
                                              <m:e>
                                                <m:argPr>
                                                  <m:argSz m:val="-1"/>
                                                </m:argPr>
                                                <m:f>
                                                  <m:fPr>
                                                    <m:ctrlPr>
                                                      <a:rPr lang="en-US" altLang="zh-CN" sz="2000" i="1">
                                                        <a:latin typeface="Cambria Math"/>
                                                      </a:rPr>
                                                    </m:ctrlPr>
                                                  </m:fPr>
                                                  <m:num>
                                                    <m:r>
                                                      <a:rPr lang="en-US" altLang="zh-CN" sz="2000" i="1">
                                                        <a:latin typeface="Cambria Math"/>
                                                      </a:rPr>
                                                      <m:t>𝑥</m:t>
                                                    </m:r>
                                                  </m:num>
                                                  <m:den>
                                                    <m:r>
                                                      <a:rPr lang="en-US" altLang="zh-CN" sz="2000" i="1">
                                                        <a:latin typeface="Cambria Math"/>
                                                      </a:rPr>
                                                      <m:t>𝑏</m:t>
                                                    </m:r>
                                                  </m:den>
                                                </m:f>
                                              </m:e>
                                            </m:box>
                                          </m:sup>
                                        </m:sSup>
                                      </m:den>
                                    </m:f>
                                  </m:e>
                                  <m:e>
                                    <m:r>
                                      <a:rPr lang="en-US" altLang="zh-CN" sz="2000" b="0" i="1" smtClean="0">
                                        <a:latin typeface="Cambria Math"/>
                                      </a:rPr>
                                      <m:t>𝑥</m:t>
                                    </m:r>
                                    <m:r>
                                      <a:rPr lang="en-US" altLang="zh-CN" sz="2000" b="0" i="1" smtClean="0">
                                        <a:latin typeface="Cambria Math"/>
                                        <a:ea typeface="Cambria Math"/>
                                      </a:rPr>
                                      <m:t>≥0</m:t>
                                    </m:r>
                                  </m:e>
                                </m:mr>
                              </m:m>
                            </m:e>
                          </m:eqArr>
                        </m:e>
                      </m:d>
                    </m:oMath>
                  </m:oMathPara>
                </a14:m>
                <a:endParaRPr lang="en-US" altLang="zh-CN" sz="2000" dirty="0" smtClean="0"/>
              </a:p>
              <a:p>
                <a:pPr marL="0" indent="0">
                  <a:buNone/>
                </a:pPr>
                <a:r>
                  <a:rPr lang="en-US" altLang="zh-CN" sz="2000" dirty="0" smtClean="0"/>
                  <a:t>Where b is a constant positive parameter, </a:t>
                </a:r>
                <a14:m>
                  <m:oMath xmlns:m="http://schemas.openxmlformats.org/officeDocument/2006/math">
                    <m:r>
                      <a:rPr lang="en-US" altLang="zh-CN" sz="2000" b="0" i="1" smtClean="0">
                        <a:latin typeface="Cambria Math"/>
                      </a:rPr>
                      <m:t>𝑥</m:t>
                    </m:r>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𝑛</m:t>
                            </m:r>
                          </m:sub>
                        </m:sSub>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sub>
                    </m:sSub>
                  </m:oMath>
                </a14:m>
                <a:r>
                  <a:rPr lang="en-US" altLang="zh-CN" sz="2000" dirty="0" smtClean="0"/>
                  <a:t>. The smaller the b is, the more sensitive the loss function is. If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𝑆</m:t>
                        </m:r>
                      </m:e>
                      <m:sub>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𝑛</m:t>
                            </m:r>
                          </m:sub>
                        </m:sSub>
                      </m:sub>
                    </m:sSub>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𝑝</m:t>
                            </m:r>
                          </m:sub>
                        </m:sSub>
                      </m:sub>
                    </m:sSub>
                    <m:r>
                      <a:rPr lang="en-US" altLang="zh-CN" sz="2000" b="0" i="1" smtClean="0">
                        <a:latin typeface="Cambria Math"/>
                        <a:ea typeface="Cambria Math"/>
                      </a:rPr>
                      <m:t>&lt;0</m:t>
                    </m:r>
                  </m:oMath>
                </a14:m>
                <a:r>
                  <a:rPr lang="en-US" altLang="zh-CN" sz="2000" dirty="0" smtClean="0"/>
                  <a:t>, the association between a disease and a gene in the positive training set is stronger than the association between the same disease and a gene in the negative training set, so </a:t>
                </a:r>
                <a14:m>
                  <m:oMath xmlns:m="http://schemas.openxmlformats.org/officeDocument/2006/math">
                    <m:r>
                      <a:rPr lang="en-US" altLang="zh-CN" sz="2000" b="0" i="1" smtClean="0">
                        <a:latin typeface="Cambria Math"/>
                      </a:rPr>
                      <m:t>h</m:t>
                    </m:r>
                    <m:r>
                      <a:rPr lang="en-US" altLang="zh-CN" sz="2000" b="0" i="1" smtClean="0">
                        <a:latin typeface="Cambria Math"/>
                      </a:rPr>
                      <m:t>()</m:t>
                    </m:r>
                  </m:oMath>
                </a14:m>
                <a:r>
                  <a:rPr lang="en-US" altLang="zh-CN" sz="2000" dirty="0" smtClean="0"/>
                  <a:t> = 0. Otherwise, the constraint is violated, so </a:t>
                </a:r>
                <a14:m>
                  <m:oMath xmlns:m="http://schemas.openxmlformats.org/officeDocument/2006/math">
                    <m:r>
                      <a:rPr lang="en-US" altLang="zh-CN" sz="2000" b="0" i="1" smtClean="0">
                        <a:latin typeface="Cambria Math"/>
                      </a:rPr>
                      <m:t>h</m:t>
                    </m:r>
                    <m:r>
                      <a:rPr lang="en-US" altLang="zh-CN" sz="2000" b="0" i="1" smtClean="0">
                        <a:latin typeface="Cambria Math"/>
                      </a:rPr>
                      <m:t>()</m:t>
                    </m:r>
                  </m:oMath>
                </a14:m>
                <a:r>
                  <a:rPr lang="en-US" altLang="zh-CN" sz="2000" dirty="0" smtClean="0"/>
                  <a:t> &gt; 0.</a:t>
                </a:r>
                <a:endParaRPr lang="zh-CN" altLang="zh-CN" sz="2000" dirty="0"/>
              </a:p>
              <a:p>
                <a:pPr marL="0" indent="0">
                  <a:buNone/>
                </a:pPr>
                <a:endParaRPr lang="zh-CN" altLang="zh-CN" sz="2000" dirty="0"/>
              </a:p>
              <a:p>
                <a:pPr marL="0" indent="0">
                  <a:buNone/>
                </a:pPr>
                <a:endParaRPr lang="zh-CN" altLang="zh-CN"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95300" y="1981200"/>
                <a:ext cx="8229600" cy="3962400"/>
              </a:xfrm>
              <a:prstGeom prst="rect">
                <a:avLst/>
              </a:prstGeom>
              <a:blipFill rotWithShape="1">
                <a:blip r:embed="rId3"/>
                <a:stretch>
                  <a:fillRect l="-741" t="-615"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6440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smtClean="0"/>
              <a:t>Edge weight optimization – our solution:</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15</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95300" y="1981200"/>
                <a:ext cx="82296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To optimize edge type importance parameter </a:t>
                </a:r>
                <a14:m>
                  <m:oMath xmlns:m="http://schemas.openxmlformats.org/officeDocument/2006/math">
                    <m:r>
                      <a:rPr lang="zh-CN" altLang="en-US" sz="2000" i="1" smtClean="0">
                        <a:latin typeface="Cambria Math"/>
                      </a:rPr>
                      <m:t>𝜔</m:t>
                    </m:r>
                  </m:oMath>
                </a14:m>
                <a:r>
                  <a:rPr lang="en-US" altLang="zh-CN" sz="2000" dirty="0" smtClean="0"/>
                  <a:t>, we adopt a widely used meta-heuristics method called the </a:t>
                </a:r>
                <a:r>
                  <a:rPr lang="en-US" altLang="zh-CN" sz="2000" b="1" dirty="0" smtClean="0"/>
                  <a:t>gradient based optimization method</a:t>
                </a:r>
                <a:r>
                  <a:rPr lang="en-US" altLang="zh-CN" sz="2000" dirty="0" smtClean="0"/>
                  <a:t>. Then, we briefly describe the gradient-based optimization method as follows:</a:t>
                </a:r>
              </a:p>
              <a:p>
                <a:pPr marL="0" indent="0">
                  <a:buNone/>
                </a:pPr>
                <a:r>
                  <a:rPr lang="en-US" altLang="zh-CN" sz="2000" dirty="0" smtClean="0"/>
                  <a:t> First, we construct a transition matrix </a:t>
                </a:r>
                <a14:m>
                  <m:oMath xmlns:m="http://schemas.openxmlformats.org/officeDocument/2006/math">
                    <m:sSubSup>
                      <m:sSubSupPr>
                        <m:ctrlPr>
                          <a:rPr lang="zh-CN" altLang="zh-CN" sz="2000" i="1">
                            <a:latin typeface="Cambria Math"/>
                          </a:rPr>
                        </m:ctrlPr>
                      </m:sSubSupPr>
                      <m:e>
                        <m:r>
                          <a:rPr lang="en-US" altLang="zh-CN" sz="2000" i="1">
                            <a:latin typeface="Cambria Math"/>
                          </a:rPr>
                          <m:t>𝑄</m:t>
                        </m:r>
                      </m:e>
                      <m:sub>
                        <m:r>
                          <a:rPr lang="en-US" altLang="zh-CN" sz="2000" i="1">
                            <a:latin typeface="Cambria Math"/>
                          </a:rPr>
                          <m:t>𝑢𝑣</m:t>
                        </m:r>
                      </m:sub>
                      <m:sup>
                        <m:r>
                          <a:rPr lang="en-US" altLang="zh-CN" sz="2000" i="1">
                            <a:latin typeface="Cambria Math"/>
                          </a:rPr>
                          <m:t>′</m:t>
                        </m:r>
                      </m:sup>
                    </m:sSubSup>
                  </m:oMath>
                </a14:m>
                <a:r>
                  <a:rPr lang="en-US" altLang="zh-CN" sz="2000" dirty="0"/>
                  <a:t> </a:t>
                </a:r>
                <a:r>
                  <a:rPr lang="en-US" altLang="zh-CN" sz="2000" dirty="0" smtClean="0"/>
                  <a:t>of RWR:</a:t>
                </a:r>
              </a:p>
              <a:p>
                <a:pPr marL="0" indent="0" algn="ctr">
                  <a:buNone/>
                </a:pPr>
                <a14:m>
                  <m:oMath xmlns:m="http://schemas.openxmlformats.org/officeDocument/2006/math">
                    <m:sSubSup>
                      <m:sSubSupPr>
                        <m:ctrlPr>
                          <a:rPr lang="zh-CN" altLang="zh-CN" sz="2000" i="1">
                            <a:latin typeface="Cambria Math"/>
                          </a:rPr>
                        </m:ctrlPr>
                      </m:sSubSupPr>
                      <m:e>
                        <m:r>
                          <a:rPr lang="en-US" altLang="zh-CN" sz="2000" i="1">
                            <a:latin typeface="Cambria Math"/>
                          </a:rPr>
                          <m:t>𝑄</m:t>
                        </m:r>
                      </m:e>
                      <m:sub>
                        <m:r>
                          <a:rPr lang="en-US" altLang="zh-CN" sz="2000" i="1">
                            <a:latin typeface="Cambria Math"/>
                          </a:rPr>
                          <m:t>𝑢𝑣</m:t>
                        </m:r>
                      </m:sub>
                      <m:sup>
                        <m:r>
                          <a:rPr lang="en-US" altLang="zh-CN" sz="2000" i="1">
                            <a:latin typeface="Cambria Math"/>
                          </a:rPr>
                          <m:t>′</m:t>
                        </m:r>
                      </m:sup>
                    </m:sSubSup>
                    <m:r>
                      <a:rPr lang="en-US" altLang="zh-CN" sz="2000" i="1">
                        <a:latin typeface="Cambria Math"/>
                      </a:rPr>
                      <m:t>=</m:t>
                    </m:r>
                    <m:d>
                      <m:dPr>
                        <m:begChr m:val="{"/>
                        <m:endChr m:val=""/>
                        <m:ctrlPr>
                          <a:rPr lang="zh-CN" altLang="zh-CN" sz="2000" i="1">
                            <a:latin typeface="Cambria Math"/>
                          </a:rPr>
                        </m:ctrlPr>
                      </m:dPr>
                      <m:e>
                        <m:eqArr>
                          <m:eqArrPr>
                            <m:ctrlPr>
                              <a:rPr lang="zh-CN" altLang="zh-CN" sz="2000" i="1">
                                <a:latin typeface="Cambria Math"/>
                              </a:rPr>
                            </m:ctrlPr>
                          </m:eqArrPr>
                          <m:e>
                            <m:box>
                              <m:boxPr>
                                <m:ctrlPr>
                                  <a:rPr lang="zh-CN" altLang="zh-CN" sz="2000" i="1">
                                    <a:latin typeface="Cambria Math"/>
                                  </a:rPr>
                                </m:ctrlPr>
                              </m:boxPr>
                              <m:e>
                                <m:argPr>
                                  <m:argSz m:val="-1"/>
                                </m:argPr>
                                <m:m>
                                  <m:mPr>
                                    <m:mcs>
                                      <m:mc>
                                        <m:mcPr>
                                          <m:count m:val="2"/>
                                          <m:mcJc m:val="center"/>
                                        </m:mcPr>
                                      </m:mc>
                                    </m:mcs>
                                    <m:ctrlPr>
                                      <a:rPr lang="zh-CN" altLang="zh-CN" sz="2000" i="1">
                                        <a:latin typeface="Cambria Math"/>
                                      </a:rPr>
                                    </m:ctrlPr>
                                  </m:mPr>
                                  <m:mr>
                                    <m:e>
                                      <m:f>
                                        <m:fPr>
                                          <m:ctrlPr>
                                            <a:rPr lang="zh-CN" altLang="zh-CN" sz="2000" i="1">
                                              <a:latin typeface="Cambria Math"/>
                                            </a:rPr>
                                          </m:ctrlPr>
                                        </m:fPr>
                                        <m:num>
                                          <m:r>
                                            <a:rPr lang="en-US" altLang="zh-CN" sz="2000" i="1">
                                              <a:latin typeface="Cambria Math"/>
                                            </a:rPr>
                                            <m:t>𝑎</m:t>
                                          </m:r>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num>
                                        <m:den>
                                          <m:nary>
                                            <m:naryPr>
                                              <m:chr m:val="∑"/>
                                              <m:limLoc m:val="subSup"/>
                                              <m:supHide m:val="on"/>
                                              <m:ctrlPr>
                                                <a:rPr lang="zh-CN" altLang="zh-CN" sz="2000" i="1">
                                                  <a:latin typeface="Cambria Math"/>
                                                </a:rPr>
                                              </m:ctrlPr>
                                            </m:naryPr>
                                            <m:sub>
                                              <m:r>
                                                <a:rPr lang="en-US" altLang="zh-CN" sz="2000" i="1">
                                                  <a:latin typeface="Cambria Math"/>
                                                </a:rPr>
                                                <m:t>𝜔</m:t>
                                              </m:r>
                                            </m:sub>
                                            <m:sup/>
                                            <m:e>
                                              <m:r>
                                                <a:rPr lang="en-US" altLang="zh-CN" sz="2000" i="1">
                                                  <a:latin typeface="Cambria Math"/>
                                                </a:rPr>
                                                <m:t>𝑎</m:t>
                                              </m:r>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e>
                                          </m:nary>
                                        </m:den>
                                      </m:f>
                                    </m:e>
                                    <m:e>
                                      <m:r>
                                        <a:rPr lang="en-US" altLang="zh-CN" sz="2000" i="1">
                                          <a:latin typeface="Cambria Math"/>
                                        </a:rPr>
                                        <m:t>𝑖𝑓</m:t>
                                      </m:r>
                                      <m:r>
                                        <a:rPr lang="en-US" altLang="zh-CN" sz="2000" i="1">
                                          <a:latin typeface="Cambria Math"/>
                                        </a:rPr>
                                        <m:t> </m:t>
                                      </m:r>
                                      <m:d>
                                        <m:dPr>
                                          <m:ctrlPr>
                                            <a:rPr lang="zh-CN" altLang="zh-CN" sz="2000" i="1">
                                              <a:latin typeface="Cambria Math"/>
                                            </a:rPr>
                                          </m:ctrlPr>
                                        </m:dPr>
                                        <m:e>
                                          <m:r>
                                            <a:rPr lang="en-US" altLang="zh-CN" sz="2000" i="1">
                                              <a:latin typeface="Cambria Math"/>
                                            </a:rPr>
                                            <m:t>𝑢</m:t>
                                          </m:r>
                                          <m:r>
                                            <a:rPr lang="en-US" altLang="zh-CN" sz="2000" i="1">
                                              <a:latin typeface="Cambria Math"/>
                                            </a:rPr>
                                            <m:t>,</m:t>
                                          </m:r>
                                          <m:r>
                                            <a:rPr lang="en-US" altLang="zh-CN" sz="2000" i="1">
                                              <a:latin typeface="Cambria Math"/>
                                            </a:rPr>
                                            <m:t>𝑣</m:t>
                                          </m:r>
                                        </m:e>
                                      </m:d>
                                      <m:r>
                                        <a:rPr lang="en-US" altLang="zh-CN" sz="2000" i="1">
                                          <a:latin typeface="Cambria Math"/>
                                        </a:rPr>
                                        <m:t>∈</m:t>
                                      </m:r>
                                      <m:r>
                                        <a:rPr lang="en-US" altLang="zh-CN" sz="2000" i="1">
                                          <a:latin typeface="Cambria Math"/>
                                        </a:rPr>
                                        <m:t>𝐸</m:t>
                                      </m:r>
                                    </m:e>
                                  </m:mr>
                                </m:m>
                              </m:e>
                            </m:box>
                          </m:e>
                          <m:e>
                            <m:m>
                              <m:mPr>
                                <m:mcs>
                                  <m:mc>
                                    <m:mcPr>
                                      <m:count m:val="2"/>
                                      <m:mcJc m:val="center"/>
                                    </m:mcPr>
                                  </m:mc>
                                </m:mcs>
                                <m:ctrlPr>
                                  <a:rPr lang="zh-CN" altLang="zh-CN" sz="2000" i="1">
                                    <a:latin typeface="Cambria Math"/>
                                  </a:rPr>
                                </m:ctrlPr>
                              </m:mPr>
                              <m:mr>
                                <m:e>
                                  <m:r>
                                    <a:rPr lang="en-US" altLang="zh-CN" sz="2000" i="1">
                                      <a:latin typeface="Cambria Math"/>
                                    </a:rPr>
                                    <m:t>0</m:t>
                                  </m:r>
                                </m:e>
                                <m:e>
                                  <m:r>
                                    <a:rPr lang="en-US" altLang="zh-CN" sz="2000" i="1">
                                      <a:latin typeface="Cambria Math"/>
                                    </a:rPr>
                                    <m:t>𝑜𝑡h𝑒𝑟𝑤𝑖𝑠𝑒</m:t>
                                  </m:r>
                                </m:e>
                              </m:mr>
                            </m:m>
                          </m:e>
                        </m:eqArr>
                      </m:e>
                    </m:d>
                  </m:oMath>
                </a14:m>
                <a:r>
                  <a:rPr lang="en-US" altLang="zh-CN" sz="2000" dirty="0"/>
                  <a:t> </a:t>
                </a:r>
              </a:p>
              <a:p>
                <a:pPr marL="0" indent="0">
                  <a:buNone/>
                </a:pPr>
                <a:r>
                  <a:rPr lang="en-US" altLang="zh-CN" sz="2000" dirty="0" smtClean="0"/>
                  <a:t>And then, based on the transition matrix </a:t>
                </a:r>
                <a14:m>
                  <m:oMath xmlns:m="http://schemas.openxmlformats.org/officeDocument/2006/math">
                    <m:sSubSup>
                      <m:sSubSupPr>
                        <m:ctrlPr>
                          <a:rPr lang="zh-CN" altLang="zh-CN" sz="2000" i="1">
                            <a:latin typeface="Cambria Math"/>
                          </a:rPr>
                        </m:ctrlPr>
                      </m:sSubSupPr>
                      <m:e>
                        <m:r>
                          <a:rPr lang="en-US" altLang="zh-CN" sz="2000" i="1">
                            <a:latin typeface="Cambria Math"/>
                          </a:rPr>
                          <m:t>𝑄</m:t>
                        </m:r>
                      </m:e>
                      <m:sub>
                        <m:r>
                          <a:rPr lang="en-US" altLang="zh-CN" sz="2000" i="1">
                            <a:latin typeface="Cambria Math"/>
                          </a:rPr>
                          <m:t>𝑢𝑣</m:t>
                        </m:r>
                      </m:sub>
                      <m:sup>
                        <m:r>
                          <a:rPr lang="en-US" altLang="zh-CN" sz="2000" i="1">
                            <a:latin typeface="Cambria Math"/>
                          </a:rPr>
                          <m:t>′</m:t>
                        </m:r>
                      </m:sup>
                    </m:sSubSup>
                  </m:oMath>
                </a14:m>
                <a:r>
                  <a:rPr lang="en-US" altLang="zh-CN" sz="2000" dirty="0" smtClean="0"/>
                  <a:t>, RWR can be described as:</a:t>
                </a:r>
              </a:p>
              <a:p>
                <a:pPr marL="0" indent="0" algn="ctr">
                  <a:buNone/>
                </a:pPr>
                <a14:m>
                  <m:oMath xmlns:m="http://schemas.openxmlformats.org/officeDocument/2006/math">
                    <m:sSub>
                      <m:sSubPr>
                        <m:ctrlPr>
                          <a:rPr lang="zh-CN" altLang="zh-CN" sz="2000" i="1">
                            <a:latin typeface="Cambria Math"/>
                          </a:rPr>
                        </m:ctrlPr>
                      </m:sSubPr>
                      <m:e>
                        <m:r>
                          <a:rPr lang="en-US" altLang="zh-CN" sz="2000" i="1">
                            <a:latin typeface="Cambria Math"/>
                          </a:rPr>
                          <m:t>𝑄</m:t>
                        </m:r>
                      </m:e>
                      <m:sub>
                        <m:r>
                          <a:rPr lang="en-US" altLang="zh-CN" sz="2000" i="1">
                            <a:latin typeface="Cambria Math"/>
                          </a:rPr>
                          <m:t>𝑢𝑣</m:t>
                        </m:r>
                      </m:sub>
                    </m:sSub>
                    <m:r>
                      <a:rPr lang="en-US" altLang="zh-CN" sz="2000" i="1">
                        <a:latin typeface="Cambria Math"/>
                      </a:rPr>
                      <m:t>=</m:t>
                    </m:r>
                    <m:d>
                      <m:dPr>
                        <m:ctrlPr>
                          <a:rPr lang="zh-CN" altLang="zh-CN" sz="2000" i="1">
                            <a:latin typeface="Cambria Math"/>
                          </a:rPr>
                        </m:ctrlPr>
                      </m:dPr>
                      <m:e>
                        <m:r>
                          <a:rPr lang="en-US" altLang="zh-CN" sz="2000" i="1">
                            <a:latin typeface="Cambria Math"/>
                          </a:rPr>
                          <m:t>1−</m:t>
                        </m:r>
                        <m:r>
                          <a:rPr lang="en-US" altLang="zh-CN" sz="2000" i="1">
                            <a:latin typeface="Cambria Math"/>
                          </a:rPr>
                          <m:t>𝛼</m:t>
                        </m:r>
                      </m:e>
                    </m:d>
                    <m:sSubSup>
                      <m:sSubSupPr>
                        <m:ctrlPr>
                          <a:rPr lang="zh-CN" altLang="zh-CN" sz="2000" i="1">
                            <a:latin typeface="Cambria Math"/>
                          </a:rPr>
                        </m:ctrlPr>
                      </m:sSubSupPr>
                      <m:e>
                        <m:r>
                          <a:rPr lang="en-US" altLang="zh-CN" sz="2000" i="1">
                            <a:latin typeface="Cambria Math"/>
                          </a:rPr>
                          <m:t>𝑄</m:t>
                        </m:r>
                      </m:e>
                      <m:sub>
                        <m:r>
                          <a:rPr lang="en-US" altLang="zh-CN" sz="2000" i="1">
                            <a:latin typeface="Cambria Math"/>
                          </a:rPr>
                          <m:t>𝑢𝑣</m:t>
                        </m:r>
                      </m:sub>
                      <m:sup>
                        <m:r>
                          <a:rPr lang="en-US" altLang="zh-CN" sz="2000" i="1">
                            <a:latin typeface="Cambria Math"/>
                          </a:rPr>
                          <m:t>′</m:t>
                        </m:r>
                      </m:sup>
                    </m:sSubSup>
                    <m:r>
                      <a:rPr lang="en-US" altLang="zh-CN" sz="2000" i="1">
                        <a:latin typeface="Cambria Math"/>
                      </a:rPr>
                      <m:t>+</m:t>
                    </m:r>
                    <m:r>
                      <a:rPr lang="en-US" altLang="zh-CN" sz="2000" i="1">
                        <a:latin typeface="Cambria Math"/>
                      </a:rPr>
                      <m:t>𝛼</m:t>
                    </m:r>
                    <m:r>
                      <a:rPr lang="en-US" altLang="zh-CN" sz="2000" i="1">
                        <a:latin typeface="Cambria Math"/>
                      </a:rPr>
                      <m:t>1 (</m:t>
                    </m:r>
                    <m:r>
                      <a:rPr lang="en-US" altLang="zh-CN" sz="2000" i="1">
                        <a:latin typeface="Cambria Math"/>
                      </a:rPr>
                      <m:t>𝑣</m:t>
                    </m:r>
                    <m:r>
                      <a:rPr lang="en-US" altLang="zh-CN" sz="2000" i="1">
                        <a:latin typeface="Cambria Math"/>
                      </a:rPr>
                      <m:t>=</m:t>
                    </m:r>
                    <m:r>
                      <a:rPr lang="en-US" altLang="zh-CN" sz="2000" i="1">
                        <a:latin typeface="Cambria Math"/>
                      </a:rPr>
                      <m:t>𝑠</m:t>
                    </m:r>
                    <m:r>
                      <a:rPr lang="en-US" altLang="zh-CN" sz="2000" i="1">
                        <a:latin typeface="Cambria Math"/>
                      </a:rPr>
                      <m:t>)</m:t>
                    </m:r>
                  </m:oMath>
                </a14:m>
                <a:r>
                  <a:rPr lang="en-US" altLang="zh-CN" sz="2000" dirty="0"/>
                  <a:t> </a:t>
                </a:r>
                <a:endParaRPr lang="zh-CN" altLang="zh-CN" sz="2000" dirty="0"/>
              </a:p>
              <a:p>
                <a:pPr marL="0" indent="0">
                  <a:buNone/>
                </a:pPr>
                <a:r>
                  <a:rPr lang="en-US" altLang="zh-CN" sz="2000" dirty="0" smtClean="0"/>
                  <a:t>Where u and v represent two arbitrary nodes in G; </a:t>
                </a:r>
                <a14:m>
                  <m:oMath xmlns:m="http://schemas.openxmlformats.org/officeDocument/2006/math">
                    <m:r>
                      <a:rPr lang="zh-CN" altLang="en-US" sz="2000" i="1" smtClean="0">
                        <a:latin typeface="Cambria Math"/>
                      </a:rPr>
                      <m:t>𝛼</m:t>
                    </m:r>
                  </m:oMath>
                </a14:m>
                <a:r>
                  <a:rPr lang="en-US" altLang="zh-CN" sz="2000" dirty="0" smtClean="0"/>
                  <a:t> is the restart probability, which is a user given threshold; and node s is a disease node, which is the starting node of random walk.</a:t>
                </a:r>
                <a:endParaRPr lang="zh-CN" altLang="zh-CN" sz="2000" dirty="0"/>
              </a:p>
              <a:p>
                <a:pPr marL="0" indent="0">
                  <a:buNone/>
                </a:pPr>
                <a:endParaRPr lang="zh-CN" altLang="zh-CN" sz="2000" dirty="0"/>
              </a:p>
              <a:p>
                <a:pPr marL="0" indent="0">
                  <a:buNone/>
                </a:pPr>
                <a:endParaRPr lang="zh-CN" altLang="zh-CN"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95300" y="1981200"/>
                <a:ext cx="8229600" cy="3962400"/>
              </a:xfrm>
              <a:prstGeom prst="rect">
                <a:avLst/>
              </a:prstGeom>
              <a:blipFill rotWithShape="1">
                <a:blip r:embed="rId3"/>
                <a:stretch>
                  <a:fillRect l="-741" t="-769" r="-889" b="-1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3606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smtClean="0"/>
              <a:t>Edge weight optimization – our solution:</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95300" y="1981200"/>
                <a:ext cx="81153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The next step is to apply a gradient based method to identify </a:t>
                </a:r>
                <a14:m>
                  <m:oMath xmlns:m="http://schemas.openxmlformats.org/officeDocument/2006/math">
                    <m:r>
                      <a:rPr lang="zh-CN" altLang="en-US" sz="2000" i="1" smtClean="0">
                        <a:latin typeface="Cambria Math"/>
                      </a:rPr>
                      <m:t>𝜔</m:t>
                    </m:r>
                  </m:oMath>
                </a14:m>
                <a:r>
                  <a:rPr lang="en-US" altLang="zh-CN" sz="2000" dirty="0" smtClean="0"/>
                  <a:t> to minimize </a:t>
                </a:r>
                <a14:m>
                  <m:oMath xmlns:m="http://schemas.openxmlformats.org/officeDocument/2006/math">
                    <m:r>
                      <m:rPr>
                        <m:sty m:val="p"/>
                      </m:rPr>
                      <a:rPr lang="en-US" altLang="zh-CN" sz="2000" b="0" i="0" smtClean="0">
                        <a:latin typeface="Cambria Math"/>
                      </a:rPr>
                      <m:t>O</m:t>
                    </m:r>
                    <m:d>
                      <m:dPr>
                        <m:ctrlPr>
                          <a:rPr lang="en-US" altLang="zh-CN" sz="2000" b="0" i="1" smtClean="0">
                            <a:latin typeface="Cambria Math"/>
                          </a:rPr>
                        </m:ctrlPr>
                      </m:dPr>
                      <m:e>
                        <m:r>
                          <a:rPr lang="zh-CN" altLang="en-US" sz="2000" b="0" i="1" smtClean="0">
                            <a:latin typeface="Cambria Math"/>
                          </a:rPr>
                          <m:t>𝜔</m:t>
                        </m:r>
                      </m:e>
                    </m:d>
                  </m:oMath>
                </a14:m>
                <a:r>
                  <a:rPr lang="en-US" altLang="zh-CN" sz="2000" dirty="0" smtClean="0"/>
                  <a:t>. The derivate of </a:t>
                </a:r>
                <a14:m>
                  <m:oMath xmlns:m="http://schemas.openxmlformats.org/officeDocument/2006/math">
                    <m:r>
                      <a:rPr lang="en-US" altLang="zh-CN" sz="2000" b="0" i="1" smtClean="0">
                        <a:latin typeface="Cambria Math"/>
                      </a:rPr>
                      <m:t>𝑂</m:t>
                    </m:r>
                    <m:d>
                      <m:dPr>
                        <m:ctrlPr>
                          <a:rPr lang="en-US" altLang="zh-CN" sz="2000" b="0" i="1" smtClean="0">
                            <a:latin typeface="Cambria Math"/>
                          </a:rPr>
                        </m:ctrlPr>
                      </m:dPr>
                      <m:e>
                        <m:r>
                          <a:rPr lang="zh-CN" altLang="en-US" sz="2000" b="0" i="1" smtClean="0">
                            <a:latin typeface="Cambria Math"/>
                          </a:rPr>
                          <m:t>𝜔</m:t>
                        </m:r>
                      </m:e>
                    </m:d>
                  </m:oMath>
                </a14:m>
                <a:r>
                  <a:rPr lang="en-US" altLang="zh-CN" sz="2000" dirty="0" smtClean="0"/>
                  <a:t> can be calculated as follows:</a:t>
                </a:r>
              </a:p>
              <a:p>
                <a:pPr marL="0" indent="0" algn="ctr">
                  <a:buNone/>
                </a:pPr>
                <a14:m>
                  <m:oMath xmlns:m="http://schemas.openxmlformats.org/officeDocument/2006/math">
                    <m:box>
                      <m:boxPr>
                        <m:ctrlPr>
                          <a:rPr lang="zh-CN" altLang="zh-CN" sz="2000" i="1">
                            <a:latin typeface="Cambria Math"/>
                          </a:rPr>
                        </m:ctrlPr>
                      </m:boxPr>
                      <m:e>
                        <m:argPr>
                          <m:argSz m:val="-1"/>
                        </m:argPr>
                        <m:f>
                          <m:fPr>
                            <m:ctrlPr>
                              <a:rPr lang="zh-CN" altLang="zh-CN" sz="2000" i="1">
                                <a:latin typeface="Cambria Math"/>
                              </a:rPr>
                            </m:ctrlPr>
                          </m:fPr>
                          <m:num>
                            <m:r>
                              <a:rPr lang="en-US" altLang="zh-CN" sz="2000" i="1">
                                <a:latin typeface="Cambria Math"/>
                              </a:rPr>
                              <m:t>𝜕</m:t>
                            </m:r>
                            <m:r>
                              <a:rPr lang="en-US" altLang="zh-CN" sz="2000" i="1">
                                <a:latin typeface="Cambria Math"/>
                              </a:rPr>
                              <m:t>𝑂</m:t>
                            </m:r>
                            <m:d>
                              <m:dPr>
                                <m:ctrlPr>
                                  <a:rPr lang="zh-CN" altLang="zh-CN" sz="2000" i="1">
                                    <a:latin typeface="Cambria Math"/>
                                  </a:rPr>
                                </m:ctrlPr>
                              </m:dPr>
                              <m:e>
                                <m:r>
                                  <a:rPr lang="en-US" altLang="zh-CN" sz="2000" i="1">
                                    <a:latin typeface="Cambria Math"/>
                                  </a:rPr>
                                  <m:t>𝜔</m:t>
                                </m:r>
                              </m:e>
                            </m:d>
                          </m:num>
                          <m:den>
                            <m:r>
                              <a:rPr lang="en-US" altLang="zh-CN" sz="2000" i="1">
                                <a:latin typeface="Cambria Math"/>
                              </a:rPr>
                              <m:t>𝜕𝜔</m:t>
                            </m:r>
                          </m:den>
                        </m:f>
                      </m:e>
                    </m:box>
                    <m:r>
                      <a:rPr lang="en-US" altLang="zh-CN" sz="2000" i="1">
                        <a:latin typeface="Cambria Math"/>
                      </a:rPr>
                      <m:t>=2</m:t>
                    </m:r>
                    <m:r>
                      <a:rPr lang="en-US" altLang="zh-CN" sz="2000" i="1">
                        <a:latin typeface="Cambria Math"/>
                      </a:rPr>
                      <m:t>𝜔</m:t>
                    </m:r>
                    <m:r>
                      <a:rPr lang="en-US" altLang="zh-CN" sz="2000" i="1">
                        <a:latin typeface="Cambria Math"/>
                      </a:rPr>
                      <m:t>+</m:t>
                    </m:r>
                    <m:nary>
                      <m:naryPr>
                        <m:chr m:val="∑"/>
                        <m:limLoc m:val="undOvr"/>
                        <m:supHide m:val="on"/>
                        <m:ctrlPr>
                          <a:rPr lang="zh-CN" altLang="zh-CN" sz="2000" i="1">
                            <a:latin typeface="Cambria Math"/>
                          </a:rPr>
                        </m:ctrlPr>
                      </m:naryPr>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r>
                          <a:rPr lang="en-US" altLang="zh-CN" sz="2000" i="1">
                            <a:latin typeface="Cambria Math"/>
                          </a:rPr>
                          <m:t>,</m:t>
                        </m:r>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up/>
                      <m:e>
                        <m:box>
                          <m:boxPr>
                            <m:ctrlPr>
                              <a:rPr lang="zh-CN" altLang="zh-CN" sz="2000" i="1">
                                <a:latin typeface="Cambria Math"/>
                              </a:rPr>
                            </m:ctrlPr>
                          </m:boxPr>
                          <m:e>
                            <m:argPr>
                              <m:argSz m:val="-1"/>
                            </m:argPr>
                            <m:f>
                              <m:fPr>
                                <m:ctrlPr>
                                  <a:rPr lang="zh-CN" altLang="zh-CN" sz="2000" i="1">
                                    <a:latin typeface="Cambria Math"/>
                                  </a:rPr>
                                </m:ctrlPr>
                              </m:fPr>
                              <m:num>
                                <m:r>
                                  <a:rPr lang="en-US" altLang="zh-CN" sz="2000" i="1">
                                    <a:latin typeface="Cambria Math"/>
                                  </a:rPr>
                                  <m:t>𝜕</m:t>
                                </m:r>
                                <m:r>
                                  <a:rPr lang="en-US" altLang="zh-CN" sz="2000" i="1">
                                    <a:latin typeface="Cambria Math"/>
                                  </a:rPr>
                                  <m:t>h</m:t>
                                </m:r>
                                <m:d>
                                  <m:dPr>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sub>
                                    </m:sSub>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Sub>
                                  </m:e>
                                </m:d>
                              </m:num>
                              <m:den>
                                <m:r>
                                  <a:rPr lang="en-US" altLang="zh-CN" sz="2000" i="1">
                                    <a:latin typeface="Cambria Math"/>
                                  </a:rPr>
                                  <m:t>𝜕𝜔</m:t>
                                </m:r>
                              </m:den>
                            </m:f>
                          </m:e>
                        </m:box>
                      </m:e>
                    </m:nary>
                    <m:r>
                      <a:rPr lang="en-US" altLang="zh-CN" sz="2000" i="1">
                        <a:latin typeface="Cambria Math"/>
                      </a:rPr>
                      <m:t>=2</m:t>
                    </m:r>
                    <m:r>
                      <a:rPr lang="en-US" altLang="zh-CN" sz="2000" i="1">
                        <a:latin typeface="Cambria Math"/>
                      </a:rPr>
                      <m:t>𝜔</m:t>
                    </m:r>
                    <m:r>
                      <a:rPr lang="en-US" altLang="zh-CN" sz="2000" i="1">
                        <a:latin typeface="Cambria Math"/>
                      </a:rPr>
                      <m:t>+</m:t>
                    </m:r>
                    <m:nary>
                      <m:naryPr>
                        <m:chr m:val="∑"/>
                        <m:limLoc m:val="undOvr"/>
                        <m:supHide m:val="on"/>
                        <m:ctrlPr>
                          <a:rPr lang="zh-CN" altLang="zh-CN" sz="2000" i="1">
                            <a:latin typeface="Cambria Math"/>
                          </a:rPr>
                        </m:ctrlPr>
                      </m:naryPr>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r>
                          <a:rPr lang="en-US" altLang="zh-CN" sz="2000" i="1">
                            <a:latin typeface="Cambria Math"/>
                          </a:rPr>
                          <m:t>,</m:t>
                        </m:r>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up/>
                      <m:e>
                        <m:box>
                          <m:boxPr>
                            <m:ctrlPr>
                              <a:rPr lang="zh-CN" altLang="zh-CN" sz="2000" i="1">
                                <a:latin typeface="Cambria Math"/>
                              </a:rPr>
                            </m:ctrlPr>
                          </m:boxPr>
                          <m:e>
                            <m:argPr>
                              <m:argSz m:val="-1"/>
                            </m:argPr>
                            <m:f>
                              <m:fPr>
                                <m:ctrlPr>
                                  <a:rPr lang="zh-CN" altLang="zh-CN" sz="2000" i="1">
                                    <a:latin typeface="Cambria Math"/>
                                  </a:rPr>
                                </m:ctrlPr>
                              </m:fPr>
                              <m:num>
                                <m:r>
                                  <a:rPr lang="en-US" altLang="zh-CN" sz="2000" i="1">
                                    <a:latin typeface="Cambria Math"/>
                                  </a:rPr>
                                  <m:t>𝜕</m:t>
                                </m:r>
                                <m:r>
                                  <a:rPr lang="en-US" altLang="zh-CN" sz="2000" i="1">
                                    <a:latin typeface="Cambria Math"/>
                                  </a:rPr>
                                  <m:t>h</m:t>
                                </m:r>
                                <m:d>
                                  <m:dPr>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sub>
                                    </m:sSub>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Sub>
                                  </m:e>
                                </m:d>
                              </m:num>
                              <m:den>
                                <m:r>
                                  <a:rPr lang="en-US" altLang="zh-CN" sz="2000" i="1">
                                    <a:latin typeface="Cambria Math"/>
                                  </a:rPr>
                                  <m:t>𝜕</m:t>
                                </m:r>
                                <m:d>
                                  <m:dPr>
                                    <m:ctrlPr>
                                      <a:rPr lang="zh-CN" altLang="zh-CN" sz="2000" i="1">
                                        <a:latin typeface="Cambria Math"/>
                                      </a:rPr>
                                    </m:ctrlPr>
                                  </m:dPr>
                                  <m:e>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sub>
                                    </m:sSub>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Sub>
                                  </m:e>
                                </m:d>
                              </m:den>
                            </m:f>
                          </m:e>
                        </m:box>
                      </m:e>
                    </m:nary>
                    <m:d>
                      <m:dPr>
                        <m:ctrlPr>
                          <a:rPr lang="zh-CN" altLang="zh-CN" sz="2000" i="1">
                            <a:latin typeface="Cambria Math"/>
                          </a:rPr>
                        </m:ctrlPr>
                      </m:dPr>
                      <m:e>
                        <m:box>
                          <m:boxPr>
                            <m:ctrlPr>
                              <a:rPr lang="zh-CN" altLang="zh-CN" sz="2000" i="1">
                                <a:latin typeface="Cambria Math"/>
                              </a:rPr>
                            </m:ctrlPr>
                          </m:boxPr>
                          <m:e>
                            <m:argPr>
                              <m:argSz m:val="-1"/>
                            </m:argPr>
                            <m:f>
                              <m:fPr>
                                <m:ctrlPr>
                                  <a:rPr lang="zh-CN" altLang="zh-CN" sz="2000" i="1">
                                    <a:latin typeface="Cambria Math"/>
                                  </a:rPr>
                                </m:ctrlPr>
                              </m:fPr>
                              <m:num>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𝑛</m:t>
                                        </m:r>
                                      </m:sub>
                                    </m:sSub>
                                  </m:sub>
                                </m:sSub>
                              </m:num>
                              <m:den>
                                <m:r>
                                  <a:rPr lang="en-US" altLang="zh-CN" sz="2000" i="1">
                                    <a:latin typeface="Cambria Math"/>
                                  </a:rPr>
                                  <m:t>𝜕𝜔</m:t>
                                </m:r>
                              </m:den>
                            </m:f>
                            <m:r>
                              <a:rPr lang="en-US" altLang="zh-CN" sz="2000" i="1">
                                <a:latin typeface="Cambria Math"/>
                              </a:rPr>
                              <m:t>−</m:t>
                            </m:r>
                            <m:box>
                              <m:boxPr>
                                <m:ctrlPr>
                                  <a:rPr lang="zh-CN" altLang="zh-CN" sz="2000" i="1">
                                    <a:latin typeface="Cambria Math"/>
                                  </a:rPr>
                                </m:ctrlPr>
                              </m:boxPr>
                              <m:e>
                                <m:argPr>
                                  <m:argSz m:val="-1"/>
                                </m:argPr>
                                <m:f>
                                  <m:fPr>
                                    <m:ctrlPr>
                                      <a:rPr lang="zh-CN" altLang="zh-CN" sz="2000" i="1">
                                        <a:latin typeface="Cambria Math"/>
                                      </a:rPr>
                                    </m:ctrlPr>
                                  </m:fPr>
                                  <m:num>
                                    <m:r>
                                      <a:rPr lang="en-US" altLang="zh-CN" sz="2000" i="1">
                                        <a:latin typeface="Cambria Math"/>
                                      </a:rPr>
                                      <m:t>𝜕</m:t>
                                    </m:r>
                                    <m:sSub>
                                      <m:sSubPr>
                                        <m:ctrlPr>
                                          <a:rPr lang="zh-CN" altLang="zh-CN" sz="2000" i="1">
                                            <a:latin typeface="Cambria Math"/>
                                          </a:rPr>
                                        </m:ctrlPr>
                                      </m:sSubPr>
                                      <m:e>
                                        <m:r>
                                          <a:rPr lang="en-US" altLang="zh-CN" sz="2000" i="1">
                                            <a:latin typeface="Cambria Math"/>
                                          </a:rPr>
                                          <m:t>𝑆</m:t>
                                        </m:r>
                                      </m:e>
                                      <m:sub>
                                        <m:sSub>
                                          <m:sSubPr>
                                            <m:ctrlPr>
                                              <a:rPr lang="zh-CN" altLang="zh-CN" sz="2000" i="1">
                                                <a:latin typeface="Cambria Math"/>
                                              </a:rPr>
                                            </m:ctrlPr>
                                          </m:sSubPr>
                                          <m:e>
                                            <m:r>
                                              <a:rPr lang="en-US" altLang="zh-CN" sz="2000" i="1">
                                                <a:latin typeface="Cambria Math"/>
                                              </a:rPr>
                                              <m:t>𝑣</m:t>
                                            </m:r>
                                          </m:e>
                                          <m:sub>
                                            <m:r>
                                              <a:rPr lang="en-US" altLang="zh-CN" sz="2000" i="1">
                                                <a:latin typeface="Cambria Math"/>
                                              </a:rPr>
                                              <m:t>𝑝</m:t>
                                            </m:r>
                                          </m:sub>
                                        </m:sSub>
                                      </m:sub>
                                    </m:sSub>
                                  </m:num>
                                  <m:den>
                                    <m:r>
                                      <a:rPr lang="en-US" altLang="zh-CN" sz="2000" i="1">
                                        <a:latin typeface="Cambria Math"/>
                                      </a:rPr>
                                      <m:t>𝜕𝜔</m:t>
                                    </m:r>
                                  </m:den>
                                </m:f>
                              </m:e>
                            </m:box>
                          </m:e>
                        </m:box>
                      </m:e>
                    </m:d>
                  </m:oMath>
                </a14:m>
                <a:r>
                  <a:rPr lang="en-US" altLang="zh-CN" sz="2000" dirty="0"/>
                  <a:t> </a:t>
                </a:r>
              </a:p>
              <a:p>
                <a:pPr marL="0" indent="0" algn="ctr">
                  <a:buNone/>
                </a:pPr>
                <a:endParaRPr lang="en-US" altLang="zh-CN" sz="2000" dirty="0"/>
              </a:p>
              <a:p>
                <a:pPr marL="0" indent="0">
                  <a:buNone/>
                </a:pPr>
                <a14:m>
                  <m:oMath xmlns:m="http://schemas.openxmlformats.org/officeDocument/2006/math">
                    <m:f>
                      <m:fPr>
                        <m:ctrlPr>
                          <a:rPr lang="en-US" altLang="zh-CN" sz="2000" i="1" smtClean="0">
                            <a:latin typeface="Cambria Math"/>
                          </a:rPr>
                        </m:ctrlPr>
                      </m:fPr>
                      <m:num>
                        <m:r>
                          <a:rPr lang="zh-CN" altLang="en-US" sz="2000" i="1" smtClean="0">
                            <a:latin typeface="Cambria Math"/>
                          </a:rPr>
                          <m:t>𝜕</m:t>
                        </m:r>
                        <m:sSub>
                          <m:sSubPr>
                            <m:ctrlPr>
                              <a:rPr lang="en-US" altLang="zh-CN" sz="2000" i="1" smtClean="0">
                                <a:latin typeface="Cambria Math"/>
                              </a:rPr>
                            </m:ctrlPr>
                          </m:sSubPr>
                          <m:e>
                            <m:r>
                              <a:rPr lang="en-US" altLang="zh-CN" sz="2000" b="0" i="1" smtClean="0">
                                <a:latin typeface="Cambria Math"/>
                              </a:rPr>
                              <m:t>𝑆</m:t>
                            </m:r>
                          </m:e>
                          <m:sub>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𝑥</m:t>
                                </m:r>
                              </m:sub>
                            </m:sSub>
                          </m:sub>
                        </m:sSub>
                      </m:num>
                      <m:den>
                        <m:r>
                          <a:rPr lang="zh-CN" altLang="en-US" sz="2000" i="1" smtClean="0">
                            <a:latin typeface="Cambria Math"/>
                          </a:rPr>
                          <m:t>𝜕𝜔</m:t>
                        </m:r>
                      </m:den>
                    </m:f>
                  </m:oMath>
                </a14:m>
                <a:r>
                  <a:rPr lang="en-US" altLang="zh-CN" sz="2000" dirty="0" smtClean="0"/>
                  <a:t>  can be calculated as follows:</a:t>
                </a:r>
              </a:p>
              <a:p>
                <a:pPr marL="0" indent="0">
                  <a:buNone/>
                </a:pPr>
                <a14:m>
                  <m:oMathPara xmlns:m="http://schemas.openxmlformats.org/officeDocument/2006/math">
                    <m:oMathParaPr>
                      <m:jc m:val="center"/>
                    </m:oMathParaPr>
                    <m:oMath xmlns:m="http://schemas.openxmlformats.org/officeDocument/2006/math">
                      <m:box>
                        <m:boxPr>
                          <m:ctrlPr>
                            <a:rPr lang="zh-CN" altLang="en-US" sz="2000" i="1" smtClean="0">
                              <a:latin typeface="Cambria Math"/>
                            </a:rPr>
                          </m:ctrlPr>
                        </m:boxPr>
                        <m:e>
                          <m:argPr>
                            <m:argSz m:val="-1"/>
                          </m:argPr>
                          <m:f>
                            <m:fPr>
                              <m:ctrlPr>
                                <a:rPr lang="en-US" altLang="zh-CN" sz="2000" i="1" smtClean="0">
                                  <a:latin typeface="Cambria Math"/>
                                </a:rPr>
                              </m:ctrlPr>
                            </m:fPr>
                            <m:num>
                              <m:r>
                                <a:rPr lang="zh-CN" altLang="en-US" sz="2000" i="1" smtClean="0">
                                  <a:latin typeface="Cambria Math"/>
                                </a:rPr>
                                <m:t>𝜕</m:t>
                              </m:r>
                              <m:sSub>
                                <m:sSubPr>
                                  <m:ctrlPr>
                                    <a:rPr lang="en-US" altLang="zh-CN" sz="2000" i="1" smtClean="0">
                                      <a:latin typeface="Cambria Math"/>
                                    </a:rPr>
                                  </m:ctrlPr>
                                </m:sSubPr>
                                <m:e>
                                  <m:r>
                                    <a:rPr lang="en-US" altLang="zh-CN" sz="2000" b="0" i="1" smtClean="0">
                                      <a:latin typeface="Cambria Math"/>
                                    </a:rPr>
                                    <m:t>𝑆</m:t>
                                  </m:r>
                                </m:e>
                                <m:sub>
                                  <m:sSub>
                                    <m:sSubPr>
                                      <m:ctrlPr>
                                        <a:rPr lang="en-US" altLang="zh-CN" sz="2000" i="1" smtClean="0">
                                          <a:latin typeface="Cambria Math"/>
                                        </a:rPr>
                                      </m:ctrlPr>
                                    </m:sSubPr>
                                    <m:e>
                                      <m:r>
                                        <a:rPr lang="en-US" altLang="zh-CN" sz="2000" b="0" i="1" smtClean="0">
                                          <a:latin typeface="Cambria Math"/>
                                        </a:rPr>
                                        <m:t>𝑣</m:t>
                                      </m:r>
                                    </m:e>
                                    <m:sub>
                                      <m:r>
                                        <a:rPr lang="en-US" altLang="zh-CN" sz="2000" b="0" i="1" smtClean="0">
                                          <a:latin typeface="Cambria Math"/>
                                        </a:rPr>
                                        <m:t>𝑥</m:t>
                                      </m:r>
                                    </m:sub>
                                  </m:sSub>
                                </m:sub>
                              </m:sSub>
                            </m:num>
                            <m:den>
                              <m:r>
                                <a:rPr lang="zh-CN" altLang="en-US" sz="2000" i="1" smtClean="0">
                                  <a:latin typeface="Cambria Math"/>
                                </a:rPr>
                                <m:t>𝜕𝜔</m:t>
                              </m:r>
                            </m:den>
                          </m:f>
                          <m:r>
                            <a:rPr lang="en-US" altLang="zh-CN" sz="2000" b="0" i="1" smtClean="0">
                              <a:latin typeface="Cambria Math"/>
                            </a:rPr>
                            <m:t>=</m:t>
                          </m:r>
                          <m:nary>
                            <m:naryPr>
                              <m:chr m:val="∑"/>
                              <m:limLoc m:val="subSup"/>
                              <m:supHide m:val="on"/>
                              <m:ctrlPr>
                                <a:rPr lang="en-US" altLang="zh-CN" sz="2000" b="0" i="1" smtClean="0">
                                  <a:latin typeface="Cambria Math"/>
                                </a:rPr>
                              </m:ctrlPr>
                            </m:naryPr>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𝑖</m:t>
                                  </m:r>
                                </m:sub>
                              </m:sSub>
                            </m:sub>
                            <m:sup/>
                            <m:e>
                              <m:sSub>
                                <m:sSubPr>
                                  <m:ctrlPr>
                                    <a:rPr lang="en-US" altLang="zh-CN" sz="2000" b="0" i="1" smtClean="0">
                                      <a:latin typeface="Cambria Math"/>
                                    </a:rPr>
                                  </m:ctrlPr>
                                </m:sSubPr>
                                <m:e>
                                  <m:r>
                                    <a:rPr lang="en-US" altLang="zh-CN" sz="2000" b="0" i="1" smtClean="0">
                                      <a:latin typeface="Cambria Math"/>
                                    </a:rPr>
                                    <m:t>𝑄</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𝑖</m:t>
                                      </m:r>
                                    </m:sub>
                                  </m:s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𝑥</m:t>
                                      </m:r>
                                    </m:sub>
                                  </m:sSub>
                                </m:sub>
                              </m:sSub>
                              <m:box>
                                <m:boxPr>
                                  <m:ctrlPr>
                                    <a:rPr lang="en-US" altLang="zh-CN" sz="2000" b="0" i="1" smtClean="0">
                                      <a:latin typeface="Cambria Math"/>
                                    </a:rPr>
                                  </m:ctrlPr>
                                </m:boxPr>
                                <m:e>
                                  <m:argPr>
                                    <m:argSz m:val="-1"/>
                                  </m:argPr>
                                  <m:f>
                                    <m:fPr>
                                      <m:ctrlPr>
                                        <a:rPr lang="en-US" altLang="zh-CN" sz="2000" b="0" i="1" smtClean="0">
                                          <a:latin typeface="Cambria Math"/>
                                        </a:rPr>
                                      </m:ctrlPr>
                                    </m:fPr>
                                    <m:num>
                                      <m:r>
                                        <a:rPr lang="zh-CN" altLang="en-US"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𝑖</m:t>
                                              </m:r>
                                            </m:sub>
                                          </m:sSub>
                                        </m:sub>
                                      </m:sSub>
                                    </m:num>
                                    <m:den>
                                      <m:r>
                                        <a:rPr lang="zh-CN" altLang="en-US" sz="2000" b="0" i="1" smtClean="0">
                                          <a:latin typeface="Cambria Math"/>
                                        </a:rPr>
                                        <m:t>𝜕𝜔</m:t>
                                      </m:r>
                                    </m:den>
                                  </m:f>
                                </m:e>
                              </m:box>
                              <m:r>
                                <a:rPr lang="en-US" altLang="zh-CN" sz="2000" b="0" i="1" smtClean="0">
                                  <a:latin typeface="Cambria Math"/>
                                </a:rPr>
                                <m:t>+</m:t>
                              </m:r>
                              <m:sSub>
                                <m:sSubPr>
                                  <m:ctrlPr>
                                    <a:rPr lang="en-US" altLang="zh-CN" sz="2000" b="0" i="1" smtClean="0">
                                      <a:latin typeface="Cambria Math"/>
                                    </a:rPr>
                                  </m:ctrlPr>
                                </m:sSubPr>
                                <m:e>
                                  <m:r>
                                    <a:rPr lang="en-US" altLang="zh-CN" sz="2000" b="0" i="1" smtClean="0">
                                      <a:latin typeface="Cambria Math"/>
                                    </a:rPr>
                                    <m:t>𝑆</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𝑖</m:t>
                                      </m:r>
                                    </m:sub>
                                  </m:sSub>
                                </m:sub>
                              </m:sSub>
                              <m:box>
                                <m:boxPr>
                                  <m:ctrlPr>
                                    <a:rPr lang="en-US" altLang="zh-CN" sz="2000" b="0" i="1" smtClean="0">
                                      <a:latin typeface="Cambria Math"/>
                                    </a:rPr>
                                  </m:ctrlPr>
                                </m:boxPr>
                                <m:e>
                                  <m:argPr>
                                    <m:argSz m:val="-1"/>
                                  </m:argPr>
                                  <m:f>
                                    <m:fPr>
                                      <m:ctrlPr>
                                        <a:rPr lang="en-US" altLang="zh-CN" sz="2000" b="0" i="1" smtClean="0">
                                          <a:latin typeface="Cambria Math"/>
                                        </a:rPr>
                                      </m:ctrlPr>
                                    </m:fPr>
                                    <m:num>
                                      <m:r>
                                        <a:rPr lang="zh-CN" altLang="en-US" sz="2000" b="0" i="1" smtClean="0">
                                          <a:latin typeface="Cambria Math"/>
                                        </a:rPr>
                                        <m:t>𝜕</m:t>
                                      </m:r>
                                      <m:sSub>
                                        <m:sSubPr>
                                          <m:ctrlPr>
                                            <a:rPr lang="en-US" altLang="zh-CN" sz="2000" b="0" i="1" smtClean="0">
                                              <a:latin typeface="Cambria Math"/>
                                            </a:rPr>
                                          </m:ctrlPr>
                                        </m:sSubPr>
                                        <m:e>
                                          <m:r>
                                            <a:rPr lang="en-US" altLang="zh-CN" sz="2000" b="0" i="1" smtClean="0">
                                              <a:latin typeface="Cambria Math"/>
                                            </a:rPr>
                                            <m:t>𝑄</m:t>
                                          </m:r>
                                        </m:e>
                                        <m: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𝑖</m:t>
                                              </m:r>
                                            </m:sub>
                                          </m:sSub>
                                          <m:sSub>
                                            <m:sSubPr>
                                              <m:ctrlPr>
                                                <a:rPr lang="en-US" altLang="zh-CN" sz="2000" b="0" i="1" smtClean="0">
                                                  <a:latin typeface="Cambria Math"/>
                                                </a:rPr>
                                              </m:ctrlPr>
                                            </m:sSubPr>
                                            <m:e>
                                              <m:r>
                                                <a:rPr lang="en-US" altLang="zh-CN" sz="2000" b="0" i="1" smtClean="0">
                                                  <a:latin typeface="Cambria Math"/>
                                                </a:rPr>
                                                <m:t>𝑣</m:t>
                                              </m:r>
                                            </m:e>
                                            <m:sub>
                                              <m:r>
                                                <a:rPr lang="en-US" altLang="zh-CN" sz="2000" b="0" i="1" smtClean="0">
                                                  <a:latin typeface="Cambria Math"/>
                                                </a:rPr>
                                                <m:t>𝑥</m:t>
                                              </m:r>
                                            </m:sub>
                                          </m:sSub>
                                        </m:sub>
                                      </m:sSub>
                                    </m:num>
                                    <m:den>
                                      <m:r>
                                        <a:rPr lang="zh-CN" altLang="en-US" sz="2000" b="0" i="1" smtClean="0">
                                          <a:latin typeface="Cambria Math"/>
                                        </a:rPr>
                                        <m:t>𝜕𝜔</m:t>
                                      </m:r>
                                    </m:den>
                                  </m:f>
                                </m:e>
                              </m:box>
                            </m:e>
                          </m:nary>
                        </m:e>
                      </m:box>
                    </m:oMath>
                  </m:oMathPara>
                </a14:m>
                <a:endParaRPr lang="zh-CN" altLang="zh-CN" sz="2000" dirty="0"/>
              </a:p>
              <a:p>
                <a:pPr marL="0" indent="0">
                  <a:buNone/>
                </a:pPr>
                <a:endParaRPr lang="zh-CN" altLang="zh-CN" sz="2000" dirty="0"/>
              </a:p>
              <a:p>
                <a:pPr marL="0" indent="0">
                  <a:buNone/>
                </a:pPr>
                <a:endParaRPr lang="zh-CN" altLang="zh-CN" sz="2000" dirty="0"/>
              </a:p>
              <a:p>
                <a:pPr marL="0" indent="0">
                  <a:buNone/>
                </a:pPr>
                <a:endParaRPr lang="zh-CN" altLang="zh-CN"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95300" y="1981200"/>
                <a:ext cx="8115300" cy="3581400"/>
              </a:xfrm>
              <a:prstGeom prst="rect">
                <a:avLst/>
              </a:prstGeom>
              <a:blipFill rotWithShape="1">
                <a:blip r:embed="rId3"/>
                <a:stretch>
                  <a:fillRect l="-751" t="-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6102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2</a:t>
            </a:r>
            <a:r>
              <a:rPr lang="en-US" altLang="zh-CN" sz="3200" dirty="0"/>
              <a:t>: </a:t>
            </a:r>
            <a:r>
              <a:rPr lang="en-US" altLang="zh-CN" sz="3200" dirty="0" smtClean="0"/>
              <a:t>Weighing Edges in Integrated Network</a:t>
            </a:r>
            <a:endParaRPr lang="zh-CN" altLang="en-US" sz="3200" dirty="0"/>
          </a:p>
        </p:txBody>
      </p:sp>
      <p:sp>
        <p:nvSpPr>
          <p:cNvPr id="3" name="内容占位符 2"/>
          <p:cNvSpPr>
            <a:spLocks noGrp="1"/>
          </p:cNvSpPr>
          <p:nvPr>
            <p:ph idx="1"/>
          </p:nvPr>
        </p:nvSpPr>
        <p:spPr>
          <a:xfrm>
            <a:off x="304800" y="1219200"/>
            <a:ext cx="8153400" cy="533400"/>
          </a:xfrm>
        </p:spPr>
        <p:txBody>
          <a:bodyPr>
            <a:normAutofit/>
          </a:bodyPr>
          <a:lstStyle/>
          <a:p>
            <a:pPr marL="0" indent="0">
              <a:buNone/>
            </a:pPr>
            <a:r>
              <a:rPr lang="en-US" altLang="zh-CN" sz="2400" dirty="0" smtClean="0"/>
              <a:t>Edge weight optimization – our solution:</a:t>
            </a:r>
            <a:endParaRPr lang="en-US" altLang="zh-CN" sz="2400" b="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17</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95300" y="1752600"/>
                <a:ext cx="51435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smtClean="0"/>
                  <a:t>The process of obtaining </a:t>
                </a:r>
                <a14:m>
                  <m:oMath xmlns:m="http://schemas.openxmlformats.org/officeDocument/2006/math">
                    <m:r>
                      <a:rPr lang="zh-CN" altLang="en-US" sz="2000" i="1" smtClean="0">
                        <a:latin typeface="Cambria Math"/>
                      </a:rPr>
                      <m:t>𝜔</m:t>
                    </m:r>
                  </m:oMath>
                </a14:m>
                <a:r>
                  <a:rPr lang="en-US" altLang="zh-CN" sz="2000" dirty="0" smtClean="0"/>
                  <a:t> has four steps:</a:t>
                </a:r>
              </a:p>
              <a:p>
                <a:pPr marL="0" indent="0">
                  <a:buNone/>
                </a:pPr>
                <a:endParaRPr lang="zh-CN" altLang="zh-CN" sz="20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95300" y="1752600"/>
                <a:ext cx="5143500" cy="533400"/>
              </a:xfrm>
              <a:prstGeom prst="rect">
                <a:avLst/>
              </a:prstGeom>
              <a:blipFill rotWithShape="1">
                <a:blip r:embed="rId3"/>
                <a:stretch>
                  <a:fillRect l="-1185" t="-5747"/>
                </a:stretch>
              </a:blipFill>
            </p:spPr>
            <p:txBody>
              <a:bodyPr/>
              <a:lstStyle/>
              <a:p>
                <a:r>
                  <a:rPr lang="zh-CN" altLang="en-US">
                    <a:noFill/>
                  </a:rPr>
                  <a:t> </a:t>
                </a:r>
              </a:p>
            </p:txBody>
          </p:sp>
        </mc:Fallback>
      </mc:AlternateContent>
      <p:pic>
        <p:nvPicPr>
          <p:cNvPr id="1026" name="Picture 2" descr="C:\Users\xuehansheng\Desktop\GIW_2016_paper_147\Figures_and_AdditionalFiles\fig_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06621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199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a:t>Step </a:t>
            </a:r>
            <a:r>
              <a:rPr lang="en-US" altLang="zh-CN" sz="3200" dirty="0" smtClean="0"/>
              <a:t>3</a:t>
            </a:r>
            <a:r>
              <a:rPr lang="en-US" altLang="zh-CN" sz="3200" dirty="0"/>
              <a:t>: </a:t>
            </a:r>
            <a:r>
              <a:rPr lang="en-US" altLang="zh-CN" sz="3200" dirty="0" smtClean="0"/>
              <a:t>Predicting relationship using RWR</a:t>
            </a:r>
            <a:endParaRPr lang="zh-CN" altLang="en-US" sz="3200" dirty="0"/>
          </a:p>
        </p:txBody>
      </p:sp>
      <p:sp>
        <p:nvSpPr>
          <p:cNvPr id="3" name="内容占位符 2"/>
          <p:cNvSpPr>
            <a:spLocks noGrp="1"/>
          </p:cNvSpPr>
          <p:nvPr>
            <p:ph idx="1"/>
          </p:nvPr>
        </p:nvSpPr>
        <p:spPr>
          <a:xfrm>
            <a:off x="457200" y="1752600"/>
            <a:ext cx="8153400" cy="1676400"/>
          </a:xfrm>
        </p:spPr>
        <p:txBody>
          <a:bodyPr>
            <a:normAutofit/>
          </a:bodyPr>
          <a:lstStyle/>
          <a:p>
            <a:pPr marL="0" indent="0">
              <a:buNone/>
            </a:pPr>
            <a:r>
              <a:rPr lang="en-US" altLang="zh-CN" sz="2400" dirty="0" smtClean="0"/>
              <a:t>After estimating the edge weight of the integrated network, we can directly apply RWR on the weighted network to predict the relationship between diseases and genes.</a:t>
            </a:r>
            <a:endParaRPr lang="zh-CN" altLang="en-US" sz="2400" dirty="0"/>
          </a:p>
        </p:txBody>
      </p:sp>
      <p:sp>
        <p:nvSpPr>
          <p:cNvPr id="4" name="Slide Number Placeholder 3"/>
          <p:cNvSpPr>
            <a:spLocks noGrp="1"/>
          </p:cNvSpPr>
          <p:nvPr>
            <p:ph type="sldNum" sz="quarter" idx="12"/>
          </p:nvPr>
        </p:nvSpPr>
        <p:spPr/>
        <p:txBody>
          <a:bodyPr/>
          <a:lstStyle/>
          <a:p>
            <a:fld id="{46E3650A-B3EA-4EA6-B03B-1B918CA38D96}" type="slidenum">
              <a:rPr lang="en-US" smtClean="0"/>
              <a:pPr/>
              <a:t>18</a:t>
            </a:fld>
            <a:endParaRPr lang="en-US"/>
          </a:p>
        </p:txBody>
      </p:sp>
    </p:spTree>
    <p:extLst>
      <p:ext uri="{BB962C8B-B14F-4D97-AF65-F5344CB8AC3E}">
        <p14:creationId xmlns:p14="http://schemas.microsoft.com/office/powerpoint/2010/main" val="2609426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Outline</a:t>
            </a:r>
            <a:endParaRPr lang="en-US" sz="3200" dirty="0"/>
          </a:p>
        </p:txBody>
      </p:sp>
      <p:sp>
        <p:nvSpPr>
          <p:cNvPr id="3" name="Content Placeholder 2"/>
          <p:cNvSpPr>
            <a:spLocks noGrp="1"/>
          </p:cNvSpPr>
          <p:nvPr>
            <p:ph idx="1"/>
          </p:nvPr>
        </p:nvSpPr>
        <p:spPr/>
        <p:txBody>
          <a:bodyPr>
            <a:normAutofit/>
          </a:bodyPr>
          <a:lstStyle/>
          <a:p>
            <a:r>
              <a:rPr lang="en-US" dirty="0"/>
              <a:t>Background</a:t>
            </a:r>
          </a:p>
          <a:p>
            <a:r>
              <a:rPr lang="en-US" dirty="0"/>
              <a:t>Methods </a:t>
            </a:r>
          </a:p>
          <a:p>
            <a:r>
              <a:rPr lang="en-US" dirty="0" smtClean="0">
                <a:solidFill>
                  <a:srgbClr val="FF0000"/>
                </a:solidFill>
              </a:rPr>
              <a:t>Results</a:t>
            </a:r>
          </a:p>
          <a:p>
            <a:r>
              <a:rPr lang="en-US" dirty="0"/>
              <a:t>Future work</a:t>
            </a:r>
          </a:p>
        </p:txBody>
      </p:sp>
      <p:sp>
        <p:nvSpPr>
          <p:cNvPr id="4" name="Slide Number Placeholder 3"/>
          <p:cNvSpPr>
            <a:spLocks noGrp="1"/>
          </p:cNvSpPr>
          <p:nvPr>
            <p:ph type="sldNum" sz="quarter" idx="12"/>
          </p:nvPr>
        </p:nvSpPr>
        <p:spPr/>
        <p:txBody>
          <a:bodyPr/>
          <a:lstStyle/>
          <a:p>
            <a:fld id="{46E3650A-B3EA-4EA6-B03B-1B918CA38D96}" type="slidenum">
              <a:rPr lang="en-US" smtClean="0"/>
              <a:pPr/>
              <a:t>19</a:t>
            </a:fld>
            <a:endParaRPr lang="en-US"/>
          </a:p>
        </p:txBody>
      </p:sp>
    </p:spTree>
    <p:extLst>
      <p:ext uri="{BB962C8B-B14F-4D97-AF65-F5344CB8AC3E}">
        <p14:creationId xmlns:p14="http://schemas.microsoft.com/office/powerpoint/2010/main" val="3464763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Outline</a:t>
            </a:r>
            <a:endParaRPr lang="en-US" sz="3200" dirty="0"/>
          </a:p>
        </p:txBody>
      </p:sp>
      <p:sp>
        <p:nvSpPr>
          <p:cNvPr id="3" name="Content Placeholder 2"/>
          <p:cNvSpPr>
            <a:spLocks noGrp="1"/>
          </p:cNvSpPr>
          <p:nvPr>
            <p:ph idx="1"/>
          </p:nvPr>
        </p:nvSpPr>
        <p:spPr/>
        <p:txBody>
          <a:bodyPr>
            <a:normAutofit/>
          </a:bodyPr>
          <a:lstStyle/>
          <a:p>
            <a:r>
              <a:rPr lang="en-US" dirty="0" smtClean="0"/>
              <a:t>Background</a:t>
            </a:r>
            <a:endParaRPr lang="en-US" dirty="0"/>
          </a:p>
          <a:p>
            <a:r>
              <a:rPr lang="en-US" dirty="0" smtClean="0"/>
              <a:t>Methods </a:t>
            </a:r>
          </a:p>
          <a:p>
            <a:r>
              <a:rPr lang="en-US" dirty="0" smtClean="0"/>
              <a:t>Results</a:t>
            </a:r>
          </a:p>
          <a:p>
            <a:r>
              <a:rPr lang="en-US" dirty="0"/>
              <a:t>Future work</a:t>
            </a:r>
          </a:p>
        </p:txBody>
      </p:sp>
      <p:sp>
        <p:nvSpPr>
          <p:cNvPr id="4" name="Slide Number Placeholder 3"/>
          <p:cNvSpPr>
            <a:spLocks noGrp="1"/>
          </p:cNvSpPr>
          <p:nvPr>
            <p:ph type="sldNum" sz="quarter" idx="12"/>
          </p:nvPr>
        </p:nvSpPr>
        <p:spPr/>
        <p:txBody>
          <a:bodyPr/>
          <a:lstStyle/>
          <a:p>
            <a:fld id="{46E3650A-B3EA-4EA6-B03B-1B918CA38D96}" type="slidenum">
              <a:rPr lang="en-US" smtClean="0"/>
              <a:pPr/>
              <a:t>2</a:t>
            </a:fld>
            <a:endParaRPr lang="en-US"/>
          </a:p>
        </p:txBody>
      </p:sp>
    </p:spTree>
    <p:extLst>
      <p:ext uri="{BB962C8B-B14F-4D97-AF65-F5344CB8AC3E}">
        <p14:creationId xmlns:p14="http://schemas.microsoft.com/office/powerpoint/2010/main" val="1431566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normAutofit/>
          </a:bodyPr>
          <a:lstStyle/>
          <a:p>
            <a:r>
              <a:rPr lang="en-US" altLang="zh-CN" sz="3200" dirty="0" smtClean="0"/>
              <a:t>Results</a:t>
            </a:r>
            <a:endParaRPr lang="zh-CN" altLang="en-US" sz="3200" dirty="0"/>
          </a:p>
        </p:txBody>
      </p:sp>
      <p:sp>
        <p:nvSpPr>
          <p:cNvPr id="3" name="内容占位符 2"/>
          <p:cNvSpPr>
            <a:spLocks noGrp="1"/>
          </p:cNvSpPr>
          <p:nvPr>
            <p:ph idx="1"/>
          </p:nvPr>
        </p:nvSpPr>
        <p:spPr>
          <a:xfrm>
            <a:off x="304800" y="1143000"/>
            <a:ext cx="8458200" cy="4525963"/>
          </a:xfrm>
        </p:spPr>
        <p:txBody>
          <a:bodyPr>
            <a:normAutofit/>
          </a:bodyPr>
          <a:lstStyle/>
          <a:p>
            <a:r>
              <a:rPr lang="en-US" altLang="zh-CN" sz="2400" dirty="0" smtClean="0"/>
              <a:t>In the test experiments, we compare SLN-SRW with SRW and RWR, where the latter has been widely used in network-based disease gene prediction, on a real and a synthetic data set.</a:t>
            </a:r>
          </a:p>
          <a:p>
            <a:endParaRPr lang="en-US" altLang="zh-CN" sz="2400" dirty="0" smtClean="0"/>
          </a:p>
          <a:p>
            <a:pPr>
              <a:buFont typeface="Wingdings" pitchFamily="2" charset="2"/>
              <a:buChar char="ü"/>
            </a:pPr>
            <a:r>
              <a:rPr lang="en-US" altLang="zh-CN" sz="2000" dirty="0" smtClean="0"/>
              <a:t>Real data set: we select 430 disease-gene edges from the integrated network as the positive set, and generate 430 edges as the negative set.</a:t>
            </a:r>
          </a:p>
          <a:p>
            <a:pPr marL="0" indent="0">
              <a:buNone/>
            </a:pPr>
            <a:endParaRPr lang="en-US" altLang="zh-CN" sz="2000" dirty="0" smtClean="0"/>
          </a:p>
          <a:p>
            <a:pPr>
              <a:buFont typeface="Wingdings" pitchFamily="2" charset="2"/>
              <a:buChar char="ü"/>
            </a:pPr>
            <a:r>
              <a:rPr lang="en-US" altLang="zh-CN" sz="2000" dirty="0" smtClean="0"/>
              <a:t>Synthetic data set: we generated 300 </a:t>
            </a:r>
            <a:r>
              <a:rPr lang="en-US" altLang="zh-CN" sz="2000" dirty="0"/>
              <a:t>scale-free networks using the Copying </a:t>
            </a:r>
            <a:r>
              <a:rPr lang="en-US" altLang="zh-CN" sz="2000" dirty="0" smtClean="0"/>
              <a:t>model, and each network contains 1000 nodes.</a:t>
            </a:r>
            <a:endParaRPr lang="zh-CN" altLang="en-US" sz="2400" dirty="0"/>
          </a:p>
        </p:txBody>
      </p:sp>
      <p:sp>
        <p:nvSpPr>
          <p:cNvPr id="4" name="Slide Number Placeholder 3"/>
          <p:cNvSpPr>
            <a:spLocks noGrp="1"/>
          </p:cNvSpPr>
          <p:nvPr>
            <p:ph type="sldNum" sz="quarter" idx="12"/>
          </p:nvPr>
        </p:nvSpPr>
        <p:spPr/>
        <p:txBody>
          <a:bodyPr/>
          <a:lstStyle/>
          <a:p>
            <a:fld id="{46E3650A-B3EA-4EA6-B03B-1B918CA38D96}" type="slidenum">
              <a:rPr lang="en-US" smtClean="0"/>
              <a:pPr/>
              <a:t>20</a:t>
            </a:fld>
            <a:endParaRPr lang="en-US"/>
          </a:p>
        </p:txBody>
      </p:sp>
    </p:spTree>
    <p:extLst>
      <p:ext uri="{BB962C8B-B14F-4D97-AF65-F5344CB8AC3E}">
        <p14:creationId xmlns:p14="http://schemas.microsoft.com/office/powerpoint/2010/main" val="33405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normAutofit/>
          </a:bodyPr>
          <a:lstStyle/>
          <a:p>
            <a:r>
              <a:rPr lang="en-US" altLang="zh-CN" sz="3200" dirty="0"/>
              <a:t>Performance Comparison on </a:t>
            </a:r>
            <a:r>
              <a:rPr lang="en-US" altLang="zh-CN" sz="3200" dirty="0" smtClean="0"/>
              <a:t>Real Data Set</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1000" y="990601"/>
                <a:ext cx="8305800" cy="1371599"/>
              </a:xfrm>
            </p:spPr>
            <p:txBody>
              <a:bodyPr>
                <a:normAutofit/>
              </a:bodyPr>
              <a:lstStyle/>
              <a:p>
                <a:r>
                  <a:rPr lang="en-US" altLang="zh-CN" sz="2400" dirty="0" smtClean="0"/>
                  <a:t>Varying the restart probability </a:t>
                </a:r>
                <a14:m>
                  <m:oMath xmlns:m="http://schemas.openxmlformats.org/officeDocument/2006/math">
                    <m:r>
                      <a:rPr lang="zh-CN" altLang="en-US" sz="2400" i="1" smtClean="0">
                        <a:latin typeface="Cambria Math"/>
                      </a:rPr>
                      <m:t>𝛼</m:t>
                    </m:r>
                  </m:oMath>
                </a14:m>
                <a:r>
                  <a:rPr lang="en-US" altLang="zh-CN" sz="2400" dirty="0" smtClean="0"/>
                  <a:t> from 0.1 to 0.9, the AUC(Area Under Receiver Operating Characteristic Curve) scores of all three methods are shown as follows: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1000" y="990601"/>
                <a:ext cx="8305800" cy="1371599"/>
              </a:xfrm>
              <a:blipFill rotWithShape="1">
                <a:blip r:embed="rId3"/>
                <a:stretch>
                  <a:fillRect l="-1028" t="-3556" r="-73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46E3650A-B3EA-4EA6-B03B-1B918CA38D96}" type="slidenum">
              <a:rPr lang="en-US" smtClean="0"/>
              <a:pPr/>
              <a:t>21</a:t>
            </a:fld>
            <a:endParaRPr lang="en-US"/>
          </a:p>
        </p:txBody>
      </p:sp>
      <p:pic>
        <p:nvPicPr>
          <p:cNvPr id="1026" name="Picture 2" descr="C:\Users\xuehansheng\Desktop\GIW_2016_paper_147\Figures_and_AdditionalFiles\fig_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41614"/>
            <a:ext cx="6316274" cy="447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68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normAutofit/>
          </a:bodyPr>
          <a:lstStyle/>
          <a:p>
            <a:r>
              <a:rPr lang="en-US" altLang="zh-CN" sz="3200" dirty="0"/>
              <a:t>Performance Comparison on </a:t>
            </a:r>
            <a:r>
              <a:rPr lang="en-US" altLang="zh-CN" sz="3200" dirty="0" smtClean="0"/>
              <a:t>Real Data Set</a:t>
            </a:r>
            <a:endParaRPr lang="zh-CN" altLang="en-US" sz="3200" dirty="0"/>
          </a:p>
        </p:txBody>
      </p:sp>
      <p:sp>
        <p:nvSpPr>
          <p:cNvPr id="3" name="内容占位符 2"/>
          <p:cNvSpPr>
            <a:spLocks noGrp="1"/>
          </p:cNvSpPr>
          <p:nvPr>
            <p:ph idx="1"/>
          </p:nvPr>
        </p:nvSpPr>
        <p:spPr>
          <a:xfrm>
            <a:off x="381000" y="990601"/>
            <a:ext cx="8305800" cy="914399"/>
          </a:xfrm>
        </p:spPr>
        <p:txBody>
          <a:bodyPr>
            <a:normAutofit/>
          </a:bodyPr>
          <a:lstStyle/>
          <a:p>
            <a:r>
              <a:rPr lang="en-US" altLang="zh-CN" sz="2400" dirty="0" smtClean="0"/>
              <a:t>Comparing the performance of all the three methods using the Receiver Operating Characteristic (ROC) curve.</a:t>
            </a:r>
          </a:p>
        </p:txBody>
      </p:sp>
      <p:sp>
        <p:nvSpPr>
          <p:cNvPr id="4" name="Slide Number Placeholder 3"/>
          <p:cNvSpPr>
            <a:spLocks noGrp="1"/>
          </p:cNvSpPr>
          <p:nvPr>
            <p:ph type="sldNum" sz="quarter" idx="12"/>
          </p:nvPr>
        </p:nvSpPr>
        <p:spPr/>
        <p:txBody>
          <a:bodyPr/>
          <a:lstStyle/>
          <a:p>
            <a:fld id="{46E3650A-B3EA-4EA6-B03B-1B918CA38D96}" type="slidenum">
              <a:rPr lang="en-US" smtClean="0"/>
              <a:pPr/>
              <a:t>22</a:t>
            </a:fld>
            <a:endParaRPr lang="en-US"/>
          </a:p>
        </p:txBody>
      </p:sp>
      <p:pic>
        <p:nvPicPr>
          <p:cNvPr id="2050" name="Picture 2" descr="C:\Users\xuehansheng\Desktop\GIW_2016_paper_147\Figures_and_AdditionalFiles\fig_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81197"/>
            <a:ext cx="5892800" cy="451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011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normAutofit/>
          </a:bodyPr>
          <a:lstStyle/>
          <a:p>
            <a:r>
              <a:rPr lang="en-US" altLang="zh-CN" sz="3200" dirty="0"/>
              <a:t>Performance Comparison on </a:t>
            </a:r>
            <a:r>
              <a:rPr lang="en-US" altLang="zh-CN" sz="3200" dirty="0" smtClean="0"/>
              <a:t>Real Data Set</a:t>
            </a:r>
            <a:endParaRPr lang="zh-CN" altLang="en-US" sz="3200" dirty="0"/>
          </a:p>
        </p:txBody>
      </p:sp>
      <p:sp>
        <p:nvSpPr>
          <p:cNvPr id="3" name="内容占位符 2"/>
          <p:cNvSpPr>
            <a:spLocks noGrp="1"/>
          </p:cNvSpPr>
          <p:nvPr>
            <p:ph idx="1"/>
          </p:nvPr>
        </p:nvSpPr>
        <p:spPr>
          <a:xfrm>
            <a:off x="381000" y="990601"/>
            <a:ext cx="8305800" cy="914399"/>
          </a:xfrm>
        </p:spPr>
        <p:txBody>
          <a:bodyPr>
            <a:normAutofit fontScale="92500"/>
          </a:bodyPr>
          <a:lstStyle/>
          <a:p>
            <a:r>
              <a:rPr lang="en-US" altLang="zh-CN" sz="2400" dirty="0" smtClean="0"/>
              <a:t>Finally, we ranked the predicted disease genes to check whether the true disease-related genes have higher ranks than the other genes.</a:t>
            </a:r>
          </a:p>
        </p:txBody>
      </p:sp>
      <p:sp>
        <p:nvSpPr>
          <p:cNvPr id="4" name="Slide Number Placeholder 3"/>
          <p:cNvSpPr>
            <a:spLocks noGrp="1"/>
          </p:cNvSpPr>
          <p:nvPr>
            <p:ph type="sldNum" sz="quarter" idx="12"/>
          </p:nvPr>
        </p:nvSpPr>
        <p:spPr/>
        <p:txBody>
          <a:bodyPr/>
          <a:lstStyle/>
          <a:p>
            <a:fld id="{46E3650A-B3EA-4EA6-B03B-1B918CA38D96}" type="slidenum">
              <a:rPr lang="en-US" smtClean="0"/>
              <a:pPr/>
              <a:t>23</a:t>
            </a:fld>
            <a:endParaRPr lang="en-US"/>
          </a:p>
        </p:txBody>
      </p:sp>
      <p:pic>
        <p:nvPicPr>
          <p:cNvPr id="3074" name="Picture 2" descr="C:\Users\xuehansheng\Desktop\GIW_2016_paper_147\Figures_and_AdditionalFiles\fig_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878343"/>
            <a:ext cx="6388100" cy="486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459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normAutofit/>
          </a:bodyPr>
          <a:lstStyle/>
          <a:p>
            <a:r>
              <a:rPr lang="en-US" altLang="zh-CN" sz="3200" dirty="0"/>
              <a:t>Performance Comparison on </a:t>
            </a:r>
            <a:r>
              <a:rPr lang="en-US" altLang="zh-CN" sz="3200" dirty="0" smtClean="0"/>
              <a:t>Synthetic Data </a:t>
            </a:r>
            <a:r>
              <a:rPr lang="en-US" altLang="zh-CN" sz="3200" dirty="0"/>
              <a:t>Set</a:t>
            </a:r>
            <a:endParaRPr lang="zh-CN" altLang="en-US" sz="3200" dirty="0"/>
          </a:p>
        </p:txBody>
      </p:sp>
      <mc:AlternateContent xmlns:mc="http://schemas.openxmlformats.org/markup-compatibility/2006" xmlns:a14="http://schemas.microsoft.com/office/drawing/2010/main">
        <mc:Choice Requires="a14">
          <p:sp>
            <p:nvSpPr>
              <p:cNvPr id="5" name="TextBox 4"/>
              <p:cNvSpPr txBox="1"/>
              <p:nvPr/>
            </p:nvSpPr>
            <p:spPr>
              <a:xfrm>
                <a:off x="747712" y="5429310"/>
                <a:ext cx="7696200" cy="708079"/>
              </a:xfrm>
              <a:prstGeom prst="rect">
                <a:avLst/>
              </a:prstGeom>
              <a:noFill/>
            </p:spPr>
            <p:txBody>
              <a:bodyPr wrap="square" rtlCol="0">
                <a:spAutoFit/>
              </a:bodyPr>
              <a:lstStyle/>
              <a:p>
                <a:r>
                  <a:rPr lang="en-US" altLang="zh-CN" sz="2000" dirty="0"/>
                  <a:t>We measure the performance of SRW and SLN-SRW by comparing the true edge-type parameter </a:t>
                </a:r>
                <a14:m>
                  <m:oMath xmlns:m="http://schemas.openxmlformats.org/officeDocument/2006/math">
                    <m:sSup>
                      <m:sSupPr>
                        <m:ctrlPr>
                          <a:rPr lang="en-US" altLang="zh-CN" sz="2000" i="1">
                            <a:latin typeface="Cambria Math"/>
                          </a:rPr>
                        </m:ctrlPr>
                      </m:sSupPr>
                      <m:e>
                        <m:r>
                          <a:rPr lang="en-US" altLang="zh-CN" sz="2000" i="1">
                            <a:latin typeface="Cambria Math"/>
                          </a:rPr>
                          <m:t>𝑤</m:t>
                        </m:r>
                      </m:e>
                      <m:sup>
                        <m:r>
                          <a:rPr lang="en-US" altLang="zh-CN" sz="2000" i="1">
                            <a:latin typeface="Cambria Math"/>
                          </a:rPr>
                          <m:t>′</m:t>
                        </m:r>
                      </m:sup>
                    </m:sSup>
                  </m:oMath>
                </a14:m>
                <a:r>
                  <a:rPr lang="zh-CN" altLang="en-US" sz="2000" dirty="0"/>
                  <a:t> </a:t>
                </a:r>
                <a:r>
                  <a:rPr lang="en-US" altLang="zh-CN" sz="2000" dirty="0"/>
                  <a:t>and </a:t>
                </a:r>
                <a14:m>
                  <m:oMath xmlns:m="http://schemas.openxmlformats.org/officeDocument/2006/math">
                    <m:sSup>
                      <m:sSupPr>
                        <m:ctrlPr>
                          <a:rPr lang="en-US" altLang="zh-CN" sz="2000" i="1">
                            <a:latin typeface="Cambria Math"/>
                          </a:rPr>
                        </m:ctrlPr>
                      </m:sSupPr>
                      <m:e>
                        <m:r>
                          <a:rPr lang="en-US" altLang="zh-CN" sz="2000" i="1">
                            <a:latin typeface="Cambria Math"/>
                          </a:rPr>
                          <m:t>𝑤</m:t>
                        </m:r>
                      </m:e>
                      <m:sup>
                        <m:r>
                          <a:rPr lang="en-US" altLang="zh-CN" sz="2000" i="1">
                            <a:latin typeface="Cambria Math"/>
                          </a:rPr>
                          <m:t>∗</m:t>
                        </m:r>
                      </m:sup>
                    </m:sSup>
                  </m:oMath>
                </a14:m>
                <a:r>
                  <a:rPr lang="en-US" altLang="zh-CN" sz="2000" dirty="0"/>
                  <a:t>, using </a:t>
                </a:r>
                <a14:m>
                  <m:oMath xmlns:m="http://schemas.openxmlformats.org/officeDocument/2006/math">
                    <m:r>
                      <m:rPr>
                        <m:sty m:val="p"/>
                      </m:rPr>
                      <a:rPr lang="en-US" altLang="zh-CN" sz="2000">
                        <a:latin typeface="Cambria Math"/>
                      </a:rPr>
                      <m:t>error</m:t>
                    </m:r>
                    <m:r>
                      <a:rPr lang="en-US" altLang="zh-CN" sz="2000">
                        <a:latin typeface="Cambria Math"/>
                      </a:rPr>
                      <m:t>= </m:t>
                    </m:r>
                    <m:nary>
                      <m:naryPr>
                        <m:chr m:val="∑"/>
                        <m:limLoc m:val="subSup"/>
                        <m:supHide m:val="on"/>
                        <m:ctrlPr>
                          <a:rPr lang="zh-CN" altLang="zh-CN" sz="2000" i="1">
                            <a:latin typeface="Cambria Math"/>
                          </a:rPr>
                        </m:ctrlPr>
                      </m:naryPr>
                      <m:sub>
                        <m:r>
                          <a:rPr lang="en-US" altLang="zh-CN" sz="2000" i="1">
                            <a:latin typeface="Cambria Math"/>
                          </a:rPr>
                          <m:t>𝑖</m:t>
                        </m:r>
                      </m:sub>
                      <m:sup/>
                      <m:e>
                        <m:d>
                          <m:dPr>
                            <m:begChr m:val="|"/>
                            <m:endChr m:val="|"/>
                            <m:ctrlPr>
                              <a:rPr lang="zh-CN" altLang="zh-CN" sz="2000" i="1">
                                <a:latin typeface="Cambria Math"/>
                              </a:rPr>
                            </m:ctrlPr>
                          </m:dPr>
                          <m:e>
                            <m:sSubSup>
                              <m:sSubSupPr>
                                <m:ctrlPr>
                                  <a:rPr lang="zh-CN" altLang="zh-CN" sz="2000" i="1">
                                    <a:latin typeface="Cambria Math"/>
                                  </a:rPr>
                                </m:ctrlPr>
                              </m:sSubSupPr>
                              <m:e>
                                <m:r>
                                  <a:rPr lang="en-US" altLang="zh-CN" sz="2000" i="1">
                                    <a:latin typeface="Cambria Math"/>
                                  </a:rPr>
                                  <m:t>𝑤</m:t>
                                </m:r>
                              </m:e>
                              <m:sub>
                                <m:r>
                                  <a:rPr lang="en-US" altLang="zh-CN" sz="2000" i="1">
                                    <a:latin typeface="Cambria Math"/>
                                  </a:rPr>
                                  <m:t>𝑖</m:t>
                                </m:r>
                              </m:sub>
                              <m:sup>
                                <m:r>
                                  <a:rPr lang="en-US" altLang="zh-CN" sz="2000" i="1">
                                    <a:latin typeface="Cambria Math"/>
                                  </a:rPr>
                                  <m:t>′</m:t>
                                </m:r>
                              </m:sup>
                            </m:sSubSup>
                            <m:r>
                              <a:rPr lang="en-US" altLang="zh-CN" sz="2000" i="1">
                                <a:latin typeface="Cambria Math"/>
                              </a:rPr>
                              <m:t>−</m:t>
                            </m:r>
                            <m:sSubSup>
                              <m:sSubSupPr>
                                <m:ctrlPr>
                                  <a:rPr lang="zh-CN" altLang="zh-CN" sz="2000" i="1">
                                    <a:latin typeface="Cambria Math"/>
                                  </a:rPr>
                                </m:ctrlPr>
                              </m:sSubSupPr>
                              <m:e>
                                <m:r>
                                  <a:rPr lang="en-US" altLang="zh-CN" sz="2000" i="1">
                                    <a:latin typeface="Cambria Math"/>
                                  </a:rPr>
                                  <m:t>𝑤</m:t>
                                </m:r>
                              </m:e>
                              <m:sub>
                                <m:r>
                                  <a:rPr lang="en-US" altLang="zh-CN" sz="2000" i="1">
                                    <a:latin typeface="Cambria Math"/>
                                  </a:rPr>
                                  <m:t>𝑖</m:t>
                                </m:r>
                              </m:sub>
                              <m:sup>
                                <m:r>
                                  <a:rPr lang="en-US" altLang="zh-CN" sz="2000" i="1">
                                    <a:latin typeface="Cambria Math"/>
                                  </a:rPr>
                                  <m:t>∗</m:t>
                                </m:r>
                              </m:sup>
                            </m:sSubSup>
                          </m:e>
                        </m:d>
                      </m:e>
                    </m:nary>
                  </m:oMath>
                </a14:m>
                <a:r>
                  <a:rPr lang="en-US" altLang="zh-CN" sz="2000" dirty="0"/>
                  <a:t>. </a:t>
                </a:r>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47712" y="5429310"/>
                <a:ext cx="7696200" cy="708079"/>
              </a:xfrm>
              <a:prstGeom prst="rect">
                <a:avLst/>
              </a:prstGeom>
              <a:blipFill rotWithShape="1">
                <a:blip r:embed="rId3"/>
                <a:stretch>
                  <a:fillRect l="-872" t="-26724" b="-103448"/>
                </a:stretch>
              </a:blipFill>
            </p:spPr>
            <p:txBody>
              <a:bodyPr/>
              <a:lstStyle/>
              <a:p>
                <a:r>
                  <a:rPr lang="zh-CN" altLang="en-US">
                    <a:noFill/>
                  </a:rPr>
                  <a:t> </a:t>
                </a:r>
              </a:p>
            </p:txBody>
          </p:sp>
        </mc:Fallback>
      </mc:AlternateContent>
      <p:sp>
        <p:nvSpPr>
          <p:cNvPr id="6" name="Slide Number Placeholder 5"/>
          <p:cNvSpPr>
            <a:spLocks noGrp="1"/>
          </p:cNvSpPr>
          <p:nvPr>
            <p:ph type="sldNum" sz="quarter" idx="12"/>
          </p:nvPr>
        </p:nvSpPr>
        <p:spPr/>
        <p:txBody>
          <a:bodyPr/>
          <a:lstStyle/>
          <a:p>
            <a:fld id="{46E3650A-B3EA-4EA6-B03B-1B918CA38D96}" type="slidenum">
              <a:rPr lang="en-US" smtClean="0"/>
              <a:pPr/>
              <a:t>24</a:t>
            </a:fld>
            <a:endParaRPr lang="en-US"/>
          </a:p>
        </p:txBody>
      </p:sp>
      <p:pic>
        <p:nvPicPr>
          <p:cNvPr id="4098" name="Picture 2" descr="C:\Users\xuehansheng\Desktop\GIW_2016_paper_147\Figures_and_AdditionalFiles\fig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316367"/>
            <a:ext cx="5330761" cy="387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525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Outline</a:t>
            </a:r>
            <a:endParaRPr lang="en-US" sz="3200" dirty="0"/>
          </a:p>
        </p:txBody>
      </p:sp>
      <p:sp>
        <p:nvSpPr>
          <p:cNvPr id="3" name="Content Placeholder 2"/>
          <p:cNvSpPr>
            <a:spLocks noGrp="1"/>
          </p:cNvSpPr>
          <p:nvPr>
            <p:ph idx="1"/>
          </p:nvPr>
        </p:nvSpPr>
        <p:spPr/>
        <p:txBody>
          <a:bodyPr>
            <a:normAutofit/>
          </a:bodyPr>
          <a:lstStyle/>
          <a:p>
            <a:r>
              <a:rPr lang="en-US" dirty="0"/>
              <a:t>Background</a:t>
            </a:r>
          </a:p>
          <a:p>
            <a:r>
              <a:rPr lang="en-US" dirty="0"/>
              <a:t>Methods </a:t>
            </a:r>
          </a:p>
          <a:p>
            <a:r>
              <a:rPr lang="en-US" dirty="0" smtClean="0"/>
              <a:t>Results</a:t>
            </a:r>
          </a:p>
          <a:p>
            <a:r>
              <a:rPr lang="en-US" dirty="0" smtClean="0">
                <a:solidFill>
                  <a:srgbClr val="FF0000"/>
                </a:solidFill>
              </a:rPr>
              <a:t>Future work</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46E3650A-B3EA-4EA6-B03B-1B918CA38D96}" type="slidenum">
              <a:rPr lang="en-US" smtClean="0"/>
              <a:pPr/>
              <a:t>25</a:t>
            </a:fld>
            <a:endParaRPr lang="en-US"/>
          </a:p>
        </p:txBody>
      </p:sp>
    </p:spTree>
    <p:extLst>
      <p:ext uri="{BB962C8B-B14F-4D97-AF65-F5344CB8AC3E}">
        <p14:creationId xmlns:p14="http://schemas.microsoft.com/office/powerpoint/2010/main" val="1643328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Future work</a:t>
            </a:r>
            <a:endParaRPr lang="en-US" sz="3200" dirty="0"/>
          </a:p>
        </p:txBody>
      </p:sp>
      <p:sp>
        <p:nvSpPr>
          <p:cNvPr id="3" name="Content Placeholder 2"/>
          <p:cNvSpPr>
            <a:spLocks noGrp="1"/>
          </p:cNvSpPr>
          <p:nvPr>
            <p:ph idx="1"/>
          </p:nvPr>
        </p:nvSpPr>
        <p:spPr>
          <a:xfrm>
            <a:off x="609600" y="1752600"/>
            <a:ext cx="8229600" cy="3200400"/>
          </a:xfrm>
        </p:spPr>
        <p:txBody>
          <a:bodyPr>
            <a:noAutofit/>
          </a:bodyPr>
          <a:lstStyle/>
          <a:p>
            <a:r>
              <a:rPr lang="en-US" sz="2800" dirty="0" smtClean="0"/>
              <a:t>SLN-SRW will be applied to networks with different edge densities and qualities to test its robustness.</a:t>
            </a:r>
          </a:p>
          <a:p>
            <a:pPr marL="0" indent="0">
              <a:buNone/>
            </a:pPr>
            <a:endParaRPr lang="en-US" sz="2800" dirty="0" smtClean="0"/>
          </a:p>
          <a:p>
            <a:r>
              <a:rPr lang="en-US" sz="2800" dirty="0" smtClean="0"/>
              <a:t>We will apply SLN-SRW on more recent datasets and examine the results using both biological experiments and literature.</a:t>
            </a:r>
            <a:endParaRPr lang="en-US" sz="2800" dirty="0"/>
          </a:p>
        </p:txBody>
      </p:sp>
      <p:sp>
        <p:nvSpPr>
          <p:cNvPr id="4" name="Slide Number Placeholder 3"/>
          <p:cNvSpPr>
            <a:spLocks noGrp="1"/>
          </p:cNvSpPr>
          <p:nvPr>
            <p:ph type="sldNum" sz="quarter" idx="12"/>
          </p:nvPr>
        </p:nvSpPr>
        <p:spPr/>
        <p:txBody>
          <a:bodyPr/>
          <a:lstStyle/>
          <a:p>
            <a:fld id="{46E3650A-B3EA-4EA6-B03B-1B918CA38D96}" type="slidenum">
              <a:rPr lang="en-US" smtClean="0"/>
              <a:pPr/>
              <a:t>26</a:t>
            </a:fld>
            <a:endParaRPr lang="en-US"/>
          </a:p>
        </p:txBody>
      </p:sp>
    </p:spTree>
    <p:extLst>
      <p:ext uri="{BB962C8B-B14F-4D97-AF65-F5344CB8AC3E}">
        <p14:creationId xmlns:p14="http://schemas.microsoft.com/office/powerpoint/2010/main" val="3684297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5120" y="440583"/>
            <a:ext cx="2698559" cy="584775"/>
          </a:xfrm>
          <a:prstGeom prst="rect">
            <a:avLst/>
          </a:prstGeom>
        </p:spPr>
        <p:txBody>
          <a:bodyPr wrap="none">
            <a:spAutoFit/>
          </a:bodyPr>
          <a:lstStyle/>
          <a:p>
            <a:r>
              <a:rPr lang="en-US" sz="3200" dirty="0" smtClean="0"/>
              <a:t>Key References</a:t>
            </a:r>
            <a:endParaRPr lang="en-US" sz="3200" dirty="0"/>
          </a:p>
        </p:txBody>
      </p:sp>
      <p:sp>
        <p:nvSpPr>
          <p:cNvPr id="5" name="Rectangle 4"/>
          <p:cNvSpPr/>
          <p:nvPr/>
        </p:nvSpPr>
        <p:spPr>
          <a:xfrm>
            <a:off x="762000" y="1371600"/>
            <a:ext cx="7924800" cy="3726533"/>
          </a:xfrm>
          <a:prstGeom prst="rect">
            <a:avLst/>
          </a:prstGeom>
        </p:spPr>
        <p:txBody>
          <a:bodyPr wrap="square">
            <a:spAutoFit/>
          </a:bodyPr>
          <a:lstStyle/>
          <a:p>
            <a:pPr>
              <a:lnSpc>
                <a:spcPct val="120000"/>
              </a:lnSpc>
            </a:pPr>
            <a:r>
              <a:rPr lang="en-US" dirty="0" smtClean="0"/>
              <a:t>[1]</a:t>
            </a:r>
            <a:r>
              <a:rPr lang="en-US" altLang="zh-CN" dirty="0"/>
              <a:t> Wang X, </a:t>
            </a:r>
            <a:r>
              <a:rPr lang="en-US" altLang="zh-CN" dirty="0" err="1"/>
              <a:t>Gulbahce</a:t>
            </a:r>
            <a:r>
              <a:rPr lang="en-US" altLang="zh-CN" dirty="0"/>
              <a:t> N, Yu H: Network-based methods for human disease gene prediction. </a:t>
            </a:r>
            <a:r>
              <a:rPr lang="en-US" altLang="zh-CN" dirty="0" err="1"/>
              <a:t>Briengs</a:t>
            </a:r>
            <a:r>
              <a:rPr lang="en-US" altLang="zh-CN" dirty="0"/>
              <a:t> </a:t>
            </a:r>
            <a:r>
              <a:rPr lang="en-US" altLang="zh-CN" dirty="0" smtClean="0"/>
              <a:t>in functional </a:t>
            </a:r>
            <a:r>
              <a:rPr lang="en-US" altLang="zh-CN" dirty="0"/>
              <a:t>genomics 2011, 10(5):</a:t>
            </a:r>
            <a:r>
              <a:rPr lang="en-US" altLang="zh-CN" dirty="0" smtClean="0"/>
              <a:t>280-293.</a:t>
            </a:r>
          </a:p>
          <a:p>
            <a:pPr>
              <a:lnSpc>
                <a:spcPct val="120000"/>
              </a:lnSpc>
            </a:pPr>
            <a:r>
              <a:rPr lang="en-US" dirty="0" smtClean="0"/>
              <a:t>[2]</a:t>
            </a:r>
            <a:r>
              <a:rPr lang="it-IT" altLang="zh-CN" dirty="0"/>
              <a:t> Ala U, Piro RM, Grassi E, Damasco C, Silengo L, Oti M, Provero P, Di Cunto F: Prediction of human </a:t>
            </a:r>
            <a:r>
              <a:rPr lang="it-IT" altLang="zh-CN" dirty="0" smtClean="0"/>
              <a:t>disease </a:t>
            </a:r>
            <a:r>
              <a:rPr lang="en-US" altLang="zh-CN" dirty="0" smtClean="0"/>
              <a:t>genes </a:t>
            </a:r>
            <a:r>
              <a:rPr lang="en-US" altLang="zh-CN" dirty="0"/>
              <a:t>by human-mouse conserved </a:t>
            </a:r>
            <a:r>
              <a:rPr lang="en-US" altLang="zh-CN" dirty="0" err="1"/>
              <a:t>coexpression</a:t>
            </a:r>
            <a:r>
              <a:rPr lang="en-US" altLang="zh-CN" dirty="0"/>
              <a:t> analysis. </a:t>
            </a:r>
            <a:r>
              <a:rPr lang="en-US" altLang="zh-CN" dirty="0" err="1"/>
              <a:t>PLoS</a:t>
            </a:r>
            <a:r>
              <a:rPr lang="en-US" altLang="zh-CN" dirty="0"/>
              <a:t> </a:t>
            </a:r>
            <a:r>
              <a:rPr lang="en-US" altLang="zh-CN" dirty="0" err="1"/>
              <a:t>Comput</a:t>
            </a:r>
            <a:r>
              <a:rPr lang="en-US" altLang="zh-CN" dirty="0"/>
              <a:t> </a:t>
            </a:r>
            <a:r>
              <a:rPr lang="en-US" altLang="zh-CN" dirty="0" err="1"/>
              <a:t>Biol</a:t>
            </a:r>
            <a:r>
              <a:rPr lang="en-US" altLang="zh-CN" dirty="0"/>
              <a:t> 2008, 4(3):e1000043</a:t>
            </a:r>
            <a:r>
              <a:rPr lang="en-US" altLang="zh-CN" dirty="0" smtClean="0"/>
              <a:t>.</a:t>
            </a:r>
          </a:p>
          <a:p>
            <a:pPr>
              <a:lnSpc>
                <a:spcPct val="120000"/>
              </a:lnSpc>
            </a:pPr>
            <a:r>
              <a:rPr lang="en-US" dirty="0" smtClean="0"/>
              <a:t>[3]</a:t>
            </a:r>
            <a:r>
              <a:rPr lang="en-US" altLang="zh-CN" dirty="0"/>
              <a:t> </a:t>
            </a:r>
            <a:r>
              <a:rPr lang="en-US" altLang="zh-CN" dirty="0" err="1"/>
              <a:t>Kann</a:t>
            </a:r>
            <a:r>
              <a:rPr lang="en-US" altLang="zh-CN" dirty="0"/>
              <a:t> MG: Advances in translational bioinformatics: computational approaches for the hunting </a:t>
            </a:r>
            <a:r>
              <a:rPr lang="en-US" altLang="zh-CN" dirty="0" smtClean="0"/>
              <a:t>of disease </a:t>
            </a:r>
            <a:r>
              <a:rPr lang="en-US" altLang="zh-CN" dirty="0"/>
              <a:t>genes. </a:t>
            </a:r>
            <a:r>
              <a:rPr lang="en-US" altLang="zh-CN" dirty="0" err="1"/>
              <a:t>Briengs</a:t>
            </a:r>
            <a:r>
              <a:rPr lang="en-US" altLang="zh-CN" dirty="0"/>
              <a:t> in bioinformatics 2009, :bbp048</a:t>
            </a:r>
            <a:r>
              <a:rPr lang="en-US" altLang="zh-CN" dirty="0" smtClean="0"/>
              <a:t>.</a:t>
            </a:r>
          </a:p>
          <a:p>
            <a:pPr>
              <a:lnSpc>
                <a:spcPct val="120000"/>
              </a:lnSpc>
            </a:pPr>
            <a:r>
              <a:rPr lang="en-US" altLang="zh-CN" dirty="0" smtClean="0"/>
              <a:t>[4] </a:t>
            </a:r>
            <a:r>
              <a:rPr lang="en-US" altLang="zh-CN" dirty="0" err="1" smtClean="0"/>
              <a:t>Navlakha</a:t>
            </a:r>
            <a:r>
              <a:rPr lang="en-US" altLang="zh-CN" dirty="0" smtClean="0"/>
              <a:t> </a:t>
            </a:r>
            <a:r>
              <a:rPr lang="en-US" altLang="zh-CN" dirty="0"/>
              <a:t>S, Kingsford C: The power of protein interaction networks </a:t>
            </a:r>
            <a:r>
              <a:rPr lang="en-US" altLang="zh-CN" dirty="0" smtClean="0"/>
              <a:t>for associating </a:t>
            </a:r>
            <a:r>
              <a:rPr lang="en-US" altLang="zh-CN" dirty="0"/>
              <a:t>genes with </a:t>
            </a:r>
            <a:r>
              <a:rPr lang="en-US" altLang="zh-CN" dirty="0" smtClean="0"/>
              <a:t>diseases</a:t>
            </a:r>
            <a:r>
              <a:rPr lang="en-US" altLang="zh-CN" dirty="0"/>
              <a:t>. Bioinformatics 2010, 26(8):</a:t>
            </a:r>
            <a:r>
              <a:rPr lang="en-US" altLang="zh-CN" dirty="0" smtClean="0"/>
              <a:t>1057-1063.</a:t>
            </a:r>
          </a:p>
          <a:p>
            <a:pPr>
              <a:lnSpc>
                <a:spcPct val="120000"/>
              </a:lnSpc>
            </a:pPr>
            <a:r>
              <a:rPr lang="en-US" dirty="0" smtClean="0"/>
              <a:t>[5] </a:t>
            </a:r>
            <a:r>
              <a:rPr lang="en-US" altLang="zh-CN" dirty="0"/>
              <a:t>Browne F, Wang H, </a:t>
            </a:r>
            <a:r>
              <a:rPr lang="en-US" altLang="zh-CN" dirty="0" err="1"/>
              <a:t>Zheng</a:t>
            </a:r>
            <a:r>
              <a:rPr lang="en-US" altLang="zh-CN" dirty="0"/>
              <a:t> H: A computational framework for the prioritization of disease-gene </a:t>
            </a:r>
            <a:r>
              <a:rPr lang="en-US" altLang="zh-CN" dirty="0" smtClean="0"/>
              <a:t>candidates</a:t>
            </a:r>
            <a:r>
              <a:rPr lang="en-US" altLang="zh-CN" dirty="0"/>
              <a:t>. BMC genomics 2015, 16(</a:t>
            </a:r>
            <a:r>
              <a:rPr lang="en-US" altLang="zh-CN" dirty="0" err="1"/>
              <a:t>Suppl</a:t>
            </a:r>
            <a:r>
              <a:rPr lang="en-US" altLang="zh-CN" dirty="0"/>
              <a:t> 9):S2.</a:t>
            </a:r>
            <a:endParaRPr lang="en-US" dirty="0" smtClean="0"/>
          </a:p>
        </p:txBody>
      </p:sp>
      <p:sp>
        <p:nvSpPr>
          <p:cNvPr id="6" name="Slide Number Placeholder 5"/>
          <p:cNvSpPr>
            <a:spLocks noGrp="1"/>
          </p:cNvSpPr>
          <p:nvPr>
            <p:ph type="sldNum" sz="quarter" idx="12"/>
          </p:nvPr>
        </p:nvSpPr>
        <p:spPr/>
        <p:txBody>
          <a:bodyPr/>
          <a:lstStyle/>
          <a:p>
            <a:fld id="{46E3650A-B3EA-4EA6-B03B-1B918CA38D96}" type="slidenum">
              <a:rPr lang="en-US" smtClean="0"/>
              <a:pPr/>
              <a:t>27</a:t>
            </a:fld>
            <a:endParaRPr lang="en-US"/>
          </a:p>
        </p:txBody>
      </p:sp>
    </p:spTree>
    <p:extLst>
      <p:ext uri="{BB962C8B-B14F-4D97-AF65-F5344CB8AC3E}">
        <p14:creationId xmlns:p14="http://schemas.microsoft.com/office/powerpoint/2010/main" val="2520776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676400"/>
            <a:ext cx="34861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3200400"/>
            <a:ext cx="5410200" cy="830997"/>
          </a:xfrm>
          <a:prstGeom prst="rect">
            <a:avLst/>
          </a:prstGeom>
        </p:spPr>
        <p:txBody>
          <a:bodyPr wrap="square">
            <a:spAutoFit/>
          </a:bodyPr>
          <a:lstStyle/>
          <a:p>
            <a:r>
              <a:rPr lang="en-US" sz="2400" b="1" dirty="0"/>
              <a:t>National High Technology Research and</a:t>
            </a:r>
          </a:p>
          <a:p>
            <a:r>
              <a:rPr lang="en-US" sz="2400" b="1" dirty="0"/>
              <a:t>Development Program of China</a:t>
            </a:r>
          </a:p>
        </p:txBody>
      </p:sp>
      <p:sp>
        <p:nvSpPr>
          <p:cNvPr id="6" name="Slide Number Placeholder 5"/>
          <p:cNvSpPr>
            <a:spLocks noGrp="1"/>
          </p:cNvSpPr>
          <p:nvPr>
            <p:ph type="sldNum" sz="quarter" idx="12"/>
          </p:nvPr>
        </p:nvSpPr>
        <p:spPr/>
        <p:txBody>
          <a:bodyPr/>
          <a:lstStyle/>
          <a:p>
            <a:fld id="{46E3650A-B3EA-4EA6-B03B-1B918CA38D96}" type="slidenum">
              <a:rPr lang="en-US" smtClean="0"/>
              <a:pPr/>
              <a:t>28</a:t>
            </a:fld>
            <a:endParaRPr lang="en-US"/>
          </a:p>
        </p:txBody>
      </p:sp>
      <p:sp>
        <p:nvSpPr>
          <p:cNvPr id="7" name="Rectangle 3"/>
          <p:cNvSpPr/>
          <p:nvPr/>
        </p:nvSpPr>
        <p:spPr>
          <a:xfrm>
            <a:off x="1066800" y="4495800"/>
            <a:ext cx="5867400" cy="830997"/>
          </a:xfrm>
          <a:prstGeom prst="rect">
            <a:avLst/>
          </a:prstGeom>
        </p:spPr>
        <p:txBody>
          <a:bodyPr wrap="square">
            <a:spAutoFit/>
          </a:bodyPr>
          <a:lstStyle/>
          <a:p>
            <a:r>
              <a:rPr lang="en-US" sz="2400" b="1" dirty="0" smtClean="0"/>
              <a:t>The Start Up Funding of the Northwestern </a:t>
            </a:r>
            <a:r>
              <a:rPr lang="en-US" sz="2400" b="1" dirty="0" err="1" smtClean="0"/>
              <a:t>Polytechnical</a:t>
            </a:r>
            <a:r>
              <a:rPr lang="en-US" sz="2400" b="1" dirty="0" smtClean="0"/>
              <a:t> University</a:t>
            </a:r>
            <a:endParaRPr lang="en-US" sz="2400" b="1" dirty="0"/>
          </a:p>
        </p:txBody>
      </p:sp>
    </p:spTree>
    <p:extLst>
      <p:ext uri="{BB962C8B-B14F-4D97-AF65-F5344CB8AC3E}">
        <p14:creationId xmlns:p14="http://schemas.microsoft.com/office/powerpoint/2010/main" val="1128576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Outline</a:t>
            </a:r>
            <a:endParaRPr lang="en-US" sz="3200" dirty="0"/>
          </a:p>
        </p:txBody>
      </p:sp>
      <p:sp>
        <p:nvSpPr>
          <p:cNvPr id="3" name="Content Placeholder 2"/>
          <p:cNvSpPr>
            <a:spLocks noGrp="1"/>
          </p:cNvSpPr>
          <p:nvPr>
            <p:ph idx="1"/>
          </p:nvPr>
        </p:nvSpPr>
        <p:spPr/>
        <p:txBody>
          <a:bodyPr>
            <a:normAutofit/>
          </a:bodyPr>
          <a:lstStyle/>
          <a:p>
            <a:r>
              <a:rPr lang="en-US" dirty="0" smtClean="0">
                <a:solidFill>
                  <a:srgbClr val="FF0000"/>
                </a:solidFill>
              </a:rPr>
              <a:t>Background</a:t>
            </a:r>
            <a:endParaRPr lang="en-US" dirty="0">
              <a:solidFill>
                <a:srgbClr val="FF0000"/>
              </a:solidFill>
            </a:endParaRPr>
          </a:p>
          <a:p>
            <a:r>
              <a:rPr lang="en-US" dirty="0" smtClean="0"/>
              <a:t>Methods </a:t>
            </a:r>
          </a:p>
          <a:p>
            <a:r>
              <a:rPr lang="en-US" dirty="0" smtClean="0"/>
              <a:t>Results</a:t>
            </a:r>
          </a:p>
          <a:p>
            <a:r>
              <a:rPr lang="en-US" dirty="0"/>
              <a:t>Future work</a:t>
            </a:r>
          </a:p>
        </p:txBody>
      </p:sp>
      <p:sp>
        <p:nvSpPr>
          <p:cNvPr id="4" name="Slide Number Placeholder 3"/>
          <p:cNvSpPr>
            <a:spLocks noGrp="1"/>
          </p:cNvSpPr>
          <p:nvPr>
            <p:ph type="sldNum" sz="quarter" idx="12"/>
          </p:nvPr>
        </p:nvSpPr>
        <p:spPr/>
        <p:txBody>
          <a:bodyPr/>
          <a:lstStyle/>
          <a:p>
            <a:fld id="{46E3650A-B3EA-4EA6-B03B-1B918CA38D96}" type="slidenum">
              <a:rPr lang="en-US" smtClean="0"/>
              <a:pPr/>
              <a:t>3</a:t>
            </a:fld>
            <a:endParaRPr lang="en-US"/>
          </a:p>
        </p:txBody>
      </p:sp>
    </p:spTree>
    <p:extLst>
      <p:ext uri="{BB962C8B-B14F-4D97-AF65-F5344CB8AC3E}">
        <p14:creationId xmlns:p14="http://schemas.microsoft.com/office/powerpoint/2010/main" val="2916774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31801" y="228600"/>
            <a:ext cx="8229600" cy="792162"/>
          </a:xfrm>
        </p:spPr>
        <p:txBody>
          <a:bodyPr>
            <a:normAutofit/>
          </a:bodyPr>
          <a:lstStyle/>
          <a:p>
            <a:r>
              <a:rPr lang="en-US" sz="3200" dirty="0" smtClean="0"/>
              <a:t>Introduction to Problem</a:t>
            </a:r>
            <a:endParaRPr lang="en-US" sz="3200" dirty="0"/>
          </a:p>
        </p:txBody>
      </p:sp>
      <p:sp>
        <p:nvSpPr>
          <p:cNvPr id="4" name="TextBox 3"/>
          <p:cNvSpPr txBox="1"/>
          <p:nvPr/>
        </p:nvSpPr>
        <p:spPr>
          <a:xfrm>
            <a:off x="457201" y="1295400"/>
            <a:ext cx="8305800" cy="3170099"/>
          </a:xfrm>
          <a:prstGeom prst="rect">
            <a:avLst/>
          </a:prstGeom>
          <a:noFill/>
        </p:spPr>
        <p:txBody>
          <a:bodyPr wrap="square" rtlCol="0">
            <a:spAutoFit/>
          </a:bodyPr>
          <a:lstStyle/>
          <a:p>
            <a:pPr>
              <a:buFont typeface="Arial" pitchFamily="34" charset="0"/>
              <a:buChar char="•"/>
            </a:pPr>
            <a:r>
              <a:rPr lang="en-US" altLang="zh-CN" sz="2000" dirty="0" smtClean="0"/>
              <a:t>  Identifying </a:t>
            </a:r>
            <a:r>
              <a:rPr lang="zh-CN" altLang="en-US" sz="2000" dirty="0"/>
              <a:t> </a:t>
            </a:r>
            <a:r>
              <a:rPr lang="en-US" altLang="zh-CN" sz="2000" dirty="0" smtClean="0"/>
              <a:t>the genes associated to human diseases is crucial for disease diagnosis and drug design.</a:t>
            </a:r>
          </a:p>
          <a:p>
            <a:endParaRPr lang="en-US" altLang="zh-CN" sz="2000" dirty="0" smtClean="0"/>
          </a:p>
          <a:p>
            <a:pPr>
              <a:buFont typeface="Arial" pitchFamily="34" charset="0"/>
              <a:buChar char="•"/>
            </a:pPr>
            <a:r>
              <a:rPr lang="en-US" altLang="zh-CN" sz="2000" dirty="0"/>
              <a:t> </a:t>
            </a:r>
            <a:r>
              <a:rPr lang="en-US" altLang="zh-CN" sz="2000" dirty="0" smtClean="0"/>
              <a:t> The advance in biotechnology enables researchers to produce multi-</a:t>
            </a:r>
            <a:r>
              <a:rPr lang="en-US" altLang="zh-CN" sz="2000" dirty="0" err="1" smtClean="0"/>
              <a:t>omics</a:t>
            </a:r>
            <a:r>
              <a:rPr lang="en-US" altLang="zh-CN" sz="2000" dirty="0" smtClean="0"/>
              <a:t> data, enriching our understanding on human diseases, and revealing complex relationships between genes and diseases.</a:t>
            </a:r>
          </a:p>
          <a:p>
            <a:endParaRPr lang="en-US" altLang="zh-CN" sz="2000" dirty="0" smtClean="0"/>
          </a:p>
          <a:p>
            <a:pPr>
              <a:buFont typeface="Arial" pitchFamily="34" charset="0"/>
              <a:buChar char="•"/>
            </a:pPr>
            <a:r>
              <a:rPr lang="en-US" altLang="zh-CN" sz="2000" dirty="0" smtClean="0"/>
              <a:t>  None of the existing computational approaches is able to integrate the large amount of </a:t>
            </a:r>
            <a:r>
              <a:rPr lang="en-US" altLang="zh-CN" sz="2000" dirty="0" err="1" smtClean="0"/>
              <a:t>omics</a:t>
            </a:r>
            <a:r>
              <a:rPr lang="en-US" altLang="zh-CN" sz="2000" dirty="0" smtClean="0"/>
              <a:t> data into a weighted integrated network and use it to enhance disease related gene discovery.</a:t>
            </a:r>
            <a:endParaRPr lang="zh-CN" altLang="en-US" sz="2000" dirty="0"/>
          </a:p>
        </p:txBody>
      </p:sp>
      <p:sp>
        <p:nvSpPr>
          <p:cNvPr id="13" name="Slide Number Placeholder 12"/>
          <p:cNvSpPr>
            <a:spLocks noGrp="1"/>
          </p:cNvSpPr>
          <p:nvPr>
            <p:ph type="sldNum" sz="quarter" idx="12"/>
          </p:nvPr>
        </p:nvSpPr>
        <p:spPr/>
        <p:txBody>
          <a:bodyPr/>
          <a:lstStyle/>
          <a:p>
            <a:fld id="{46E3650A-B3EA-4EA6-B03B-1B918CA38D96}" type="slidenum">
              <a:rPr lang="en-US" smtClean="0"/>
              <a:pPr/>
              <a:t>4</a:t>
            </a:fld>
            <a:endParaRPr lang="en-US"/>
          </a:p>
        </p:txBody>
      </p:sp>
    </p:spTree>
    <p:extLst>
      <p:ext uri="{BB962C8B-B14F-4D97-AF65-F5344CB8AC3E}">
        <p14:creationId xmlns:p14="http://schemas.microsoft.com/office/powerpoint/2010/main" val="1194515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Existing Methods</a:t>
            </a:r>
            <a:endParaRPr lang="en-US" sz="3200" dirty="0"/>
          </a:p>
        </p:txBody>
      </p:sp>
      <p:sp>
        <p:nvSpPr>
          <p:cNvPr id="3" name="Content Placeholder 2"/>
          <p:cNvSpPr>
            <a:spLocks noGrp="1"/>
          </p:cNvSpPr>
          <p:nvPr>
            <p:ph idx="1"/>
          </p:nvPr>
        </p:nvSpPr>
        <p:spPr>
          <a:xfrm>
            <a:off x="457200" y="1219200"/>
            <a:ext cx="8458200" cy="3429000"/>
          </a:xfrm>
        </p:spPr>
        <p:txBody>
          <a:bodyPr>
            <a:noAutofit/>
          </a:bodyPr>
          <a:lstStyle/>
          <a:p>
            <a:pPr marL="0" indent="0">
              <a:buNone/>
            </a:pPr>
            <a:r>
              <a:rPr lang="en-US" sz="2400" dirty="0" smtClean="0"/>
              <a:t>The network-based approaches for disease-related gene identification can be loosely grouped into three categories:</a:t>
            </a:r>
          </a:p>
          <a:p>
            <a:pPr marL="0" indent="0">
              <a:buNone/>
            </a:pPr>
            <a:endParaRPr lang="en-US" sz="2400" dirty="0" smtClean="0"/>
          </a:p>
          <a:p>
            <a:pPr>
              <a:buFont typeface="Wingdings" pitchFamily="2" charset="2"/>
              <a:buChar char="Ø"/>
            </a:pPr>
            <a:r>
              <a:rPr lang="en-US" sz="2400" dirty="0" smtClean="0"/>
              <a:t>Directed neighbor counting</a:t>
            </a:r>
          </a:p>
          <a:p>
            <a:pPr>
              <a:buFont typeface="Wingdings" pitchFamily="2" charset="2"/>
              <a:buChar char="Ø"/>
            </a:pPr>
            <a:r>
              <a:rPr lang="en-US" sz="2400" dirty="0" smtClean="0"/>
              <a:t>Shortest path length approach</a:t>
            </a:r>
          </a:p>
          <a:p>
            <a:pPr>
              <a:buFont typeface="Wingdings" pitchFamily="2" charset="2"/>
              <a:buChar char="Ø"/>
            </a:pPr>
            <a:r>
              <a:rPr lang="en-US" sz="2400" dirty="0" smtClean="0"/>
              <a:t>Predict relationship using global network structure</a:t>
            </a:r>
            <a:endParaRPr lang="en-US" sz="2400" dirty="0"/>
          </a:p>
        </p:txBody>
      </p:sp>
      <p:sp>
        <p:nvSpPr>
          <p:cNvPr id="7" name="Slide Number Placeholder 6"/>
          <p:cNvSpPr>
            <a:spLocks noGrp="1"/>
          </p:cNvSpPr>
          <p:nvPr>
            <p:ph type="sldNum" sz="quarter" idx="12"/>
          </p:nvPr>
        </p:nvSpPr>
        <p:spPr/>
        <p:txBody>
          <a:bodyPr/>
          <a:lstStyle/>
          <a:p>
            <a:fld id="{46E3650A-B3EA-4EA6-B03B-1B918CA38D96}" type="slidenum">
              <a:rPr lang="en-US" smtClean="0"/>
              <a:pPr/>
              <a:t>5</a:t>
            </a:fld>
            <a:endParaRPr lang="en-US"/>
          </a:p>
        </p:txBody>
      </p:sp>
    </p:spTree>
    <p:extLst>
      <p:ext uri="{BB962C8B-B14F-4D97-AF65-F5344CB8AC3E}">
        <p14:creationId xmlns:p14="http://schemas.microsoft.com/office/powerpoint/2010/main" val="1885311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normAutofit/>
          </a:bodyPr>
          <a:lstStyle/>
          <a:p>
            <a:r>
              <a:rPr lang="en-US" altLang="zh-CN" sz="3200" dirty="0" smtClean="0"/>
              <a:t>Summary of Existing Methods</a:t>
            </a:r>
            <a:endParaRPr lang="zh-CN" altLang="en-US" sz="3200" dirty="0"/>
          </a:p>
        </p:txBody>
      </p:sp>
      <p:sp>
        <p:nvSpPr>
          <p:cNvPr id="4" name="灯片编号占位符 3"/>
          <p:cNvSpPr>
            <a:spLocks noGrp="1"/>
          </p:cNvSpPr>
          <p:nvPr>
            <p:ph type="sldNum" sz="quarter" idx="12"/>
          </p:nvPr>
        </p:nvSpPr>
        <p:spPr/>
        <p:txBody>
          <a:bodyPr/>
          <a:lstStyle/>
          <a:p>
            <a:fld id="{46E3650A-B3EA-4EA6-B03B-1B918CA38D96}" type="slidenum">
              <a:rPr lang="en-US" smtClean="0"/>
              <a:pPr/>
              <a:t>6</a:t>
            </a:fld>
            <a:endParaRPr lang="en-US"/>
          </a:p>
        </p:txBody>
      </p:sp>
      <p:sp>
        <p:nvSpPr>
          <p:cNvPr id="5" name="内容占位符 4"/>
          <p:cNvSpPr txBox="1">
            <a:spLocks noGrp="1"/>
          </p:cNvSpPr>
          <p:nvPr>
            <p:ph idx="1"/>
          </p:nvPr>
        </p:nvSpPr>
        <p:spPr>
          <a:xfrm>
            <a:off x="533400" y="1295400"/>
            <a:ext cx="8229600" cy="4118050"/>
          </a:xfrm>
          <a:prstGeom prst="rect">
            <a:avLst/>
          </a:prstGeom>
          <a:noFill/>
        </p:spPr>
        <p:txBody>
          <a:bodyPr wrap="square" rtlCol="0">
            <a:spAutoFit/>
          </a:bodyPr>
          <a:lstStyle/>
          <a:p>
            <a:pPr>
              <a:buFont typeface="Wingdings" pitchFamily="2" charset="2"/>
              <a:buChar char="l"/>
            </a:pPr>
            <a:r>
              <a:rPr lang="en-US" altLang="zh-CN" sz="2400" b="1" dirty="0" smtClean="0"/>
              <a:t>Directed Neighbor Counting</a:t>
            </a:r>
            <a:endParaRPr lang="en-US" altLang="zh-CN" sz="2400" b="1" dirty="0"/>
          </a:p>
          <a:p>
            <a:pPr marL="285750" indent="-285750">
              <a:buFont typeface="Wingdings" pitchFamily="2" charset="2"/>
              <a:buChar char="ü"/>
            </a:pPr>
            <a:r>
              <a:rPr lang="en-US" altLang="zh-CN" sz="2000" dirty="0"/>
              <a:t>The idea is that if a gene is connected to one of the known disease genes, it may be associated with the same disease</a:t>
            </a:r>
            <a:r>
              <a:rPr lang="en-US" altLang="zh-CN" sz="2000" dirty="0" smtClean="0"/>
              <a:t>.</a:t>
            </a:r>
          </a:p>
          <a:p>
            <a:pPr marL="285750" indent="-285750">
              <a:buFont typeface="Wingdings" pitchFamily="2" charset="2"/>
              <a:buChar char="ü"/>
            </a:pPr>
            <a:endParaRPr lang="en-US" altLang="zh-CN" sz="2000" dirty="0"/>
          </a:p>
          <a:p>
            <a:pPr marL="285750" indent="-285750">
              <a:buFont typeface="Wingdings" pitchFamily="2" charset="2"/>
              <a:buChar char="ü"/>
            </a:pPr>
            <a:r>
              <a:rPr lang="en-US" altLang="zh-CN" sz="2400" b="1" dirty="0" smtClean="0"/>
              <a:t>Shortest Path length Approach</a:t>
            </a:r>
            <a:endParaRPr lang="en-US" altLang="zh-CN" sz="2400" b="1" dirty="0"/>
          </a:p>
          <a:p>
            <a:pPr marL="285750" indent="-285750">
              <a:buFont typeface="Wingdings" pitchFamily="2" charset="2"/>
              <a:buChar char="ü"/>
            </a:pPr>
            <a:r>
              <a:rPr lang="en-US" altLang="zh-CN" sz="2000" dirty="0"/>
              <a:t>The idea is that measuring the closeness between a disease gene and a candidate gene</a:t>
            </a:r>
            <a:r>
              <a:rPr lang="en-US" altLang="zh-CN" sz="2000" dirty="0" smtClean="0"/>
              <a:t>.</a:t>
            </a:r>
          </a:p>
          <a:p>
            <a:pPr marL="285750" indent="-285750">
              <a:buFont typeface="Wingdings" pitchFamily="2" charset="2"/>
              <a:buChar char="ü"/>
            </a:pPr>
            <a:endParaRPr lang="en-US" altLang="zh-CN" sz="2000" dirty="0"/>
          </a:p>
          <a:p>
            <a:pPr marL="285750" indent="-285750">
              <a:buFont typeface="Wingdings" pitchFamily="2" charset="2"/>
              <a:buChar char="ü"/>
            </a:pPr>
            <a:r>
              <a:rPr lang="en-US" altLang="zh-CN" sz="2400" b="1" dirty="0" smtClean="0"/>
              <a:t>Using Global Network Structure</a:t>
            </a:r>
          </a:p>
          <a:p>
            <a:pPr marL="285750" indent="-285750">
              <a:buFont typeface="Wingdings" pitchFamily="2" charset="2"/>
              <a:buChar char="ü"/>
            </a:pPr>
            <a:r>
              <a:rPr lang="en-US" altLang="zh-CN" sz="2000" dirty="0" smtClean="0"/>
              <a:t>Such as Random Walk with Restart(RWR), Propagation Flow, Markov Clustering  and Graph Partitioning.</a:t>
            </a:r>
            <a:endParaRPr lang="en-US" altLang="zh-CN" sz="2000" dirty="0"/>
          </a:p>
        </p:txBody>
      </p:sp>
    </p:spTree>
    <p:extLst>
      <p:ext uri="{BB962C8B-B14F-4D97-AF65-F5344CB8AC3E}">
        <p14:creationId xmlns:p14="http://schemas.microsoft.com/office/powerpoint/2010/main" val="135893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200" dirty="0"/>
              <a:t>Outline</a:t>
            </a:r>
            <a:endParaRPr lang="en-US" sz="3200" dirty="0"/>
          </a:p>
        </p:txBody>
      </p:sp>
      <p:sp>
        <p:nvSpPr>
          <p:cNvPr id="3" name="Content Placeholder 2"/>
          <p:cNvSpPr>
            <a:spLocks noGrp="1"/>
          </p:cNvSpPr>
          <p:nvPr>
            <p:ph idx="1"/>
          </p:nvPr>
        </p:nvSpPr>
        <p:spPr/>
        <p:txBody>
          <a:bodyPr>
            <a:normAutofit/>
          </a:bodyPr>
          <a:lstStyle/>
          <a:p>
            <a:r>
              <a:rPr lang="en-US" dirty="0"/>
              <a:t>Background</a:t>
            </a:r>
          </a:p>
          <a:p>
            <a:r>
              <a:rPr lang="en-US" dirty="0" smtClean="0">
                <a:solidFill>
                  <a:srgbClr val="FF0000"/>
                </a:solidFill>
              </a:rPr>
              <a:t>Methods </a:t>
            </a:r>
          </a:p>
          <a:p>
            <a:r>
              <a:rPr lang="en-US" dirty="0" smtClean="0"/>
              <a:t>Results</a:t>
            </a:r>
          </a:p>
          <a:p>
            <a:r>
              <a:rPr lang="en-US" dirty="0"/>
              <a:t>Future work</a:t>
            </a:r>
          </a:p>
        </p:txBody>
      </p:sp>
      <p:sp>
        <p:nvSpPr>
          <p:cNvPr id="4" name="Slide Number Placeholder 3"/>
          <p:cNvSpPr>
            <a:spLocks noGrp="1"/>
          </p:cNvSpPr>
          <p:nvPr>
            <p:ph type="sldNum" sz="quarter" idx="12"/>
          </p:nvPr>
        </p:nvSpPr>
        <p:spPr/>
        <p:txBody>
          <a:bodyPr/>
          <a:lstStyle/>
          <a:p>
            <a:fld id="{46E3650A-B3EA-4EA6-B03B-1B918CA38D96}" type="slidenum">
              <a:rPr lang="en-US" smtClean="0"/>
              <a:pPr/>
              <a:t>7</a:t>
            </a:fld>
            <a:endParaRPr lang="en-US"/>
          </a:p>
        </p:txBody>
      </p:sp>
    </p:spTree>
    <p:extLst>
      <p:ext uri="{BB962C8B-B14F-4D97-AF65-F5344CB8AC3E}">
        <p14:creationId xmlns:p14="http://schemas.microsoft.com/office/powerpoint/2010/main" val="3272849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01000" cy="868362"/>
          </a:xfrm>
        </p:spPr>
        <p:txBody>
          <a:bodyPr>
            <a:normAutofit/>
          </a:bodyPr>
          <a:lstStyle/>
          <a:p>
            <a:r>
              <a:rPr lang="en-US" altLang="zh-CN" sz="3200" dirty="0" smtClean="0"/>
              <a:t>Advantages of SLN-SRW</a:t>
            </a:r>
            <a:endParaRPr lang="zh-CN" altLang="en-US" sz="3200" dirty="0"/>
          </a:p>
        </p:txBody>
      </p:sp>
      <p:sp>
        <p:nvSpPr>
          <p:cNvPr id="3" name="内容占位符 2"/>
          <p:cNvSpPr>
            <a:spLocks noGrp="1"/>
          </p:cNvSpPr>
          <p:nvPr>
            <p:ph idx="1"/>
          </p:nvPr>
        </p:nvSpPr>
        <p:spPr>
          <a:xfrm>
            <a:off x="457200" y="1219200"/>
            <a:ext cx="8229600" cy="5105400"/>
          </a:xfrm>
        </p:spPr>
        <p:txBody>
          <a:bodyPr>
            <a:noAutofit/>
          </a:bodyPr>
          <a:lstStyle/>
          <a:p>
            <a:r>
              <a:rPr lang="en-US" altLang="zh-CN" sz="2400" dirty="0" smtClean="0"/>
              <a:t>We </a:t>
            </a:r>
            <a:r>
              <a:rPr lang="en-US" altLang="zh-CN" sz="2400" dirty="0"/>
              <a:t>propose a new algorithm, </a:t>
            </a:r>
            <a:r>
              <a:rPr lang="en-US" altLang="zh-CN" sz="2400" b="1" dirty="0" smtClean="0"/>
              <a:t>Simplified </a:t>
            </a:r>
            <a:r>
              <a:rPr lang="en-US" altLang="zh-CN" sz="2400" b="1" dirty="0" err="1" smtClean="0"/>
              <a:t>Laplacian</a:t>
            </a:r>
            <a:r>
              <a:rPr lang="en-US" altLang="zh-CN" sz="2400" b="1" dirty="0" smtClean="0"/>
              <a:t> Normalization-Supervised Random Walk (SLN-SRW)</a:t>
            </a:r>
            <a:r>
              <a:rPr lang="en-US" altLang="zh-CN" sz="2400" dirty="0" smtClean="0"/>
              <a:t>, to define edge weights in an integrated network and use the weighted network to predict gene-disease relationship. </a:t>
            </a:r>
          </a:p>
          <a:p>
            <a:endParaRPr lang="en-US" altLang="zh-CN" sz="2400" dirty="0" smtClean="0"/>
          </a:p>
          <a:p>
            <a:pPr>
              <a:buFont typeface="Wingdings" pitchFamily="2" charset="2"/>
              <a:buChar char="ü"/>
            </a:pPr>
            <a:r>
              <a:rPr lang="en-US" altLang="zh-CN" sz="2000" dirty="0" smtClean="0"/>
              <a:t>SLN-SRW is the first approach, to the best of our knowledge, to predict gene-disease relationships based on a weighted integrated network.</a:t>
            </a:r>
          </a:p>
          <a:p>
            <a:pPr>
              <a:buFont typeface="Wingdings" pitchFamily="2" charset="2"/>
              <a:buChar char="ü"/>
            </a:pPr>
            <a:r>
              <a:rPr lang="en-US" altLang="zh-CN" sz="2000" dirty="0" smtClean="0"/>
              <a:t>SLN-SRW adopts a </a:t>
            </a:r>
            <a:r>
              <a:rPr lang="en-US" altLang="zh-CN" sz="2000" dirty="0" err="1" smtClean="0"/>
              <a:t>Laplacian</a:t>
            </a:r>
            <a:r>
              <a:rPr lang="en-US" altLang="zh-CN" sz="2000" dirty="0" smtClean="0"/>
              <a:t> normalization based method to avoid the bias, which is affected by the super hub nodes in an integrated network.</a:t>
            </a:r>
          </a:p>
          <a:p>
            <a:pPr>
              <a:buFont typeface="Wingdings" pitchFamily="2" charset="2"/>
              <a:buChar char="ü"/>
            </a:pPr>
            <a:r>
              <a:rPr lang="en-US" altLang="zh-CN" sz="2000" dirty="0" smtClean="0"/>
              <a:t>To prepare inputs for SLN-SRW, we constructs a new heterogeneous integrated network based on three widely used biomedical ontologies and biological databases.</a:t>
            </a:r>
          </a:p>
        </p:txBody>
      </p:sp>
      <p:sp>
        <p:nvSpPr>
          <p:cNvPr id="4" name="Slide Number Placeholder 3"/>
          <p:cNvSpPr>
            <a:spLocks noGrp="1"/>
          </p:cNvSpPr>
          <p:nvPr>
            <p:ph type="sldNum" sz="quarter" idx="12"/>
          </p:nvPr>
        </p:nvSpPr>
        <p:spPr/>
        <p:txBody>
          <a:bodyPr/>
          <a:lstStyle/>
          <a:p>
            <a:fld id="{46E3650A-B3EA-4EA6-B03B-1B918CA38D96}" type="slidenum">
              <a:rPr lang="en-US" smtClean="0"/>
              <a:pPr/>
              <a:t>8</a:t>
            </a:fld>
            <a:endParaRPr lang="en-US" dirty="0"/>
          </a:p>
        </p:txBody>
      </p:sp>
    </p:spTree>
    <p:extLst>
      <p:ext uri="{BB962C8B-B14F-4D97-AF65-F5344CB8AC3E}">
        <p14:creationId xmlns:p14="http://schemas.microsoft.com/office/powerpoint/2010/main" val="918298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167"/>
            <a:ext cx="8229600" cy="868362"/>
          </a:xfrm>
        </p:spPr>
        <p:txBody>
          <a:bodyPr>
            <a:normAutofit/>
          </a:bodyPr>
          <a:lstStyle/>
          <a:p>
            <a:r>
              <a:rPr lang="en-US" altLang="zh-CN" sz="3200" dirty="0" smtClean="0"/>
              <a:t>Steps of SLN-SRW</a:t>
            </a:r>
            <a:endParaRPr lang="zh-CN" altLang="en-US" sz="3200" dirty="0"/>
          </a:p>
        </p:txBody>
      </p:sp>
      <p:sp>
        <p:nvSpPr>
          <p:cNvPr id="3" name="内容占位符 2"/>
          <p:cNvSpPr>
            <a:spLocks noGrp="1"/>
          </p:cNvSpPr>
          <p:nvPr>
            <p:ph idx="1"/>
          </p:nvPr>
        </p:nvSpPr>
        <p:spPr>
          <a:xfrm>
            <a:off x="304800" y="785149"/>
            <a:ext cx="8153400" cy="685800"/>
          </a:xfrm>
        </p:spPr>
        <p:txBody>
          <a:bodyPr>
            <a:noAutofit/>
          </a:bodyPr>
          <a:lstStyle/>
          <a:p>
            <a:r>
              <a:rPr lang="en-US" altLang="zh-CN" sz="2400" dirty="0" smtClean="0"/>
              <a:t>SLN-SRW </a:t>
            </a:r>
            <a:r>
              <a:rPr lang="en-US" altLang="zh-CN" sz="2400" dirty="0"/>
              <a:t>has </a:t>
            </a:r>
            <a:r>
              <a:rPr lang="en-US" altLang="zh-CN" sz="2400" dirty="0" smtClean="0"/>
              <a:t>three main steps:</a:t>
            </a:r>
          </a:p>
          <a:p>
            <a:endParaRPr lang="en-US" altLang="zh-CN" sz="2400" dirty="0" smtClean="0"/>
          </a:p>
        </p:txBody>
      </p:sp>
      <p:sp>
        <p:nvSpPr>
          <p:cNvPr id="4" name="Slide Number Placeholder 3"/>
          <p:cNvSpPr>
            <a:spLocks noGrp="1"/>
          </p:cNvSpPr>
          <p:nvPr>
            <p:ph type="sldNum" sz="quarter" idx="12"/>
          </p:nvPr>
        </p:nvSpPr>
        <p:spPr/>
        <p:txBody>
          <a:bodyPr/>
          <a:lstStyle/>
          <a:p>
            <a:fld id="{46E3650A-B3EA-4EA6-B03B-1B918CA38D96}" type="slidenum">
              <a:rPr lang="en-US" smtClean="0"/>
              <a:pPr/>
              <a:t>9</a:t>
            </a:fld>
            <a:endParaRPr lang="en-US"/>
          </a:p>
        </p:txBody>
      </p:sp>
      <p:pic>
        <p:nvPicPr>
          <p:cNvPr id="1026" name="Picture 2" descr="C:\Users\xuehansheng\Desktop\GIW_2016_paper_147\Figures_and_AdditionalFiles\fig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356" y="1279003"/>
            <a:ext cx="4807403"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42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9104</TotalTime>
  <Words>3297</Words>
  <Application>Microsoft Office PowerPoint</Application>
  <PresentationFormat>全屏显示(4:3)</PresentationFormat>
  <Paragraphs>209</Paragraphs>
  <Slides>28</Slides>
  <Notes>24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Theme</vt:lpstr>
      <vt:lpstr>Predicting Disease-related Genes using Integrated Biomedical Networks</vt:lpstr>
      <vt:lpstr>Outline</vt:lpstr>
      <vt:lpstr>Outline</vt:lpstr>
      <vt:lpstr>Introduction to Problem</vt:lpstr>
      <vt:lpstr>Existing Methods</vt:lpstr>
      <vt:lpstr>Summary of Existing Methods</vt:lpstr>
      <vt:lpstr>Outline</vt:lpstr>
      <vt:lpstr>Advantages of SLN-SRW</vt:lpstr>
      <vt:lpstr>Steps of SLN-SRW</vt:lpstr>
      <vt:lpstr>Step 1: Constructing Integrated Network</vt:lpstr>
      <vt:lpstr>Step 2: Weighing Edges in Integrated Network</vt:lpstr>
      <vt:lpstr>Step 2: Weighing Edges in Integrated Network</vt:lpstr>
      <vt:lpstr>Step 2: Weighing Edges in Integrated Network</vt:lpstr>
      <vt:lpstr>Step 2: Weighing Edges in Integrated Network</vt:lpstr>
      <vt:lpstr>Step 2: Weighing Edges in Integrated Network</vt:lpstr>
      <vt:lpstr>Step 2: Weighing Edges in Integrated Network</vt:lpstr>
      <vt:lpstr>Step 2: Weighing Edges in Integrated Network</vt:lpstr>
      <vt:lpstr>Step 3: Predicting relationship using RWR</vt:lpstr>
      <vt:lpstr>Outline</vt:lpstr>
      <vt:lpstr>Results</vt:lpstr>
      <vt:lpstr>Performance Comparison on Real Data Set</vt:lpstr>
      <vt:lpstr>Performance Comparison on Real Data Set</vt:lpstr>
      <vt:lpstr>Performance Comparison on Real Data Set</vt:lpstr>
      <vt:lpstr>Performance Comparison on Synthetic Data Set</vt:lpstr>
      <vt:lpstr>Outline</vt:lpstr>
      <vt:lpstr>Future work</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 of term term similarity in Gene Ontology</dc:title>
  <dc:creator>Jiajie</dc:creator>
  <cp:lastModifiedBy>xuehansheng</cp:lastModifiedBy>
  <cp:revision>354</cp:revision>
  <cp:lastPrinted>2016-10-01T04:02:24Z</cp:lastPrinted>
  <dcterms:created xsi:type="dcterms:W3CDTF">2011-12-12T15:52:55Z</dcterms:created>
  <dcterms:modified xsi:type="dcterms:W3CDTF">2017-03-10T07:10:46Z</dcterms:modified>
</cp:coreProperties>
</file>