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7" r:id="rId3"/>
    <p:sldId id="260" r:id="rId4"/>
    <p:sldId id="284" r:id="rId5"/>
    <p:sldId id="285" r:id="rId6"/>
    <p:sldId id="264" r:id="rId7"/>
    <p:sldId id="261" r:id="rId8"/>
    <p:sldId id="262" r:id="rId9"/>
    <p:sldId id="286" r:id="rId10"/>
    <p:sldId id="265" r:id="rId11"/>
    <p:sldId id="287" r:id="rId12"/>
    <p:sldId id="288" r:id="rId13"/>
    <p:sldId id="289" r:id="rId14"/>
    <p:sldId id="266" r:id="rId15"/>
    <p:sldId id="290" r:id="rId16"/>
    <p:sldId id="294" r:id="rId17"/>
    <p:sldId id="295" r:id="rId18"/>
    <p:sldId id="291" r:id="rId19"/>
    <p:sldId id="293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7" autoAdjust="0"/>
    <p:restoredTop sz="97062" autoAdjust="0"/>
  </p:normalViewPr>
  <p:slideViewPr>
    <p:cSldViewPr snapToGrid="0" snapToObjects="1">
      <p:cViewPr>
        <p:scale>
          <a:sx n="80" d="100"/>
          <a:sy n="80" d="100"/>
        </p:scale>
        <p:origin x="-1906" y="-17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4" y="47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2EED4-CCE3-854C-9A06-48043A8356C4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6A37-76EF-0940-A352-6AA4D1A53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3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434DE-1511-F74D-B670-BE117E9C350C}" type="datetimeFigureOut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B3349-9E99-9641-BEA6-47112E0DB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4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to the refinement operation is a novel way to project flows such that the sanctity of the clustering algorithm is maintained.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 to simply normalize the columns of the adjacency matrix to sum to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allows MCL to “</a:t>
            </a:r>
            <a:r>
              <a:rPr lang="en-US" dirty="0" err="1" smtClean="0"/>
              <a:t>overfit</a:t>
            </a:r>
            <a:r>
              <a:rPr lang="en-US" dirty="0" smtClean="0"/>
              <a:t>” the graph by outputting too many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allows MCL to “</a:t>
            </a:r>
            <a:r>
              <a:rPr lang="en-US" dirty="0" err="1" smtClean="0"/>
              <a:t>overfit</a:t>
            </a:r>
            <a:r>
              <a:rPr lang="en-US" dirty="0" smtClean="0"/>
              <a:t>” the graph by outputting too many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allows MCL to “</a:t>
            </a:r>
            <a:r>
              <a:rPr lang="en-US" dirty="0" err="1" smtClean="0"/>
              <a:t>overfit</a:t>
            </a:r>
            <a:r>
              <a:rPr lang="en-US" dirty="0" smtClean="0"/>
              <a:t>” the graph by outputting too many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what allows MCL to “</a:t>
            </a:r>
            <a:r>
              <a:rPr lang="en-US" dirty="0" err="1" smtClean="0"/>
              <a:t>overfit</a:t>
            </a:r>
            <a:r>
              <a:rPr lang="en-US" dirty="0" smtClean="0"/>
              <a:t>” the graph by outputting too many clusters.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B3349-9E99-9641-BEA6-47112E0DB6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BE8A-1CF5-BE40-BB37-E0162DB565A1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59B-BF0F-DA42-AD53-71CBF52AC1C0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2D98-ADDB-2940-83A2-F998656BC167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A6A9-E894-A849-9959-F95DEC86CBB6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5D2BF-BD8C-5646-B69F-70FBDEDB9012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341C-3A5F-CE44-BEF4-0EB1718838A0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E460-15EF-8A4C-96B3-A0FAC7C4AA12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AB03-0458-334A-8DCC-F05C4BC592E2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130A-1FBA-2445-BDE9-24AC49011C28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BF58-B09E-3C47-83DA-21B98F4360A6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07255-29B8-7348-BA09-2A65BCD08311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E850E-C512-4C44-9E65-467923BE07B9}" type="datetime1">
              <a:rPr lang="en-US" smtClean="0"/>
              <a:pPr/>
              <a:t>5/24/2017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E373E-48DF-004D-B6A3-9C4B06F590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922780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3600" dirty="0" err="1" smtClean="0"/>
              <a:t>PhenoSimWeb</a:t>
            </a:r>
            <a:r>
              <a:rPr lang="en-US" altLang="zh-CN" sz="3600" dirty="0" smtClean="0"/>
              <a:t>: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a web tool for measuring and visualizing phenotype similarities using HPO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675" y="3714750"/>
            <a:ext cx="6827520" cy="1752600"/>
          </a:xfrm>
        </p:spPr>
        <p:txBody>
          <a:bodyPr>
            <a:normAutofit/>
          </a:bodyPr>
          <a:lstStyle/>
          <a:p>
            <a:r>
              <a:rPr lang="en-US" altLang="zh-CN" sz="3000" dirty="0" err="1" smtClean="0"/>
              <a:t>Hansheng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Xue</a:t>
            </a:r>
            <a:endParaRPr lang="en-US" altLang="zh-CN" sz="3000" dirty="0" smtClean="0"/>
          </a:p>
          <a:p>
            <a:r>
              <a:rPr lang="en-US" sz="2200" dirty="0" smtClean="0"/>
              <a:t>School of Computer Science and Technology</a:t>
            </a:r>
          </a:p>
          <a:p>
            <a:r>
              <a:rPr lang="en-US" altLang="zh-CN" sz="2200" dirty="0" smtClean="0"/>
              <a:t>Harbin Institute of Technology, </a:t>
            </a:r>
            <a:r>
              <a:rPr lang="en-US" altLang="zh-CN" sz="2200" dirty="0" err="1" smtClean="0"/>
              <a:t>shenzhen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Input interface for choosing phenotype similarity measurement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24" y="2089109"/>
            <a:ext cx="8584290" cy="233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7988" y="4829296"/>
            <a:ext cx="872752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itchFamily="34" charset="0"/>
              </a:rPr>
              <a:t>Figure. </a:t>
            </a:r>
            <a:r>
              <a:rPr lang="en-US" altLang="zh-CN" sz="1600" u="sng" dirty="0" err="1" smtClean="0">
                <a:cs typeface="Arial" pitchFamily="34" charset="0"/>
              </a:rPr>
              <a:t>PhenoSimWeb</a:t>
            </a:r>
            <a:r>
              <a:rPr lang="en-US" altLang="zh-CN" sz="1600" dirty="0" smtClean="0">
                <a:cs typeface="Arial" pitchFamily="34" charset="0"/>
              </a:rPr>
              <a:t> </a:t>
            </a:r>
            <a:r>
              <a:rPr lang="en-US" altLang="zh-CN" sz="1600" dirty="0">
                <a:cs typeface="Arial" pitchFamily="34" charset="0"/>
              </a:rPr>
              <a:t>supplies five state-of-art phenotype semantic similarity measurements for all the users, including </a:t>
            </a:r>
            <a:r>
              <a:rPr lang="en-US" altLang="zh-CN" sz="1600" dirty="0" err="1">
                <a:solidFill>
                  <a:srgbClr val="FF0000"/>
                </a:solidFill>
                <a:cs typeface="Arial" pitchFamily="34" charset="0"/>
              </a:rPr>
              <a:t>PhenoSim</a:t>
            </a:r>
            <a:r>
              <a:rPr lang="en-US" altLang="zh-CN" sz="1600" dirty="0">
                <a:cs typeface="Arial" pitchFamily="34" charset="0"/>
              </a:rPr>
              <a:t>, Information Content based (</a:t>
            </a:r>
            <a:r>
              <a:rPr lang="en-US" altLang="zh-CN" sz="1600" dirty="0" err="1">
                <a:solidFill>
                  <a:srgbClr val="FF0000"/>
                </a:solidFill>
                <a:cs typeface="Arial" pitchFamily="34" charset="0"/>
              </a:rPr>
              <a:t>Resnik</a:t>
            </a:r>
            <a:r>
              <a:rPr lang="en-US" altLang="zh-CN" sz="1600" dirty="0">
                <a:cs typeface="Arial" pitchFamily="34" charset="0"/>
              </a:rPr>
              <a:t>), Enhanced Information Content based (</a:t>
            </a:r>
            <a:r>
              <a:rPr lang="en-US" altLang="zh-CN" sz="1600" dirty="0">
                <a:solidFill>
                  <a:srgbClr val="FF0000"/>
                </a:solidFill>
                <a:cs typeface="Arial" pitchFamily="34" charset="0"/>
              </a:rPr>
              <a:t>Lin</a:t>
            </a:r>
            <a:r>
              <a:rPr lang="en-US" altLang="zh-CN" sz="1600" dirty="0">
                <a:cs typeface="Arial" pitchFamily="34" charset="0"/>
              </a:rPr>
              <a:t>), Normalized Information Content based (</a:t>
            </a:r>
            <a:r>
              <a:rPr lang="en-US" altLang="zh-CN" sz="1600" dirty="0" err="1">
                <a:solidFill>
                  <a:srgbClr val="FF0000"/>
                </a:solidFill>
                <a:cs typeface="Arial" pitchFamily="34" charset="0"/>
              </a:rPr>
              <a:t>Schlicker</a:t>
            </a:r>
            <a:r>
              <a:rPr lang="en-US" altLang="zh-CN" sz="1600" dirty="0">
                <a:cs typeface="Arial" pitchFamily="34" charset="0"/>
              </a:rPr>
              <a:t>) and Jiang-</a:t>
            </a:r>
            <a:r>
              <a:rPr lang="en-US" altLang="zh-CN" sz="1600" dirty="0" err="1">
                <a:cs typeface="Arial" pitchFamily="34" charset="0"/>
              </a:rPr>
              <a:t>Conrath</a:t>
            </a:r>
            <a:r>
              <a:rPr lang="en-US" altLang="zh-CN" sz="1600" dirty="0">
                <a:cs typeface="Arial" pitchFamily="34" charset="0"/>
              </a:rPr>
              <a:t> Measure (</a:t>
            </a:r>
            <a:r>
              <a:rPr lang="en-US" altLang="zh-CN" sz="1600" dirty="0">
                <a:solidFill>
                  <a:srgbClr val="FF0000"/>
                </a:solidFill>
                <a:cs typeface="Arial" pitchFamily="34" charset="0"/>
              </a:rPr>
              <a:t>JC</a:t>
            </a:r>
            <a:r>
              <a:rPr lang="en-US" altLang="zh-CN" sz="1600" dirty="0">
                <a:cs typeface="Arial" pitchFamily="34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Input interface for phenotype associated gene or disease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80004"/>
            <a:ext cx="9117098" cy="273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4829296"/>
            <a:ext cx="815256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u="sng" dirty="0">
                <a:cs typeface="Arial" pitchFamily="34" charset="0"/>
              </a:rPr>
              <a:t>Figure. The input webpage of predicting similar genes or disease</a:t>
            </a:r>
            <a:r>
              <a:rPr lang="en-US" altLang="zh-CN" sz="1600" dirty="0">
                <a:cs typeface="Arial" pitchFamily="34" charset="0"/>
              </a:rPr>
              <a:t>s. Users input phenotypes set in the left text box, gene or disease set in the right text box and select the type of predict.</a:t>
            </a:r>
          </a:p>
        </p:txBody>
      </p:sp>
    </p:spTree>
    <p:extLst>
      <p:ext uri="{BB962C8B-B14F-4D97-AF65-F5344CB8AC3E}">
        <p14:creationId xmlns:p14="http://schemas.microsoft.com/office/powerpoint/2010/main" val="28128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webpage of displaying experimental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" y="1622283"/>
            <a:ext cx="5378208" cy="4629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72959" y="4298375"/>
            <a:ext cx="3113839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u="sng" dirty="0">
                <a:cs typeface="Arial" pitchFamily="34" charset="0"/>
              </a:rPr>
              <a:t>Figure. The calculation results of the phenotype list. </a:t>
            </a:r>
            <a:r>
              <a:rPr lang="en-US" altLang="zh-CN" dirty="0">
                <a:cs typeface="Arial" pitchFamily="34" charset="0"/>
              </a:rPr>
              <a:t>And </a:t>
            </a:r>
            <a:r>
              <a:rPr lang="en-US" altLang="zh-CN" dirty="0" err="1" smtClean="0">
                <a:cs typeface="Arial" pitchFamily="34" charset="0"/>
              </a:rPr>
              <a:t>PhenoSim</a:t>
            </a:r>
            <a:r>
              <a:rPr lang="en-US" altLang="zh-CN" dirty="0" smtClean="0">
                <a:cs typeface="Arial" pitchFamily="34" charset="0"/>
              </a:rPr>
              <a:t> </a:t>
            </a:r>
            <a:r>
              <a:rPr lang="en-US" altLang="zh-CN" dirty="0">
                <a:cs typeface="Arial" pitchFamily="34" charset="0"/>
              </a:rPr>
              <a:t>calculated the corresponding P-Value in addition to the semantic similarity.</a:t>
            </a:r>
          </a:p>
        </p:txBody>
      </p:sp>
    </p:spTree>
    <p:extLst>
      <p:ext uri="{BB962C8B-B14F-4D97-AF65-F5344CB8AC3E}">
        <p14:creationId xmlns:p14="http://schemas.microsoft.com/office/powerpoint/2010/main" val="2316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 Interface of </a:t>
            </a:r>
            <a:r>
              <a:rPr lang="en-US" sz="3600" dirty="0" err="1"/>
              <a:t>PhenoSimWeb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1417638"/>
            <a:ext cx="9134601" cy="4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018" y="5781796"/>
            <a:ext cx="8152564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itchFamily="34" charset="0"/>
              </a:rPr>
              <a:t>Figure. The visualization interface of </a:t>
            </a:r>
            <a:r>
              <a:rPr lang="en-US" altLang="zh-CN" sz="1600" dirty="0" err="1">
                <a:cs typeface="Arial" pitchFamily="34" charset="0"/>
              </a:rPr>
              <a:t>PhenoSimWeb</a:t>
            </a:r>
            <a:r>
              <a:rPr lang="en-US" altLang="zh-CN" sz="1600" dirty="0">
                <a:cs typeface="Arial" pitchFamily="34" charset="0"/>
              </a:rPr>
              <a:t> to explore phenotype, gene or disease functional similarities based on HPO.</a:t>
            </a:r>
          </a:p>
        </p:txBody>
      </p:sp>
    </p:spTree>
    <p:extLst>
      <p:ext uri="{BB962C8B-B14F-4D97-AF65-F5344CB8AC3E}">
        <p14:creationId xmlns:p14="http://schemas.microsoft.com/office/powerpoint/2010/main" val="8829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Visualization Interface of </a:t>
            </a:r>
            <a:r>
              <a:rPr lang="en-US" sz="3600" dirty="0" err="1"/>
              <a:t>PhenoSimWeb</a:t>
            </a:r>
            <a:endParaRPr lang="en-US" sz="3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534" y="1521979"/>
            <a:ext cx="7275532" cy="4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634018" y="5867521"/>
            <a:ext cx="537638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cs typeface="Arial" pitchFamily="34" charset="0"/>
              </a:rPr>
              <a:t>Figure. The node operation panel of visualization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Visualization Interface of </a:t>
            </a:r>
            <a:r>
              <a:rPr lang="en-US" sz="3600" dirty="0" err="1"/>
              <a:t>PhenoSimWeb</a:t>
            </a:r>
            <a:endParaRPr lang="en-US" sz="3600" dirty="0"/>
          </a:p>
        </p:txBody>
      </p:sp>
      <p:pic>
        <p:nvPicPr>
          <p:cNvPr id="9" name="Picture 2" descr="C:\Users\xuehansheng\Desktop\ISBRA2017\PhenoSimWebV5\typeinst\threshol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824" y="1882773"/>
            <a:ext cx="6726352" cy="329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09258" y="5422944"/>
            <a:ext cx="76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u="sng" dirty="0" smtClean="0">
                <a:cs typeface="Arial" pitchFamily="34" charset="0"/>
              </a:rPr>
              <a:t>Figure. The comparison diagram of two contrasting phenotype association network with</a:t>
            </a:r>
            <a:r>
              <a:rPr lang="en-US" altLang="zh-CN" sz="1600" u="sng" dirty="0" smtClean="0">
                <a:solidFill>
                  <a:srgbClr val="FF0000"/>
                </a:solidFill>
                <a:cs typeface="Arial" pitchFamily="34" charset="0"/>
              </a:rPr>
              <a:t> different </a:t>
            </a:r>
            <a:r>
              <a:rPr lang="en-US" altLang="zh-CN" sz="1600" u="sng" dirty="0" smtClean="0">
                <a:cs typeface="Arial" pitchFamily="34" charset="0"/>
              </a:rPr>
              <a:t>phenotype-to-phenotype similarity </a:t>
            </a:r>
            <a:r>
              <a:rPr lang="en-US" altLang="zh-CN" sz="1600" u="sng" dirty="0" smtClean="0">
                <a:solidFill>
                  <a:srgbClr val="FF0000"/>
                </a:solidFill>
                <a:cs typeface="Arial" pitchFamily="34" charset="0"/>
              </a:rPr>
              <a:t>thresholds</a:t>
            </a:r>
            <a:r>
              <a:rPr lang="en-US" altLang="zh-CN" sz="1600" u="sng" dirty="0" smtClean="0">
                <a:cs typeface="Arial" pitchFamily="34" charset="0"/>
              </a:rPr>
              <a:t>. </a:t>
            </a:r>
            <a:r>
              <a:rPr lang="en-US" altLang="zh-CN" sz="1600" dirty="0" smtClean="0">
                <a:cs typeface="Arial" pitchFamily="34" charset="0"/>
              </a:rPr>
              <a:t>The edge threshold of left one is 0 and right is 0.1.</a:t>
            </a:r>
            <a:endParaRPr lang="en-US" altLang="zh-CN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Visualization Interface of </a:t>
            </a:r>
            <a:r>
              <a:rPr lang="en-US" sz="3600" dirty="0" err="1"/>
              <a:t>PhenoSimWeb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258" y="5422944"/>
            <a:ext cx="7668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u="sng" dirty="0">
                <a:cs typeface="Arial" pitchFamily="34" charset="0"/>
              </a:rPr>
              <a:t>Figure. The comparison diagram of  visualizing phenotype association network with two </a:t>
            </a:r>
            <a:r>
              <a:rPr lang="en-US" altLang="zh-CN" sz="1600" u="sng" dirty="0">
                <a:solidFill>
                  <a:srgbClr val="FF0000"/>
                </a:solidFill>
                <a:cs typeface="Arial" pitchFamily="34" charset="0"/>
              </a:rPr>
              <a:t>different graph layouts</a:t>
            </a:r>
            <a:r>
              <a:rPr lang="en-US" altLang="zh-CN" sz="1600" u="sng" dirty="0">
                <a:cs typeface="Arial" pitchFamily="34" charset="0"/>
              </a:rPr>
              <a:t>. </a:t>
            </a:r>
            <a:r>
              <a:rPr lang="en-US" altLang="zh-CN" sz="1600" dirty="0">
                <a:cs typeface="Arial" pitchFamily="34" charset="0"/>
              </a:rPr>
              <a:t>The type of cola and grid are used in the left and right figure respectively.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7136" y="2123975"/>
            <a:ext cx="6961187" cy="29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Visualization Interface of </a:t>
            </a:r>
            <a:r>
              <a:rPr lang="en-US" sz="3600" dirty="0" err="1"/>
              <a:t>PhenoSimWeb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809258" y="5422944"/>
            <a:ext cx="7668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u="sng" dirty="0">
                <a:cs typeface="Arial" pitchFamily="34" charset="0"/>
              </a:rPr>
              <a:t>Figure. The comparison diagram of constructing </a:t>
            </a:r>
            <a:r>
              <a:rPr lang="en-US" altLang="zh-CN" sz="1600" u="sng" dirty="0" err="1">
                <a:cs typeface="Arial" pitchFamily="34" charset="0"/>
              </a:rPr>
              <a:t>subnetworks</a:t>
            </a:r>
            <a:r>
              <a:rPr lang="en-US" altLang="zh-CN" sz="1600" u="sng" dirty="0">
                <a:cs typeface="Arial" pitchFamily="34" charset="0"/>
              </a:rPr>
              <a:t> by </a:t>
            </a:r>
            <a:r>
              <a:rPr lang="en-US" altLang="zh-CN" sz="1600" u="sng" dirty="0">
                <a:solidFill>
                  <a:srgbClr val="FF0000"/>
                </a:solidFill>
                <a:cs typeface="Arial" pitchFamily="34" charset="0"/>
              </a:rPr>
              <a:t>selecting interested phenotypes</a:t>
            </a:r>
            <a:r>
              <a:rPr lang="en-US" altLang="zh-CN" sz="1600" u="sng" dirty="0">
                <a:cs typeface="Arial" pitchFamily="34" charset="0"/>
              </a:rPr>
              <a:t>. </a:t>
            </a:r>
            <a:r>
              <a:rPr lang="en-US" altLang="zh-CN" sz="1600" dirty="0">
                <a:cs typeface="Arial" pitchFamily="34" charset="0"/>
              </a:rPr>
              <a:t>The right one displays that four interested phenotypes (HP:0000080, HP:0000069, HP:0030037 and HP:0000025) are chosen. The left one displays all the chosen nodes and their direct connected neighbors.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1636" y="1866899"/>
            <a:ext cx="6838057" cy="321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Conclusion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733550"/>
            <a:ext cx="8229600" cy="326707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000" u="sng" dirty="0" smtClean="0"/>
              <a:t>a. </a:t>
            </a:r>
            <a:r>
              <a:rPr lang="en-US" altLang="zh-CN" sz="2000" dirty="0" err="1" smtClean="0"/>
              <a:t>PhenoSimWeb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is a novel web application, </a:t>
            </a:r>
            <a:r>
              <a:rPr lang="en-US" altLang="zh-CN" sz="2000" dirty="0" smtClean="0"/>
              <a:t>which allows </a:t>
            </a:r>
            <a:r>
              <a:rPr lang="en-US" altLang="zh-CN" sz="2000" dirty="0"/>
              <a:t>researchers to </a:t>
            </a:r>
            <a:r>
              <a:rPr lang="en-US" altLang="zh-CN" sz="2000" dirty="0">
                <a:solidFill>
                  <a:srgbClr val="FF0000"/>
                </a:solidFill>
              </a:rPr>
              <a:t>compute</a:t>
            </a:r>
            <a:r>
              <a:rPr lang="en-US" altLang="zh-CN" sz="2000" dirty="0"/>
              <a:t> phenotype similarity with five different measurements conveniently and </a:t>
            </a:r>
            <a:r>
              <a:rPr lang="en-US" altLang="zh-CN" sz="2000" dirty="0">
                <a:solidFill>
                  <a:srgbClr val="FF0000"/>
                </a:solidFill>
              </a:rPr>
              <a:t>visualize</a:t>
            </a:r>
            <a:r>
              <a:rPr lang="en-US" altLang="zh-CN" sz="2000" dirty="0"/>
              <a:t> the resulting phenotype association networks with an easy-to-use visualization interface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000" u="sng" dirty="0" smtClean="0"/>
              <a:t>b</a:t>
            </a:r>
            <a:r>
              <a:rPr lang="en-US" altLang="zh-CN" sz="2000" u="sng" dirty="0"/>
              <a:t>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contains three main functional modules: </a:t>
            </a:r>
            <a:r>
              <a:rPr lang="en-US" altLang="zh-CN" sz="2000" dirty="0">
                <a:solidFill>
                  <a:srgbClr val="FF0000"/>
                </a:solidFill>
              </a:rPr>
              <a:t>measure</a:t>
            </a:r>
            <a:r>
              <a:rPr lang="en-US" altLang="zh-CN" sz="2000" dirty="0"/>
              <a:t> phenotype similarity, </a:t>
            </a:r>
            <a:r>
              <a:rPr lang="en-US" altLang="zh-CN" sz="2000" dirty="0">
                <a:solidFill>
                  <a:srgbClr val="FF0000"/>
                </a:solidFill>
              </a:rPr>
              <a:t>calculate</a:t>
            </a:r>
            <a:r>
              <a:rPr lang="en-US" altLang="zh-CN" sz="2000" dirty="0"/>
              <a:t> gene or disease similarity, and </a:t>
            </a:r>
            <a:r>
              <a:rPr lang="en-US" altLang="zh-CN" sz="2000" dirty="0">
                <a:solidFill>
                  <a:srgbClr val="FF0000"/>
                </a:solidFill>
              </a:rPr>
              <a:t>identify</a:t>
            </a:r>
            <a:r>
              <a:rPr lang="en-US" altLang="zh-CN" sz="2000" dirty="0"/>
              <a:t> the most associated genes or diseases with the given phenotype set.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2000" u="sng" dirty="0" smtClean="0"/>
              <a:t>c</a:t>
            </a:r>
            <a:r>
              <a:rPr lang="en-US" altLang="zh-CN" sz="2000" u="sng" dirty="0"/>
              <a:t>. </a:t>
            </a:r>
            <a:r>
              <a:rPr lang="en-US" altLang="zh-CN" sz="2000" dirty="0" err="1" smtClean="0"/>
              <a:t>PhenoSimWeb</a:t>
            </a:r>
            <a:r>
              <a:rPr lang="en-US" altLang="zh-CN" sz="2000" dirty="0" smtClean="0"/>
              <a:t> </a:t>
            </a:r>
            <a:r>
              <a:rPr lang="en-US" altLang="zh-CN" sz="2000" u="sng" dirty="0"/>
              <a:t>allows text that describes phenotype features </a:t>
            </a:r>
            <a:r>
              <a:rPr lang="en-US" altLang="zh-CN" sz="2000" dirty="0"/>
              <a:t>as input</a:t>
            </a:r>
            <a:r>
              <a:rPr lang="en-US" altLang="zh-C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732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Acknowledgment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12963" y="2186640"/>
            <a:ext cx="3989707" cy="891295"/>
            <a:chOff x="473437" y="1460686"/>
            <a:chExt cx="3255544" cy="727284"/>
          </a:xfrm>
        </p:grpSpPr>
        <p:pic>
          <p:nvPicPr>
            <p:cNvPr id="11" name="Picture 5" descr="C:\Users\xuehansheng\Desktop\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437" y="1460686"/>
              <a:ext cx="869425" cy="727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C:\Users\xuehansheng\Desktop\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617" y="1460686"/>
              <a:ext cx="2283364" cy="65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1043445" y="4284656"/>
            <a:ext cx="4016513" cy="977813"/>
            <a:chOff x="514014" y="2536019"/>
            <a:chExt cx="3214967" cy="782678"/>
          </a:xfrm>
        </p:grpSpPr>
        <p:pic>
          <p:nvPicPr>
            <p:cNvPr id="14" name="Picture 7" descr="C:\Users\xuehansheng\Desktop\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014" y="2536019"/>
              <a:ext cx="788269" cy="7826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8" descr="C:\Users\xuehansheng\Desktop\tim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431" y="2611824"/>
              <a:ext cx="2368550" cy="63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2" descr="C:\Users\xuehansheng\Desktop\QQ截图2016120922114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083" y="3954829"/>
            <a:ext cx="1443512" cy="142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C:\Users\xuehansheng\Desktop\201603151705435512932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871" y="1893408"/>
            <a:ext cx="1599936" cy="147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75" y="1565275"/>
            <a:ext cx="738505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00075" y="192278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3" y="2961355"/>
            <a:ext cx="2647951" cy="37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/>
          </a:bodyPr>
          <a:lstStyle/>
          <a:p>
            <a:r>
              <a:rPr lang="en-US" altLang="zh-CN" sz="2000" u="sng" dirty="0"/>
              <a:t>Human Phenotype Ontology(HPO): 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a. </a:t>
            </a:r>
            <a:r>
              <a:rPr lang="en-US" altLang="zh-CN" sz="2000" dirty="0"/>
              <a:t>The HPO is one of the most popular bioinformatics resources, which was constructed by Robinson et al. in 2008.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b. </a:t>
            </a:r>
            <a:r>
              <a:rPr lang="en-US" altLang="zh-CN" sz="2000" dirty="0"/>
              <a:t>The HPO currently contains over 11,000 terms, each of which describes an individual phenotypic anomaly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43276"/>
            <a:ext cx="600075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c. </a:t>
            </a:r>
            <a:r>
              <a:rPr lang="en-US" altLang="zh-CN" sz="2000" dirty="0" smtClean="0"/>
              <a:t>The terms are arranged in a directed acyclic graph and(DAG) are connected by </a:t>
            </a:r>
            <a:r>
              <a:rPr lang="en-US" altLang="zh-CN" sz="2000" b="1" dirty="0" smtClean="0"/>
              <a:t>is-a</a:t>
            </a:r>
            <a:r>
              <a:rPr lang="en-US" altLang="zh-CN" sz="2000" dirty="0" smtClean="0"/>
              <a:t> (subclass-of) edges, such that a term represents a more specific or limited instance of its parent term(s). </a:t>
            </a:r>
            <a:endParaRPr lang="en-US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676275" y="5168907"/>
            <a:ext cx="53054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500" dirty="0" smtClean="0"/>
              <a:t>  In recent study, HPO-based phenotype semantic similarity has been effectively applied to model patient phenotype data .</a:t>
            </a:r>
            <a:endParaRPr lang="en-US" altLang="zh-CN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7075"/>
          </a:xfrm>
        </p:spPr>
        <p:txBody>
          <a:bodyPr>
            <a:noAutofit/>
          </a:bodyPr>
          <a:lstStyle/>
          <a:p>
            <a:r>
              <a:rPr lang="en-US" altLang="zh-CN" sz="2000" u="sng" dirty="0" smtClean="0"/>
              <a:t>Main researches and Drawbacks:  </a:t>
            </a:r>
            <a:endParaRPr lang="en-US" altLang="zh-CN" sz="2000" u="sng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a. </a:t>
            </a:r>
            <a:r>
              <a:rPr lang="en-US" altLang="zh-CN" sz="2000" dirty="0"/>
              <a:t>None of existing methods take into account the unique features of HPO. And we proposed a novel path-constrained </a:t>
            </a:r>
            <a:r>
              <a:rPr lang="en-US" altLang="zh-CN" sz="2000" dirty="0" smtClean="0"/>
              <a:t>Information Content to fill this gap.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b</a:t>
            </a:r>
            <a:r>
              <a:rPr lang="en-US" altLang="zh-CN" sz="2000" u="sng" dirty="0"/>
              <a:t>. </a:t>
            </a:r>
            <a:r>
              <a:rPr lang="en-US" altLang="zh-CN" sz="2000" dirty="0"/>
              <a:t>None of existing tools allow text that describes phenotype features as input, neglecting that symptoms of patients are always described as text not HPO terms</a:t>
            </a:r>
            <a:r>
              <a:rPr lang="en-US" altLang="zh-C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c. </a:t>
            </a:r>
            <a:r>
              <a:rPr lang="en-US" altLang="zh-CN" sz="2000" dirty="0"/>
              <a:t>Most existing tools ignore the effect of visualization and simply list the experimental results as the final output.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5328" y="4905361"/>
            <a:ext cx="8025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500" dirty="0" smtClean="0"/>
              <a:t>In this article, we present </a:t>
            </a:r>
            <a:r>
              <a:rPr lang="en-US" altLang="zh-CN" sz="1500" dirty="0"/>
              <a:t>a novel web application named </a:t>
            </a:r>
            <a:r>
              <a:rPr lang="en-US" altLang="zh-CN" sz="1700" dirty="0" err="1">
                <a:solidFill>
                  <a:srgbClr val="FF0000"/>
                </a:solidFill>
              </a:rPr>
              <a:t>PhenoSimWeb</a:t>
            </a:r>
            <a:r>
              <a:rPr lang="en-US" altLang="zh-CN" sz="1500" dirty="0"/>
              <a:t> to measure phenotype similarities based on HPO and to visualize the similarity using an intuitive graphical interface</a:t>
            </a:r>
            <a:r>
              <a:rPr lang="en-US" altLang="zh-CN" sz="1500" dirty="0" smtClean="0"/>
              <a:t>.</a:t>
            </a:r>
            <a:endParaRPr lang="en-US" altLang="zh-CN" sz="1500" dirty="0"/>
          </a:p>
        </p:txBody>
      </p:sp>
    </p:spTree>
    <p:extLst>
      <p:ext uri="{BB962C8B-B14F-4D97-AF65-F5344CB8AC3E}">
        <p14:creationId xmlns:p14="http://schemas.microsoft.com/office/powerpoint/2010/main" val="1045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7075"/>
          </a:xfrm>
        </p:spPr>
        <p:txBody>
          <a:bodyPr>
            <a:noAutofit/>
          </a:bodyPr>
          <a:lstStyle/>
          <a:p>
            <a:r>
              <a:rPr lang="en-US" altLang="zh-CN" sz="2000" u="sng" dirty="0" smtClean="0"/>
              <a:t>Advantages of </a:t>
            </a:r>
            <a:r>
              <a:rPr lang="en-US" altLang="zh-CN" sz="2000" u="sng" dirty="0" err="1" smtClean="0"/>
              <a:t>PhenoSimWeb</a:t>
            </a:r>
            <a:r>
              <a:rPr lang="en-US" altLang="zh-CN" sz="2000" u="sng" dirty="0" smtClean="0"/>
              <a:t>:  </a:t>
            </a:r>
            <a:endParaRPr lang="en-US" altLang="zh-CN" sz="2000" u="sng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a.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supplies researchers with a measurement based on the design optimized for unique features of HPO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b.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allows text that describes phenotype features as input</a:t>
            </a:r>
            <a:r>
              <a:rPr lang="en-US" altLang="zh-CN" sz="2000" dirty="0" smtClean="0"/>
              <a:t>.</a:t>
            </a:r>
            <a:endParaRPr lang="en-US" altLang="zh-CN" sz="2000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c.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contains an intuitive and easy-to-use visualization interface to visualize phenotype association network</a:t>
            </a:r>
            <a:r>
              <a:rPr lang="en-US" altLang="zh-C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altLang="zh-C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267325" y="5912175"/>
            <a:ext cx="33337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500" dirty="0" smtClean="0"/>
              <a:t>The main webpage of </a:t>
            </a:r>
            <a:r>
              <a:rPr lang="en-US" altLang="zh-CN" sz="1500" dirty="0" err="1" smtClean="0"/>
              <a:t>PhenoSimWeb</a:t>
            </a:r>
            <a:endParaRPr lang="en-US" altLang="zh-CN" sz="15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2872"/>
            <a:ext cx="4633584" cy="266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802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PhenoSimWeb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7075"/>
          </a:xfrm>
        </p:spPr>
        <p:txBody>
          <a:bodyPr>
            <a:noAutofit/>
          </a:bodyPr>
          <a:lstStyle/>
          <a:p>
            <a:r>
              <a:rPr lang="en-US" altLang="zh-CN" sz="2000" u="sng" dirty="0" smtClean="0"/>
              <a:t>Main introduction:  </a:t>
            </a:r>
            <a:endParaRPr lang="en-US" altLang="zh-CN" sz="2000" u="sng" dirty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a. </a:t>
            </a:r>
            <a:r>
              <a:rPr lang="en-US" altLang="zh-CN" sz="2000" dirty="0"/>
              <a:t>The back-end of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is implemented using </a:t>
            </a:r>
            <a:r>
              <a:rPr lang="en-US" altLang="zh-CN" sz="2000" dirty="0">
                <a:solidFill>
                  <a:srgbClr val="FF0000"/>
                </a:solidFill>
              </a:rPr>
              <a:t>Java SDK 7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FF0000"/>
                </a:solidFill>
              </a:rPr>
              <a:t>Python 2.7 </a:t>
            </a:r>
            <a:r>
              <a:rPr lang="en-US" altLang="zh-CN" sz="2000" dirty="0"/>
              <a:t>and web framework </a:t>
            </a:r>
            <a:r>
              <a:rPr lang="en-US" altLang="zh-CN" sz="2000" dirty="0" smtClean="0">
                <a:solidFill>
                  <a:srgbClr val="FF0000"/>
                </a:solidFill>
              </a:rPr>
              <a:t>Web.py</a:t>
            </a:r>
            <a:r>
              <a:rPr lang="en-US" altLang="zh-CN" sz="2000" dirty="0" smtClean="0"/>
              <a:t>.</a:t>
            </a:r>
            <a:endParaRPr lang="en-US" altLang="zh-CN" sz="2000" u="sng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b.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uses </a:t>
            </a:r>
            <a:r>
              <a:rPr lang="en-US" altLang="zh-CN" sz="2000" dirty="0">
                <a:solidFill>
                  <a:srgbClr val="FF0000"/>
                </a:solidFill>
              </a:rPr>
              <a:t>MySQL</a:t>
            </a:r>
            <a:r>
              <a:rPr lang="en-US" altLang="zh-CN" sz="2000" dirty="0"/>
              <a:t> to manage dataset</a:t>
            </a:r>
            <a:r>
              <a:rPr lang="en-US" altLang="zh-CN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c. </a:t>
            </a:r>
            <a:r>
              <a:rPr lang="en-US" altLang="zh-CN" sz="2000" dirty="0"/>
              <a:t>JavaScript Object Notation(</a:t>
            </a:r>
            <a:r>
              <a:rPr lang="en-US" altLang="zh-CN" sz="2000" dirty="0">
                <a:solidFill>
                  <a:srgbClr val="FF0000"/>
                </a:solidFill>
              </a:rPr>
              <a:t>JSON</a:t>
            </a:r>
            <a:r>
              <a:rPr lang="en-US" altLang="zh-CN" sz="2000" dirty="0"/>
              <a:t>) and Asynchronous JavaScript and XML(</a:t>
            </a:r>
            <a:r>
              <a:rPr lang="en-US" altLang="zh-CN" sz="2000" dirty="0">
                <a:solidFill>
                  <a:srgbClr val="FF0000"/>
                </a:solidFill>
              </a:rPr>
              <a:t>AJAX</a:t>
            </a:r>
            <a:r>
              <a:rPr lang="en-US" altLang="zh-CN" sz="2000" dirty="0"/>
              <a:t>) are used for data transmission.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/>
              <a:t>d. </a:t>
            </a:r>
            <a:r>
              <a:rPr lang="en-US" altLang="zh-CN" sz="2000" dirty="0" err="1"/>
              <a:t>PhenoSimWeb</a:t>
            </a:r>
            <a:r>
              <a:rPr lang="en-US" altLang="zh-CN" sz="2000" dirty="0"/>
              <a:t> uses </a:t>
            </a:r>
            <a:r>
              <a:rPr lang="en-US" altLang="zh-CN" sz="2000" dirty="0" smtClean="0">
                <a:solidFill>
                  <a:srgbClr val="FF0000"/>
                </a:solidFill>
              </a:rPr>
              <a:t>Cytoscape.js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and </a:t>
            </a:r>
            <a:r>
              <a:rPr lang="en-US" altLang="zh-CN" sz="2000" dirty="0">
                <a:solidFill>
                  <a:srgbClr val="FF0000"/>
                </a:solidFill>
              </a:rPr>
              <a:t>HTML5 </a:t>
            </a:r>
            <a:r>
              <a:rPr lang="en-US" altLang="zh-CN" sz="2000" dirty="0" smtClean="0">
                <a:solidFill>
                  <a:srgbClr val="FF0000"/>
                </a:solidFill>
              </a:rPr>
              <a:t>Canvas </a:t>
            </a:r>
            <a:r>
              <a:rPr lang="en-US" altLang="zh-CN" sz="2000" dirty="0"/>
              <a:t>as the graphics engine for the association network visualization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328" y="4905361"/>
            <a:ext cx="802574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altLang="zh-CN" sz="1500" dirty="0" err="1"/>
              <a:t>PhenoSimWeb</a:t>
            </a:r>
            <a:r>
              <a:rPr lang="en-US" altLang="zh-CN" sz="1500" dirty="0"/>
              <a:t> is a Browser/Server architecture-based web application which can be used to </a:t>
            </a:r>
            <a:r>
              <a:rPr lang="en-US" altLang="zh-CN" sz="1700" dirty="0">
                <a:solidFill>
                  <a:srgbClr val="FF0000"/>
                </a:solidFill>
              </a:rPr>
              <a:t>calculate</a:t>
            </a:r>
            <a:r>
              <a:rPr lang="en-US" altLang="zh-CN" sz="1500" dirty="0"/>
              <a:t> the phenotype similarities based on HPO, </a:t>
            </a:r>
            <a:r>
              <a:rPr lang="en-US" altLang="zh-CN" sz="1700" dirty="0">
                <a:solidFill>
                  <a:srgbClr val="FF0000"/>
                </a:solidFill>
              </a:rPr>
              <a:t>visualize</a:t>
            </a:r>
            <a:r>
              <a:rPr lang="en-US" altLang="zh-CN" sz="1500" dirty="0"/>
              <a:t> the association between phenotypes, and </a:t>
            </a:r>
            <a:r>
              <a:rPr lang="en-US" altLang="zh-CN" sz="1700" dirty="0">
                <a:solidFill>
                  <a:srgbClr val="FF0000"/>
                </a:solidFill>
              </a:rPr>
              <a:t>predict</a:t>
            </a:r>
            <a:r>
              <a:rPr lang="en-US" altLang="zh-CN" sz="1500" dirty="0">
                <a:solidFill>
                  <a:srgbClr val="FF0000"/>
                </a:solidFill>
              </a:rPr>
              <a:t> </a:t>
            </a:r>
            <a:r>
              <a:rPr lang="en-US" altLang="zh-CN" sz="1500" dirty="0"/>
              <a:t>the associated genes/</a:t>
            </a:r>
            <a:r>
              <a:rPr lang="en-US" altLang="zh-CN" sz="1500" dirty="0" err="1"/>
              <a:t>diseses</a:t>
            </a:r>
            <a:r>
              <a:rPr lang="en-US" altLang="zh-CN" sz="1500" dirty="0"/>
              <a:t> given a set of </a:t>
            </a:r>
            <a:r>
              <a:rPr lang="en-US" altLang="zh-CN" sz="1500" dirty="0" smtClean="0"/>
              <a:t>phenotypes</a:t>
            </a:r>
            <a:r>
              <a:rPr lang="en-US" altLang="zh-CN" sz="15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PhenoSimWeb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E373E-48DF-004D-B6A3-9C4B06F590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28925"/>
          </a:xfrm>
        </p:spPr>
        <p:txBody>
          <a:bodyPr>
            <a:noAutofit/>
          </a:bodyPr>
          <a:lstStyle/>
          <a:p>
            <a:r>
              <a:rPr lang="en-US" altLang="zh-CN" sz="2000" u="sng" dirty="0"/>
              <a:t>Main functional modules: 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a. </a:t>
            </a:r>
            <a:r>
              <a:rPr lang="en-US" altLang="zh-CN" sz="2000" dirty="0"/>
              <a:t>Given a list of phenotypes, calculate the pairwise similarities among the input phenotypes.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b. </a:t>
            </a:r>
            <a:r>
              <a:rPr lang="en-US" altLang="zh-CN" sz="2000" dirty="0"/>
              <a:t>Given a list of genes or diseases, calculate the pairwise similarities by aggregating the similarities of phenotypes associated to given  genes or diseases.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c. </a:t>
            </a:r>
            <a:r>
              <a:rPr lang="en-US" altLang="zh-CN" sz="2000" dirty="0"/>
              <a:t>Given a list of phenotypes, identify the most associated genes or diseases with the given phenotypes based on their HPO-based similarity</a:t>
            </a:r>
            <a:r>
              <a:rPr lang="en-US" altLang="zh-CN" sz="2000" dirty="0" smtClean="0"/>
              <a:t>.</a:t>
            </a:r>
            <a:endParaRPr lang="en-US" altLang="zh-CN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4660899"/>
            <a:ext cx="8439150" cy="12541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u="sng" dirty="0" smtClean="0"/>
              <a:t>Two </a:t>
            </a:r>
            <a:r>
              <a:rPr lang="en-US" altLang="zh-CN" sz="2000" u="sng" dirty="0">
                <a:cs typeface="Arial" pitchFamily="34" charset="0"/>
              </a:rPr>
              <a:t>operations to </a:t>
            </a:r>
            <a:r>
              <a:rPr lang="en-US" altLang="zh-CN" sz="2000" u="sng" dirty="0" smtClean="0">
                <a:cs typeface="Arial" pitchFamily="34" charset="0"/>
              </a:rPr>
              <a:t>execute</a:t>
            </a:r>
            <a:r>
              <a:rPr lang="en-US" altLang="zh-CN" sz="2000" u="sng" dirty="0" smtClean="0"/>
              <a:t>: 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a. </a:t>
            </a:r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rgbClr val="FF0000"/>
                </a:solidFill>
              </a:rPr>
              <a:t>type in </a:t>
            </a:r>
            <a:r>
              <a:rPr lang="en-US" altLang="zh-CN" sz="2000" dirty="0"/>
              <a:t>a set of phenotypes and </a:t>
            </a:r>
            <a:r>
              <a:rPr lang="en-US" altLang="zh-CN" sz="2000" dirty="0">
                <a:solidFill>
                  <a:srgbClr val="FF0000"/>
                </a:solidFill>
              </a:rPr>
              <a:t>specify</a:t>
            </a:r>
            <a:r>
              <a:rPr lang="en-US" altLang="zh-CN" sz="2000" dirty="0"/>
              <a:t> the corresponding parameters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u="sng" dirty="0" smtClean="0"/>
              <a:t>b. </a:t>
            </a:r>
            <a:r>
              <a:rPr lang="en-US" altLang="zh-CN" sz="2000" dirty="0"/>
              <a:t>To </a:t>
            </a:r>
            <a:r>
              <a:rPr lang="en-US" altLang="zh-CN" sz="2000" dirty="0">
                <a:solidFill>
                  <a:srgbClr val="FF0000"/>
                </a:solidFill>
              </a:rPr>
              <a:t>visualize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download</a:t>
            </a:r>
            <a:r>
              <a:rPr lang="en-US" altLang="zh-CN" sz="2000" dirty="0"/>
              <a:t> the phenotype similarities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7760" y="59981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User Interface of </a:t>
            </a:r>
            <a:r>
              <a:rPr lang="en-US" sz="3600" dirty="0" err="1" smtClean="0"/>
              <a:t>Phe</a:t>
            </a:r>
            <a:r>
              <a:rPr lang="en-US" altLang="zh-CN" sz="3600" dirty="0" err="1" smtClean="0"/>
              <a:t>noSimWeb</a:t>
            </a:r>
            <a:endParaRPr lang="en-US" sz="3600" dirty="0"/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E373E-48DF-004D-B6A3-9C4B06F590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Slide Number Placeholder 6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AFE373E-48DF-004D-B6A3-9C4B06F590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449612"/>
            <a:ext cx="6164528" cy="43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3875" y="5966237"/>
            <a:ext cx="464820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 smtClean="0">
                <a:cs typeface="Arial" pitchFamily="34" charset="0"/>
              </a:rPr>
              <a:t>Figure. The main input webpage of </a:t>
            </a:r>
            <a:r>
              <a:rPr lang="en-US" altLang="zh-CN" sz="1600" dirty="0" err="1" smtClean="0">
                <a:cs typeface="Arial" pitchFamily="34" charset="0"/>
              </a:rPr>
              <a:t>PhenoSimWeb</a:t>
            </a:r>
            <a:r>
              <a:rPr lang="en-US" altLang="zh-CN" sz="1600" dirty="0" smtClean="0">
                <a:cs typeface="Arial" pitchFamily="34" charset="0"/>
              </a:rPr>
              <a:t> </a:t>
            </a:r>
            <a:endParaRPr lang="en-US" altLang="zh-CN" sz="1600" dirty="0" smtClean="0"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6475" y="1449611"/>
            <a:ext cx="3057525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cs typeface="Arial" pitchFamily="34" charset="0"/>
              </a:rPr>
              <a:t>The </a:t>
            </a:r>
            <a:r>
              <a:rPr lang="en-US" altLang="zh-CN" sz="1600" dirty="0" smtClean="0">
                <a:cs typeface="Arial" pitchFamily="34" charset="0"/>
              </a:rPr>
              <a:t>whole process can be divided into three parts, including: </a:t>
            </a:r>
            <a:endParaRPr lang="en-US" altLang="zh-CN" sz="1600" dirty="0" smtClean="0"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AutoNum type="alphaUcParenR"/>
            </a:pPr>
            <a:r>
              <a:rPr lang="en-US" altLang="zh-CN" sz="1600" u="sng" dirty="0" err="1" smtClean="0">
                <a:cs typeface="Arial" pitchFamily="34" charset="0"/>
              </a:rPr>
              <a:t>inputing</a:t>
            </a:r>
            <a:r>
              <a:rPr lang="en-US" altLang="zh-CN" sz="1600" u="sng" dirty="0" smtClean="0">
                <a:cs typeface="Arial" pitchFamily="34" charset="0"/>
              </a:rPr>
              <a:t> </a:t>
            </a:r>
            <a:r>
              <a:rPr lang="en-US" altLang="zh-CN" sz="1600" u="sng" dirty="0" smtClean="0">
                <a:cs typeface="Arial" pitchFamily="34" charset="0"/>
              </a:rPr>
              <a:t>phenotype, gene or disease dataset, </a:t>
            </a:r>
            <a:endParaRPr lang="en-US" altLang="zh-CN" sz="1600" u="sng" dirty="0" smtClean="0"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AutoNum type="alphaUcParenR"/>
            </a:pPr>
            <a:r>
              <a:rPr lang="en-US" altLang="zh-CN" sz="1600" u="sng" dirty="0" smtClean="0">
                <a:cs typeface="Arial" pitchFamily="34" charset="0"/>
              </a:rPr>
              <a:t>choosing </a:t>
            </a:r>
            <a:r>
              <a:rPr lang="en-US" altLang="zh-CN" sz="1600" u="sng" dirty="0" smtClean="0">
                <a:cs typeface="Arial" pitchFamily="34" charset="0"/>
              </a:rPr>
              <a:t>phenotype similarity measurement, </a:t>
            </a:r>
            <a:endParaRPr lang="en-US" altLang="zh-CN" sz="1600" u="sng" dirty="0" smtClean="0">
              <a:cs typeface="Arial" pitchFamily="34" charset="0"/>
            </a:endParaRPr>
          </a:p>
          <a:p>
            <a:pPr marL="342900" indent="-342900">
              <a:lnSpc>
                <a:spcPct val="120000"/>
              </a:lnSpc>
              <a:buAutoNum type="alphaUcParenR"/>
            </a:pPr>
            <a:r>
              <a:rPr lang="en-US" altLang="zh-CN" sz="1600" u="sng" dirty="0" smtClean="0">
                <a:cs typeface="Arial" pitchFamily="34" charset="0"/>
              </a:rPr>
              <a:t>typing </a:t>
            </a:r>
            <a:r>
              <a:rPr lang="en-US" altLang="zh-CN" sz="1600" u="sng" dirty="0" smtClean="0">
                <a:cs typeface="Arial" pitchFamily="34" charset="0"/>
              </a:rPr>
              <a:t>in experimental user information optionally.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Input interface for gene (or disease) similarity calculation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E373E-48DF-004D-B6A3-9C4B06F5903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1919791"/>
            <a:ext cx="9143997" cy="268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7716" y="4979224"/>
            <a:ext cx="768667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u="sng" dirty="0">
                <a:cs typeface="Arial" pitchFamily="34" charset="0"/>
              </a:rPr>
              <a:t>Figure. The input webpage of calculating genes similarity</a:t>
            </a:r>
            <a:r>
              <a:rPr lang="en-US" altLang="zh-CN" sz="1600" dirty="0">
                <a:cs typeface="Arial" pitchFamily="34" charset="0"/>
              </a:rPr>
              <a:t>. This part provides two types of input, including inputting gene set directly and selecting gene from database. </a:t>
            </a:r>
            <a:endParaRPr lang="en-US" altLang="zh-CN" sz="16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9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1075</Words>
  <Application>Microsoft Office PowerPoint</Application>
  <PresentationFormat>全屏显示(4:3)</PresentationFormat>
  <Paragraphs>102</Paragraphs>
  <Slides>20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PhenoSimWeb: a web tool for measuring and visualizing phenotype similarities using HPO</vt:lpstr>
      <vt:lpstr>PowerPoint 演示文稿</vt:lpstr>
      <vt:lpstr>Background</vt:lpstr>
      <vt:lpstr>Background</vt:lpstr>
      <vt:lpstr>Background</vt:lpstr>
      <vt:lpstr>PhenoSimWeb</vt:lpstr>
      <vt:lpstr>PhenoSimWeb</vt:lpstr>
      <vt:lpstr>User Interface of PhenoSimWeb</vt:lpstr>
      <vt:lpstr>Input interface for gene (or disease) similarity calculation</vt:lpstr>
      <vt:lpstr>Input interface for choosing phenotype similarity measurement</vt:lpstr>
      <vt:lpstr>Input interface for phenotype associated gene or disease prediction</vt:lpstr>
      <vt:lpstr>The webpage of displaying experimental results</vt:lpstr>
      <vt:lpstr>Visualization Interface of PhenoSimWeb</vt:lpstr>
      <vt:lpstr>Visualization Interface of PhenoSimWeb</vt:lpstr>
      <vt:lpstr>Visualization Interface of PhenoSimWeb</vt:lpstr>
      <vt:lpstr>Visualization Interface of PhenoSimWeb</vt:lpstr>
      <vt:lpstr>Visualization Interface of PhenoSimWeb</vt:lpstr>
      <vt:lpstr>Conclusion</vt:lpstr>
      <vt:lpstr>Acknowledgment</vt:lpstr>
      <vt:lpstr>PowerPoint 演示文稿</vt:lpstr>
    </vt:vector>
  </TitlesOfParts>
  <Company>MSU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clustering</dc:title>
  <dc:creator>Jin Chen</dc:creator>
  <cp:lastModifiedBy>xuehansheng</cp:lastModifiedBy>
  <cp:revision>194</cp:revision>
  <dcterms:created xsi:type="dcterms:W3CDTF">2011-04-21T15:02:01Z</dcterms:created>
  <dcterms:modified xsi:type="dcterms:W3CDTF">2017-05-24T08:27:27Z</dcterms:modified>
</cp:coreProperties>
</file>