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302" r:id="rId3"/>
    <p:sldId id="259" r:id="rId4"/>
    <p:sldId id="307" r:id="rId5"/>
    <p:sldId id="317" r:id="rId6"/>
    <p:sldId id="304" r:id="rId7"/>
    <p:sldId id="305" r:id="rId8"/>
    <p:sldId id="306" r:id="rId9"/>
    <p:sldId id="308" r:id="rId10"/>
    <p:sldId id="309" r:id="rId11"/>
    <p:sldId id="310" r:id="rId12"/>
    <p:sldId id="312" r:id="rId13"/>
    <p:sldId id="311" r:id="rId14"/>
    <p:sldId id="314" r:id="rId15"/>
    <p:sldId id="315" r:id="rId16"/>
    <p:sldId id="313" r:id="rId17"/>
    <p:sldId id="316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1" autoAdjust="0"/>
    <p:restoredTop sz="80855" autoAdjust="0"/>
  </p:normalViewPr>
  <p:slideViewPr>
    <p:cSldViewPr snapToGrid="0">
      <p:cViewPr>
        <p:scale>
          <a:sx n="75" d="100"/>
          <a:sy n="75" d="100"/>
        </p:scale>
        <p:origin x="1074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A6469-D1FC-422C-9CF3-8852BC7045F7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E6FF6-B3C2-4AD4-A5BD-7F957423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1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3B0C-8690-4108-9D60-D7C5C428300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FDC1-B5DE-4B96-B266-2E4B3B56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3B0C-8690-4108-9D60-D7C5C428300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FDC1-B5DE-4B96-B266-2E4B3B56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3B0C-8690-4108-9D60-D7C5C428300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FDC1-B5DE-4B96-B266-2E4B3B56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7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3B0C-8690-4108-9D60-D7C5C428300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FDC1-B5DE-4B96-B266-2E4B3B56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7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3B0C-8690-4108-9D60-D7C5C428300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FDC1-B5DE-4B96-B266-2E4B3B56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3B0C-8690-4108-9D60-D7C5C428300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FDC1-B5DE-4B96-B266-2E4B3B56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3B0C-8690-4108-9D60-D7C5C428300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FDC1-B5DE-4B96-B266-2E4B3B56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9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3B0C-8690-4108-9D60-D7C5C428300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FDC1-B5DE-4B96-B266-2E4B3B56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7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3B0C-8690-4108-9D60-D7C5C428300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FDC1-B5DE-4B96-B266-2E4B3B56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1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3B0C-8690-4108-9D60-D7C5C428300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FDC1-B5DE-4B96-B266-2E4B3B56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3B0C-8690-4108-9D60-D7C5C428300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FDC1-B5DE-4B96-B266-2E4B3B56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5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A3B0C-8690-4108-9D60-D7C5C428300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FDC1-B5DE-4B96-B266-2E4B3B56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7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30622"/>
          </a:xfrm>
        </p:spPr>
        <p:txBody>
          <a:bodyPr>
            <a:normAutofit/>
          </a:bodyPr>
          <a:lstStyle/>
          <a:p>
            <a:r>
              <a:rPr lang="en-US" dirty="0" smtClean="0"/>
              <a:t>Digital Earth </a:t>
            </a:r>
            <a:br>
              <a:rPr lang="en-US" dirty="0" smtClean="0"/>
            </a:br>
            <a:r>
              <a:rPr lang="en-US" sz="4000" dirty="0" smtClean="0"/>
              <a:t>GEOG-104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Week 2: </a:t>
            </a:r>
            <a:r>
              <a:rPr lang="en-US" sz="4000" dirty="0" smtClean="0"/>
              <a:t>Geographic </a:t>
            </a:r>
            <a:r>
              <a:rPr lang="en-US" sz="4000" smtClean="0"/>
              <a:t>Coordinate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8708" y="4360984"/>
            <a:ext cx="9144000" cy="1797539"/>
          </a:xfrm>
        </p:spPr>
        <p:txBody>
          <a:bodyPr/>
          <a:lstStyle/>
          <a:p>
            <a:r>
              <a:rPr lang="en-US" sz="2800" dirty="0" smtClean="0"/>
              <a:t>Yi </a:t>
            </a:r>
            <a:r>
              <a:rPr lang="en-US" sz="2800" dirty="0" err="1" smtClean="0"/>
              <a:t>Qiang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521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latitude and longitude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latitude and longitude include a numerical number to represent the angle degree, and a N/S/E/W or +/- sign to represent the direction of the angle.</a:t>
            </a:r>
          </a:p>
          <a:p>
            <a:r>
              <a:rPr lang="en-US" sz="2400" dirty="0" smtClean="0"/>
              <a:t>degrees </a:t>
            </a:r>
            <a:r>
              <a:rPr lang="en-US" sz="2400" dirty="0"/>
              <a:t>minutes seconds: 40° 26′ 46″ N 79° 58′ 56″ W</a:t>
            </a:r>
          </a:p>
          <a:p>
            <a:r>
              <a:rPr lang="pt-BR" sz="2400" dirty="0"/>
              <a:t>degrees decimal minutes: 40° 26.767′ N 79° 58.933′ W</a:t>
            </a:r>
          </a:p>
          <a:p>
            <a:r>
              <a:rPr lang="pt-BR" sz="2400" dirty="0"/>
              <a:t>decimal degrees: 40.446° N 79.982° </a:t>
            </a:r>
            <a:r>
              <a:rPr lang="pt-BR" sz="2400" dirty="0" smtClean="0"/>
              <a:t>W (decimal degree = dd + mm/60 + ss / 3600)</a:t>
            </a:r>
          </a:p>
          <a:p>
            <a:r>
              <a:rPr lang="pt-BR" sz="2400" dirty="0" smtClean="0"/>
              <a:t>Degree with plus/minus: 40.446°, - 79.982°</a:t>
            </a:r>
            <a:endParaRPr lang="pt-BR" sz="2400" dirty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sz="2400" dirty="0" smtClean="0"/>
              <a:t>Lattitude: + means north of the equator, - means south of that</a:t>
            </a:r>
          </a:p>
          <a:p>
            <a:pPr marL="0" indent="0">
              <a:buNone/>
            </a:pPr>
            <a:r>
              <a:rPr lang="pt-BR" sz="2400" dirty="0" smtClean="0"/>
              <a:t>Longitude: + means east of the prime meridian, - means west of that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6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025"/>
            <a:ext cx="10515600" cy="1325563"/>
          </a:xfrm>
        </p:spPr>
        <p:txBody>
          <a:bodyPr/>
          <a:lstStyle/>
          <a:p>
            <a:r>
              <a:rPr lang="en-US" dirty="0"/>
              <a:t>The earth's shape is a ellipsoid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100"/>
            <a:ext cx="10693400" cy="25527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As the centuries passed, scientists and explorers began to realize that the earth was not a perfect sphere.</a:t>
            </a:r>
          </a:p>
          <a:p>
            <a:r>
              <a:rPr lang="en-US" sz="2400" dirty="0" smtClean="0"/>
              <a:t>British </a:t>
            </a:r>
            <a:r>
              <a:rPr lang="en-US" sz="2400" dirty="0"/>
              <a:t>scientists, led by Isaac Newton, theorized that the centrifugal force from the earth's rotation would force the earth to "spread out" from east to west as it rotated about its axis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 1753, </a:t>
            </a:r>
            <a:r>
              <a:rPr lang="en-US" sz="2400" dirty="0" smtClean="0"/>
              <a:t>a </a:t>
            </a:r>
            <a:r>
              <a:rPr lang="en-US" sz="2400" dirty="0"/>
              <a:t>French survey expedition </a:t>
            </a:r>
            <a:r>
              <a:rPr lang="en-US" sz="2400" dirty="0" smtClean="0"/>
              <a:t>(Cassini et al.) </a:t>
            </a:r>
            <a:r>
              <a:rPr lang="en-US" sz="2400" dirty="0"/>
              <a:t>took measurements at the equator in Peru and at the Arctic circle in Lapland and determined that the earth was indeed bulging at the </a:t>
            </a:r>
            <a:r>
              <a:rPr lang="en-US" sz="2400" dirty="0" smtClean="0"/>
              <a:t>equator - the </a:t>
            </a:r>
            <a:r>
              <a:rPr lang="en-US" sz="2400" dirty="0"/>
              <a:t>earth's shape is not a sphere but an ellipsoid.</a:t>
            </a:r>
            <a:endParaRPr lang="en-US" sz="24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162" name="Picture 1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3733800"/>
            <a:ext cx="3454400" cy="279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413229" y="4433007"/>
                <a:ext cx="4118371" cy="286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zh-CN" dirty="0" smtClean="0"/>
                  <a:t>eight = Force of gravity – </a:t>
                </a:r>
                <a:r>
                  <a:rPr lang="en-US" dirty="0" smtClean="0"/>
                  <a:t>centrifugal </a:t>
                </a:r>
                <a:r>
                  <a:rPr lang="en-US" altLang="zh-CN" dirty="0" smtClean="0"/>
                  <a:t>force</a:t>
                </a:r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29" y="4433007"/>
                <a:ext cx="4118371" cy="286258"/>
              </a:xfrm>
              <a:prstGeom prst="rect">
                <a:avLst/>
              </a:prstGeom>
              <a:blipFill>
                <a:blip r:embed="rId3"/>
                <a:stretch>
                  <a:fillRect l="-1923" t="-27660" r="-2367" b="-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391400" y="4909765"/>
            <a:ext cx="431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earth is spin around the polar axis, the </a:t>
            </a:r>
            <a:r>
              <a:rPr lang="en-US" dirty="0"/>
              <a:t>centrifugal </a:t>
            </a:r>
            <a:r>
              <a:rPr lang="en-US" altLang="zh-CN" dirty="0" smtClean="0"/>
              <a:t>force is 0 at equator and maximum at poles.</a:t>
            </a:r>
          </a:p>
        </p:txBody>
      </p:sp>
    </p:spTree>
    <p:extLst>
      <p:ext uri="{BB962C8B-B14F-4D97-AF65-F5344CB8AC3E}">
        <p14:creationId xmlns:p14="http://schemas.microsoft.com/office/powerpoint/2010/main" val="2092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earth's shape is a </a:t>
            </a:r>
            <a:r>
              <a:rPr lang="en-US" dirty="0" smtClean="0"/>
              <a:t>spheroid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300"/>
            <a:ext cx="10693400" cy="2654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Although the earth's shape is technically an ellipsoid, its major and minor axes do not vary </a:t>
            </a:r>
            <a:r>
              <a:rPr lang="en-US" dirty="0" smtClean="0"/>
              <a:t>greatly - its </a:t>
            </a:r>
            <a:r>
              <a:rPr lang="en-US" dirty="0"/>
              <a:t>shape is so close to a sphere that it is often called a spheroid rather than an </a:t>
            </a:r>
            <a:r>
              <a:rPr lang="en-US" dirty="0" smtClean="0"/>
              <a:t>ellipsoid.</a:t>
            </a:r>
          </a:p>
          <a:p>
            <a:r>
              <a:rPr lang="en-US" dirty="0" smtClean="0"/>
              <a:t>Slicing the earth in half from pole to pole will result in an eclipse with slightly shorter polar radius (</a:t>
            </a:r>
            <a:r>
              <a:rPr lang="en-US" dirty="0" err="1" smtClean="0"/>
              <a:t>semiminor</a:t>
            </a:r>
            <a:r>
              <a:rPr lang="en-US" dirty="0" smtClean="0"/>
              <a:t> axis) and slightly longer equatorial radius (</a:t>
            </a:r>
            <a:r>
              <a:rPr lang="en-US" dirty="0" err="1" smtClean="0"/>
              <a:t>semimajor</a:t>
            </a:r>
            <a:r>
              <a:rPr lang="en-US" dirty="0" smtClean="0"/>
              <a:t> axis).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semimajor</a:t>
            </a:r>
            <a:r>
              <a:rPr lang="en-US" dirty="0" smtClean="0"/>
              <a:t> axis is 21km or 0.3% longer than the polar radius.</a:t>
            </a:r>
            <a:endParaRPr lang="en-US" dirty="0"/>
          </a:p>
        </p:txBody>
      </p:sp>
      <p:pic>
        <p:nvPicPr>
          <p:cNvPr id="6151" name="Picture 7" descr="Image result for spheroid earth semiminor semimaj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4038600"/>
            <a:ext cx="3479800" cy="285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6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Geodetic Latitude and Longitude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91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Through the angle of a celestial object (e.g. sun or Polaris), you can determine your latitude and longitude.</a:t>
            </a:r>
          </a:p>
          <a:p>
            <a:r>
              <a:rPr lang="en-US" dirty="0" smtClean="0"/>
              <a:t>You can determine locations from the reference table (</a:t>
            </a:r>
            <a:r>
              <a:rPr lang="en-US" dirty="0"/>
              <a:t>Nautical </a:t>
            </a:r>
            <a:r>
              <a:rPr lang="en-US" dirty="0" smtClean="0"/>
              <a:t>Almanac) according to the angle of the celestial objects and the date of observation.</a:t>
            </a:r>
          </a:p>
          <a:p>
            <a:pPr lvl="1"/>
            <a:endParaRPr lang="en-US" dirty="0" smtClean="0"/>
          </a:p>
        </p:txBody>
      </p:sp>
      <p:pic>
        <p:nvPicPr>
          <p:cNvPr id="8194" name="Picture 2" descr="Image result for determine longitude and latitude sext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664744"/>
            <a:ext cx="3930650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1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latitude using Polaris</a:t>
            </a:r>
            <a:endParaRPr lang="en-US" dirty="0"/>
          </a:p>
        </p:txBody>
      </p:sp>
      <p:pic>
        <p:nvPicPr>
          <p:cNvPr id="10242" name="Picture 2" descr="Image result for determine longitude pola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55" y="2349500"/>
            <a:ext cx="2355790" cy="429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506022"/>
            <a:ext cx="504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angle from the Polaris to horizon is the latitude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nding Longitu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3077806"/>
            <a:ext cx="45529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Determine latitude using Polaris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37916"/>
            <a:ext cx="101920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Determine longitude according to the angle the sun moved during a certain time period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4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0"/>
            <a:ext cx="10515600" cy="1325563"/>
          </a:xfrm>
        </p:spPr>
        <p:txBody>
          <a:bodyPr/>
          <a:lstStyle/>
          <a:p>
            <a:r>
              <a:rPr lang="en-US" dirty="0"/>
              <a:t>Nautical Almanac</a:t>
            </a:r>
          </a:p>
        </p:txBody>
      </p:sp>
      <p:pic>
        <p:nvPicPr>
          <p:cNvPr id="9218" name="Picture 2" descr="APN2002-figure2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49" y="1174750"/>
            <a:ext cx="3621852" cy="537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6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shape of the Earth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8022" y="5391205"/>
            <a:ext cx="1831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Sphere (Aristotle)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022" y="2263499"/>
            <a:ext cx="2293511" cy="2690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587" y="2301599"/>
            <a:ext cx="2510285" cy="26527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55222" y="5391205"/>
            <a:ext cx="2715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Spheroid (Newton</a:t>
            </a:r>
            <a:r>
              <a:rPr lang="en-US" dirty="0"/>
              <a:t>, </a:t>
            </a:r>
            <a:r>
              <a:rPr lang="en-US" dirty="0" smtClean="0"/>
              <a:t>Cassini</a:t>
            </a:r>
            <a:r>
              <a:rPr lang="en-US" dirty="0"/>
              <a:t>)</a:t>
            </a:r>
          </a:p>
        </p:txBody>
      </p:sp>
      <p:pic>
        <p:nvPicPr>
          <p:cNvPr id="13314" name="Picture 2" descr="https://qph.ec.quoracdn.net/main-qimg-fbd5c6f6e4edca9d50b583a9ddca1a9f-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930" y="2345247"/>
            <a:ext cx="3213670" cy="260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44317" y="5391205"/>
            <a:ext cx="324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Up-to-date </a:t>
            </a:r>
            <a:r>
              <a:rPr lang="en-US" dirty="0"/>
              <a:t>satellite </a:t>
            </a:r>
            <a:r>
              <a:rPr lang="en-US" dirty="0" smtClean="0"/>
              <a:t>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0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the Earth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Why Earth is not a spheroid?</a:t>
            </a:r>
          </a:p>
          <a:p>
            <a:r>
              <a:rPr lang="en-US" sz="2200" dirty="0" smtClean="0"/>
              <a:t>Topography (mountains, valleys, ocean, land)</a:t>
            </a:r>
          </a:p>
          <a:p>
            <a:r>
              <a:rPr lang="en-US" sz="2200" dirty="0" smtClean="0"/>
              <a:t>Uneven gravity (uneven material in the earth)</a:t>
            </a:r>
          </a:p>
          <a:p>
            <a:r>
              <a:rPr lang="en-US" altLang="zh-CN" sz="2200" dirty="0" smtClean="0"/>
              <a:t>Earth </a:t>
            </a:r>
            <a:r>
              <a:rPr lang="en-US" sz="2200" dirty="0" smtClean="0"/>
              <a:t>rotation (uneven centrifugal force)</a:t>
            </a:r>
          </a:p>
          <a:p>
            <a:pPr marL="0" indent="0">
              <a:buNone/>
            </a:pPr>
            <a:r>
              <a:rPr lang="en-US" dirty="0" smtClean="0"/>
              <a:t>Instead of spheroid, we need a model to more accurately describe the shape of the earth.</a:t>
            </a:r>
          </a:p>
        </p:txBody>
      </p:sp>
    </p:spTree>
    <p:extLst>
      <p:ext uri="{BB962C8B-B14F-4D97-AF65-F5344CB8AC3E}">
        <p14:creationId xmlns:p14="http://schemas.microsoft.com/office/powerpoint/2010/main" val="3508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400"/>
            <a:ext cx="10820400" cy="462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shape of the earth when all its topography were removed – a surface of mean sea level rise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"equipotential surface" because the potential energy associated with the </a:t>
            </a:r>
            <a:r>
              <a:rPr lang="en-US" dirty="0" smtClean="0"/>
              <a:t>earth's </a:t>
            </a:r>
            <a:r>
              <a:rPr lang="en-US" dirty="0"/>
              <a:t>gravitational pull is equivalent everywhere on the </a:t>
            </a:r>
            <a:r>
              <a:rPr lang="en-US" dirty="0" smtClean="0"/>
              <a:t>surface. 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three-dimensional statistical surface that fits as closely as possible gravity measurements taken at millions of locations around the world.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Revised periodically when additional </a:t>
            </a:r>
            <a:r>
              <a:rPr lang="en-US" dirty="0"/>
              <a:t>and more accurate gravity measurements become </a:t>
            </a:r>
            <a:r>
              <a:rPr lang="en-US" dirty="0" smtClean="0"/>
              <a:t>available.</a:t>
            </a:r>
          </a:p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/>
              <a:t>are solved only for limited areas; GEOID03, for instance, is calculated only for the continental U.S.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57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you communicate locations?</a:t>
            </a:r>
          </a:p>
          <a:p>
            <a:pPr>
              <a:buFontTx/>
              <a:buChar char="-"/>
            </a:pPr>
            <a:r>
              <a:rPr lang="en-US" dirty="0" smtClean="0"/>
              <a:t>Place name: Sanders Hall</a:t>
            </a:r>
          </a:p>
          <a:p>
            <a:pPr>
              <a:buFontTx/>
              <a:buChar char="-"/>
            </a:pPr>
            <a:r>
              <a:rPr lang="en-US" dirty="0" smtClean="0"/>
              <a:t>Address: 2424 </a:t>
            </a:r>
            <a:r>
              <a:rPr lang="en-US" dirty="0" err="1" smtClean="0"/>
              <a:t>Maile</a:t>
            </a:r>
            <a:r>
              <a:rPr lang="en-US" dirty="0" smtClean="0"/>
              <a:t> Way, Honolulu, HI-96822</a:t>
            </a:r>
          </a:p>
          <a:p>
            <a:pPr>
              <a:buFontTx/>
              <a:buChar char="-"/>
            </a:pPr>
            <a:r>
              <a:rPr lang="en-US" dirty="0" smtClean="0"/>
              <a:t>Spatial relations: North of Hawaii </a:t>
            </a:r>
            <a:r>
              <a:rPr lang="en-US" dirty="0" smtClean="0"/>
              <a:t>Hall, </a:t>
            </a:r>
            <a:r>
              <a:rPr lang="en-US" dirty="0" err="1" smtClean="0"/>
              <a:t>Maile</a:t>
            </a:r>
            <a:r>
              <a:rPr lang="en-US" dirty="0" smtClean="0"/>
              <a:t> Way and University Avenue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Numerical coordinates</a:t>
            </a:r>
            <a:r>
              <a:rPr lang="en-US" dirty="0"/>
              <a:t>: 21.299977, -157.818923</a:t>
            </a:r>
          </a:p>
        </p:txBody>
      </p:sp>
    </p:spTree>
    <p:extLst>
      <p:ext uri="{BB962C8B-B14F-4D97-AF65-F5344CB8AC3E}">
        <p14:creationId xmlns:p14="http://schemas.microsoft.com/office/powerpoint/2010/main" val="184819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1325563"/>
          </a:xfrm>
        </p:spPr>
        <p:txBody>
          <a:bodyPr/>
          <a:lstStyle/>
          <a:p>
            <a:r>
              <a:rPr lang="en-US" dirty="0" smtClean="0"/>
              <a:t>Simplification of Geoid</a:t>
            </a:r>
            <a:endParaRPr lang="en-US" dirty="0"/>
          </a:p>
        </p:txBody>
      </p:sp>
      <p:pic>
        <p:nvPicPr>
          <p:cNvPr id="14338" name="Picture 2" descr="http://www.geo.hunter.cuny.edu/~jochen/gtech201/lectures/lec6concepts/Datums/Basics%20of%20datums_files/image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360" y="3644900"/>
            <a:ext cx="6641279" cy="31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377196"/>
            <a:ext cx="10833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Although the </a:t>
            </a:r>
            <a:r>
              <a:rPr lang="en-US" sz="2200" dirty="0"/>
              <a:t>earth is best represented by </a:t>
            </a:r>
            <a:r>
              <a:rPr lang="en-US" sz="2200" dirty="0" smtClean="0"/>
              <a:t>the</a:t>
            </a:r>
            <a:r>
              <a:rPr lang="en-US" sz="2200" dirty="0"/>
              <a:t> </a:t>
            </a:r>
            <a:r>
              <a:rPr lang="en-US" sz="2200" dirty="0" smtClean="0"/>
              <a:t>geoid, </a:t>
            </a:r>
            <a:r>
              <a:rPr lang="en-US" sz="2200" dirty="0"/>
              <a:t>coordinate systems are applied to the simpler model of a </a:t>
            </a:r>
            <a:r>
              <a:rPr lang="en-US" sz="2200" dirty="0" smtClean="0"/>
              <a:t>spheroid (ellipsoid) - mathematically and computationally efficient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</a:t>
            </a:r>
            <a:r>
              <a:rPr lang="en-US" sz="2200" dirty="0" smtClean="0"/>
              <a:t>ctual </a:t>
            </a:r>
            <a:r>
              <a:rPr lang="en-US" sz="2200" dirty="0"/>
              <a:t>measurements of location (whether made by ground survey or satellite) conform to the geoid surface and have to be mathematically </a:t>
            </a:r>
            <a:r>
              <a:rPr lang="en-US" sz="2200" dirty="0" smtClean="0"/>
              <a:t>transformed </a:t>
            </a:r>
            <a:r>
              <a:rPr lang="en-US" sz="2200" dirty="0"/>
              <a:t>to positions on the </a:t>
            </a:r>
            <a:r>
              <a:rPr lang="en-US" sz="2200" dirty="0" smtClean="0"/>
              <a:t>spheroid.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transformation cause different degrees of inaccuracy at different locations.</a:t>
            </a:r>
          </a:p>
        </p:txBody>
      </p:sp>
    </p:spTree>
    <p:extLst>
      <p:ext uri="{BB962C8B-B14F-4D97-AF65-F5344CB8AC3E}">
        <p14:creationId xmlns:p14="http://schemas.microsoft.com/office/powerpoint/2010/main" val="35421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 of Geoid</a:t>
            </a:r>
            <a:endParaRPr lang="en-US" dirty="0"/>
          </a:p>
        </p:txBody>
      </p:sp>
      <p:pic>
        <p:nvPicPr>
          <p:cNvPr id="15362" name="Picture 2" descr="The fit of the geoi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3012509"/>
            <a:ext cx="6353176" cy="308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9612" y="1597318"/>
            <a:ext cx="110886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/>
              <a:t>A single </a:t>
            </a:r>
            <a:r>
              <a:rPr lang="en-US" sz="2600" dirty="0"/>
              <a:t>spheroid </a:t>
            </a:r>
            <a:r>
              <a:rPr lang="en-US" sz="2600" dirty="0" smtClean="0"/>
              <a:t>does not fit </a:t>
            </a:r>
            <a:r>
              <a:rPr lang="en-US" sz="2600" dirty="0"/>
              <a:t>all parts of the geoid equally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/>
              <a:t>Different spheroids are used to will minimize the inaccuracy in different areas of interest.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563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071100" cy="44323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Defines the </a:t>
            </a:r>
            <a:r>
              <a:rPr lang="en-US" sz="3200" dirty="0"/>
              <a:t>geometric relationship between an ellipsoid and a coordinate </a:t>
            </a:r>
            <a:r>
              <a:rPr lang="en-US" sz="3200" dirty="0" smtClean="0"/>
              <a:t>system.</a:t>
            </a:r>
          </a:p>
          <a:p>
            <a:r>
              <a:rPr lang="en-US" sz="3200" dirty="0" smtClean="0"/>
              <a:t>Mapping Lag/Long on a specific point the earth surface (geoid).</a:t>
            </a:r>
          </a:p>
          <a:p>
            <a:r>
              <a:rPr lang="en-US" sz="3200" dirty="0" smtClean="0"/>
              <a:t>A datum is defined by:</a:t>
            </a:r>
          </a:p>
          <a:p>
            <a:pPr lvl="1"/>
            <a:r>
              <a:rPr lang="en-US" dirty="0" smtClean="0"/>
              <a:t>a spheroid (major-, minor-axis)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initial reference </a:t>
            </a:r>
            <a:r>
              <a:rPr lang="en-US" dirty="0" smtClean="0"/>
              <a:t>point (origin point), where the coordinates (lag/long) are the same as that on geoid.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6537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and local datum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2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An earth-centered datum is better for mapping the </a:t>
            </a:r>
            <a:r>
              <a:rPr lang="en-US" sz="3200" dirty="0" smtClean="0"/>
              <a:t>world, a local </a:t>
            </a:r>
            <a:r>
              <a:rPr lang="en-US" sz="3200" dirty="0"/>
              <a:t>datum is better for mapping a small piece of it. </a:t>
            </a:r>
            <a:endParaRPr lang="en-US" sz="3200" dirty="0" smtClean="0"/>
          </a:p>
          <a:p>
            <a:pPr marL="342900" lvl="1" indent="-342900">
              <a:spcBef>
                <a:spcPts val="1000"/>
              </a:spcBef>
            </a:pPr>
            <a:r>
              <a:rPr lang="en-US" dirty="0"/>
              <a:t>Earth-centered </a:t>
            </a:r>
            <a:r>
              <a:rPr lang="en-US" dirty="0" err="1"/>
              <a:t>datums</a:t>
            </a:r>
            <a:r>
              <a:rPr lang="en-US" dirty="0"/>
              <a:t>, in particular WGS84, are becoming a standard because they work equally well for </a:t>
            </a:r>
            <a:r>
              <a:rPr lang="en-US" dirty="0" smtClean="0"/>
              <a:t>everyone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dirty="0" smtClean="0"/>
              <a:t>Local </a:t>
            </a:r>
            <a:r>
              <a:rPr lang="en-US" dirty="0" err="1" smtClean="0"/>
              <a:t>datums</a:t>
            </a:r>
            <a:r>
              <a:rPr lang="en-US" dirty="0" smtClean="0"/>
              <a:t>, e.g. the </a:t>
            </a:r>
            <a:r>
              <a:rPr lang="en-US" dirty="0"/>
              <a:t>North American Datum of </a:t>
            </a:r>
            <a:r>
              <a:rPr lang="en-US" dirty="0" smtClean="0"/>
              <a:t>1927 (NAD27), </a:t>
            </a:r>
            <a:r>
              <a:rPr lang="en-US" dirty="0"/>
              <a:t>minimize differences between the geoid and the ellipsoid </a:t>
            </a:r>
            <a:r>
              <a:rPr lang="en-US" dirty="0" smtClean="0"/>
              <a:t>in the U.S..</a:t>
            </a: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6386" name="Picture 2" descr="Earth-centered datum vs. Local dat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4165960"/>
            <a:ext cx="4448176" cy="26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7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Earth-centered </a:t>
            </a:r>
            <a:r>
              <a:rPr lang="en-US" dirty="0" err="1" smtClean="0"/>
              <a:t>datums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World </a:t>
            </a:r>
            <a:r>
              <a:rPr lang="en-US" dirty="0"/>
              <a:t>Geodetic System of 1984 (WGS84)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datum on which GPS coordinates are based and probably the most common datum for GIS data sets with global extent.</a:t>
            </a:r>
          </a:p>
          <a:p>
            <a:pPr marL="0" indent="0">
              <a:buNone/>
            </a:pPr>
            <a:r>
              <a:rPr lang="en-US" dirty="0"/>
              <a:t>Soviet Geodetic System of 1990 (SGS90)</a:t>
            </a:r>
          </a:p>
          <a:p>
            <a:r>
              <a:rPr lang="en-US" sz="2400" dirty="0"/>
              <a:t>Similar to WGS84, this is the datum on which GLONASS coordinates are based. (GLONASS, or the Global Navigation Satellite System, is Russia's counterpart to the GPS system.)</a:t>
            </a:r>
          </a:p>
          <a:p>
            <a:pPr marL="0" indent="0">
              <a:buNone/>
            </a:pPr>
            <a:r>
              <a:rPr lang="en-US" dirty="0"/>
              <a:t>North American Datum of 1983 (NAD83)</a:t>
            </a:r>
          </a:p>
          <a:p>
            <a:r>
              <a:rPr lang="en-US" sz="2400" dirty="0"/>
              <a:t>NAD83 is a correction of NAD27 coordinates that is based on both earth and satellite measurements. Unlike NAD27, however, it is an earth-centered datum, not a local datum. Its coordinates are very similar to WGS84 coordinates and can be used interchangeably with them.</a:t>
            </a:r>
          </a:p>
        </p:txBody>
      </p:sp>
    </p:spTree>
    <p:extLst>
      <p:ext uri="{BB962C8B-B14F-4D97-AF65-F5344CB8AC3E}">
        <p14:creationId xmlns:p14="http://schemas.microsoft.com/office/powerpoint/2010/main" val="3629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datums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61088"/>
              </p:ext>
            </p:extLst>
          </p:nvPr>
        </p:nvGraphicFramePr>
        <p:xfrm>
          <a:off x="838200" y="2197102"/>
          <a:ext cx="10883900" cy="3103880"/>
        </p:xfrm>
        <a:graphic>
          <a:graphicData uri="http://schemas.openxmlformats.org/drawingml/2006/table">
            <a:tbl>
              <a:tblPr/>
              <a:tblGrid>
                <a:gridCol w="2720975">
                  <a:extLst>
                    <a:ext uri="{9D8B030D-6E8A-4147-A177-3AD203B41FA5}">
                      <a16:colId xmlns:a16="http://schemas.microsoft.com/office/drawing/2014/main" val="3311081125"/>
                    </a:ext>
                  </a:extLst>
                </a:gridCol>
                <a:gridCol w="2720975">
                  <a:extLst>
                    <a:ext uri="{9D8B030D-6E8A-4147-A177-3AD203B41FA5}">
                      <a16:colId xmlns:a16="http://schemas.microsoft.com/office/drawing/2014/main" val="1878960035"/>
                    </a:ext>
                  </a:extLst>
                </a:gridCol>
                <a:gridCol w="2720975">
                  <a:extLst>
                    <a:ext uri="{9D8B030D-6E8A-4147-A177-3AD203B41FA5}">
                      <a16:colId xmlns:a16="http://schemas.microsoft.com/office/drawing/2014/main" val="913105088"/>
                    </a:ext>
                  </a:extLst>
                </a:gridCol>
                <a:gridCol w="2720975">
                  <a:extLst>
                    <a:ext uri="{9D8B030D-6E8A-4147-A177-3AD203B41FA5}">
                      <a16:colId xmlns:a16="http://schemas.microsoft.com/office/drawing/2014/main" val="1396917556"/>
                    </a:ext>
                  </a:extLst>
                </a:gridCol>
              </a:tblGrid>
              <a:tr h="367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Verdana" panose="020B0604030504040204" pitchFamily="34" charset="0"/>
                        </a:rPr>
                        <a:t>Datum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600" marR="1016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Verdana" panose="020B0604030504040204" pitchFamily="34" charset="0"/>
                        </a:rPr>
                        <a:t>Origin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600" marR="1016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Verdana" panose="020B0604030504040204" pitchFamily="34" charset="0"/>
                        </a:rPr>
                        <a:t>Origin coordinates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600" marR="1016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Verdana" panose="020B0604030504040204" pitchFamily="34" charset="0"/>
                        </a:rPr>
                        <a:t>Spheroid used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600" marR="1016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388488"/>
                  </a:ext>
                </a:extLst>
              </a:tr>
              <a:tr h="568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NAD27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600" marR="1016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Meades Ranch, Kansas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600" marR="1016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33° 13' 26.686" N </a:t>
                      </a:r>
                      <a:b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98° 32' 30.506''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600" marR="1016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Clarke 1866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600" marR="1016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377453"/>
                  </a:ext>
                </a:extLst>
              </a:tr>
              <a:tr h="568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ED50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600" marR="1016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Potsdam, Germany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600" marR="1016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52° 22' 51.45" N </a:t>
                      </a:r>
                      <a:b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13° 03' 58.74" E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600" marR="1016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International 1924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600" marR="1016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991498"/>
                  </a:ext>
                </a:extLst>
              </a:tr>
              <a:tr h="568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Tokyo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600" marR="1016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Tokyo Observatory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600" marR="1016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35° 39' 17.51" N </a:t>
                      </a:r>
                      <a:b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139° 44' 40.50" E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600" marR="1016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Bessel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600" marR="1016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93317"/>
                  </a:ext>
                </a:extLst>
              </a:tr>
              <a:tr h="568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Indian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600" marR="1016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Kalianpur, India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600" marR="1016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24° 07' 11.26" N </a:t>
                      </a:r>
                      <a:b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77° 39' 12.57" E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600" marR="1016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Everest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600" marR="1016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658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16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and vertical </a:t>
            </a:r>
            <a:r>
              <a:rPr lang="en-US" dirty="0" err="1"/>
              <a:t>datums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Horizontal </a:t>
            </a:r>
            <a:r>
              <a:rPr lang="en-US" b="1" dirty="0" err="1" smtClean="0"/>
              <a:t>datums</a:t>
            </a:r>
            <a:r>
              <a:rPr lang="en-US" dirty="0" smtClean="0"/>
              <a:t> map lag/long to a point on the earth surface (geoid) -  what we’ve talked about</a:t>
            </a:r>
          </a:p>
          <a:p>
            <a:r>
              <a:rPr lang="en-US" b="1" dirty="0" smtClean="0"/>
              <a:t>Vertical </a:t>
            </a:r>
            <a:r>
              <a:rPr lang="en-US" b="1" dirty="0" err="1"/>
              <a:t>datums</a:t>
            </a:r>
            <a:r>
              <a:rPr lang="en-US" dirty="0"/>
              <a:t>, by contrast, are the reference values for a system of elevation measurements. The job of a vertical datum is to define where zero elevation is—this is usually done by determining mean sea level, a project that involves measuring tides over a cycle of many years.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6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185"/>
            <a:ext cx="10515600" cy="453005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 most important function of maps is telling where things are – communicating locations</a:t>
            </a:r>
          </a:p>
          <a:p>
            <a:r>
              <a:rPr lang="en-US" sz="3000" dirty="0" smtClean="0"/>
              <a:t>Maps need a locational reference system to determine where to put things on map</a:t>
            </a:r>
          </a:p>
          <a:p>
            <a:r>
              <a:rPr lang="en-US" sz="3000" dirty="0" smtClean="0"/>
              <a:t>The locational reference system is the transformation between locations on map and location in the reality</a:t>
            </a:r>
            <a:r>
              <a:rPr lang="en-US" sz="3000" dirty="0" smtClean="0"/>
              <a:t>.</a:t>
            </a:r>
            <a:endParaRPr lang="en-US" sz="3000" dirty="0" smtClean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640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two types of coordinate systems: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/>
              <a:t>geographic coordinate system</a:t>
            </a:r>
            <a:r>
              <a:rPr lang="en-US" dirty="0"/>
              <a:t> is used to locate objects on the </a:t>
            </a:r>
            <a:r>
              <a:rPr lang="en-US" u="sng" dirty="0"/>
              <a:t>curved surface</a:t>
            </a:r>
            <a:r>
              <a:rPr lang="en-US" dirty="0"/>
              <a:t> of the earth.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projected coordinate system</a:t>
            </a:r>
            <a:r>
              <a:rPr lang="en-US" dirty="0" smtClean="0"/>
              <a:t> is </a:t>
            </a:r>
            <a:r>
              <a:rPr lang="en-US" dirty="0"/>
              <a:t>used to locate objects on a </a:t>
            </a:r>
            <a:r>
              <a:rPr lang="en-US" u="sng" dirty="0"/>
              <a:t>flat surface</a:t>
            </a:r>
            <a:r>
              <a:rPr lang="en-US" dirty="0"/>
              <a:t>—a paper map or a digital map displayed on a flat computer screen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build a accurate coordinate system to define locations, </a:t>
            </a:r>
            <a:r>
              <a:rPr lang="en-US" dirty="0"/>
              <a:t>we need know the </a:t>
            </a:r>
            <a:r>
              <a:rPr lang="en-US" b="1" dirty="0"/>
              <a:t>size</a:t>
            </a:r>
            <a:r>
              <a:rPr lang="en-US" dirty="0"/>
              <a:t> and </a:t>
            </a:r>
            <a:r>
              <a:rPr lang="en-US" b="1" dirty="0"/>
              <a:t>shape</a:t>
            </a:r>
            <a:r>
              <a:rPr lang="en-US" dirty="0"/>
              <a:t> of the </a:t>
            </a:r>
            <a:r>
              <a:rPr lang="en-US" dirty="0" smtClean="0"/>
              <a:t>earth.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8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Earth as a Sphere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We’ve known for 2000 years that the Earth is a Sphere (since Aristotle), from visual observations of spherical horizon, circular shadow of moon eclipse</a:t>
            </a:r>
          </a:p>
          <a:p>
            <a:endParaRPr lang="en-US" dirty="0"/>
          </a:p>
        </p:txBody>
      </p:sp>
      <p:pic>
        <p:nvPicPr>
          <p:cNvPr id="12290" name="Picture 2" descr="https://upload.wikimedia.org/wikipedia/commons/b/bf/Shiphor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5" y="3022600"/>
            <a:ext cx="4093639" cy="239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28900" y="56946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a ship is at the horizon, its lower part is invisible due to Earth's curvature. This was one of the first arguments </a:t>
            </a:r>
            <a:r>
              <a:rPr lang="en-US" dirty="0" err="1"/>
              <a:t>favouring</a:t>
            </a:r>
            <a:r>
              <a:rPr lang="en-US" dirty="0"/>
              <a:t> a round-Earth model.</a:t>
            </a:r>
          </a:p>
        </p:txBody>
      </p:sp>
    </p:spTree>
    <p:extLst>
      <p:ext uri="{BB962C8B-B14F-4D97-AF65-F5344CB8AC3E}">
        <p14:creationId xmlns:p14="http://schemas.microsoft.com/office/powerpoint/2010/main" val="105806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507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The Earth as a Sphere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7787"/>
            <a:ext cx="10515600" cy="401144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However, determine the size of our spherical earth was a daunting task for our ancestors.</a:t>
            </a:r>
          </a:p>
          <a:p>
            <a:pPr marL="0" indent="0">
              <a:buNone/>
            </a:pPr>
            <a:r>
              <a:rPr lang="en-US" sz="2400" dirty="0" smtClean="0"/>
              <a:t>Ancient astronauts posted different estimation of the size of the earth.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8" name="Picture 4" descr="Calculations compared with true circumfer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56" y="3575063"/>
            <a:ext cx="3401843" cy="244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1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978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</a:rPr>
              <a:t>Eratosthenes estimated the earth’s circumference is 45,700 – 47,960km (14 – 19% greater than the current value 40,075km)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pic>
        <p:nvPicPr>
          <p:cNvPr id="2050" name="Picture 2" descr="Image result for eratosthenes method earth's circumfer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784" y="1267333"/>
            <a:ext cx="3922964" cy="543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24800" y="4323347"/>
            <a:ext cx="252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is the error from?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4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8"/>
            <a:ext cx="10515600" cy="13255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Graticule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8953"/>
            <a:ext cx="10682591" cy="214981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Once the shape and size of the earth were known, mapmakers need a system to define locations on the surface.</a:t>
            </a:r>
          </a:p>
          <a:p>
            <a:r>
              <a:rPr lang="en-US" sz="2400" dirty="0" smtClean="0"/>
              <a:t>Hipparchus (</a:t>
            </a:r>
            <a:r>
              <a:rPr lang="en-US" sz="2400" dirty="0"/>
              <a:t>Greek </a:t>
            </a:r>
            <a:r>
              <a:rPr lang="en-US" sz="2400" dirty="0" smtClean="0"/>
              <a:t>astronomer, 190-125 BC) proposed parallels and meridians.</a:t>
            </a:r>
          </a:p>
          <a:p>
            <a:r>
              <a:rPr lang="en-US" sz="2400" dirty="0"/>
              <a:t>The network of intersecting lines of latitude and longitude is called the </a:t>
            </a:r>
            <a:r>
              <a:rPr lang="en-US" sz="2400" b="1" dirty="0" err="1"/>
              <a:t>graticule</a:t>
            </a:r>
            <a:endParaRPr lang="en-US" sz="2400" b="1" dirty="0"/>
          </a:p>
          <a:p>
            <a:r>
              <a:rPr lang="en-US" sz="2400" dirty="0" smtClean="0"/>
              <a:t>The numbering system for parallels and meridians is called </a:t>
            </a:r>
            <a:r>
              <a:rPr lang="en-US" sz="2400" b="1" dirty="0" smtClean="0"/>
              <a:t>latitude</a:t>
            </a:r>
            <a:r>
              <a:rPr lang="en-US" sz="2400" dirty="0" smtClean="0"/>
              <a:t> and </a:t>
            </a:r>
            <a:r>
              <a:rPr lang="en-US" sz="2400" b="1" dirty="0" smtClean="0"/>
              <a:t>longitude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100" name="Picture 4" descr="Image result for longitude and latitu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55" y="3372819"/>
            <a:ext cx="6002030" cy="312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05073" y="6517695"/>
            <a:ext cx="8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01190" y="651769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Meridians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9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740" y="180299"/>
            <a:ext cx="10515600" cy="1325563"/>
          </a:xfrm>
        </p:spPr>
        <p:txBody>
          <a:bodyPr/>
          <a:lstStyle/>
          <a:p>
            <a:r>
              <a:rPr lang="en-US" dirty="0" smtClean="0"/>
              <a:t>Latitude and longitude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740" y="1222503"/>
            <a:ext cx="11225719" cy="37677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Latitude</a:t>
            </a:r>
            <a:r>
              <a:rPr lang="en-US" dirty="0" smtClean="0"/>
              <a:t> </a:t>
            </a:r>
          </a:p>
          <a:p>
            <a:r>
              <a:rPr lang="en-US" sz="2400" dirty="0" smtClean="0"/>
              <a:t>North-south angular distance from the equator</a:t>
            </a:r>
          </a:p>
          <a:p>
            <a:r>
              <a:rPr lang="en-US" sz="2400" dirty="0" smtClean="0"/>
              <a:t>Range from 0° at the equator to 90° at the poles</a:t>
            </a:r>
          </a:p>
          <a:p>
            <a:pPr marL="0" indent="0">
              <a:buNone/>
            </a:pPr>
            <a:r>
              <a:rPr lang="en-US" b="1" dirty="0" smtClean="0"/>
              <a:t>Longitude</a:t>
            </a:r>
          </a:p>
          <a:p>
            <a:r>
              <a:rPr lang="en-US" sz="2400" dirty="0" smtClean="0"/>
              <a:t>Angle from the </a:t>
            </a:r>
            <a:r>
              <a:rPr lang="en-US" sz="2400" dirty="0"/>
              <a:t>prime meridian </a:t>
            </a:r>
            <a:r>
              <a:rPr lang="en-US" sz="2400" dirty="0" smtClean="0"/>
              <a:t>along the equator</a:t>
            </a:r>
          </a:p>
          <a:p>
            <a:r>
              <a:rPr lang="en-US" sz="2400" dirty="0" smtClean="0"/>
              <a:t>There different prime meridians – the mostly used is the Greenwich Meridian</a:t>
            </a:r>
          </a:p>
          <a:p>
            <a:r>
              <a:rPr lang="en-US" sz="2400" dirty="0" smtClean="0"/>
              <a:t>Range from </a:t>
            </a:r>
            <a:r>
              <a:rPr lang="en-US" sz="2400" dirty="0"/>
              <a:t>0</a:t>
            </a:r>
            <a:r>
              <a:rPr lang="en-US" sz="2400" dirty="0" smtClean="0"/>
              <a:t>° to 180°</a:t>
            </a: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prstClr val="black"/>
                </a:solidFill>
              </a:rPr>
              <a:t>Example: </a:t>
            </a:r>
            <a:endParaRPr lang="en-US" sz="2400" dirty="0"/>
          </a:p>
          <a:p>
            <a:pPr marL="0" indent="0" fontAlgn="base">
              <a:buNone/>
            </a:pPr>
            <a:r>
              <a:rPr lang="en-US" sz="2200" dirty="0" smtClean="0"/>
              <a:t>21°18'02.0"N 157°49'09.1"W</a:t>
            </a:r>
            <a:endParaRPr lang="en-US" sz="2400" dirty="0" smtClean="0"/>
          </a:p>
          <a:p>
            <a:pPr marL="0" indent="0" fontAlgn="base">
              <a:buNone/>
            </a:pPr>
            <a:endParaRPr lang="en-US" sz="2400" dirty="0" smtClean="0"/>
          </a:p>
          <a:p>
            <a:pPr marL="0" indent="0" fontAlgn="base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123" name="Picture 3" descr="Gratic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37" y="3735422"/>
            <a:ext cx="3808034" cy="291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8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11492</TotalTime>
  <Words>1348</Words>
  <Application>Microsoft Office PowerPoint</Application>
  <PresentationFormat>Widescreen</PresentationFormat>
  <Paragraphs>138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等线</vt:lpstr>
      <vt:lpstr>Arial</vt:lpstr>
      <vt:lpstr>Calibri</vt:lpstr>
      <vt:lpstr>Calibri Light</vt:lpstr>
      <vt:lpstr>Cambria Math</vt:lpstr>
      <vt:lpstr>Times New Roman</vt:lpstr>
      <vt:lpstr>Verdana</vt:lpstr>
      <vt:lpstr>Office Theme</vt:lpstr>
      <vt:lpstr>Digital Earth  GEOG-104  Week 2: Geographic Coordinate System</vt:lpstr>
      <vt:lpstr>Locations</vt:lpstr>
      <vt:lpstr>Locations</vt:lpstr>
      <vt:lpstr>Coordinate Systems</vt:lpstr>
      <vt:lpstr>The Earth as a Sphere</vt:lpstr>
      <vt:lpstr>The Earth as a Sphere</vt:lpstr>
      <vt:lpstr>Eratosthenes estimated the earth’s circumference is 45,700 – 47,960km (14 – 19% greater than the current value 40,075km) </vt:lpstr>
      <vt:lpstr>The Graticule</vt:lpstr>
      <vt:lpstr>Latitude and longitude</vt:lpstr>
      <vt:lpstr>Format of latitude and longitude</vt:lpstr>
      <vt:lpstr>The earth's shape is a ellipsoid</vt:lpstr>
      <vt:lpstr>The earth's shape is a spheroid</vt:lpstr>
      <vt:lpstr>Determine Geodetic Latitude and Longitude</vt:lpstr>
      <vt:lpstr>Determine latitude using Polaris</vt:lpstr>
      <vt:lpstr>Determine latitude using Polaris</vt:lpstr>
      <vt:lpstr>Nautical Almanac</vt:lpstr>
      <vt:lpstr>The shape of the Earth</vt:lpstr>
      <vt:lpstr>The shape of the Earth</vt:lpstr>
      <vt:lpstr>GEOID</vt:lpstr>
      <vt:lpstr>Simplification of Geoid</vt:lpstr>
      <vt:lpstr>Simplification of Geoid</vt:lpstr>
      <vt:lpstr>Datum</vt:lpstr>
      <vt:lpstr>Global and local datum</vt:lpstr>
      <vt:lpstr>Earth-centered datums</vt:lpstr>
      <vt:lpstr>Local datums</vt:lpstr>
      <vt:lpstr>Horizontal and vertical datums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yiqiang</dc:creator>
  <cp:lastModifiedBy>yiqiang</cp:lastModifiedBy>
  <cp:revision>205</cp:revision>
  <dcterms:created xsi:type="dcterms:W3CDTF">2017-08-08T00:55:13Z</dcterms:created>
  <dcterms:modified xsi:type="dcterms:W3CDTF">2017-08-16T01:04:39Z</dcterms:modified>
</cp:coreProperties>
</file>