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2" r:id="rId4"/>
    <p:sldId id="259" r:id="rId5"/>
    <p:sldId id="283" r:id="rId6"/>
    <p:sldId id="284" r:id="rId7"/>
    <p:sldId id="260" r:id="rId8"/>
    <p:sldId id="261" r:id="rId9"/>
    <p:sldId id="262" r:id="rId10"/>
    <p:sldId id="263" r:id="rId11"/>
    <p:sldId id="264" r:id="rId12"/>
    <p:sldId id="285" r:id="rId13"/>
    <p:sldId id="286" r:id="rId14"/>
    <p:sldId id="265" r:id="rId15"/>
    <p:sldId id="268" r:id="rId16"/>
    <p:sldId id="287" r:id="rId17"/>
    <p:sldId id="288" r:id="rId18"/>
    <p:sldId id="270" r:id="rId19"/>
    <p:sldId id="271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80" r:id="rId28"/>
    <p:sldId id="281" r:id="rId29"/>
    <p:sldId id="298" r:id="rId30"/>
    <p:sldId id="297" r:id="rId31"/>
    <p:sldId id="299" r:id="rId32"/>
    <p:sldId id="300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176E40-450B-469F-80F2-5A398AC7FCDB}">
          <p14:sldIdLst>
            <p14:sldId id="256"/>
            <p14:sldId id="257"/>
            <p14:sldId id="282"/>
            <p14:sldId id="259"/>
            <p14:sldId id="283"/>
            <p14:sldId id="284"/>
            <p14:sldId id="260"/>
            <p14:sldId id="261"/>
            <p14:sldId id="262"/>
            <p14:sldId id="263"/>
            <p14:sldId id="264"/>
            <p14:sldId id="285"/>
            <p14:sldId id="286"/>
            <p14:sldId id="265"/>
            <p14:sldId id="268"/>
            <p14:sldId id="287"/>
            <p14:sldId id="288"/>
            <p14:sldId id="270"/>
            <p14:sldId id="271"/>
            <p14:sldId id="290"/>
            <p14:sldId id="291"/>
            <p14:sldId id="292"/>
            <p14:sldId id="293"/>
            <p14:sldId id="294"/>
            <p14:sldId id="295"/>
            <p14:sldId id="296"/>
            <p14:sldId id="280"/>
            <p14:sldId id="281"/>
            <p14:sldId id="298"/>
            <p14:sldId id="297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063" autoAdjust="0"/>
  </p:normalViewPr>
  <p:slideViewPr>
    <p:cSldViewPr snapToGrid="0">
      <p:cViewPr>
        <p:scale>
          <a:sx n="50" d="100"/>
          <a:sy n="50" d="100"/>
        </p:scale>
        <p:origin x="1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102F2-DF9D-4D6D-8BD6-278A0A0F1095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5C583-2289-4256-800E-352E7407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BD71AB-844B-4410-9BB3-418A6C120530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32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453D41-5C9B-4575-8051-1B021A0111DB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5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453D41-5C9B-4575-8051-1B021A0111DB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01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453D41-5C9B-4575-8051-1B021A0111DB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0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D214A6-6D04-4824-AAC4-06ACA4067757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2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935AD3-1112-434C-982A-ACD46DBA2341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15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BA950D-6EE1-40F2-AFEE-A5CEB5006F5B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65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C6CB06-510C-4A30-8F5F-BAF50482AEB5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67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B9C92F-5DD9-4E7C-8ACE-6FC927EEB5A0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3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87DBAB-6DA0-4137-A1C5-E7E0B37626A6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5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DE1466-D0D5-4D0A-9DDC-9B47516F946F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F92437-4028-4E6C-BD64-50B1463E0475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0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FB5D42-37DF-4910-A7A5-711228182E54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3744A0-902E-45F8-8127-1575B6DC98C3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2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3744A0-902E-45F8-8127-1575B6DC98C3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0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3744A0-902E-45F8-8127-1575B6DC98C3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2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B9C92F-5DD9-4E7C-8ACE-6FC927EEB5A0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5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4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C52D-7E48-4EA9-8E87-BBE4C807779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C163-B0F3-4D81-A2F5-F7EA8426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992493"/>
            <a:ext cx="100203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Applied Geographic Information Systems and GIS Programming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Day 8</a:t>
            </a:r>
            <a:r>
              <a:rPr lang="en-US" sz="4000" smtClean="0"/>
              <a:t>: Spatial </a:t>
            </a:r>
            <a:r>
              <a:rPr lang="en-US" sz="4000" dirty="0" smtClean="0"/>
              <a:t>Modeling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</a:t>
            </a:r>
            <a:r>
              <a:rPr lang="en-US" dirty="0" err="1" smtClean="0"/>
              <a:t>Qiang</a:t>
            </a:r>
            <a:endParaRPr lang="en-US" dirty="0"/>
          </a:p>
          <a:p>
            <a:r>
              <a:rPr lang="en-US" dirty="0" smtClean="0"/>
              <a:t>Department of Geography</a:t>
            </a:r>
          </a:p>
          <a:p>
            <a:r>
              <a:rPr lang="en-US" dirty="0" smtClean="0"/>
              <a:t>University of Hawaii -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6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Human Inefficiency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physically cannot perform the steps as fast as GIS can produce the results.</a:t>
            </a:r>
          </a:p>
          <a:p>
            <a:pPr eaLnBrk="1" hangingPunct="1"/>
            <a:r>
              <a:rPr lang="en-US" altLang="en-US" dirty="0" smtClean="0"/>
              <a:t>Certain steps, such as iteration through a feature set would be prohibitively time consuming.</a:t>
            </a:r>
          </a:p>
          <a:p>
            <a:pPr lvl="1" eaLnBrk="1" hangingPunct="1"/>
            <a:r>
              <a:rPr lang="en-US" altLang="en-US" dirty="0" smtClean="0"/>
              <a:t>You must perform the same steps 21 times to clip data to each individual NJ county.</a:t>
            </a:r>
          </a:p>
          <a:p>
            <a:pPr lvl="1" eaLnBrk="1" hangingPunct="1"/>
            <a:r>
              <a:rPr lang="en-US" altLang="en-US" dirty="0" smtClean="0"/>
              <a:t>Calculate deforested rates in all protected forests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Minimize the amount of time spent </a:t>
            </a:r>
            <a:r>
              <a:rPr lang="en-US" altLang="en-US" dirty="0" smtClean="0"/>
              <a:t>on manipulating</a:t>
            </a:r>
            <a:r>
              <a:rPr lang="en-US" altLang="en-US" dirty="0" smtClean="0"/>
              <a:t> </a:t>
            </a:r>
            <a:r>
              <a:rPr lang="en-US" altLang="en-US" dirty="0" smtClean="0"/>
              <a:t>GIS to perform complex analyses. </a:t>
            </a:r>
          </a:p>
        </p:txBody>
      </p:sp>
    </p:spTree>
    <p:extLst>
      <p:ext uri="{BB962C8B-B14F-4D97-AF65-F5344CB8AC3E}">
        <p14:creationId xmlns:p14="http://schemas.microsoft.com/office/powerpoint/2010/main" val="22453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Spatial Modeling in ArcGIS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ArcGIS has a drag-and-drop interface to </a:t>
            </a:r>
            <a:r>
              <a:rPr lang="en-US" altLang="en-US" dirty="0" err="1" smtClean="0"/>
              <a:t>ArcToolbox</a:t>
            </a:r>
            <a:r>
              <a:rPr lang="en-US" altLang="en-US" dirty="0" smtClean="0"/>
              <a:t> called </a:t>
            </a:r>
            <a:r>
              <a:rPr lang="en-US" altLang="en-US" dirty="0" err="1" smtClean="0"/>
              <a:t>ModelBuilder</a:t>
            </a:r>
            <a:r>
              <a:rPr lang="en-US" altLang="en-US" dirty="0" smtClean="0"/>
              <a:t> allowing you to develop a flow chart of your GIS workflow.</a:t>
            </a:r>
          </a:p>
          <a:p>
            <a:pPr lvl="1" eaLnBrk="1" hangingPunct="1"/>
            <a:r>
              <a:rPr lang="en-US" altLang="en-US" dirty="0" smtClean="0"/>
              <a:t>This flowchart is then run step by step to perform your analysis.</a:t>
            </a:r>
          </a:p>
          <a:p>
            <a:pPr eaLnBrk="1" hangingPunct="1"/>
            <a:r>
              <a:rPr lang="en-US" altLang="en-US" dirty="0" smtClean="0"/>
              <a:t>ArcGIS allows for custom scripting that can be added to </a:t>
            </a:r>
            <a:r>
              <a:rPr lang="en-US" altLang="en-US" dirty="0" err="1" smtClean="0"/>
              <a:t>ArcToolbox</a:t>
            </a:r>
            <a:r>
              <a:rPr lang="en-US" altLang="en-US" dirty="0" smtClean="0"/>
              <a:t>, introducing greater functionality.</a:t>
            </a:r>
          </a:p>
          <a:p>
            <a:pPr lvl="1" eaLnBrk="1" hangingPunct="1"/>
            <a:r>
              <a:rPr lang="en-US" altLang="en-US" dirty="0" smtClean="0"/>
              <a:t>Custom export scripts, specialized versions of existing tools, develop tools not available in </a:t>
            </a:r>
            <a:r>
              <a:rPr lang="en-US" altLang="en-US" dirty="0" err="1" smtClean="0"/>
              <a:t>ArcToolbox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5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Spatial modeling in ArcGIS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4874937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b="1" dirty="0" smtClean="0"/>
          </a:p>
          <a:p>
            <a:pPr marL="0" indent="0" eaLnBrk="1" hangingPunct="1">
              <a:buNone/>
            </a:pPr>
            <a:r>
              <a:rPr lang="en-US" altLang="en-US" b="1" dirty="0" err="1" smtClean="0"/>
              <a:t>ModelBuilder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b="1" dirty="0" smtClean="0"/>
          </a:p>
          <a:p>
            <a:pPr marL="0" indent="0" eaLnBrk="1" hangingPunct="1">
              <a:buNone/>
            </a:pPr>
            <a:endParaRPr lang="en-US" altLang="en-US" b="1" dirty="0" smtClean="0"/>
          </a:p>
          <a:p>
            <a:pPr marL="0" indent="0" eaLnBrk="1" hangingPunct="1">
              <a:buNone/>
            </a:pPr>
            <a:r>
              <a:rPr lang="en-US" altLang="en-US" b="1" dirty="0" smtClean="0"/>
              <a:t>Python Interface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49" y="2370897"/>
            <a:ext cx="2581275" cy="1771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2139" y="5167794"/>
            <a:ext cx="69905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arcpy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arcpy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arcpy.sa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* </a:t>
            </a:r>
            <a:endParaRPr lang="en-US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env.workspace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"C:/sapyexamples/data"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outSlope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= Slope(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"elevation"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DEGREE"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outSlope.save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"C:/sapyexamples/output/outslope01"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45635" y="6052931"/>
            <a:ext cx="3836504" cy="268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1414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Spatial modeling in ArcGIS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199" y="951045"/>
            <a:ext cx="11085945" cy="576469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endParaRPr lang="en-US" altLang="en-US" b="1" dirty="0" smtClean="0"/>
          </a:p>
          <a:p>
            <a:pPr marL="0" indent="0" eaLnBrk="1" hangingPunct="1">
              <a:buNone/>
            </a:pPr>
            <a:r>
              <a:rPr lang="en-US" altLang="en-US" b="1" dirty="0" err="1" smtClean="0"/>
              <a:t>ModelBuilder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b="1" dirty="0" smtClean="0"/>
              <a:t>Pros:</a:t>
            </a:r>
          </a:p>
          <a:p>
            <a:pPr marL="457200" lvl="1" indent="0">
              <a:buNone/>
            </a:pPr>
            <a:r>
              <a:rPr lang="en-US" altLang="en-US" b="1" dirty="0"/>
              <a:t>	</a:t>
            </a:r>
            <a:r>
              <a:rPr lang="en-US" altLang="en-US" dirty="0" smtClean="0"/>
              <a:t>Graphic user interface, </a:t>
            </a:r>
            <a:r>
              <a:rPr lang="en-US" altLang="en-US" dirty="0" smtClean="0"/>
              <a:t>user-friendly</a:t>
            </a:r>
          </a:p>
          <a:p>
            <a:pPr marL="457200" lvl="1" indent="0">
              <a:buNone/>
            </a:pPr>
            <a:r>
              <a:rPr lang="en-US" altLang="en-US" dirty="0" smtClean="0"/>
              <a:t>	No programming needed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b="1" dirty="0" smtClean="0"/>
              <a:t>	</a:t>
            </a:r>
            <a:r>
              <a:rPr lang="en-US" altLang="en-US" dirty="0" smtClean="0"/>
              <a:t>Integrated in ArcGIS, dynamically linked with the visualization</a:t>
            </a:r>
            <a:endParaRPr lang="en-US" altLang="en-US" b="1" dirty="0" smtClean="0"/>
          </a:p>
          <a:p>
            <a:pPr marL="457200" lvl="1" indent="0">
              <a:buNone/>
            </a:pPr>
            <a:r>
              <a:rPr lang="en-US" altLang="en-US" b="1" dirty="0" smtClean="0"/>
              <a:t>Cons:</a:t>
            </a:r>
          </a:p>
          <a:p>
            <a:pPr marL="457200" lvl="1" indent="0">
              <a:buNone/>
            </a:pPr>
            <a:r>
              <a:rPr lang="en-US" altLang="en-US" b="1" dirty="0"/>
              <a:t>	</a:t>
            </a:r>
            <a:r>
              <a:rPr lang="en-US" altLang="en-US" dirty="0" smtClean="0"/>
              <a:t>Only support limited logical </a:t>
            </a:r>
            <a:r>
              <a:rPr lang="en-US" altLang="en-US" dirty="0" smtClean="0"/>
              <a:t>controls</a:t>
            </a:r>
            <a:endParaRPr lang="en-US" altLang="en-US" b="1" dirty="0" smtClean="0"/>
          </a:p>
          <a:p>
            <a:pPr marL="0" indent="0" eaLnBrk="1" hangingPunct="1">
              <a:buNone/>
            </a:pPr>
            <a:r>
              <a:rPr lang="en-US" altLang="en-US" b="1" dirty="0" smtClean="0"/>
              <a:t>Python Interface</a:t>
            </a:r>
          </a:p>
          <a:p>
            <a:pPr marL="457200" lvl="1" indent="0">
              <a:buNone/>
            </a:pPr>
            <a:r>
              <a:rPr lang="en-US" altLang="en-US" b="1" dirty="0"/>
              <a:t>Pros:</a:t>
            </a:r>
          </a:p>
          <a:p>
            <a:pPr marL="457200" lvl="1" indent="0">
              <a:buNone/>
            </a:pPr>
            <a:r>
              <a:rPr lang="en-US" altLang="en-US" b="1" dirty="0"/>
              <a:t>	</a:t>
            </a:r>
            <a:r>
              <a:rPr lang="en-US" altLang="en-US" dirty="0" smtClean="0"/>
              <a:t>Support more </a:t>
            </a:r>
            <a:r>
              <a:rPr lang="en-US" altLang="en-US" dirty="0"/>
              <a:t>logical controls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expressions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b="1" dirty="0" smtClean="0"/>
              <a:t>	</a:t>
            </a:r>
            <a:r>
              <a:rPr lang="en-US" altLang="en-US" dirty="0" smtClean="0"/>
              <a:t>Efficient in building large models</a:t>
            </a:r>
            <a:endParaRPr lang="en-US" altLang="en-US" b="1" dirty="0" smtClean="0"/>
          </a:p>
          <a:p>
            <a:pPr marL="457200" lvl="1" indent="0">
              <a:buNone/>
            </a:pPr>
            <a:r>
              <a:rPr lang="en-US" altLang="en-US" b="1" dirty="0" smtClean="0"/>
              <a:t>Cons</a:t>
            </a:r>
            <a:r>
              <a:rPr lang="en-US" altLang="en-US" b="1" dirty="0" smtClean="0"/>
              <a:t>:</a:t>
            </a:r>
          </a:p>
          <a:p>
            <a:pPr marL="457200" lvl="1" indent="0">
              <a:buNone/>
            </a:pPr>
            <a:r>
              <a:rPr lang="en-US" altLang="en-US" b="1" dirty="0"/>
              <a:t>	</a:t>
            </a:r>
            <a:r>
              <a:rPr lang="en-US" altLang="en-US" dirty="0" smtClean="0"/>
              <a:t>Needs to learn programing</a:t>
            </a:r>
            <a:endParaRPr lang="en-US" altLang="en-US" b="1" dirty="0"/>
          </a:p>
          <a:p>
            <a:pPr marL="457200" lvl="1" indent="0">
              <a:buNone/>
            </a:pPr>
            <a:r>
              <a:rPr lang="en-US" altLang="en-US" b="1" dirty="0"/>
              <a:t>	</a:t>
            </a:r>
            <a:r>
              <a:rPr lang="en-US" altLang="en-US" dirty="0" smtClean="0"/>
              <a:t>Not graphic user interface</a:t>
            </a:r>
          </a:p>
          <a:p>
            <a:pPr marL="457200" lvl="1" indent="0">
              <a:buNone/>
            </a:pPr>
            <a:r>
              <a:rPr lang="en-US" altLang="en-US" b="1" dirty="0" smtClean="0"/>
              <a:t>	</a:t>
            </a:r>
            <a:r>
              <a:rPr lang="en-US" altLang="en-US" dirty="0" smtClean="0"/>
              <a:t>Not dynamically linked to the visualization</a:t>
            </a:r>
            <a:endParaRPr lang="en-US" altLang="en-US" b="1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8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2209800" y="26670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ModelBuilder</a:t>
            </a:r>
          </a:p>
        </p:txBody>
      </p:sp>
    </p:spTree>
    <p:extLst>
      <p:ext uri="{BB962C8B-B14F-4D97-AF65-F5344CB8AC3E}">
        <p14:creationId xmlns:p14="http://schemas.microsoft.com/office/powerpoint/2010/main" val="19242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>
          <a:xfrm>
            <a:off x="838200" y="17116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ArcToolbox</a:t>
            </a: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838200" y="1344817"/>
            <a:ext cx="992587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Geoprocessing</a:t>
            </a:r>
            <a:r>
              <a:rPr lang="en-US" sz="2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tools are the basic elements of spatial models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</a:rPr>
              <a:t>ArcToolbox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 window is </a:t>
            </a:r>
            <a:r>
              <a:rPr lang="en-US" sz="2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an organized “library” where 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you </a:t>
            </a:r>
            <a:r>
              <a:rPr lang="en-US" sz="2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find, manage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, and execute </a:t>
            </a:r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</a:rPr>
              <a:t>geoprocessing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 tools.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83" y="2827395"/>
            <a:ext cx="3267042" cy="3587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1754" y="6440557"/>
            <a:ext cx="211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ArcToolBox</a:t>
            </a:r>
            <a:r>
              <a:rPr lang="en-US" dirty="0" smtClean="0"/>
              <a:t> in ArcGIS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77298" y="3627783"/>
            <a:ext cx="699604" cy="198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77512" y="4014569"/>
            <a:ext cx="1659835" cy="6957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927" y="4650044"/>
            <a:ext cx="211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Geoprocessing</a:t>
            </a:r>
            <a:r>
              <a:rPr lang="en-US" dirty="0" smtClean="0"/>
              <a:t>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Geoprocessing</a:t>
            </a:r>
            <a:r>
              <a:rPr lang="en-US" altLang="en-US" dirty="0" smtClean="0"/>
              <a:t> tool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501832"/>
            <a:ext cx="9925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 wrapped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program that conducts certain spatial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Can be viewed as boxes that take input and generate output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99" y="2528405"/>
            <a:ext cx="6324602" cy="37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>
          <a:xfrm>
            <a:off x="838200" y="-92596"/>
            <a:ext cx="10515600" cy="971657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Geoprocessing</a:t>
            </a:r>
            <a:r>
              <a:rPr lang="en-US" altLang="en-US" dirty="0" smtClean="0"/>
              <a:t> tool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793393"/>
            <a:ext cx="9925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Syntax of the “Slope” tool in ArcGIS help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67622"/>
              </p:ext>
            </p:extLst>
          </p:nvPr>
        </p:nvGraphicFramePr>
        <p:xfrm>
          <a:off x="1040631" y="1520517"/>
          <a:ext cx="7814733" cy="36015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066">
                  <a:extLst>
                    <a:ext uri="{9D8B030D-6E8A-4147-A177-3AD203B41FA5}">
                      <a16:colId xmlns:a16="http://schemas.microsoft.com/office/drawing/2014/main" val="3941803987"/>
                    </a:ext>
                  </a:extLst>
                </a:gridCol>
                <a:gridCol w="4614334">
                  <a:extLst>
                    <a:ext uri="{9D8B030D-6E8A-4147-A177-3AD203B41FA5}">
                      <a16:colId xmlns:a16="http://schemas.microsoft.com/office/drawing/2014/main" val="3346666714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937814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Parameter</a:t>
                      </a:r>
                    </a:p>
                  </a:txBody>
                  <a:tcPr marL="15858" marR="15858" marT="15858" marB="15858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Explanation</a:t>
                      </a:r>
                    </a:p>
                  </a:txBody>
                  <a:tcPr marL="15858" marR="15858" marT="15858" marB="15858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Data Type</a:t>
                      </a:r>
                    </a:p>
                  </a:txBody>
                  <a:tcPr marL="15858" marR="15858" marT="15858" marB="15858" anchor="ctr"/>
                </a:tc>
                <a:extLst>
                  <a:ext uri="{0D108BD9-81ED-4DB2-BD59-A6C34878D82A}">
                    <a16:rowId xmlns:a16="http://schemas.microsoft.com/office/drawing/2014/main" val="1145568923"/>
                  </a:ext>
                </a:extLst>
              </a:tr>
              <a:tr h="7932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in_raster</a:t>
                      </a:r>
                    </a:p>
                  </a:txBody>
                  <a:tcPr marL="15858" marR="15858" marT="15858" marB="15858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The input surface raster.</a:t>
                      </a:r>
                    </a:p>
                  </a:txBody>
                  <a:tcPr marL="15858" marR="15858" marT="15858" marB="15858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Raster Layer</a:t>
                      </a:r>
                    </a:p>
                  </a:txBody>
                  <a:tcPr marL="15858" marR="15858" marT="15858" marB="15858" anchor="ctr"/>
                </a:tc>
                <a:extLst>
                  <a:ext uri="{0D108BD9-81ED-4DB2-BD59-A6C34878D82A}">
                    <a16:rowId xmlns:a16="http://schemas.microsoft.com/office/drawing/2014/main" val="2922624674"/>
                  </a:ext>
                </a:extLst>
              </a:tr>
              <a:tr h="57597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output_measurement</a:t>
                      </a:r>
                    </a:p>
                    <a:p>
                      <a:r>
                        <a:rPr lang="en-US" sz="1200">
                          <a:effectLst/>
                        </a:rPr>
                        <a:t>(Optional)</a:t>
                      </a:r>
                    </a:p>
                  </a:txBody>
                  <a:tcPr marL="15858" marR="15858" marT="15858" marB="15858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Determines the measurement units (degrees or percentages) of the output slope data.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DEGREE — The inclination of slope will be calculated in degrees.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PERCENT_RISE — Keyword to output the percent rise, also referred to as the percent slope.</a:t>
                      </a:r>
                    </a:p>
                  </a:txBody>
                  <a:tcPr marL="15858" marR="15858" marT="15858" marB="15858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15858" marR="15858" marT="15858" marB="15858" anchor="ctr"/>
                </a:tc>
                <a:extLst>
                  <a:ext uri="{0D108BD9-81ED-4DB2-BD59-A6C34878D82A}">
                    <a16:rowId xmlns:a16="http://schemas.microsoft.com/office/drawing/2014/main" val="764743611"/>
                  </a:ext>
                </a:extLst>
              </a:tr>
              <a:tr h="166240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z_factor</a:t>
                      </a:r>
                    </a:p>
                    <a:p>
                      <a:r>
                        <a:rPr lang="en-US" sz="1200">
                          <a:effectLst/>
                        </a:rPr>
                        <a:t>(Optional)</a:t>
                      </a:r>
                    </a:p>
                  </a:txBody>
                  <a:tcPr marL="15858" marR="15858" marT="15858" marB="1585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Number of ground </a:t>
                      </a:r>
                      <a:r>
                        <a:rPr lang="en-US" sz="1200" dirty="0" err="1">
                          <a:effectLst/>
                        </a:rPr>
                        <a:t>x,y</a:t>
                      </a:r>
                      <a:r>
                        <a:rPr lang="en-US" sz="1200" dirty="0">
                          <a:effectLst/>
                        </a:rPr>
                        <a:t> units in one surface z unit.</a:t>
                      </a:r>
                    </a:p>
                    <a:p>
                      <a:r>
                        <a:rPr lang="en-US" sz="1200" dirty="0">
                          <a:effectLst/>
                        </a:rPr>
                        <a:t>The z-factor adjusts the units of measure for the z units when they are different from the </a:t>
                      </a:r>
                      <a:r>
                        <a:rPr lang="en-US" sz="1200" dirty="0" err="1">
                          <a:effectLst/>
                        </a:rPr>
                        <a:t>x,y</a:t>
                      </a:r>
                      <a:r>
                        <a:rPr lang="en-US" sz="1200" dirty="0">
                          <a:effectLst/>
                        </a:rPr>
                        <a:t> units of the input surface. The z-values of the input surface are multiplied by the z-factor when calculating the final output surface.</a:t>
                      </a:r>
                    </a:p>
                    <a:p>
                      <a:r>
                        <a:rPr lang="en-US" sz="1200" dirty="0">
                          <a:effectLst/>
                        </a:rPr>
                        <a:t>If the </a:t>
                      </a:r>
                      <a:r>
                        <a:rPr lang="en-US" sz="1200" dirty="0" err="1">
                          <a:effectLst/>
                        </a:rPr>
                        <a:t>x,y</a:t>
                      </a:r>
                      <a:r>
                        <a:rPr lang="en-US" sz="1200" dirty="0">
                          <a:effectLst/>
                        </a:rPr>
                        <a:t> units and z units are in the same units of measure, the z-factor is 1. This is the default.</a:t>
                      </a:r>
                    </a:p>
                    <a:p>
                      <a:r>
                        <a:rPr lang="en-US" sz="1200" dirty="0">
                          <a:effectLst/>
                        </a:rPr>
                        <a:t>If the </a:t>
                      </a:r>
                      <a:r>
                        <a:rPr lang="en-US" sz="1200" dirty="0" err="1">
                          <a:effectLst/>
                        </a:rPr>
                        <a:t>x,y</a:t>
                      </a:r>
                      <a:r>
                        <a:rPr lang="en-US" sz="1200" dirty="0">
                          <a:effectLst/>
                        </a:rPr>
                        <a:t> units and z units are in different units of measure, the z-factor must be set to the appropriate factor, or the results will be incorrect. For example, if your z units are feet and your </a:t>
                      </a:r>
                      <a:r>
                        <a:rPr lang="en-US" sz="1200" dirty="0" err="1">
                          <a:effectLst/>
                        </a:rPr>
                        <a:t>x,y</a:t>
                      </a:r>
                      <a:r>
                        <a:rPr lang="en-US" sz="1200" dirty="0">
                          <a:effectLst/>
                        </a:rPr>
                        <a:t> units are meters, you would use a z-factor of 0.3048 to convert your z units from feet to meters (1 foot = 0.3048 meter).</a:t>
                      </a:r>
                    </a:p>
                  </a:txBody>
                  <a:tcPr marL="15858" marR="15858" marT="15858" marB="15858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9029" marR="19029" marT="9515" marB="9515"/>
                </a:tc>
                <a:extLst>
                  <a:ext uri="{0D108BD9-81ED-4DB2-BD59-A6C34878D82A}">
                    <a16:rowId xmlns:a16="http://schemas.microsoft.com/office/drawing/2014/main" val="57839412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7172"/>
              </p:ext>
            </p:extLst>
          </p:nvPr>
        </p:nvGraphicFramePr>
        <p:xfrm>
          <a:off x="1040631" y="5664647"/>
          <a:ext cx="7814733" cy="9143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04911">
                  <a:extLst>
                    <a:ext uri="{9D8B030D-6E8A-4147-A177-3AD203B41FA5}">
                      <a16:colId xmlns:a16="http://schemas.microsoft.com/office/drawing/2014/main" val="2586394986"/>
                    </a:ext>
                  </a:extLst>
                </a:gridCol>
                <a:gridCol w="2604911">
                  <a:extLst>
                    <a:ext uri="{9D8B030D-6E8A-4147-A177-3AD203B41FA5}">
                      <a16:colId xmlns:a16="http://schemas.microsoft.com/office/drawing/2014/main" val="3104012943"/>
                    </a:ext>
                  </a:extLst>
                </a:gridCol>
                <a:gridCol w="2604911">
                  <a:extLst>
                    <a:ext uri="{9D8B030D-6E8A-4147-A177-3AD203B41FA5}">
                      <a16:colId xmlns:a16="http://schemas.microsoft.com/office/drawing/2014/main" val="2037921458"/>
                    </a:ext>
                  </a:extLst>
                </a:gridCol>
              </a:tblGrid>
              <a:tr h="3961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Explanation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Data Type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281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out_raster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 output slope raster.</a:t>
                      </a:r>
                    </a:p>
                    <a:p>
                      <a:r>
                        <a:rPr lang="en-US" sz="1200" dirty="0">
                          <a:effectLst/>
                        </a:rPr>
                        <a:t>It will be floating point type.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Raster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8408352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0631" y="5299977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9095" y="1184154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435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New Toolbox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6794500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your own Toolbox is not just for organizational purposes. It allows you to create your own </a:t>
            </a:r>
            <a:r>
              <a:rPr lang="en-US" altLang="en-US" dirty="0" err="1" smtClean="0"/>
              <a:t>geoprocessint</a:t>
            </a:r>
            <a:r>
              <a:rPr lang="en-US" altLang="en-US" dirty="0" smtClean="0"/>
              <a:t> tools.</a:t>
            </a:r>
          </a:p>
          <a:p>
            <a:pPr eaLnBrk="1" hangingPunct="1"/>
            <a:r>
              <a:rPr lang="en-US" altLang="en-US" dirty="0" smtClean="0"/>
              <a:t>You can add the created tool into </a:t>
            </a:r>
            <a:r>
              <a:rPr lang="en-US" altLang="en-US" dirty="0" err="1" smtClean="0"/>
              <a:t>ArcToolbox</a:t>
            </a:r>
            <a:r>
              <a:rPr lang="en-US" altLang="en-US" dirty="0" smtClean="0"/>
              <a:t> and re-use it</a:t>
            </a:r>
          </a:p>
          <a:p>
            <a:pPr eaLnBrk="1" hangingPunct="1"/>
            <a:r>
              <a:rPr lang="en-US" altLang="en-US" dirty="0" smtClean="0"/>
              <a:t>You can also share the tool with others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1690688"/>
            <a:ext cx="4609888" cy="50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>
                <a:latin typeface="+mn-lt"/>
                <a:ea typeface="+mj-ea"/>
              </a:rPr>
              <a:t>How ModelBuilder Works</a:t>
            </a:r>
          </a:p>
        </p:txBody>
      </p:sp>
      <p:pic>
        <p:nvPicPr>
          <p:cNvPr id="27651" name="Content Placeholder 4" descr="linked_tools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0398" y="2267744"/>
            <a:ext cx="3714750" cy="1733550"/>
          </a:xfrm>
        </p:spPr>
      </p:pic>
      <p:sp>
        <p:nvSpPr>
          <p:cNvPr id="2765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/>
              <a:t>Drag layers you want to participate into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Drag tools you want to use into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Output layers, tables, objects shown in green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Connect the features using arrows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Order matters to certain tools (Clip)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07773" y="3454400"/>
            <a:ext cx="514927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863" y="4578350"/>
            <a:ext cx="2841337" cy="19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‘Modeling’ </a:t>
            </a:r>
            <a:r>
              <a:rPr lang="en-US" sz="3400" dirty="0" smtClean="0"/>
              <a:t>is </a:t>
            </a:r>
            <a:r>
              <a:rPr lang="en-US" sz="3400" dirty="0"/>
              <a:t>one of the most overloaded terms anywhere </a:t>
            </a:r>
            <a:endParaRPr lang="en-US" sz="3400" dirty="0" smtClean="0"/>
          </a:p>
          <a:p>
            <a:r>
              <a:rPr lang="en-US" sz="3400" dirty="0" smtClean="0"/>
              <a:t>Generally</a:t>
            </a:r>
            <a:r>
              <a:rPr lang="en-US" sz="3400" dirty="0"/>
              <a:t>, a model is a (simplified ) description of reality (static reproduction, conceptual description) </a:t>
            </a:r>
            <a:endParaRPr lang="en-US" sz="3400" dirty="0" smtClean="0"/>
          </a:p>
          <a:p>
            <a:r>
              <a:rPr lang="en-US" sz="3400" dirty="0" smtClean="0"/>
              <a:t>Modeling </a:t>
            </a:r>
            <a:r>
              <a:rPr lang="en-US" sz="3400" dirty="0"/>
              <a:t>can (or should) be considered as </a:t>
            </a:r>
            <a:r>
              <a:rPr lang="en-US" sz="3400" dirty="0" smtClean="0"/>
              <a:t>an entity </a:t>
            </a:r>
            <a:r>
              <a:rPr lang="en-US" sz="3400" dirty="0" smtClean="0"/>
              <a:t>or </a:t>
            </a:r>
            <a:r>
              <a:rPr lang="en-US" sz="3400" dirty="0" smtClean="0"/>
              <a:t>process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8719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a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Geoprocessing</a:t>
            </a:r>
            <a:r>
              <a:rPr lang="en-US" b="1" dirty="0" smtClean="0"/>
              <a:t> tool</a:t>
            </a:r>
            <a:r>
              <a:rPr lang="en-US" dirty="0" smtClean="0"/>
              <a:t>: </a:t>
            </a:r>
            <a:r>
              <a:rPr lang="en-US" dirty="0"/>
              <a:t>a wrapped program that operate a certain </a:t>
            </a:r>
            <a:r>
              <a:rPr lang="en-US" dirty="0" smtClean="0"/>
              <a:t>analytical </a:t>
            </a:r>
            <a:r>
              <a:rPr lang="en-US" smtClean="0"/>
              <a:t>or processing </a:t>
            </a:r>
            <a:r>
              <a:rPr lang="en-US" dirty="0"/>
              <a:t>task**</a:t>
            </a:r>
            <a:endParaRPr lang="en-US" dirty="0" smtClean="0"/>
          </a:p>
          <a:p>
            <a:r>
              <a:rPr lang="en-US" b="1" dirty="0" smtClean="0"/>
              <a:t>Variable</a:t>
            </a:r>
            <a:r>
              <a:rPr lang="en-US" dirty="0"/>
              <a:t>: Input and output of </a:t>
            </a:r>
            <a:r>
              <a:rPr lang="en-US" dirty="0" smtClean="0"/>
              <a:t>tools, which usually are GIS data</a:t>
            </a:r>
          </a:p>
          <a:p>
            <a:r>
              <a:rPr lang="en-US" b="1" dirty="0" smtClean="0"/>
              <a:t>Connector</a:t>
            </a:r>
            <a:r>
              <a:rPr lang="en-US" dirty="0" smtClean="0"/>
              <a:t>: Directed connection among tools, variables, and parameters</a:t>
            </a:r>
          </a:p>
          <a:p>
            <a:r>
              <a:rPr lang="en-US" b="1" dirty="0" smtClean="0"/>
              <a:t>Logical controls</a:t>
            </a:r>
            <a:r>
              <a:rPr lang="en-US" dirty="0" smtClean="0"/>
              <a:t>: logical operators that control the workflow of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a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501900"/>
            <a:ext cx="8123655" cy="29289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658055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236200" y="228645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46452" y="1382912"/>
            <a:ext cx="928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Tools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4292" y="3470075"/>
            <a:ext cx="913508" cy="339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65225" y="4019677"/>
            <a:ext cx="3394175" cy="601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793386" y="2687638"/>
            <a:ext cx="1156118" cy="1630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712200" y="2687638"/>
            <a:ext cx="1806992" cy="671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</p:cNvCxnSpPr>
          <p:nvPr/>
        </p:nvCxnSpPr>
        <p:spPr>
          <a:xfrm flipH="1">
            <a:off x="5668789" y="1906132"/>
            <a:ext cx="541957" cy="886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</p:cNvCxnSpPr>
          <p:nvPr/>
        </p:nvCxnSpPr>
        <p:spPr>
          <a:xfrm>
            <a:off x="6210746" y="1906132"/>
            <a:ext cx="973236" cy="2412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controls (Iterators)</a:t>
            </a:r>
            <a:endParaRPr lang="en-US" dirty="0"/>
          </a:p>
        </p:txBody>
      </p:sp>
      <p:pic>
        <p:nvPicPr>
          <p:cNvPr id="5122" name="Picture 2" descr="Image result for iterators model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85900"/>
            <a:ext cx="6997402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of For in Model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62" y="755205"/>
            <a:ext cx="5728390" cy="60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04194" y="-19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Iterators: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5655" y="726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/>
              <a:t>Iterators: </a:t>
            </a:r>
          </a:p>
          <a:p>
            <a:r>
              <a:rPr lang="en-US" sz="3800" dirty="0" smtClean="0"/>
              <a:t>Iterate feature selection</a:t>
            </a:r>
            <a:endParaRPr lang="en-US" sz="3800" dirty="0"/>
          </a:p>
        </p:txBody>
      </p:sp>
      <p:pic>
        <p:nvPicPr>
          <p:cNvPr id="2050" name="Picture 2" descr="How to use Iterate Feature Se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94" y="726797"/>
            <a:ext cx="4684782" cy="58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5655" y="726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/>
              <a:t>Iterators: </a:t>
            </a:r>
          </a:p>
          <a:p>
            <a:r>
              <a:rPr lang="en-US" sz="3800" dirty="0" smtClean="0"/>
              <a:t>Iterate Raster</a:t>
            </a:r>
            <a:endParaRPr lang="en-US" sz="3800" dirty="0"/>
          </a:p>
        </p:txBody>
      </p:sp>
      <p:pic>
        <p:nvPicPr>
          <p:cNvPr id="3074" name="Picture 2" descr="How to use Iterate Ra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71" y="1219276"/>
            <a:ext cx="6493703" cy="529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691"/>
            <a:ext cx="10515600" cy="1325563"/>
          </a:xfrm>
        </p:spPr>
        <p:txBody>
          <a:bodyPr/>
          <a:lstStyle/>
          <a:p>
            <a:r>
              <a:rPr lang="en-US" dirty="0" smtClean="0"/>
              <a:t>A model can be a </a:t>
            </a:r>
            <a:r>
              <a:rPr lang="en-US" dirty="0" err="1" smtClean="0"/>
              <a:t>geoprocessing</a:t>
            </a:r>
            <a:r>
              <a:rPr lang="en-US" dirty="0" smtClean="0"/>
              <a:t> 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297"/>
            <a:ext cx="10515600" cy="4736090"/>
          </a:xfrm>
        </p:spPr>
        <p:txBody>
          <a:bodyPr/>
          <a:lstStyle/>
          <a:p>
            <a:r>
              <a:rPr lang="en-US" dirty="0" smtClean="0"/>
              <a:t>A model with multiple tools can be wrapped as a tool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988" y="2585518"/>
            <a:ext cx="3663088" cy="202652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464919" y="3462350"/>
            <a:ext cx="512722" cy="385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87846" y="4612042"/>
            <a:ext cx="74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 4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4" y="2783389"/>
            <a:ext cx="5185942" cy="170099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05105" y="2655726"/>
            <a:ext cx="3280658" cy="1956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721" y="2585518"/>
            <a:ext cx="1975685" cy="285829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9326255" y="3769792"/>
            <a:ext cx="967069" cy="1211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Additional Functionality</a:t>
            </a:r>
          </a:p>
        </p:txBody>
      </p:sp>
      <p:sp>
        <p:nvSpPr>
          <p:cNvPr id="141315" name="Content Placeholder 3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smtClean="0">
                <a:latin typeface="+mj-lt"/>
              </a:rPr>
              <a:t>The Model can be expanded further, with more data and tools</a:t>
            </a:r>
          </a:p>
          <a:p>
            <a:pPr>
              <a:buFont typeface="Arial"/>
              <a:buChar char="•"/>
              <a:defRPr/>
            </a:pPr>
            <a:r>
              <a:rPr lang="en-US" smtClean="0">
                <a:latin typeface="+mj-lt"/>
              </a:rPr>
              <a:t>The Model can be exported into a scripting language, allowing for greater modeling capabilities. </a:t>
            </a:r>
          </a:p>
        </p:txBody>
      </p:sp>
      <p:pic>
        <p:nvPicPr>
          <p:cNvPr id="36868" name="Content Placeholder 5" descr="exporting_model_revised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9"/>
          <a:stretch>
            <a:fillRect/>
          </a:stretch>
        </p:blipFill>
        <p:spPr>
          <a:xfrm>
            <a:off x="6172200" y="1997076"/>
            <a:ext cx="3200400" cy="4098925"/>
          </a:xfrm>
        </p:spPr>
      </p:pic>
    </p:spTree>
    <p:extLst>
      <p:ext uri="{BB962C8B-B14F-4D97-AF65-F5344CB8AC3E}">
        <p14:creationId xmlns:p14="http://schemas.microsoft.com/office/powerpoint/2010/main" val="21026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  <a:ea typeface="+mj-ea"/>
              </a:rPr>
              <a:t>Additional Functionality</a:t>
            </a:r>
          </a:p>
        </p:txBody>
      </p:sp>
      <p:sp>
        <p:nvSpPr>
          <p:cNvPr id="378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is the default (and recommended) scripting language for ModelBuilder</a:t>
            </a:r>
          </a:p>
          <a:p>
            <a:pPr eaLnBrk="1" hangingPunct="1"/>
            <a:r>
              <a:rPr lang="en-US" altLang="en-US" smtClean="0"/>
              <a:t>Cursor-based analysis: For </a:t>
            </a:r>
            <a:r>
              <a:rPr lang="en-US" altLang="en-US" i="1" smtClean="0"/>
              <a:t>each individual</a:t>
            </a:r>
            <a:r>
              <a:rPr lang="en-US" altLang="en-US" smtClean="0"/>
              <a:t> feature in a layer, perform some analysis</a:t>
            </a:r>
          </a:p>
          <a:p>
            <a:pPr lvl="1" eaLnBrk="1" hangingPunct="1"/>
            <a:r>
              <a:rPr lang="en-US" altLang="en-US" smtClean="0"/>
              <a:t>For each "vacant" polygon, is it surrounded by environmentally sensitive features?</a:t>
            </a:r>
          </a:p>
          <a:p>
            <a:pPr lvl="1" eaLnBrk="1" hangingPunct="1"/>
            <a:r>
              <a:rPr lang="en-US" altLang="en-US" smtClean="0"/>
              <a:t>Count each feature's vertices, rings</a:t>
            </a:r>
          </a:p>
          <a:p>
            <a:pPr eaLnBrk="1" hangingPunct="1"/>
            <a:r>
              <a:rPr lang="en-US" altLang="en-US" smtClean="0"/>
              <a:t>Internet access: automatically download data, then analyze</a:t>
            </a:r>
          </a:p>
        </p:txBody>
      </p:sp>
    </p:spTree>
    <p:extLst>
      <p:ext uri="{BB962C8B-B14F-4D97-AF65-F5344CB8AC3E}">
        <p14:creationId xmlns:p14="http://schemas.microsoft.com/office/powerpoint/2010/main" val="12022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Introduction to ArcGIS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78301" y="550863"/>
            <a:ext cx="5019675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dirty="0" smtClean="0"/>
              <a:t>Model Run </a:t>
            </a:r>
            <a:r>
              <a:rPr lang="en-US" sz="3000" dirty="0"/>
              <a:t>States</a:t>
            </a:r>
          </a:p>
        </p:txBody>
      </p:sp>
      <p:sp>
        <p:nvSpPr>
          <p:cNvPr id="9220" name="Text Box 13"/>
          <p:cNvSpPr txBox="1">
            <a:spLocks noChangeArrowheads="1"/>
          </p:cNvSpPr>
          <p:nvPr/>
        </p:nvSpPr>
        <p:spPr bwMode="auto">
          <a:xfrm>
            <a:off x="6812767" y="1822869"/>
            <a:ext cx="36017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Not ready to run – input is set, tool parameters are not</a:t>
            </a:r>
          </a:p>
        </p:txBody>
      </p:sp>
      <p:sp>
        <p:nvSpPr>
          <p:cNvPr id="9221" name="Text Box 14"/>
          <p:cNvSpPr txBox="1">
            <a:spLocks noChangeArrowheads="1"/>
          </p:cNvSpPr>
          <p:nvPr/>
        </p:nvSpPr>
        <p:spPr bwMode="auto">
          <a:xfrm>
            <a:off x="6812767" y="3394493"/>
            <a:ext cx="402487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/>
              <a:t>Ready to run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6812765" y="4739106"/>
            <a:ext cx="39370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/>
              <a:t>Already Run (tool and output are shadowed)</a:t>
            </a:r>
          </a:p>
        </p:txBody>
      </p:sp>
      <p:pic>
        <p:nvPicPr>
          <p:cNvPr id="9223" name="Picture 9" descr="notread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9789" y="1728789"/>
            <a:ext cx="4205287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10" descr="ready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9789" y="3187701"/>
            <a:ext cx="4205287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1" descr="run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9789" y="4578350"/>
            <a:ext cx="4205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89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</a:t>
            </a:r>
            <a:r>
              <a:rPr lang="en-US" dirty="0" smtClean="0"/>
              <a:t>Modeling (GIS Modeling)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process that uses geographical </a:t>
            </a:r>
            <a:r>
              <a:rPr lang="en-US" dirty="0"/>
              <a:t>data about the spatial relationship of features </a:t>
            </a:r>
            <a:r>
              <a:rPr lang="en-US" dirty="0" smtClean="0"/>
              <a:t>to </a:t>
            </a:r>
            <a:r>
              <a:rPr lang="en-US" dirty="0"/>
              <a:t>understand and address a particular </a:t>
            </a:r>
            <a:r>
              <a:rPr lang="en-US" dirty="0" smtClean="0"/>
              <a:t>problem </a:t>
            </a:r>
            <a:r>
              <a:rPr lang="en-US" dirty="0"/>
              <a:t>in the real </a:t>
            </a:r>
            <a:r>
              <a:rPr lang="en-US" dirty="0" smtClean="0"/>
              <a:t>world.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aim of spatial modeling is to derive a meaningful representation of events, occurrences or processes by making use of the power of spatial </a:t>
            </a:r>
            <a:r>
              <a:rPr lang="en-US" dirty="0" smtClean="0"/>
              <a:t>analysis</a:t>
            </a:r>
          </a:p>
          <a:p>
            <a:r>
              <a:rPr lang="en-US" dirty="0"/>
              <a:t>Making use of combined functional capabilities such as analytical tools for spatial and non-spatial computation, GIS and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The </a:t>
            </a:r>
            <a:r>
              <a:rPr lang="en-US" dirty="0"/>
              <a:t>focus is on the meaning of the model - modeling is more than just </a:t>
            </a:r>
            <a:r>
              <a:rPr lang="en-US" dirty="0" smtClean="0"/>
              <a:t>combining </a:t>
            </a:r>
            <a:r>
              <a:rPr lang="en-US" dirty="0"/>
              <a:t>analytical tools </a:t>
            </a:r>
          </a:p>
        </p:txBody>
      </p:sp>
    </p:spTree>
    <p:extLst>
      <p:ext uri="{BB962C8B-B14F-4D97-AF65-F5344CB8AC3E}">
        <p14:creationId xmlns:p14="http://schemas.microsoft.com/office/powerpoint/2010/main" val="1083244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2209800" y="26670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Python in ArcGIS</a:t>
            </a:r>
          </a:p>
        </p:txBody>
      </p:sp>
    </p:spTree>
    <p:extLst>
      <p:ext uri="{BB962C8B-B14F-4D97-AF65-F5344CB8AC3E}">
        <p14:creationId xmlns:p14="http://schemas.microsoft.com/office/powerpoint/2010/main" val="16847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of the most popular programming language in academia</a:t>
            </a:r>
          </a:p>
          <a:p>
            <a:r>
              <a:rPr lang="en-US" dirty="0"/>
              <a:t>Easy to learn/read/use</a:t>
            </a:r>
          </a:p>
          <a:p>
            <a:r>
              <a:rPr lang="en-US" dirty="0"/>
              <a:t>Abundant open-source packages for spatial analysis, statistics, data mining, and visualization</a:t>
            </a:r>
          </a:p>
          <a:p>
            <a:r>
              <a:rPr lang="en-US" dirty="0"/>
              <a:t>Large user group - you are not alone</a:t>
            </a:r>
          </a:p>
          <a:p>
            <a:r>
              <a:rPr lang="en-US" dirty="0" smtClean="0"/>
              <a:t>Reproducible </a:t>
            </a:r>
            <a:r>
              <a:rPr lang="en-US" dirty="0"/>
              <a:t>science - executable documentation of your research</a:t>
            </a:r>
          </a:p>
          <a:p>
            <a:r>
              <a:rPr lang="en-US" dirty="0"/>
              <a:t>Drawback: interpreted language - not as fast compiled languages (C, Fortran)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Interface of </a:t>
            </a:r>
            <a:r>
              <a:rPr lang="en-US" b="1" dirty="0" smtClean="0"/>
              <a:t>ArcGIS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</a:t>
            </a:r>
            <a:r>
              <a:rPr lang="en-US" dirty="0"/>
              <a:t>way to use ArcGIS functionalities (other than </a:t>
            </a:r>
            <a:r>
              <a:rPr lang="en-US" dirty="0" err="1"/>
              <a:t>ModelBuilder</a:t>
            </a:r>
            <a:r>
              <a:rPr lang="en-US" dirty="0"/>
              <a:t> and manual manipulation)</a:t>
            </a:r>
          </a:p>
          <a:p>
            <a:r>
              <a:rPr lang="en-US" dirty="0"/>
              <a:t>Chain and execute the </a:t>
            </a:r>
            <a:r>
              <a:rPr lang="en-US" dirty="0" err="1"/>
              <a:t>geoprocessing</a:t>
            </a:r>
            <a:r>
              <a:rPr lang="en-US" dirty="0"/>
              <a:t> tools in a logical sequential</a:t>
            </a:r>
          </a:p>
          <a:p>
            <a:r>
              <a:rPr lang="en-US" dirty="0"/>
              <a:t>Highly customizable - you can combine your program and ArcGIS built-in processing tools</a:t>
            </a:r>
          </a:p>
          <a:p>
            <a:r>
              <a:rPr lang="en-US" dirty="0"/>
              <a:t>Python scripts can be run as</a:t>
            </a:r>
          </a:p>
          <a:p>
            <a:pPr lvl="1"/>
            <a:r>
              <a:rPr lang="en-US" dirty="0"/>
              <a:t>commands in ArcGIS console</a:t>
            </a:r>
          </a:p>
          <a:p>
            <a:pPr lvl="1"/>
            <a:r>
              <a:rPr lang="en-US" dirty="0"/>
              <a:t>an external Python editor (an integrated development </a:t>
            </a:r>
            <a:r>
              <a:rPr lang="en-US" dirty="0" err="1"/>
              <a:t>evironment</a:t>
            </a:r>
            <a:r>
              <a:rPr lang="en-US" dirty="0"/>
              <a:t>, or IDE).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Not free (you need license) and not open-source (</a:t>
            </a:r>
            <a:r>
              <a:rPr lang="en-US" dirty="0" err="1"/>
              <a:t>blackbox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Interface of ArcGIS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3690535"/>
            <a:ext cx="7602011" cy="2172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1894795"/>
            <a:ext cx="3535680" cy="7390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111015" y="2633891"/>
            <a:ext cx="539014" cy="975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5137" y="6092792"/>
            <a:ext cx="26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console </a:t>
            </a:r>
            <a:r>
              <a:rPr lang="en-US" smtClean="0"/>
              <a:t>in ArcMap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and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 smtClean="0"/>
              <a:t>Static modeling is the series of steps required to achieve some final result.</a:t>
            </a:r>
          </a:p>
          <a:p>
            <a:pPr lvl="1">
              <a:buFont typeface="Arial"/>
              <a:buChar char="–"/>
              <a:defRPr/>
            </a:pPr>
            <a:r>
              <a:rPr lang="en-US" dirty="0" smtClean="0"/>
              <a:t>Calculating risk index in the national forest</a:t>
            </a:r>
            <a:endParaRPr lang="en-US" dirty="0" smtClean="0"/>
          </a:p>
          <a:p>
            <a:pPr lvl="1">
              <a:buFont typeface="Arial"/>
              <a:buChar char="–"/>
              <a:defRPr/>
            </a:pPr>
            <a:r>
              <a:rPr lang="en-US" dirty="0" smtClean="0"/>
              <a:t>Derive the service </a:t>
            </a:r>
            <a:r>
              <a:rPr lang="en-US" dirty="0" smtClean="0"/>
              <a:t>areas of </a:t>
            </a:r>
            <a:r>
              <a:rPr lang="en-US" dirty="0" smtClean="0"/>
              <a:t>cities</a:t>
            </a:r>
            <a:endParaRPr lang="en-US" dirty="0" smtClean="0"/>
          </a:p>
          <a:p>
            <a:pPr>
              <a:buFont typeface="Arial"/>
              <a:buChar char="•"/>
              <a:defRPr/>
            </a:pPr>
            <a:r>
              <a:rPr lang="en-US" dirty="0" smtClean="0"/>
              <a:t>Dynamic modeling is performed in a similar fashion, but has additional parameters requiring several iterations of the model.</a:t>
            </a:r>
          </a:p>
          <a:p>
            <a:pPr lvl="1">
              <a:buFont typeface="Arial"/>
              <a:buChar char="–"/>
              <a:defRPr/>
            </a:pPr>
            <a:r>
              <a:rPr lang="en-US" dirty="0"/>
              <a:t>e.g. Agent-based model and cellular automata </a:t>
            </a:r>
            <a:endParaRPr lang="en-US" dirty="0" smtClean="0"/>
          </a:p>
          <a:p>
            <a:pPr lvl="1">
              <a:buFont typeface="Arial"/>
              <a:buChar char="–"/>
              <a:defRPr/>
            </a:pPr>
            <a:r>
              <a:rPr lang="en-US" dirty="0" smtClean="0"/>
              <a:t>Land cover change</a:t>
            </a:r>
          </a:p>
          <a:p>
            <a:pPr lvl="1">
              <a:buFont typeface="Arial"/>
              <a:buChar char="–"/>
              <a:defRPr/>
            </a:pPr>
            <a:r>
              <a:rPr lang="en-US" dirty="0" smtClean="0"/>
              <a:t>Disease outbreak modeling</a:t>
            </a:r>
          </a:p>
          <a:p>
            <a:pPr lvl="1">
              <a:buFont typeface="Arial"/>
              <a:buChar char="–"/>
              <a:defRPr/>
            </a:pPr>
            <a:r>
              <a:rPr lang="en-US" dirty="0" smtClean="0"/>
              <a:t>Spread of wildfires, heavy rain,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5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Static Modeling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0255" y="2303863"/>
            <a:ext cx="1543878" cy="646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cover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489" y="4255247"/>
            <a:ext cx="1543878" cy="646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Elevation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8106" y="2303862"/>
            <a:ext cx="1543878" cy="64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cover risk score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10682" y="4255246"/>
            <a:ext cx="1543878" cy="64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98165" y="4255245"/>
            <a:ext cx="1543878" cy="64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Slope risk score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76322" y="2303861"/>
            <a:ext cx="1543878" cy="64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Smoothed land cover risk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76322" y="4255245"/>
            <a:ext cx="1543878" cy="64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Smoothed slope risk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2286" y="3400479"/>
            <a:ext cx="1543878" cy="6460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Overall risk index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4224133" y="2626894"/>
            <a:ext cx="9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 flipV="1">
            <a:off x="6751984" y="2626893"/>
            <a:ext cx="924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 flipV="1">
            <a:off x="1845367" y="4578278"/>
            <a:ext cx="7653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 flipV="1">
            <a:off x="4154560" y="4578277"/>
            <a:ext cx="1043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1"/>
          </p:cNvCxnSpPr>
          <p:nvPr/>
        </p:nvCxnSpPr>
        <p:spPr>
          <a:xfrm>
            <a:off x="6742043" y="4578277"/>
            <a:ext cx="934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3"/>
          </p:cNvCxnSpPr>
          <p:nvPr/>
        </p:nvCxnSpPr>
        <p:spPr>
          <a:xfrm>
            <a:off x="9220200" y="2626893"/>
            <a:ext cx="1292086" cy="1096618"/>
          </a:xfrm>
          <a:prstGeom prst="bentConnector3">
            <a:avLst>
              <a:gd name="adj1" fmla="val 19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3"/>
            <a:endCxn id="11" idx="1"/>
          </p:cNvCxnSpPr>
          <p:nvPr/>
        </p:nvCxnSpPr>
        <p:spPr>
          <a:xfrm flipV="1">
            <a:off x="9220200" y="3723511"/>
            <a:ext cx="1292086" cy="854766"/>
          </a:xfrm>
          <a:prstGeom prst="bentConnector3">
            <a:avLst>
              <a:gd name="adj1" fmla="val 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6614" y="425524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43002" y="4255245"/>
            <a:ext cx="10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Reclassify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70778" y="2303861"/>
            <a:ext cx="10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Reclassify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51984" y="2290247"/>
            <a:ext cx="100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Focal </a:t>
            </a:r>
          </a:p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35417" y="4257539"/>
            <a:ext cx="100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Focal </a:t>
            </a:r>
          </a:p>
          <a:p>
            <a:pPr algn="ctr"/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77742" y="3400345"/>
            <a:ext cx="110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Raster </a:t>
            </a:r>
          </a:p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25019" y="5588217"/>
            <a:ext cx="429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workflow of the previous 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03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Dynamic Model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04" y="2291485"/>
            <a:ext cx="3505738" cy="176585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698289" y="2528349"/>
            <a:ext cx="1543878" cy="64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Cells</a:t>
            </a:r>
            <a:endParaRPr lang="en-US" dirty="0"/>
          </a:p>
        </p:txBody>
      </p:sp>
      <p:cxnSp>
        <p:nvCxnSpPr>
          <p:cNvPr id="16" name="Curved Connector 15"/>
          <p:cNvCxnSpPr>
            <a:stCxn id="29" idx="3"/>
            <a:endCxn id="29" idx="2"/>
          </p:cNvCxnSpPr>
          <p:nvPr/>
        </p:nvCxnSpPr>
        <p:spPr>
          <a:xfrm flipH="1">
            <a:off x="2470228" y="2851381"/>
            <a:ext cx="771939" cy="323031"/>
          </a:xfrm>
          <a:prstGeom prst="curvedConnector4">
            <a:avLst>
              <a:gd name="adj1" fmla="val -95280"/>
              <a:gd name="adj2" fmla="val 42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08086" y="3510669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 rules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42167" y="2586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61234" y="31744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45534" y="4424569"/>
            <a:ext cx="8078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Transition </a:t>
            </a:r>
            <a:r>
              <a:rPr lang="en-US" sz="2000" b="1" dirty="0" smtClean="0"/>
              <a:t>rules:</a:t>
            </a:r>
          </a:p>
          <a:p>
            <a:r>
              <a:rPr lang="en-US" sz="2000" dirty="0" smtClean="0"/>
              <a:t>If a live cell has &gt;= 3 live neighbors, it dies, as if over-population</a:t>
            </a:r>
          </a:p>
          <a:p>
            <a:r>
              <a:rPr lang="en-US" sz="2000" dirty="0" smtClean="0"/>
              <a:t>If a live cell has &lt;= 1 live neighbors, it dies, as if under-population</a:t>
            </a:r>
          </a:p>
          <a:p>
            <a:r>
              <a:rPr lang="en-US" sz="2000" dirty="0" smtClean="0"/>
              <a:t>If a live cell has 2 live neighbors, it survive to the next step.</a:t>
            </a:r>
          </a:p>
          <a:p>
            <a:r>
              <a:rPr lang="en-US" sz="2000" dirty="0" smtClean="0"/>
              <a:t>If a dead cell has 2 live neighbors, it will be come alive, as if reproduction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227128" y="4227159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of life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850" y="1466561"/>
            <a:ext cx="735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 example, Cellular Automata and Agent-Based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 smtClean="0"/>
              <a:t>Developing a model for a GIS analysis allows for repeat testing of a hypothesis using different data.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The model </a:t>
            </a:r>
            <a:r>
              <a:rPr lang="en-US" dirty="0" smtClean="0"/>
              <a:t>is usually </a:t>
            </a:r>
            <a:r>
              <a:rPr lang="en-US" dirty="0" smtClean="0"/>
              <a:t>coded </a:t>
            </a:r>
            <a:r>
              <a:rPr lang="en-US" dirty="0" smtClean="0"/>
              <a:t>in </a:t>
            </a:r>
            <a:r>
              <a:rPr lang="en-US" dirty="0" smtClean="0"/>
              <a:t>a </a:t>
            </a:r>
            <a:r>
              <a:rPr lang="en-US" dirty="0" smtClean="0"/>
              <a:t>GIS, </a:t>
            </a:r>
            <a:r>
              <a:rPr lang="en-US" dirty="0" smtClean="0"/>
              <a:t>so that the steps are performed automatically.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Easier reproduction of results.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Simplification of workflow.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Informs the computer how to conduct a series of steps that would be impractical for you to do manually.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Reproducibility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perform </a:t>
            </a:r>
            <a:r>
              <a:rPr lang="en-US" altLang="en-US" dirty="0" smtClean="0"/>
              <a:t>an analysis, you must have your workflow clearly defined.</a:t>
            </a:r>
          </a:p>
          <a:p>
            <a:pPr eaLnBrk="1" hangingPunct="1"/>
            <a:r>
              <a:rPr lang="en-US" altLang="en-US" dirty="0" smtClean="0"/>
              <a:t>This ensures that you are performing the steps in the correct order using the appropriate tools.</a:t>
            </a:r>
          </a:p>
          <a:p>
            <a:pPr eaLnBrk="1" hangingPunct="1"/>
            <a:r>
              <a:rPr lang="en-US" altLang="en-US" dirty="0" smtClean="0"/>
              <a:t>Avoid missteps</a:t>
            </a:r>
            <a:r>
              <a:rPr lang="en-US" altLang="en-US" dirty="0" smtClean="0"/>
              <a:t>, </a:t>
            </a:r>
            <a:r>
              <a:rPr lang="en-US" altLang="en-US" dirty="0" smtClean="0"/>
              <a:t>especially when there can be hours of computer processing between steps.</a:t>
            </a:r>
          </a:p>
          <a:p>
            <a:pPr eaLnBrk="1" hangingPunct="1"/>
            <a:r>
              <a:rPr lang="en-US" altLang="en-US" dirty="0" smtClean="0"/>
              <a:t>The GIS model can be exported as a graphic flowchart or a modeling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8630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Workflow Efficiency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There are many repetitive steps you will take in your daily workflow.</a:t>
            </a:r>
          </a:p>
          <a:p>
            <a:pPr eaLnBrk="1" hangingPunct="1"/>
            <a:r>
              <a:rPr lang="en-US" altLang="en-US" dirty="0" smtClean="0"/>
              <a:t>Streamlining the process saves you time.</a:t>
            </a:r>
          </a:p>
          <a:p>
            <a:pPr eaLnBrk="1" hangingPunct="1"/>
            <a:r>
              <a:rPr lang="en-US" altLang="en-US" dirty="0" smtClean="0"/>
              <a:t>Making the workflow and model parameters consistent: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 smtClean="0"/>
              <a:t>you always start working in a File Geodatabase with specific resolution and projection information, a model for generating your specialized GDB can be created.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5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10078</TotalTime>
  <Words>1506</Words>
  <Application>Microsoft Office PowerPoint</Application>
  <PresentationFormat>Widescreen</PresentationFormat>
  <Paragraphs>225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Consolas</vt:lpstr>
      <vt:lpstr>Verdana</vt:lpstr>
      <vt:lpstr>Office Theme</vt:lpstr>
      <vt:lpstr>Applied Geographic Information Systems and GIS Programming  Day 8: Spatial Modeling</vt:lpstr>
      <vt:lpstr>What is Modeling</vt:lpstr>
      <vt:lpstr>Spatial Modeling (GIS Modeling)</vt:lpstr>
      <vt:lpstr>Static and Dynamic</vt:lpstr>
      <vt:lpstr>Example of Static Modeling</vt:lpstr>
      <vt:lpstr>Example of Dynamic Model</vt:lpstr>
      <vt:lpstr>Why Model?</vt:lpstr>
      <vt:lpstr>Reproducibility</vt:lpstr>
      <vt:lpstr>Workflow Efficiency</vt:lpstr>
      <vt:lpstr>Human Inefficiency</vt:lpstr>
      <vt:lpstr>Spatial Modeling in ArcGIS</vt:lpstr>
      <vt:lpstr>Spatial modeling in ArcGIS</vt:lpstr>
      <vt:lpstr>Spatial modeling in ArcGIS</vt:lpstr>
      <vt:lpstr>ModelBuilder</vt:lpstr>
      <vt:lpstr>ArcToolbox</vt:lpstr>
      <vt:lpstr>Geoprocessing tool</vt:lpstr>
      <vt:lpstr>Geoprocessing tool</vt:lpstr>
      <vt:lpstr>Creating a New Toolbox</vt:lpstr>
      <vt:lpstr>How ModelBuilder Works</vt:lpstr>
      <vt:lpstr>Elements in a Model</vt:lpstr>
      <vt:lpstr>Elements in a Model</vt:lpstr>
      <vt:lpstr>Logical controls (Iterators)</vt:lpstr>
      <vt:lpstr>PowerPoint Presentation</vt:lpstr>
      <vt:lpstr>PowerPoint Presentation</vt:lpstr>
      <vt:lpstr>PowerPoint Presentation</vt:lpstr>
      <vt:lpstr>A model can be a geoprocessing  tool</vt:lpstr>
      <vt:lpstr>Additional Functionality</vt:lpstr>
      <vt:lpstr>Additional Functionality</vt:lpstr>
      <vt:lpstr>Model Run States</vt:lpstr>
      <vt:lpstr>Python in ArcGIS</vt:lpstr>
      <vt:lpstr>What is Python</vt:lpstr>
      <vt:lpstr>Python Interface of ArcGIS</vt:lpstr>
      <vt:lpstr>Python Interface of ArcGIS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467</cp:revision>
  <dcterms:created xsi:type="dcterms:W3CDTF">2017-06-22T01:23:48Z</dcterms:created>
  <dcterms:modified xsi:type="dcterms:W3CDTF">2017-07-12T05:22:23Z</dcterms:modified>
</cp:coreProperties>
</file>