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Caveat"/>
      <p:regular r:id="rId85"/>
      <p:bold r:id="rId86"/>
    </p:embeddedFont>
    <p:embeddedFont>
      <p:font typeface="Poppins"/>
      <p:regular r:id="rId87"/>
      <p:bold r:id="rId88"/>
      <p:italic r:id="rId89"/>
      <p:boldItalic r:id="rId90"/>
    </p:embeddedFont>
    <p:embeddedFont>
      <p:font typeface="Happy Monkey"/>
      <p:regular r:id="rId91"/>
    </p:embeddedFont>
    <p:embeddedFont>
      <p:font typeface="PT Sans"/>
      <p:regular r:id="rId92"/>
      <p:bold r:id="rId93"/>
      <p:italic r:id="rId94"/>
      <p:boldItalic r:id="rId95"/>
    </p:embeddedFont>
    <p:embeddedFont>
      <p:font typeface="Coustard"/>
      <p:regular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4EBA3D-32B4-4C26-9976-0FF544F769EA}">
  <a:tblStyle styleId="{3C4EBA3D-32B4-4C26-9976-0FF544F76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Caveat-bold.fntdata"/><Relationship Id="rId41" Type="http://schemas.openxmlformats.org/officeDocument/2006/relationships/slide" Target="slides/slide36.xml"/><Relationship Id="rId85" Type="http://schemas.openxmlformats.org/officeDocument/2006/relationships/font" Target="fonts/Caveat-regular.fntdata"/><Relationship Id="rId44" Type="http://schemas.openxmlformats.org/officeDocument/2006/relationships/slide" Target="slides/slide39.xml"/><Relationship Id="rId88" Type="http://schemas.openxmlformats.org/officeDocument/2006/relationships/font" Target="fonts/Poppins-bold.fntdata"/><Relationship Id="rId43" Type="http://schemas.openxmlformats.org/officeDocument/2006/relationships/slide" Target="slides/slide38.xml"/><Relationship Id="rId87" Type="http://schemas.openxmlformats.org/officeDocument/2006/relationships/font" Target="fonts/Poppins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oppins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PTSans-boldItalic.fntdata"/><Relationship Id="rId50" Type="http://schemas.openxmlformats.org/officeDocument/2006/relationships/slide" Target="slides/slide45.xml"/><Relationship Id="rId94" Type="http://schemas.openxmlformats.org/officeDocument/2006/relationships/font" Target="fonts/PTSans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96" Type="http://schemas.openxmlformats.org/officeDocument/2006/relationships/font" Target="fonts/Coustard-regular.fntdata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HappyMonkey-regular.fntdata"/><Relationship Id="rId90" Type="http://schemas.openxmlformats.org/officeDocument/2006/relationships/font" Target="fonts/Poppins-boldItalic.fntdata"/><Relationship Id="rId93" Type="http://schemas.openxmlformats.org/officeDocument/2006/relationships/font" Target="fonts/PTSans-bold.fntdata"/><Relationship Id="rId92" Type="http://schemas.openxmlformats.org/officeDocument/2006/relationships/font" Target="fonts/PTSans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e9ede3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e9ede3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e9ede3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e9ede3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e9ede3d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be9ede3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eceb8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eceb8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f5e1d7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f5e1d7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beceb83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beceb83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f3efd4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f3efd4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beceb83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beceb83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eceb83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eceb83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f3efd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f3efd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f5e1d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bf5e1d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bf3efd4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bf3efd4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eceb83b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eceb83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beceb83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beceb83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eceb83b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eceb83b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beceb83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beceb83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bf3efd4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bf3efd4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beceb83b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beceb83b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bf3efd4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bf3efd4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beceb83b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beceb83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beceb83b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beceb83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beceb83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beceb83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f3efd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f3efd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eceb83b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eceb83b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beceb83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beceb83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beceb83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beceb83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beceb83b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beceb83b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bf025f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bf025f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bf3efd4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bf3efd4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bf025f5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bf025f5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bf3efd4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bf3efd4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bf025f5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bf025f5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bf025f5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bf025f5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bc35511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bc35511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bf025f5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bf025f5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bf025f5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bf025f5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bf025f5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bf025f5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bf025f5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bf025f5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bf025f5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bf025f5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bf025f5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bf025f5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bf025f5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bf025f5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bf3efd4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bf3efd4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bf025f5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bf025f5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bf025f5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bf025f5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e9ede3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e9ede3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bf5e1d7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bf5e1d7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bf025f5a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bf025f5a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f025f5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f025f5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bf025f5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bf025f5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bf025f5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bf025f5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bf025f5a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bf025f5a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bf025f5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bf025f5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bf025f5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bf025f5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bf025f5a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bf025f5a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bf025f5a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bf025f5a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e9ede3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e9ede3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bf025f5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bf025f5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bf025f5a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bf025f5a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bf025f5a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bf025f5a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f025f5a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f025f5a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bf025f5a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bf025f5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bf025f5a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bf025f5a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f025f5a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f025f5a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bf025f5a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bf025f5a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bf025f5a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bf025f5a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bf025f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bf025f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e9ede3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e9ede3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bf025f5a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bf025f5a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f025f5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f025f5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f025f5a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f025f5a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4bf025f5a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4bf025f5a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4bf025f5a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4bf025f5a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bf025f5a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bf025f5a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4bf3efd40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4bf3efd40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bf025f5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bf025f5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4bf025f5a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4bf025f5a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4bf025f5a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4bf025f5a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e9ede3d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e9ede3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uncertainty: How much doubt do we have about a number coming from our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Ideally, this doubt can be quantitatively summarized.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complexity: How rough / smooth is the function that we end up fitting?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 functions have more roughness, on average.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likelihood: How plausible is the observed data under different configurations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 parameters?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modularity: How close is practical implementation to playing with lego blocks?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Ideally, can construct complex ML systems using simple, easi;y linkable 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bc35511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bc35511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Transformations: Could be linear or nonlinear. Homogeneous coordinates as a trick to represent nonlinear transformations as a linear one. PCA projection is a linear transformation. Convolution is a linear transformation.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We minimize a loss function or objective function. Can be a combination of minimization and maximization.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ocs.google.com/presentation/d/11NYlzIwVv-yyQwafKrdCpWP8b22uieAEEvXsLDbKAA4/edit#slide=id.g4bbc355111_0_88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1000"/>
            <a:ext cx="9144000" cy="5185500"/>
          </a:xfrm>
          <a:prstGeom prst="rect">
            <a:avLst/>
          </a:prstGeom>
          <a:solidFill>
            <a:srgbClr val="31B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3300" y="328950"/>
            <a:ext cx="8417400" cy="4485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rgbClr val="FFFFFF"/>
                </a:solidFill>
                <a:latin typeface="Coustard"/>
                <a:ea typeface="Coustard"/>
                <a:cs typeface="Coustard"/>
                <a:sym typeface="Coustard"/>
              </a:rPr>
              <a:t>Graphical Modeling</a:t>
            </a:r>
            <a:endParaRPr sz="5400">
              <a:solidFill>
                <a:srgbClr val="FFFFFF"/>
              </a:solidFill>
              <a:latin typeface="Coustard"/>
              <a:ea typeface="Coustard"/>
              <a:cs typeface="Coustard"/>
              <a:sym typeface="Coustar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100">
              <a:solidFill>
                <a:srgbClr val="FFFFFF"/>
              </a:solidFill>
              <a:latin typeface="Coustard"/>
              <a:ea typeface="Coustard"/>
              <a:cs typeface="Coustard"/>
              <a:sym typeface="Coustar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900">
              <a:solidFill>
                <a:srgbClr val="FFFFFF"/>
              </a:solidFill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27100" y="2794400"/>
            <a:ext cx="4489800" cy="1614000"/>
          </a:xfrm>
          <a:prstGeom prst="rect">
            <a:avLst/>
          </a:prstGeom>
          <a:solidFill>
            <a:srgbClr val="FFFFFF">
              <a:alpha val="9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Happy Monkey"/>
                <a:ea typeface="Happy Monkey"/>
                <a:cs typeface="Happy Monkey"/>
                <a:sym typeface="Happy Monkey"/>
              </a:rPr>
              <a:t>Dovan Rai, </a:t>
            </a:r>
            <a:r>
              <a:rPr lang="en" sz="2500">
                <a:latin typeface="Happy Monkey"/>
                <a:ea typeface="Happy Monkey"/>
                <a:cs typeface="Happy Monkey"/>
                <a:sym typeface="Happy Monkey"/>
              </a:rPr>
              <a:t>PHD</a:t>
            </a:r>
            <a:endParaRPr sz="25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appy Monkey"/>
                <a:ea typeface="Happy Monkey"/>
                <a:cs typeface="Happy Monkey"/>
                <a:sym typeface="Happy Monkey"/>
              </a:rPr>
              <a:t>Dec 30, 2018</a:t>
            </a:r>
            <a:endParaRPr sz="23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675027" y="2157650"/>
            <a:ext cx="3038400" cy="8583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Distribution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700936" y="2157650"/>
            <a:ext cx="3038400" cy="8583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Association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75027" y="1213908"/>
            <a:ext cx="3038400" cy="8583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Description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700936" y="1213908"/>
            <a:ext cx="3038400" cy="8583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75002" y="4059347"/>
            <a:ext cx="3038400" cy="8583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00911" y="4059347"/>
            <a:ext cx="3038400" cy="8583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Regression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75027" y="270161"/>
            <a:ext cx="3038400" cy="8583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Probability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00936" y="270161"/>
            <a:ext cx="3038400" cy="8583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675025" y="3108501"/>
            <a:ext cx="3038400" cy="8583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Frequentist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700890" y="3108501"/>
            <a:ext cx="3038400" cy="8583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Bayesian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263" y="1386100"/>
            <a:ext cx="4198263" cy="304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812700" y="4238900"/>
            <a:ext cx="7938000" cy="85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ppy Monkey"/>
                <a:ea typeface="Happy Monkey"/>
                <a:cs typeface="Happy Monkey"/>
                <a:sym typeface="Happy Monkey"/>
              </a:rPr>
              <a:t>Play with concepts and </a:t>
            </a:r>
            <a:r>
              <a:rPr b="1" lang="en" sz="2000">
                <a:latin typeface="Happy Monkey"/>
                <a:ea typeface="Happy Monkey"/>
                <a:cs typeface="Happy Monkey"/>
                <a:sym typeface="Happy Monkey"/>
              </a:rPr>
              <a:t>constructs</a:t>
            </a:r>
            <a:r>
              <a:rPr b="1" lang="en" sz="2000">
                <a:latin typeface="Happy Monkey"/>
                <a:ea typeface="Happy Monkey"/>
                <a:cs typeface="Happy Monkey"/>
                <a:sym typeface="Happy Monkey"/>
              </a:rPr>
              <a:t> you learn from books</a:t>
            </a:r>
            <a:endParaRPr b="1" sz="20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appy Monkey"/>
                <a:ea typeface="Happy Monkey"/>
                <a:cs typeface="Happy Monkey"/>
                <a:sym typeface="Happy Monkey"/>
              </a:rPr>
              <a:t>on your own conceptual table.</a:t>
            </a:r>
            <a:endParaRPr b="1" sz="2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155424" y="557818"/>
            <a:ext cx="1279200" cy="721500"/>
          </a:xfrm>
          <a:prstGeom prst="rect">
            <a:avLst/>
          </a:prstGeom>
          <a:solidFill>
            <a:srgbClr val="78C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88325" y="724027"/>
            <a:ext cx="1027200" cy="524100"/>
          </a:xfrm>
          <a:prstGeom prst="rect">
            <a:avLst/>
          </a:prstGeom>
          <a:solidFill>
            <a:srgbClr val="31B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8100" y="1340976"/>
            <a:ext cx="1442700" cy="524100"/>
          </a:xfrm>
          <a:prstGeom prst="rect">
            <a:avLst/>
          </a:prstGeom>
          <a:solidFill>
            <a:srgbClr val="7FB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Parameters</a:t>
            </a:r>
            <a:endParaRPr sz="1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453166" y="66125"/>
            <a:ext cx="1818900" cy="471300"/>
          </a:xfrm>
          <a:prstGeom prst="rect">
            <a:avLst/>
          </a:prstGeom>
          <a:solidFill>
            <a:srgbClr val="7CB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Real World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438420" y="195125"/>
            <a:ext cx="1279500" cy="721500"/>
          </a:xfrm>
          <a:prstGeom prst="rect">
            <a:avLst/>
          </a:prstGeom>
          <a:solidFill>
            <a:srgbClr val="7AA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Uncertainty</a:t>
            </a:r>
            <a:endParaRPr sz="1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689474" y="968015"/>
            <a:ext cx="1094100" cy="625200"/>
          </a:xfrm>
          <a:prstGeom prst="rect">
            <a:avLst/>
          </a:prstGeom>
          <a:solidFill>
            <a:srgbClr val="7D6E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Likelihood</a:t>
            </a:r>
            <a:endParaRPr sz="1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797937" y="966450"/>
            <a:ext cx="1260600" cy="625200"/>
          </a:xfrm>
          <a:prstGeom prst="rect">
            <a:avLst/>
          </a:prstGeom>
          <a:solidFill>
            <a:srgbClr val="FE5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Modularity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779222" y="195125"/>
            <a:ext cx="1279500" cy="721500"/>
          </a:xfrm>
          <a:prstGeom prst="rect">
            <a:avLst/>
          </a:prstGeom>
          <a:solidFill>
            <a:srgbClr val="FF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Complexity</a:t>
            </a:r>
            <a:endParaRPr sz="1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64600" y="2728425"/>
            <a:ext cx="1079700" cy="363300"/>
          </a:xfrm>
          <a:prstGeom prst="rect">
            <a:avLst/>
          </a:prstGeom>
          <a:solidFill>
            <a:srgbClr val="7CB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Inference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316352" y="3147975"/>
            <a:ext cx="1126800" cy="363300"/>
          </a:xfrm>
          <a:prstGeom prst="rect">
            <a:avLst/>
          </a:prstGeom>
          <a:solidFill>
            <a:srgbClr val="5ABA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Minimization</a:t>
            </a:r>
            <a:endParaRPr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9200" y="3147975"/>
            <a:ext cx="1225500" cy="363300"/>
          </a:xfrm>
          <a:prstGeom prst="rect">
            <a:avLst/>
          </a:prstGeom>
          <a:solidFill>
            <a:srgbClr val="5BA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Transformations</a:t>
            </a:r>
            <a:endParaRPr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371775" y="3566025"/>
            <a:ext cx="1049700" cy="408300"/>
          </a:xfrm>
          <a:prstGeom prst="rect">
            <a:avLst/>
          </a:prstGeom>
          <a:solidFill>
            <a:srgbClr val="51C2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Optimization</a:t>
            </a:r>
            <a:endParaRPr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287156" y="2728425"/>
            <a:ext cx="1079700" cy="363300"/>
          </a:xfrm>
          <a:prstGeom prst="rect">
            <a:avLst/>
          </a:prstGeom>
          <a:solidFill>
            <a:srgbClr val="4F98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1862" y="3586982"/>
            <a:ext cx="1217400" cy="408300"/>
          </a:xfrm>
          <a:prstGeom prst="rect">
            <a:avLst/>
          </a:prstGeom>
          <a:solidFill>
            <a:srgbClr val="457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Maximization</a:t>
            </a:r>
            <a:endParaRPr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7049434" y="3005676"/>
            <a:ext cx="1049700" cy="3108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Distribution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094505" y="3005676"/>
            <a:ext cx="1049700" cy="3108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Association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7049434" y="2663777"/>
            <a:ext cx="1049700" cy="3108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Description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094505" y="2663777"/>
            <a:ext cx="1049700" cy="3108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049425" y="3694625"/>
            <a:ext cx="1049700" cy="3108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094497" y="3694625"/>
            <a:ext cx="1049700" cy="3108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Regression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049434" y="2321875"/>
            <a:ext cx="1049700" cy="3108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Probability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094505" y="2321875"/>
            <a:ext cx="1049700" cy="3108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049433" y="3350152"/>
            <a:ext cx="1049700" cy="310800"/>
          </a:xfrm>
          <a:prstGeom prst="rect">
            <a:avLst/>
          </a:prstGeom>
          <a:solidFill>
            <a:srgbClr val="CB75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Frequentist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8094490" y="3350152"/>
            <a:ext cx="1049700" cy="310800"/>
          </a:xfrm>
          <a:prstGeom prst="rect">
            <a:avLst/>
          </a:prstGeom>
          <a:solidFill>
            <a:srgbClr val="307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Bayesian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309200"/>
            <a:ext cx="8520600" cy="4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</a:t>
            </a:r>
            <a:endParaRPr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309200"/>
            <a:ext cx="8520600" cy="4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</a:t>
            </a:r>
            <a:endParaRPr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Examples</a:t>
            </a:r>
            <a:endParaRPr sz="4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447250" y="1085775"/>
            <a:ext cx="7341000" cy="39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94475" y="4412300"/>
            <a:ext cx="25281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Example 1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4494296" y="1923250"/>
            <a:ext cx="2127000" cy="1468200"/>
          </a:xfrm>
          <a:prstGeom prst="ellipse">
            <a:avLst/>
          </a:prstGeom>
          <a:solidFill>
            <a:srgbClr val="A4F2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Lung Cancer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1241400" y="1923250"/>
            <a:ext cx="2127000" cy="1468200"/>
          </a:xfrm>
          <a:prstGeom prst="ellipse">
            <a:avLst/>
          </a:prstGeom>
          <a:solidFill>
            <a:srgbClr val="A4F2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Smoking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2" name="Google Shape;182;p26"/>
          <p:cNvCxnSpPr>
            <a:stCxn id="181" idx="6"/>
            <a:endCxn id="180" idx="2"/>
          </p:cNvCxnSpPr>
          <p:nvPr/>
        </p:nvCxnSpPr>
        <p:spPr>
          <a:xfrm>
            <a:off x="3368400" y="2657350"/>
            <a:ext cx="1125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447250" y="1085775"/>
            <a:ext cx="7341000" cy="39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00" y="1215500"/>
            <a:ext cx="57340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194475" y="4412300"/>
            <a:ext cx="25281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Example 2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352975" y="1475925"/>
            <a:ext cx="8271300" cy="32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5" y="1665250"/>
            <a:ext cx="7917847" cy="3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194475" y="4412300"/>
            <a:ext cx="3354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Health Analytics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304575" y="1475925"/>
            <a:ext cx="8352000" cy="322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990225"/>
            <a:ext cx="7696975" cy="2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94475" y="4412300"/>
            <a:ext cx="4239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Intelligent Tutoring Systems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304575" y="1475925"/>
            <a:ext cx="8352000" cy="322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4475" y="4412300"/>
            <a:ext cx="4239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Intelligent Tutoring Systems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25" y="1475925"/>
            <a:ext cx="6533900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04575" y="950925"/>
            <a:ext cx="8352000" cy="41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87" y="1193725"/>
            <a:ext cx="6555224" cy="37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94475" y="4412300"/>
            <a:ext cx="4239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Intelligent Tutoring Systems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40300" y="445025"/>
            <a:ext cx="8520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stard"/>
                <a:ea typeface="Coustard"/>
                <a:cs typeface="Coustard"/>
                <a:sym typeface="Coustard"/>
              </a:rPr>
              <a:t>Outline</a:t>
            </a:r>
            <a:endParaRPr sz="4000"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46725" y="1456500"/>
            <a:ext cx="447300" cy="447300"/>
          </a:xfrm>
          <a:prstGeom prst="ellipse">
            <a:avLst/>
          </a:prstGeom>
          <a:solidFill>
            <a:srgbClr val="7B7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46725" y="2072325"/>
            <a:ext cx="447300" cy="447300"/>
          </a:xfrm>
          <a:prstGeom prst="ellipse">
            <a:avLst/>
          </a:prstGeom>
          <a:solidFill>
            <a:srgbClr val="7B7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46725" y="2688150"/>
            <a:ext cx="447300" cy="447300"/>
          </a:xfrm>
          <a:prstGeom prst="ellipse">
            <a:avLst/>
          </a:prstGeom>
          <a:solidFill>
            <a:srgbClr val="7B7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46725" y="3303975"/>
            <a:ext cx="447300" cy="447300"/>
          </a:xfrm>
          <a:prstGeom prst="ellipse">
            <a:avLst/>
          </a:prstGeom>
          <a:solidFill>
            <a:srgbClr val="7B7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170225" y="1456500"/>
            <a:ext cx="6222600" cy="26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Graphical Models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Bayesian Networks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Causal Modeling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Graphical Modeling and Deep Learning (Discussion)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" name="Google Shape;67;p14"/>
          <p:cNvCxnSpPr>
            <a:stCxn id="62" idx="0"/>
            <a:endCxn id="65" idx="4"/>
          </p:cNvCxnSpPr>
          <p:nvPr/>
        </p:nvCxnSpPr>
        <p:spPr>
          <a:xfrm>
            <a:off x="870375" y="1456500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7B74D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456975" y="1475925"/>
            <a:ext cx="8352000" cy="322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94475" y="4412300"/>
            <a:ext cx="4239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Natural Language Processing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87" y="1895050"/>
            <a:ext cx="5482975" cy="2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456975" y="1475925"/>
            <a:ext cx="8352000" cy="322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94475" y="4412300"/>
            <a:ext cx="4239300" cy="6513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Recommendation System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63" y="1750063"/>
            <a:ext cx="41052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309200"/>
            <a:ext cx="8520600" cy="4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</a:t>
            </a:r>
            <a:endParaRPr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Definitions</a:t>
            </a:r>
            <a:endParaRPr sz="4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/>
          <p:nvPr/>
        </p:nvSpPr>
        <p:spPr>
          <a:xfrm>
            <a:off x="0" y="1422375"/>
            <a:ext cx="8663400" cy="14391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B74D4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7B74D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0" y="9509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#1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369475" y="1500150"/>
            <a:ext cx="8216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 consists of a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graph structure.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Each node of the graph is associated with a random variable, and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edges in the graph are used to encode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relations between the random variables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0" y="1422375"/>
            <a:ext cx="8663400" cy="14391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B74D4"/>
                </a:solidFill>
                <a:latin typeface="Poppins"/>
                <a:ea typeface="Poppins"/>
                <a:cs typeface="Poppins"/>
                <a:sym typeface="Poppins"/>
              </a:rPr>
              <a:t> (Probabilistic) Graphical Models</a:t>
            </a:r>
            <a:endParaRPr sz="3000">
              <a:solidFill>
                <a:srgbClr val="7B74D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0" y="9509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#1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369475" y="1500150"/>
            <a:ext cx="8216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 consists of a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graph structure.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Each node of the graph is associated with a random variable, and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edges in the graph are used to encode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relations between the random variables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0" y="3558275"/>
            <a:ext cx="8663400" cy="11262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0" y="30868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#2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69475" y="3636050"/>
            <a:ext cx="8216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are a marriage between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probability theory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graph theory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b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0" y="805075"/>
            <a:ext cx="8663400" cy="14391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0" y="3336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#3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369475" y="882850"/>
            <a:ext cx="8216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comprise any model that uses the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language of graphs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facilitate the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representation and resolution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complex problems that use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probability as representation of uncertainty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/>
          <p:nvPr/>
        </p:nvSpPr>
        <p:spPr>
          <a:xfrm>
            <a:off x="0" y="805075"/>
            <a:ext cx="8663400" cy="14391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0" y="3336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#3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369475" y="882850"/>
            <a:ext cx="8216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comprise any model that uses the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language of graphs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facilitate the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representation and resolution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complex problems that use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probability as representation of uncertainty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0" y="2940975"/>
            <a:ext cx="8663400" cy="14391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0" y="24695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#4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369475" y="3018750"/>
            <a:ext cx="8216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are an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elegant framework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which combines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(probabilities) and logical structure (independence constraints)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en" sz="1800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compactly represent complex, real-world phenomena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309200"/>
            <a:ext cx="8520600" cy="4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</a:t>
            </a:r>
            <a:endParaRPr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What do they offer?</a:t>
            </a:r>
            <a:endParaRPr sz="4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>
            <a:off x="-9675" y="-11625"/>
            <a:ext cx="9144000" cy="13464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provide a natural tool for dealing with two problems that occur throughout applied mathematics and engineering -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and complexity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They provide a principled approach to dealing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through the use of probability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an effective approach to coping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complexity through the use of graph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-9675" y="-11625"/>
            <a:ext cx="9144000" cy="13464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provide a natural tool for dealing with two problems that occur throughout applied mathematics and engineering -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and complexity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They provide a principled approach to dealing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through the use of probability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an effective approach to coping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complexity through the use of graph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0" y="1334775"/>
            <a:ext cx="9144000" cy="1113900"/>
          </a:xfrm>
          <a:prstGeom prst="rect">
            <a:avLst/>
          </a:prstGeom>
          <a:solidFill>
            <a:srgbClr val="8F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Fundamental to the idea of a graphical model is the notion of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modularity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-- a complex system is built by combining simpler parts.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21000"/>
            <a:ext cx="9144000" cy="5185500"/>
          </a:xfrm>
          <a:prstGeom prst="rect">
            <a:avLst/>
          </a:prstGeom>
          <a:solidFill>
            <a:srgbClr val="7CB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81050" y="1071300"/>
            <a:ext cx="5781900" cy="2658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854150" y="1216158"/>
            <a:ext cx="5435700" cy="2369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-9675" y="-11625"/>
            <a:ext cx="9144000" cy="13464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provide a natural tool for dealing with two problems that occur throughout applied mathematics and engineering -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and complexity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They provide a principled approach to dealing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through the use of probability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an effective approach to coping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complexity through the use of graph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0" y="1334775"/>
            <a:ext cx="9144000" cy="1113900"/>
          </a:xfrm>
          <a:prstGeom prst="rect">
            <a:avLst/>
          </a:prstGeom>
          <a:solidFill>
            <a:srgbClr val="8F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Fundamental to the idea of a graphical model is the notion of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modularity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-- a complex system is built by combining simpler parts. </a:t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2200" y="2254500"/>
            <a:ext cx="9144000" cy="15426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graphical model framework provides a way to view systems as instances of a common underlying formalism. Specialized techniques that have been developed in one field can be transferred between research communities and exploited more widely. Moreover, the graphical model formalism provides a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natural framework for the design of new systems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/>
          <p:nvPr/>
        </p:nvSpPr>
        <p:spPr>
          <a:xfrm>
            <a:off x="-9675" y="-11625"/>
            <a:ext cx="9144000" cy="13464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provide a natural tool for dealing with two problems that occur throughout applied mathematics and engineering -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and complexity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They provide a principled approach to dealing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uncertainty through the use of probability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an effective approach to coping with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complexity through the use of graph theory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311150" y="2729650"/>
            <a:ext cx="85173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0" y="1334775"/>
            <a:ext cx="9144000" cy="1113900"/>
          </a:xfrm>
          <a:prstGeom prst="rect">
            <a:avLst/>
          </a:prstGeom>
          <a:solidFill>
            <a:srgbClr val="8F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Fundamental to the idea of a graphical model is the notion of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modularity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-- a complex system is built by combining simpler parts. </a:t>
            </a:r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0" y="3797100"/>
            <a:ext cx="9144000" cy="1346400"/>
          </a:xfrm>
          <a:prstGeom prst="rect">
            <a:avLst/>
          </a:prstGeom>
          <a:solidFill>
            <a:srgbClr val="76CF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Three components —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representation, inference, and learning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— are critical components in constructing an intelligent system.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Probabilistic graphical models are one of a small handful of frameworks that support all three capabilities for a broad range of problems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-2200" y="2254500"/>
            <a:ext cx="9144000" cy="15426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graphical model framework provides a way to view systems as instances of a common underlying formalism. Specialized techniques that have been developed in one field can be transferred between research communities and exploited more widely. Moreover, the graphical model formalism provides a </a:t>
            </a:r>
            <a:r>
              <a:rPr lang="en">
                <a:solidFill>
                  <a:schemeClr val="dk1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natural framework for the design of new systems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309200"/>
            <a:ext cx="8520600" cy="4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are</a:t>
            </a: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4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all-encompassing </a:t>
            </a:r>
            <a:r>
              <a:rPr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are 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intuitive </a:t>
            </a:r>
            <a:r>
              <a:rPr lang="en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5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rigorous</a:t>
            </a:r>
            <a:r>
              <a:rPr lang="en" sz="5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5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8C26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1106475"/>
            <a:ext cx="8520600" cy="32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Graphical Models are awesome !!</a:t>
            </a:r>
            <a:endParaRPr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❤</a:t>
            </a:r>
            <a:endParaRPr sz="5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/>
          <p:nvPr/>
        </p:nvSpPr>
        <p:spPr>
          <a:xfrm>
            <a:off x="198050" y="777475"/>
            <a:ext cx="8663400" cy="11262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 txBox="1"/>
          <p:nvPr/>
        </p:nvSpPr>
        <p:spPr>
          <a:xfrm>
            <a:off x="198050" y="3060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#2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567525" y="855250"/>
            <a:ext cx="8216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are a marriage between probability theory and graph theory. </a:t>
            </a:r>
            <a:b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3500300" y="1816275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PT</a:t>
            </a:r>
            <a:endParaRPr sz="1500"/>
          </a:p>
        </p:txBody>
      </p:sp>
      <p:sp>
        <p:nvSpPr>
          <p:cNvPr id="330" name="Google Shape;330;p46"/>
          <p:cNvSpPr/>
          <p:nvPr/>
        </p:nvSpPr>
        <p:spPr>
          <a:xfrm>
            <a:off x="4391650" y="2172875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GM</a:t>
            </a:r>
            <a:endParaRPr sz="1500"/>
          </a:p>
        </p:txBody>
      </p:sp>
      <p:sp>
        <p:nvSpPr>
          <p:cNvPr id="331" name="Google Shape;331;p46"/>
          <p:cNvSpPr/>
          <p:nvPr/>
        </p:nvSpPr>
        <p:spPr>
          <a:xfrm>
            <a:off x="4991300" y="1547400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GT</a:t>
            </a:r>
            <a:endParaRPr sz="1500"/>
          </a:p>
        </p:txBody>
      </p:sp>
      <p:cxnSp>
        <p:nvCxnSpPr>
          <p:cNvPr id="332" name="Google Shape;332;p46"/>
          <p:cNvCxnSpPr>
            <a:stCxn id="329" idx="5"/>
            <a:endCxn id="330" idx="2"/>
          </p:cNvCxnSpPr>
          <p:nvPr/>
        </p:nvCxnSpPr>
        <p:spPr>
          <a:xfrm>
            <a:off x="4114346" y="2430321"/>
            <a:ext cx="277200" cy="102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>
            <a:stCxn id="330" idx="7"/>
            <a:endCxn id="331" idx="3"/>
          </p:cNvCxnSpPr>
          <p:nvPr/>
        </p:nvCxnSpPr>
        <p:spPr>
          <a:xfrm flipH="1" rot="10800000">
            <a:off x="5005696" y="2161529"/>
            <a:ext cx="90900" cy="116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/>
          <p:nvPr/>
        </p:nvSpPr>
        <p:spPr>
          <a:xfrm>
            <a:off x="198050" y="777475"/>
            <a:ext cx="8663400" cy="1126200"/>
          </a:xfrm>
          <a:prstGeom prst="rect">
            <a:avLst/>
          </a:prstGeom>
          <a:solidFill>
            <a:srgbClr val="CA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198050" y="306025"/>
            <a:ext cx="1954200" cy="52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Definition #2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567525" y="855250"/>
            <a:ext cx="8216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Graphical models are a marriage between probability theory and graph theory. </a:t>
            </a:r>
            <a:b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4735200" y="2409375"/>
            <a:ext cx="4210200" cy="2693100"/>
          </a:xfrm>
          <a:prstGeom prst="rect">
            <a:avLst/>
          </a:prstGeom>
          <a:solidFill>
            <a:srgbClr val="8C5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Probability Theory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the glue whereby the parts are combined, ensuring that the system as a whole is consistent, and providing ways to interface models to data.</a:t>
            </a:r>
            <a:endParaRPr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0" y="2409375"/>
            <a:ext cx="4735200" cy="2693100"/>
          </a:xfrm>
          <a:prstGeom prst="rect">
            <a:avLst/>
          </a:prstGeom>
          <a:solidFill>
            <a:srgbClr val="FF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Graph Theory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both an intuitively appealing interface by which humans can model highly-interacting sets of variables as well as a data structure.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3500300" y="1816275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PT</a:t>
            </a:r>
            <a:endParaRPr sz="1500"/>
          </a:p>
        </p:txBody>
      </p:sp>
      <p:sp>
        <p:nvSpPr>
          <p:cNvPr id="344" name="Google Shape;344;p47"/>
          <p:cNvSpPr/>
          <p:nvPr/>
        </p:nvSpPr>
        <p:spPr>
          <a:xfrm>
            <a:off x="4391650" y="2172875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GM</a:t>
            </a:r>
            <a:endParaRPr sz="1500"/>
          </a:p>
        </p:txBody>
      </p:sp>
      <p:sp>
        <p:nvSpPr>
          <p:cNvPr id="345" name="Google Shape;345;p47"/>
          <p:cNvSpPr/>
          <p:nvPr/>
        </p:nvSpPr>
        <p:spPr>
          <a:xfrm>
            <a:off x="4991300" y="1547400"/>
            <a:ext cx="719400" cy="719400"/>
          </a:xfrm>
          <a:prstGeom prst="ellipse">
            <a:avLst/>
          </a:prstGeom>
          <a:solidFill>
            <a:srgbClr val="FDB51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GT</a:t>
            </a:r>
            <a:endParaRPr sz="1500"/>
          </a:p>
        </p:txBody>
      </p:sp>
      <p:cxnSp>
        <p:nvCxnSpPr>
          <p:cNvPr id="346" name="Google Shape;346;p47"/>
          <p:cNvCxnSpPr>
            <a:stCxn id="343" idx="5"/>
            <a:endCxn id="344" idx="2"/>
          </p:cNvCxnSpPr>
          <p:nvPr/>
        </p:nvCxnSpPr>
        <p:spPr>
          <a:xfrm>
            <a:off x="4114346" y="2430321"/>
            <a:ext cx="277200" cy="102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7"/>
          <p:cNvCxnSpPr>
            <a:stCxn id="344" idx="7"/>
            <a:endCxn id="345" idx="3"/>
          </p:cNvCxnSpPr>
          <p:nvPr/>
        </p:nvCxnSpPr>
        <p:spPr>
          <a:xfrm flipH="1" rot="10800000">
            <a:off x="5005696" y="2161529"/>
            <a:ext cx="90900" cy="116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201125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But how much graph theory is there in Graphical Modeling?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99200" y="1374975"/>
            <a:ext cx="3081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Not much actually !</a:t>
            </a:r>
            <a:endParaRPr sz="19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277550" y="2720300"/>
            <a:ext cx="8711400" cy="13905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6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“If student A were an expert in probability but knew nothing about graph theory, and student B were an expert in graph theory but knew nothing about probability, then A would certainly learn and understand probabilistic graphical models faster than would B.”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3374150" y="1159725"/>
            <a:ext cx="2518200" cy="1038300"/>
          </a:xfrm>
          <a:prstGeom prst="rect">
            <a:avLst/>
          </a:prstGeom>
          <a:solidFill>
            <a:srgbClr val="FDB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Vertex and Edge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6018575" y="878025"/>
            <a:ext cx="2955600" cy="16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Max-flow Min-cut theorems</a:t>
            </a:r>
            <a:endParaRPr sz="1350">
              <a:solidFill>
                <a:srgbClr val="2427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Euler's Theorem</a:t>
            </a:r>
            <a:endParaRPr sz="1350">
              <a:solidFill>
                <a:srgbClr val="2427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Handshaking Lemma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57" name="Google Shape;357;p48"/>
          <p:cNvCxnSpPr/>
          <p:nvPr/>
        </p:nvCxnSpPr>
        <p:spPr>
          <a:xfrm flipH="1">
            <a:off x="7272950" y="609375"/>
            <a:ext cx="1076100" cy="20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8" name="Google Shape;358;p48"/>
          <p:cNvSpPr/>
          <p:nvPr/>
        </p:nvSpPr>
        <p:spPr>
          <a:xfrm>
            <a:off x="0" y="2720300"/>
            <a:ext cx="272100" cy="13905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201125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But how much graph theory is there in Graphical Modeling?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99200" y="1374975"/>
            <a:ext cx="3081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Not much actually !</a:t>
            </a:r>
            <a:endParaRPr sz="19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277550" y="2720300"/>
            <a:ext cx="8711400" cy="13905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6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“If student A were an expert in probability but knew nothing about graph theory, and student B were an expert in graph theory but knew nothing about probability, then A would certainly learn and understand probabilistic graphical models faster than would B.”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2525150" y="4110800"/>
            <a:ext cx="46767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Let’s go to Probability !!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3374150" y="1159725"/>
            <a:ext cx="2518200" cy="1038300"/>
          </a:xfrm>
          <a:prstGeom prst="rect">
            <a:avLst/>
          </a:prstGeom>
          <a:solidFill>
            <a:srgbClr val="FDB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Vertex and Edge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49"/>
          <p:cNvSpPr txBox="1"/>
          <p:nvPr/>
        </p:nvSpPr>
        <p:spPr>
          <a:xfrm>
            <a:off x="6018575" y="878025"/>
            <a:ext cx="2955600" cy="16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Max-flow Min-cut theorems</a:t>
            </a:r>
            <a:endParaRPr sz="1350">
              <a:solidFill>
                <a:srgbClr val="2427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Euler's Theorem</a:t>
            </a:r>
            <a:endParaRPr sz="1350">
              <a:solidFill>
                <a:srgbClr val="2427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242729"/>
                </a:solidFill>
                <a:latin typeface="Poppins"/>
                <a:ea typeface="Poppins"/>
                <a:cs typeface="Poppins"/>
                <a:sym typeface="Poppins"/>
              </a:rPr>
              <a:t>Handshaking Lemma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9" name="Google Shape;369;p49"/>
          <p:cNvCxnSpPr/>
          <p:nvPr/>
        </p:nvCxnSpPr>
        <p:spPr>
          <a:xfrm flipH="1">
            <a:off x="7272950" y="609375"/>
            <a:ext cx="1076100" cy="20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0" name="Google Shape;370;p49"/>
          <p:cNvSpPr/>
          <p:nvPr/>
        </p:nvSpPr>
        <p:spPr>
          <a:xfrm>
            <a:off x="0" y="2720300"/>
            <a:ext cx="272100" cy="1390500"/>
          </a:xfrm>
          <a:prstGeom prst="rect">
            <a:avLst/>
          </a:prstGeom>
          <a:solidFill>
            <a:srgbClr val="A4F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233925" y="15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stard"/>
                <a:ea typeface="Coustard"/>
                <a:cs typeface="Coustard"/>
                <a:sym typeface="Coustard"/>
              </a:rPr>
              <a:t>Joint Probability and Conditional Probability</a:t>
            </a:r>
            <a:endParaRPr sz="2600"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311700" y="805075"/>
            <a:ext cx="85206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oint probability</a:t>
            </a:r>
            <a:r>
              <a:rPr lang="en">
                <a:solidFill>
                  <a:srgbClr val="111111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is a measure that calculates the likelihood of two events occurring together and at the same point in time.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Example:  </a:t>
            </a: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probability of picking up a card that is both red and 6</a:t>
            </a:r>
            <a:endParaRPr sz="1700">
              <a:solidFill>
                <a:srgbClr val="111111"/>
              </a:solidFill>
              <a:highlight>
                <a:srgbClr val="EBE22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P(6 ∩ red) = 2/52 = 1/26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Conditional probability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is the measure that one event will happen given that another action or event happens.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Example: pr</a:t>
            </a: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obability that you get a six, given that you drew a red card </a:t>
            </a:r>
            <a:endParaRPr sz="1700">
              <a:solidFill>
                <a:srgbClr val="111111"/>
              </a:solidFill>
              <a:highlight>
                <a:srgbClr val="EBE22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P(6│red) = 2/26 = 1/13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tard"/>
                <a:ea typeface="Coustard"/>
                <a:cs typeface="Coustard"/>
                <a:sym typeface="Coustard"/>
              </a:rPr>
              <a:t>Dependence and Independence</a:t>
            </a:r>
            <a:endParaRPr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311700" y="938575"/>
            <a:ext cx="85206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When two events are </a:t>
            </a: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dependent events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one event influences the probability of another event.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Example: Travelling to Kathmandu and suffering from allergy.</a:t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When two events are </a:t>
            </a: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 independent events,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one event has </a:t>
            </a: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 connection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to another event’s chances of happening (or not happening).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100"/>
              </a:spcAft>
              <a:buNone/>
            </a:pPr>
            <a:r>
              <a:rPr lang="en" sz="1700">
                <a:solidFill>
                  <a:srgbClr val="111111"/>
                </a:solidFill>
                <a:highlight>
                  <a:srgbClr val="EBE224"/>
                </a:highlight>
                <a:latin typeface="Poppins"/>
                <a:ea typeface="Poppins"/>
                <a:cs typeface="Poppins"/>
                <a:sym typeface="Poppins"/>
              </a:rPr>
              <a:t>Example: Travelling to Kathmandu and meteor falling on Jupiter</a:t>
            </a:r>
            <a:r>
              <a:rPr lang="en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.</a:t>
            </a:r>
            <a:endParaRPr sz="1300">
              <a:solidFill>
                <a:srgbClr val="777777"/>
              </a:solidFill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065738" y="1291401"/>
            <a:ext cx="3471000" cy="1958100"/>
          </a:xfrm>
          <a:prstGeom prst="rect">
            <a:avLst/>
          </a:prstGeom>
          <a:solidFill>
            <a:srgbClr val="78C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311700" y="3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tard"/>
                <a:ea typeface="Coustard"/>
                <a:cs typeface="Coustard"/>
                <a:sym typeface="Coustard"/>
              </a:rPr>
              <a:t>Independence and Conditional Independence</a:t>
            </a:r>
            <a:endParaRPr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311700" y="109680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Independence</a:t>
            </a:r>
            <a:r>
              <a:rPr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Events A,B are independent if knowing that A happened would not tell you anything about whether B happened (or vice versa). 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Example: P(A∩B)=P(A).P(B) 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            	P(A|B)=P(A)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Conditional Independence:</a:t>
            </a:r>
            <a:r>
              <a:rPr b="1"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Events A,B are conditionally independent given a third event C means the following: Suppose you already know that C has happened, then knowing whether A happened would not convey any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further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information about whether B happened.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 is conditionally independent of B given C means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P(A|B,C) = P(A|C) </a:t>
            </a:r>
            <a:endParaRPr sz="15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311700" y="1152475"/>
            <a:ext cx="8520600" cy="28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Back to Graphical Models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Types of Graphical Models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311700" y="1411800"/>
            <a:ext cx="4250100" cy="666900"/>
          </a:xfrm>
          <a:prstGeom prst="rect">
            <a:avLst/>
          </a:prstGeom>
          <a:solidFill>
            <a:srgbClr val="7B74D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Undirected Graphical Models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4665900" y="1411800"/>
            <a:ext cx="4250100" cy="666900"/>
          </a:xfrm>
          <a:prstGeom prst="rect">
            <a:avLst/>
          </a:prstGeom>
          <a:solidFill>
            <a:srgbClr val="FF686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Directed Graphical Models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311700" y="2176025"/>
            <a:ext cx="42501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Undirected graphical models are called </a:t>
            </a:r>
            <a:r>
              <a:rPr lang="en" sz="1600"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Markov Models</a:t>
            </a: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/ Markov Networks.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They have a simple definition of independence.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More popular with the physics and vision communities</a:t>
            </a:r>
            <a:endParaRPr/>
          </a:p>
        </p:txBody>
      </p:sp>
      <p:sp>
        <p:nvSpPr>
          <p:cNvPr id="402" name="Google Shape;402;p54"/>
          <p:cNvSpPr txBox="1"/>
          <p:nvPr/>
        </p:nvSpPr>
        <p:spPr>
          <a:xfrm>
            <a:off x="4725400" y="2176025"/>
            <a:ext cx="40641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Directed Graphical Models are called </a:t>
            </a:r>
            <a:r>
              <a:rPr lang="en" sz="1600"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Bayesian Networks</a:t>
            </a: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/ Bayes Nets/ Belief Networks.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They have a more complex definition of independence.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More popular with the AI and statistics communities.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"/>
                <a:ea typeface="Poppins"/>
                <a:cs typeface="Poppins"/>
                <a:sym typeface="Poppins"/>
              </a:rPr>
              <a:t>Bayesian Network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Bayesian network is a directed acyclic graph in which each edge corresponds to a conditional dependency, and each node corresponds to a unique random variable.</a:t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Bayesian networks uses Bayesian inference for probability computations. </a:t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"/>
                <a:ea typeface="Poppins"/>
                <a:cs typeface="Poppins"/>
                <a:sym typeface="Poppins"/>
              </a:rPr>
              <a:t>Bayesian Network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576950"/>
            <a:ext cx="85206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Representation</a:t>
            </a:r>
            <a:endParaRPr sz="2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Inference</a:t>
            </a:r>
            <a:endParaRPr sz="2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Learning</a:t>
            </a:r>
            <a:endParaRPr sz="2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in Bayesian Network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Bayesian network consists of two parts: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qualitative part (expressing the relationships between the variables with semantics based on the concept of conditional independence) and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quantitative part (the numerical values of a set of conditional probability distributions).</a:t>
            </a:r>
            <a:endParaRPr sz="2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/>
          <p:nvPr/>
        </p:nvSpPr>
        <p:spPr>
          <a:xfrm>
            <a:off x="2127137" y="42692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58"/>
          <p:cNvSpPr/>
          <p:nvPr/>
        </p:nvSpPr>
        <p:spPr>
          <a:xfrm>
            <a:off x="2127125" y="29829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7" name="Google Shape;427;p58"/>
          <p:cNvCxnSpPr>
            <a:stCxn id="425" idx="4"/>
            <a:endCxn id="426" idx="0"/>
          </p:cNvCxnSpPr>
          <p:nvPr/>
        </p:nvCxnSpPr>
        <p:spPr>
          <a:xfrm>
            <a:off x="2962037" y="209672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8" name="Google Shape;428;p58"/>
          <p:cNvGraphicFramePr/>
          <p:nvPr/>
        </p:nvGraphicFramePr>
        <p:xfrm>
          <a:off x="44991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29" name="Google Shape;429;p58"/>
          <p:cNvGraphicFramePr/>
          <p:nvPr/>
        </p:nvGraphicFramePr>
        <p:xfrm>
          <a:off x="45379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30" name="Google Shape;430;p58"/>
          <p:cNvSpPr txBox="1"/>
          <p:nvPr/>
        </p:nvSpPr>
        <p:spPr>
          <a:xfrm>
            <a:off x="44370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p58"/>
          <p:cNvSpPr txBox="1"/>
          <p:nvPr/>
        </p:nvSpPr>
        <p:spPr>
          <a:xfrm>
            <a:off x="46784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/>
          <p:nvPr/>
        </p:nvSpPr>
        <p:spPr>
          <a:xfrm>
            <a:off x="2127137" y="42692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p59"/>
          <p:cNvSpPr/>
          <p:nvPr/>
        </p:nvSpPr>
        <p:spPr>
          <a:xfrm>
            <a:off x="2127125" y="29829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8" name="Google Shape;438;p59"/>
          <p:cNvCxnSpPr>
            <a:stCxn id="436" idx="4"/>
            <a:endCxn id="437" idx="0"/>
          </p:cNvCxnSpPr>
          <p:nvPr/>
        </p:nvCxnSpPr>
        <p:spPr>
          <a:xfrm>
            <a:off x="2962037" y="209672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9" name="Google Shape;439;p59"/>
          <p:cNvGraphicFramePr/>
          <p:nvPr/>
        </p:nvGraphicFramePr>
        <p:xfrm>
          <a:off x="45379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40" name="Google Shape;440;p59"/>
          <p:cNvSpPr txBox="1"/>
          <p:nvPr/>
        </p:nvSpPr>
        <p:spPr>
          <a:xfrm>
            <a:off x="46784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59"/>
          <p:cNvSpPr txBox="1"/>
          <p:nvPr/>
        </p:nvSpPr>
        <p:spPr>
          <a:xfrm>
            <a:off x="0" y="0"/>
            <a:ext cx="1966200" cy="2438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Happy Monkey"/>
                <a:ea typeface="Happy Monkey"/>
                <a:cs typeface="Happy Monkey"/>
                <a:sym typeface="Happy Monkey"/>
              </a:rPr>
              <a:t>Qualitative Part:</a:t>
            </a:r>
            <a:endParaRPr sz="25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>
                <a:latin typeface="Happy Monkey"/>
                <a:ea typeface="Happy Monkey"/>
                <a:cs typeface="Happy Monkey"/>
                <a:sym typeface="Happy Monkey"/>
              </a:rPr>
            </a:br>
            <a:r>
              <a:rPr lang="en" sz="2500">
                <a:latin typeface="Happy Monkey"/>
                <a:ea typeface="Happy Monkey"/>
                <a:cs typeface="Happy Monkey"/>
                <a:sym typeface="Happy Monkey"/>
              </a:rPr>
              <a:t>Graph</a:t>
            </a:r>
            <a:endParaRPr sz="25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graphicFrame>
        <p:nvGraphicFramePr>
          <p:cNvPr id="442" name="Google Shape;442;p59"/>
          <p:cNvGraphicFramePr/>
          <p:nvPr/>
        </p:nvGraphicFramePr>
        <p:xfrm>
          <a:off x="44991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43" name="Google Shape;443;p59"/>
          <p:cNvSpPr txBox="1"/>
          <p:nvPr/>
        </p:nvSpPr>
        <p:spPr>
          <a:xfrm>
            <a:off x="44370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7043375" y="0"/>
            <a:ext cx="2100600" cy="238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appy Monkey"/>
                <a:ea typeface="Happy Monkey"/>
                <a:cs typeface="Happy Monkey"/>
                <a:sym typeface="Happy Monkey"/>
              </a:rPr>
              <a:t>Quantitative Part:</a:t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appy Monkey"/>
                <a:ea typeface="Happy Monkey"/>
                <a:cs typeface="Happy Monkey"/>
                <a:sym typeface="Happy Monkey"/>
              </a:rPr>
              <a:t>Conditional Probability Tables (CPT)</a:t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/>
          <p:nvPr/>
        </p:nvSpPr>
        <p:spPr>
          <a:xfrm>
            <a:off x="2127137" y="42692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2127125" y="29829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1" name="Google Shape;451;p60"/>
          <p:cNvCxnSpPr>
            <a:stCxn id="449" idx="4"/>
            <a:endCxn id="450" idx="0"/>
          </p:cNvCxnSpPr>
          <p:nvPr/>
        </p:nvCxnSpPr>
        <p:spPr>
          <a:xfrm>
            <a:off x="2962037" y="209672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2" name="Google Shape;452;p60"/>
          <p:cNvGraphicFramePr/>
          <p:nvPr/>
        </p:nvGraphicFramePr>
        <p:xfrm>
          <a:off x="45379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53" name="Google Shape;453;p60"/>
          <p:cNvSpPr txBox="1"/>
          <p:nvPr/>
        </p:nvSpPr>
        <p:spPr>
          <a:xfrm>
            <a:off x="46784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54" name="Google Shape;454;p60"/>
          <p:cNvGraphicFramePr/>
          <p:nvPr/>
        </p:nvGraphicFramePr>
        <p:xfrm>
          <a:off x="44991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60"/>
          <p:cNvSpPr txBox="1"/>
          <p:nvPr/>
        </p:nvSpPr>
        <p:spPr>
          <a:xfrm>
            <a:off x="44370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60"/>
          <p:cNvSpPr txBox="1"/>
          <p:nvPr/>
        </p:nvSpPr>
        <p:spPr>
          <a:xfrm>
            <a:off x="7043375" y="0"/>
            <a:ext cx="2100600" cy="238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appy Monkey"/>
                <a:ea typeface="Happy Monkey"/>
                <a:cs typeface="Happy Monkey"/>
                <a:sym typeface="Happy Monkey"/>
              </a:rPr>
              <a:t>Quantitative Part:</a:t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appy Monkey"/>
                <a:ea typeface="Happy Monkey"/>
                <a:cs typeface="Happy Monkey"/>
                <a:sym typeface="Happy Monkey"/>
              </a:rPr>
              <a:t>??</a:t>
            </a:r>
            <a:endParaRPr sz="22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/>
          <p:nvPr/>
        </p:nvSpPr>
        <p:spPr>
          <a:xfrm>
            <a:off x="2703337" y="39787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p61"/>
          <p:cNvSpPr/>
          <p:nvPr/>
        </p:nvSpPr>
        <p:spPr>
          <a:xfrm>
            <a:off x="2703325" y="295388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3" name="Google Shape;463;p61"/>
          <p:cNvCxnSpPr>
            <a:stCxn id="461" idx="4"/>
            <a:endCxn id="462" idx="0"/>
          </p:cNvCxnSpPr>
          <p:nvPr/>
        </p:nvCxnSpPr>
        <p:spPr>
          <a:xfrm>
            <a:off x="3538237" y="206767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64" name="Google Shape;464;p61"/>
          <p:cNvGraphicFramePr/>
          <p:nvPr/>
        </p:nvGraphicFramePr>
        <p:xfrm>
          <a:off x="54135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61"/>
          <p:cNvGraphicFramePr/>
          <p:nvPr/>
        </p:nvGraphicFramePr>
        <p:xfrm>
          <a:off x="48427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61"/>
          <p:cNvSpPr txBox="1"/>
          <p:nvPr/>
        </p:nvSpPr>
        <p:spPr>
          <a:xfrm>
            <a:off x="53514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7" name="Google Shape;467;p61"/>
          <p:cNvSpPr txBox="1"/>
          <p:nvPr/>
        </p:nvSpPr>
        <p:spPr>
          <a:xfrm>
            <a:off x="49832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065738" y="1291401"/>
            <a:ext cx="3471000" cy="1958100"/>
          </a:xfrm>
          <a:prstGeom prst="rect">
            <a:avLst/>
          </a:prstGeom>
          <a:solidFill>
            <a:srgbClr val="78C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00563" y="1849938"/>
            <a:ext cx="2037000" cy="1039200"/>
          </a:xfrm>
          <a:prstGeom prst="rect">
            <a:avLst/>
          </a:prstGeom>
          <a:solidFill>
            <a:srgbClr val="31B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/>
          <p:nvPr/>
        </p:nvSpPr>
        <p:spPr>
          <a:xfrm>
            <a:off x="2703337" y="39787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62"/>
          <p:cNvSpPr/>
          <p:nvPr/>
        </p:nvSpPr>
        <p:spPr>
          <a:xfrm>
            <a:off x="2703325" y="295388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4" name="Google Shape;474;p62"/>
          <p:cNvCxnSpPr>
            <a:stCxn id="472" idx="4"/>
            <a:endCxn id="473" idx="0"/>
          </p:cNvCxnSpPr>
          <p:nvPr/>
        </p:nvCxnSpPr>
        <p:spPr>
          <a:xfrm>
            <a:off x="3538237" y="206767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5" name="Google Shape;475;p62"/>
          <p:cNvGraphicFramePr/>
          <p:nvPr/>
        </p:nvGraphicFramePr>
        <p:xfrm>
          <a:off x="54135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76" name="Google Shape;476;p62"/>
          <p:cNvGraphicFramePr/>
          <p:nvPr/>
        </p:nvGraphicFramePr>
        <p:xfrm>
          <a:off x="48427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62"/>
          <p:cNvSpPr txBox="1"/>
          <p:nvPr/>
        </p:nvSpPr>
        <p:spPr>
          <a:xfrm>
            <a:off x="0" y="63900"/>
            <a:ext cx="2454000" cy="176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Ideal Condition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78" name="Google Shape;478;p62"/>
          <p:cNvSpPr txBox="1"/>
          <p:nvPr/>
        </p:nvSpPr>
        <p:spPr>
          <a:xfrm>
            <a:off x="53514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p62"/>
          <p:cNvSpPr txBox="1"/>
          <p:nvPr/>
        </p:nvSpPr>
        <p:spPr>
          <a:xfrm>
            <a:off x="49832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/>
          <p:nvPr/>
        </p:nvSpPr>
        <p:spPr>
          <a:xfrm>
            <a:off x="2812937" y="42692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p63"/>
          <p:cNvSpPr/>
          <p:nvPr/>
        </p:nvSpPr>
        <p:spPr>
          <a:xfrm>
            <a:off x="2812925" y="29829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6" name="Google Shape;486;p63"/>
          <p:cNvCxnSpPr>
            <a:stCxn id="484" idx="4"/>
            <a:endCxn id="485" idx="0"/>
          </p:cNvCxnSpPr>
          <p:nvPr/>
        </p:nvCxnSpPr>
        <p:spPr>
          <a:xfrm>
            <a:off x="3647837" y="2096725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7" name="Google Shape;487;p63"/>
          <p:cNvGraphicFramePr/>
          <p:nvPr/>
        </p:nvGraphicFramePr>
        <p:xfrm>
          <a:off x="53373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88" name="Google Shape;488;p63"/>
          <p:cNvGraphicFramePr/>
          <p:nvPr/>
        </p:nvGraphicFramePr>
        <p:xfrm>
          <a:off x="47665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63"/>
          <p:cNvSpPr txBox="1"/>
          <p:nvPr/>
        </p:nvSpPr>
        <p:spPr>
          <a:xfrm>
            <a:off x="0" y="189600"/>
            <a:ext cx="2218200" cy="1571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Guessing and Slipping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90" name="Google Shape;490;p63"/>
          <p:cNvSpPr txBox="1"/>
          <p:nvPr/>
        </p:nvSpPr>
        <p:spPr>
          <a:xfrm>
            <a:off x="52752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63"/>
          <p:cNvSpPr txBox="1"/>
          <p:nvPr/>
        </p:nvSpPr>
        <p:spPr>
          <a:xfrm>
            <a:off x="49070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" y="3037200"/>
            <a:ext cx="22002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4"/>
          <p:cNvSpPr/>
          <p:nvPr/>
        </p:nvSpPr>
        <p:spPr>
          <a:xfrm>
            <a:off x="27180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64"/>
          <p:cNvSpPr/>
          <p:nvPr/>
        </p:nvSpPr>
        <p:spPr>
          <a:xfrm>
            <a:off x="27180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9" name="Google Shape;499;p64"/>
          <p:cNvCxnSpPr>
            <a:stCxn id="497" idx="4"/>
            <a:endCxn id="498" idx="0"/>
          </p:cNvCxnSpPr>
          <p:nvPr/>
        </p:nvCxnSpPr>
        <p:spPr>
          <a:xfrm>
            <a:off x="35529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00" name="Google Shape;500;p64"/>
          <p:cNvGraphicFramePr/>
          <p:nvPr/>
        </p:nvGraphicFramePr>
        <p:xfrm>
          <a:off x="53373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Google Shape;501;p64"/>
          <p:cNvGraphicFramePr/>
          <p:nvPr/>
        </p:nvGraphicFramePr>
        <p:xfrm>
          <a:off x="47665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2" name="Google Shape;502;p64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Student A: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High knowledge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Careless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03" name="Google Shape;503;p64"/>
          <p:cNvSpPr txBox="1"/>
          <p:nvPr/>
        </p:nvSpPr>
        <p:spPr>
          <a:xfrm>
            <a:off x="52752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64"/>
          <p:cNvSpPr txBox="1"/>
          <p:nvPr/>
        </p:nvSpPr>
        <p:spPr>
          <a:xfrm>
            <a:off x="49070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/>
          <p:nvPr/>
        </p:nvSpPr>
        <p:spPr>
          <a:xfrm>
            <a:off x="27180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65"/>
          <p:cNvSpPr/>
          <p:nvPr/>
        </p:nvSpPr>
        <p:spPr>
          <a:xfrm>
            <a:off x="27180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65"/>
          <p:cNvCxnSpPr>
            <a:stCxn id="509" idx="4"/>
            <a:endCxn id="510" idx="0"/>
          </p:cNvCxnSpPr>
          <p:nvPr/>
        </p:nvCxnSpPr>
        <p:spPr>
          <a:xfrm>
            <a:off x="35529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12" name="Google Shape;512;p65"/>
          <p:cNvGraphicFramePr/>
          <p:nvPr/>
        </p:nvGraphicFramePr>
        <p:xfrm>
          <a:off x="53373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65"/>
          <p:cNvGraphicFramePr/>
          <p:nvPr/>
        </p:nvGraphicFramePr>
        <p:xfrm>
          <a:off x="47665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65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Student B: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Low knowledge;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Clever at guessing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15" name="Google Shape;515;p65"/>
          <p:cNvSpPr txBox="1"/>
          <p:nvPr/>
        </p:nvSpPr>
        <p:spPr>
          <a:xfrm>
            <a:off x="52752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65"/>
          <p:cNvSpPr txBox="1"/>
          <p:nvPr/>
        </p:nvSpPr>
        <p:spPr>
          <a:xfrm>
            <a:off x="49070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5830"/>
            <a:ext cx="2046375" cy="207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/>
          <p:nvPr/>
        </p:nvSpPr>
        <p:spPr>
          <a:xfrm>
            <a:off x="27180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p66"/>
          <p:cNvSpPr/>
          <p:nvPr/>
        </p:nvSpPr>
        <p:spPr>
          <a:xfrm>
            <a:off x="27180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4" name="Google Shape;524;p66"/>
          <p:cNvCxnSpPr>
            <a:stCxn id="522" idx="4"/>
            <a:endCxn id="523" idx="0"/>
          </p:cNvCxnSpPr>
          <p:nvPr/>
        </p:nvCxnSpPr>
        <p:spPr>
          <a:xfrm>
            <a:off x="35529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25" name="Google Shape;525;p66"/>
          <p:cNvGraphicFramePr/>
          <p:nvPr/>
        </p:nvGraphicFramePr>
        <p:xfrm>
          <a:off x="52611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6" name="Google Shape;526;p66"/>
          <p:cNvGraphicFramePr/>
          <p:nvPr/>
        </p:nvGraphicFramePr>
        <p:xfrm>
          <a:off x="46903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27" name="Google Shape;527;p66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Tutor A: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Only two options as multiple choice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28" name="Google Shape;528;p66"/>
          <p:cNvSpPr txBox="1"/>
          <p:nvPr/>
        </p:nvSpPr>
        <p:spPr>
          <a:xfrm>
            <a:off x="51990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p66"/>
          <p:cNvSpPr txBox="1"/>
          <p:nvPr/>
        </p:nvSpPr>
        <p:spPr>
          <a:xfrm>
            <a:off x="48308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0" name="Google Shape;5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00" y="2898138"/>
            <a:ext cx="2413212" cy="1800627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6"/>
          <p:cNvSpPr txBox="1"/>
          <p:nvPr/>
        </p:nvSpPr>
        <p:spPr>
          <a:xfrm>
            <a:off x="881475" y="3388325"/>
            <a:ext cx="1094700" cy="2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</a:t>
            </a:r>
            <a:r>
              <a:rPr lang="en">
                <a:solidFill>
                  <a:srgbClr val="D9D9D9"/>
                </a:solidFill>
              </a:rPr>
              <a:t> | </a:t>
            </a:r>
            <a:r>
              <a:rPr lang="en"/>
              <a:t>    3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/>
          <p:nvPr/>
        </p:nvSpPr>
        <p:spPr>
          <a:xfrm>
            <a:off x="30228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7" name="Google Shape;537;p67"/>
          <p:cNvSpPr/>
          <p:nvPr/>
        </p:nvSpPr>
        <p:spPr>
          <a:xfrm>
            <a:off x="30228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8" name="Google Shape;538;p67"/>
          <p:cNvCxnSpPr>
            <a:stCxn id="536" idx="4"/>
            <a:endCxn id="537" idx="0"/>
          </p:cNvCxnSpPr>
          <p:nvPr/>
        </p:nvCxnSpPr>
        <p:spPr>
          <a:xfrm>
            <a:off x="38577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9" name="Google Shape;539;p67"/>
          <p:cNvGraphicFramePr/>
          <p:nvPr/>
        </p:nvGraphicFramePr>
        <p:xfrm>
          <a:off x="54135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40" name="Google Shape;540;p67"/>
          <p:cNvGraphicFramePr/>
          <p:nvPr/>
        </p:nvGraphicFramePr>
        <p:xfrm>
          <a:off x="48427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41" name="Google Shape;541;p67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Tutor B: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Confusing Interface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42" name="Google Shape;542;p67"/>
          <p:cNvSpPr txBox="1"/>
          <p:nvPr/>
        </p:nvSpPr>
        <p:spPr>
          <a:xfrm>
            <a:off x="53514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67"/>
          <p:cNvSpPr txBox="1"/>
          <p:nvPr/>
        </p:nvSpPr>
        <p:spPr>
          <a:xfrm>
            <a:off x="49832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4" name="Google Shape;54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09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/>
          <p:nvPr/>
        </p:nvSpPr>
        <p:spPr>
          <a:xfrm>
            <a:off x="30228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68"/>
          <p:cNvSpPr/>
          <p:nvPr/>
        </p:nvSpPr>
        <p:spPr>
          <a:xfrm>
            <a:off x="30228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1" name="Google Shape;551;p68"/>
          <p:cNvCxnSpPr>
            <a:stCxn id="549" idx="4"/>
            <a:endCxn id="550" idx="0"/>
          </p:cNvCxnSpPr>
          <p:nvPr/>
        </p:nvCxnSpPr>
        <p:spPr>
          <a:xfrm>
            <a:off x="38577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52" name="Google Shape;552;p68"/>
          <p:cNvGraphicFramePr/>
          <p:nvPr/>
        </p:nvGraphicFramePr>
        <p:xfrm>
          <a:off x="54135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" name="Google Shape;553;p68"/>
          <p:cNvGraphicFramePr/>
          <p:nvPr/>
        </p:nvGraphicFramePr>
        <p:xfrm>
          <a:off x="48427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68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Classroom A: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High Knowledge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Students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55" name="Google Shape;555;p68"/>
          <p:cNvSpPr txBox="1"/>
          <p:nvPr/>
        </p:nvSpPr>
        <p:spPr>
          <a:xfrm>
            <a:off x="53514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68"/>
          <p:cNvSpPr txBox="1"/>
          <p:nvPr/>
        </p:nvSpPr>
        <p:spPr>
          <a:xfrm>
            <a:off x="49832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7" name="Google Shape;55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5" y="2853225"/>
            <a:ext cx="2720225" cy="203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9"/>
          <p:cNvSpPr/>
          <p:nvPr/>
        </p:nvSpPr>
        <p:spPr>
          <a:xfrm>
            <a:off x="3022812" y="407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69"/>
          <p:cNvSpPr/>
          <p:nvPr/>
        </p:nvSpPr>
        <p:spPr>
          <a:xfrm>
            <a:off x="3022800" y="2963559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4" name="Google Shape;564;p69"/>
          <p:cNvCxnSpPr>
            <a:stCxn id="562" idx="4"/>
            <a:endCxn id="563" idx="0"/>
          </p:cNvCxnSpPr>
          <p:nvPr/>
        </p:nvCxnSpPr>
        <p:spPr>
          <a:xfrm>
            <a:off x="3857712" y="2077350"/>
            <a:ext cx="0" cy="8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65" name="Google Shape;565;p69"/>
          <p:cNvGraphicFramePr/>
          <p:nvPr/>
        </p:nvGraphicFramePr>
        <p:xfrm>
          <a:off x="5413513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6" name="Google Shape;566;p69"/>
          <p:cNvGraphicFramePr/>
          <p:nvPr/>
        </p:nvGraphicFramePr>
        <p:xfrm>
          <a:off x="4842775" y="31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958550"/>
                <a:gridCol w="1083100"/>
                <a:gridCol w="1196300"/>
              </a:tblGrid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 =False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69"/>
          <p:cNvSpPr txBox="1"/>
          <p:nvPr/>
        </p:nvSpPr>
        <p:spPr>
          <a:xfrm>
            <a:off x="0" y="0"/>
            <a:ext cx="2555700" cy="269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Model Classroom B:</a:t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Cheaters</a:t>
            </a:r>
            <a:endParaRPr sz="20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68" name="Google Shape;568;p69"/>
          <p:cNvSpPr txBox="1"/>
          <p:nvPr/>
        </p:nvSpPr>
        <p:spPr>
          <a:xfrm>
            <a:off x="5351450" y="18960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69"/>
          <p:cNvSpPr txBox="1"/>
          <p:nvPr/>
        </p:nvSpPr>
        <p:spPr>
          <a:xfrm>
            <a:off x="4983225" y="2698600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0" name="Google Shape;570;p69"/>
          <p:cNvPicPr preferRelativeResize="0"/>
          <p:nvPr/>
        </p:nvPicPr>
        <p:blipFill rotWithShape="1">
          <a:blip r:embed="rId3">
            <a:alphaModFix/>
          </a:blip>
          <a:srcRect b="0" l="3285" r="4420" t="0"/>
          <a:stretch/>
        </p:blipFill>
        <p:spPr>
          <a:xfrm>
            <a:off x="0" y="2850900"/>
            <a:ext cx="2993100" cy="2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0"/>
          <p:cNvSpPr/>
          <p:nvPr/>
        </p:nvSpPr>
        <p:spPr>
          <a:xfrm>
            <a:off x="1222337" y="46460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70"/>
          <p:cNvSpPr/>
          <p:nvPr/>
        </p:nvSpPr>
        <p:spPr>
          <a:xfrm>
            <a:off x="3080925" y="29906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7" name="Google Shape;577;p70"/>
          <p:cNvCxnSpPr>
            <a:stCxn id="575" idx="5"/>
            <a:endCxn id="576" idx="0"/>
          </p:cNvCxnSpPr>
          <p:nvPr/>
        </p:nvCxnSpPr>
        <p:spPr>
          <a:xfrm>
            <a:off x="2647601" y="1889863"/>
            <a:ext cx="1268100" cy="110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70"/>
          <p:cNvSpPr/>
          <p:nvPr/>
        </p:nvSpPr>
        <p:spPr>
          <a:xfrm>
            <a:off x="4634637" y="46460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9" name="Google Shape;579;p70"/>
          <p:cNvCxnSpPr>
            <a:stCxn id="578" idx="3"/>
            <a:endCxn id="576" idx="0"/>
          </p:cNvCxnSpPr>
          <p:nvPr/>
        </p:nvCxnSpPr>
        <p:spPr>
          <a:xfrm flipH="1">
            <a:off x="3915874" y="1889863"/>
            <a:ext cx="963300" cy="110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/>
          <p:nvPr/>
        </p:nvSpPr>
        <p:spPr>
          <a:xfrm>
            <a:off x="2340512" y="134375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71"/>
          <p:cNvSpPr/>
          <p:nvPr/>
        </p:nvSpPr>
        <p:spPr>
          <a:xfrm>
            <a:off x="3080925" y="299063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86" name="Google Shape;586;p71"/>
          <p:cNvCxnSpPr>
            <a:stCxn id="584" idx="4"/>
            <a:endCxn id="585" idx="0"/>
          </p:cNvCxnSpPr>
          <p:nvPr/>
        </p:nvCxnSpPr>
        <p:spPr>
          <a:xfrm>
            <a:off x="3175412" y="1804175"/>
            <a:ext cx="740400" cy="11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71"/>
          <p:cNvSpPr/>
          <p:nvPr/>
        </p:nvSpPr>
        <p:spPr>
          <a:xfrm>
            <a:off x="4595737" y="2215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88" name="Google Shape;588;p71"/>
          <p:cNvCxnSpPr>
            <a:stCxn id="587" idx="3"/>
            <a:endCxn id="585" idx="0"/>
          </p:cNvCxnSpPr>
          <p:nvPr/>
        </p:nvCxnSpPr>
        <p:spPr>
          <a:xfrm flipH="1">
            <a:off x="3915974" y="1646813"/>
            <a:ext cx="924300" cy="134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89" name="Google Shape;589;p71"/>
          <p:cNvGraphicFramePr/>
          <p:nvPr/>
        </p:nvGraphicFramePr>
        <p:xfrm>
          <a:off x="6430613" y="7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82450"/>
                <a:gridCol w="1171475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</a:t>
                      </a:r>
                      <a:endParaRPr sz="1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90" name="Google Shape;590;p71"/>
          <p:cNvSpPr txBox="1"/>
          <p:nvPr/>
        </p:nvSpPr>
        <p:spPr>
          <a:xfrm>
            <a:off x="6368550" y="305850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Cheating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91" name="Google Shape;591;p71"/>
          <p:cNvGraphicFramePr/>
          <p:nvPr/>
        </p:nvGraphicFramePr>
        <p:xfrm>
          <a:off x="257763" y="9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913850"/>
                <a:gridCol w="905600"/>
              </a:tblGrid>
              <a:tr h="63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5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</a:t>
                      </a:r>
                      <a:endParaRPr sz="1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92" name="Google Shape;592;p71"/>
          <p:cNvSpPr txBox="1"/>
          <p:nvPr/>
        </p:nvSpPr>
        <p:spPr>
          <a:xfrm>
            <a:off x="184400" y="517025"/>
            <a:ext cx="1723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93" name="Google Shape;593;p71"/>
          <p:cNvGraphicFramePr/>
          <p:nvPr/>
        </p:nvGraphicFramePr>
        <p:xfrm>
          <a:off x="5033650" y="27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55075"/>
                <a:gridCol w="1255075"/>
                <a:gridCol w="694075"/>
                <a:gridCol w="766600"/>
              </a:tblGrid>
              <a:tr h="5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Cheating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4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4" name="Google Shape;594;p71"/>
          <p:cNvSpPr txBox="1"/>
          <p:nvPr/>
        </p:nvSpPr>
        <p:spPr>
          <a:xfrm>
            <a:off x="5698063" y="225302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065738" y="1291401"/>
            <a:ext cx="3471000" cy="1958100"/>
          </a:xfrm>
          <a:prstGeom prst="rect">
            <a:avLst/>
          </a:prstGeom>
          <a:solidFill>
            <a:srgbClr val="78C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900563" y="1849938"/>
            <a:ext cx="2037000" cy="1039200"/>
          </a:xfrm>
          <a:prstGeom prst="rect">
            <a:avLst/>
          </a:prstGeom>
          <a:solidFill>
            <a:srgbClr val="31B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450238" y="3399050"/>
            <a:ext cx="2462100" cy="1039200"/>
          </a:xfrm>
          <a:prstGeom prst="rect">
            <a:avLst/>
          </a:prstGeom>
          <a:solidFill>
            <a:srgbClr val="7FB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Parameters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2"/>
          <p:cNvSpPr/>
          <p:nvPr/>
        </p:nvSpPr>
        <p:spPr>
          <a:xfrm>
            <a:off x="1354887" y="143235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72"/>
          <p:cNvSpPr/>
          <p:nvPr/>
        </p:nvSpPr>
        <p:spPr>
          <a:xfrm>
            <a:off x="3419950" y="3387784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1" name="Google Shape;601;p72"/>
          <p:cNvCxnSpPr>
            <a:stCxn id="599" idx="5"/>
            <a:endCxn id="600" idx="0"/>
          </p:cNvCxnSpPr>
          <p:nvPr/>
        </p:nvCxnSpPr>
        <p:spPr>
          <a:xfrm>
            <a:off x="2780151" y="2857613"/>
            <a:ext cx="1474800" cy="5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72"/>
          <p:cNvSpPr/>
          <p:nvPr/>
        </p:nvSpPr>
        <p:spPr>
          <a:xfrm>
            <a:off x="5479562" y="172410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3" name="Google Shape;603;p72"/>
          <p:cNvCxnSpPr>
            <a:stCxn id="602" idx="3"/>
            <a:endCxn id="600" idx="0"/>
          </p:cNvCxnSpPr>
          <p:nvPr/>
        </p:nvCxnSpPr>
        <p:spPr>
          <a:xfrm flipH="1">
            <a:off x="4254999" y="3149363"/>
            <a:ext cx="1469100" cy="23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72"/>
          <p:cNvSpPr/>
          <p:nvPr/>
        </p:nvSpPr>
        <p:spPr>
          <a:xfrm>
            <a:off x="3566412" y="54300"/>
            <a:ext cx="1669800" cy="16698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Discipline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5" name="Google Shape;605;p72"/>
          <p:cNvCxnSpPr>
            <a:stCxn id="604" idx="3"/>
            <a:endCxn id="599" idx="6"/>
          </p:cNvCxnSpPr>
          <p:nvPr/>
        </p:nvCxnSpPr>
        <p:spPr>
          <a:xfrm flipH="1">
            <a:off x="3024649" y="1479563"/>
            <a:ext cx="786300" cy="78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72"/>
          <p:cNvCxnSpPr>
            <a:stCxn id="604" idx="5"/>
            <a:endCxn id="602" idx="1"/>
          </p:cNvCxnSpPr>
          <p:nvPr/>
        </p:nvCxnSpPr>
        <p:spPr>
          <a:xfrm>
            <a:off x="4991676" y="1479563"/>
            <a:ext cx="7323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72"/>
          <p:cNvSpPr/>
          <p:nvPr/>
        </p:nvSpPr>
        <p:spPr>
          <a:xfrm>
            <a:off x="301425" y="3780325"/>
            <a:ext cx="991800" cy="11448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type="title"/>
          </p:nvPr>
        </p:nvSpPr>
        <p:spPr>
          <a:xfrm>
            <a:off x="350450" y="813100"/>
            <a:ext cx="8520600" cy="1073700"/>
          </a:xfrm>
          <a:prstGeom prst="rect">
            <a:avLst/>
          </a:prstGeom>
          <a:solidFill>
            <a:srgbClr val="8FE4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Where do these Conditional Probability Tables (CPT) come from? </a:t>
            </a: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How do you acquire CPTs ?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13" name="Google Shape;613;p73"/>
          <p:cNvSpPr txBox="1"/>
          <p:nvPr>
            <p:ph type="title"/>
          </p:nvPr>
        </p:nvSpPr>
        <p:spPr>
          <a:xfrm>
            <a:off x="350450" y="2034900"/>
            <a:ext cx="8520600" cy="1073700"/>
          </a:xfrm>
          <a:prstGeom prst="rect">
            <a:avLst/>
          </a:prstGeom>
          <a:solidFill>
            <a:srgbClr val="8FE4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ppy Monkey"/>
                <a:ea typeface="Happy Monkey"/>
                <a:cs typeface="Happy Monkey"/>
                <a:sym typeface="Happy Monkey"/>
              </a:rPr>
              <a:t>How do you process CPTs ?</a:t>
            </a:r>
            <a:endParaRPr sz="24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Inference in Bayesian Network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74"/>
          <p:cNvSpPr txBox="1"/>
          <p:nvPr>
            <p:ph idx="1" type="body"/>
          </p:nvPr>
        </p:nvSpPr>
        <p:spPr>
          <a:xfrm>
            <a:off x="311700" y="1152475"/>
            <a:ext cx="79413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Bayesian Inference: Bayes comes into Bayesian Network.</a:t>
            </a:r>
            <a:endParaRPr sz="2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0" name="Google Shape;6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38" y="2334200"/>
            <a:ext cx="5885624" cy="2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75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27" name="Google Shape;627;p75"/>
          <p:cNvCxnSpPr>
            <a:stCxn id="625" idx="4"/>
            <a:endCxn id="626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8" name="Google Shape;628;p75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29" name="Google Shape;629;p75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30" name="Google Shape;630;p75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75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2" name="Google Shape;632;p75"/>
          <p:cNvSpPr txBox="1"/>
          <p:nvPr/>
        </p:nvSpPr>
        <p:spPr>
          <a:xfrm>
            <a:off x="329325" y="2866100"/>
            <a:ext cx="86112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This is a probabilistic graphical representation of knowledge-performance model.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8" name="Google Shape;638;p76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39" name="Google Shape;639;p76"/>
          <p:cNvCxnSpPr>
            <a:stCxn id="637" idx="4"/>
            <a:endCxn id="638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40" name="Google Shape;640;p76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41" name="Google Shape;641;p76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42" name="Google Shape;642;p76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p76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4" name="Google Shape;644;p76"/>
          <p:cNvSpPr txBox="1"/>
          <p:nvPr/>
        </p:nvSpPr>
        <p:spPr>
          <a:xfrm>
            <a:off x="329325" y="2866100"/>
            <a:ext cx="86112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This is a probabilistic graphical representation of knowledge-performance model.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It tells us how the performance would be like given knowledge.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7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0" name="Google Shape;650;p77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1" name="Google Shape;651;p77"/>
          <p:cNvCxnSpPr>
            <a:stCxn id="649" idx="4"/>
            <a:endCxn id="650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52" name="Google Shape;652;p77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53" name="Google Shape;653;p77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54" name="Google Shape;654;p77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5" name="Google Shape;655;p77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77"/>
          <p:cNvSpPr txBox="1"/>
          <p:nvPr/>
        </p:nvSpPr>
        <p:spPr>
          <a:xfrm>
            <a:off x="329325" y="2866100"/>
            <a:ext cx="86112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This is a probabilistic graphical representation of knowledge-performance model.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It tells us how the performance would be like given knowledge.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But in real-world, we can see performance but cannot see knowledge.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8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p78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63" name="Google Shape;663;p78"/>
          <p:cNvCxnSpPr>
            <a:stCxn id="661" idx="4"/>
            <a:endCxn id="662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64" name="Google Shape;664;p78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65" name="Google Shape;665;p78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6" name="Google Shape;666;p78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7" name="Google Shape;667;p78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8" name="Google Shape;668;p78"/>
          <p:cNvSpPr txBox="1"/>
          <p:nvPr/>
        </p:nvSpPr>
        <p:spPr>
          <a:xfrm>
            <a:off x="329325" y="2866100"/>
            <a:ext cx="86112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This is a probabilistic graphical representation of knowledge-performance model.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It tells us how the performance would be like given knowledge.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But in real-world, we can see performance but cannot see knowledge.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Knowledge is hidden (latent)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79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5" name="Google Shape;675;p79"/>
          <p:cNvCxnSpPr>
            <a:stCxn id="673" idx="4"/>
            <a:endCxn id="674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76" name="Google Shape;676;p79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77" name="Google Shape;677;p79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78" name="Google Shape;678;p79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79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79"/>
          <p:cNvSpPr txBox="1"/>
          <p:nvPr/>
        </p:nvSpPr>
        <p:spPr>
          <a:xfrm>
            <a:off x="329325" y="2866100"/>
            <a:ext cx="42861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This is where Bayesian Inference comes.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Using the Bayes Theorem, we can deduce ‘knowledge’ from ‘performance’.</a:t>
            </a:r>
            <a:endParaRPr sz="1800">
              <a:solidFill>
                <a:schemeClr val="dk1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681" name="Google Shape;6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00" y="2866100"/>
            <a:ext cx="4286163" cy="19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0"/>
          <p:cNvSpPr/>
          <p:nvPr/>
        </p:nvSpPr>
        <p:spPr>
          <a:xfrm>
            <a:off x="145600" y="2754950"/>
            <a:ext cx="4497300" cy="2227800"/>
          </a:xfrm>
          <a:prstGeom prst="rect">
            <a:avLst/>
          </a:prstGeom>
          <a:solidFill>
            <a:srgbClr val="FFF52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80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p80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89" name="Google Shape;689;p80"/>
          <p:cNvCxnSpPr>
            <a:stCxn id="687" idx="4"/>
            <a:endCxn id="688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0" name="Google Shape;690;p80"/>
          <p:cNvGraphicFramePr/>
          <p:nvPr/>
        </p:nvGraphicFramePr>
        <p:xfrm>
          <a:off x="2676688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127450"/>
                <a:gridCol w="97775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91" name="Google Shape;691;p80"/>
          <p:cNvGraphicFramePr/>
          <p:nvPr/>
        </p:nvGraphicFramePr>
        <p:xfrm>
          <a:off x="5212175" y="7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342000"/>
                <a:gridCol w="800875"/>
                <a:gridCol w="806775"/>
              </a:tblGrid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Knowledge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7FB4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  <a:tr h="4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False</a:t>
                      </a:r>
                      <a:endParaRPr sz="13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2" name="Google Shape;692;p80"/>
          <p:cNvSpPr txBox="1"/>
          <p:nvPr/>
        </p:nvSpPr>
        <p:spPr>
          <a:xfrm>
            <a:off x="2676700" y="354825"/>
            <a:ext cx="196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80"/>
          <p:cNvSpPr txBox="1"/>
          <p:nvPr/>
        </p:nvSpPr>
        <p:spPr>
          <a:xfrm>
            <a:off x="5250825" y="296375"/>
            <a:ext cx="2555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 Correct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4" name="Google Shape;69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00" y="2866100"/>
            <a:ext cx="4286163" cy="1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0"/>
          <p:cNvSpPr txBox="1"/>
          <p:nvPr/>
        </p:nvSpPr>
        <p:spPr>
          <a:xfrm>
            <a:off x="455250" y="2866100"/>
            <a:ext cx="4039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P(Know) : CPT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P(Correct) : Observable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 | Know) : CPT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P(Know | Correct)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P(Know | Correct)=</a:t>
            </a:r>
            <a:r>
              <a:rPr lang="en">
                <a:solidFill>
                  <a:schemeClr val="dk1"/>
                </a:solidFill>
              </a:rPr>
              <a:t>P(Correct| Know)*P(Know)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P(Correct)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6" name="Google Shape;696;p80"/>
          <p:cNvCxnSpPr/>
          <p:nvPr/>
        </p:nvCxnSpPr>
        <p:spPr>
          <a:xfrm>
            <a:off x="2150375" y="4483700"/>
            <a:ext cx="19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1"/>
          <p:cNvSpPr/>
          <p:nvPr/>
        </p:nvSpPr>
        <p:spPr>
          <a:xfrm>
            <a:off x="4754575" y="85575"/>
            <a:ext cx="4317000" cy="4521300"/>
          </a:xfrm>
          <a:prstGeom prst="rect">
            <a:avLst/>
          </a:prstGeom>
          <a:solidFill>
            <a:srgbClr val="FFF52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81"/>
          <p:cNvSpPr/>
          <p:nvPr/>
        </p:nvSpPr>
        <p:spPr>
          <a:xfrm>
            <a:off x="6472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81"/>
          <p:cNvSpPr/>
          <p:nvPr/>
        </p:nvSpPr>
        <p:spPr>
          <a:xfrm>
            <a:off x="647225" y="169957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04" name="Google Shape;704;p81"/>
          <p:cNvCxnSpPr>
            <a:stCxn id="702" idx="4"/>
            <a:endCxn id="703" idx="0"/>
          </p:cNvCxnSpPr>
          <p:nvPr/>
        </p:nvCxnSpPr>
        <p:spPr>
          <a:xfrm>
            <a:off x="1482137" y="1168225"/>
            <a:ext cx="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81"/>
          <p:cNvSpPr txBox="1"/>
          <p:nvPr/>
        </p:nvSpPr>
        <p:spPr>
          <a:xfrm>
            <a:off x="455250" y="2866100"/>
            <a:ext cx="4039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P(Know) : CPT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P(Correct) : Observable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 | Know) : CPT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P(Know | Correct)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P(Know | Correct)=</a:t>
            </a:r>
            <a:r>
              <a:rPr lang="en">
                <a:solidFill>
                  <a:schemeClr val="dk1"/>
                </a:solidFill>
              </a:rPr>
              <a:t>P(Correct| Know)*P(Know)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P(Correct)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6" name="Google Shape;706;p81"/>
          <p:cNvCxnSpPr/>
          <p:nvPr/>
        </p:nvCxnSpPr>
        <p:spPr>
          <a:xfrm>
            <a:off x="2150375" y="4483700"/>
            <a:ext cx="19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81"/>
          <p:cNvSpPr/>
          <p:nvPr/>
        </p:nvSpPr>
        <p:spPr>
          <a:xfrm>
            <a:off x="2753937" y="167125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8" name="Google Shape;708;p81"/>
          <p:cNvSpPr/>
          <p:nvPr/>
        </p:nvSpPr>
        <p:spPr>
          <a:xfrm>
            <a:off x="2753925" y="1641329"/>
            <a:ext cx="1669800" cy="1001100"/>
          </a:xfrm>
          <a:prstGeom prst="ellipse">
            <a:avLst/>
          </a:prstGeom>
          <a:solidFill>
            <a:srgbClr val="CAFAF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Correct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09" name="Google Shape;709;p81"/>
          <p:cNvCxnSpPr>
            <a:stCxn id="707" idx="4"/>
            <a:endCxn id="708" idx="0"/>
          </p:cNvCxnSpPr>
          <p:nvPr/>
        </p:nvCxnSpPr>
        <p:spPr>
          <a:xfrm>
            <a:off x="3588837" y="1168225"/>
            <a:ext cx="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81"/>
          <p:cNvCxnSpPr>
            <a:stCxn id="702" idx="6"/>
            <a:endCxn id="707" idx="2"/>
          </p:cNvCxnSpPr>
          <p:nvPr/>
        </p:nvCxnSpPr>
        <p:spPr>
          <a:xfrm>
            <a:off x="2317037" y="667675"/>
            <a:ext cx="43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81"/>
          <p:cNvSpPr txBox="1"/>
          <p:nvPr/>
        </p:nvSpPr>
        <p:spPr>
          <a:xfrm>
            <a:off x="4860625" y="299475"/>
            <a:ext cx="41235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In Dynamic Bayesian Networks,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Bayesian Inference is used to predict future unobserved variables.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1"/>
          <p:cNvSpPr txBox="1"/>
          <p:nvPr/>
        </p:nvSpPr>
        <p:spPr>
          <a:xfrm>
            <a:off x="4860625" y="1641325"/>
            <a:ext cx="42111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P(Know) : CPT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P(Correct) : Observable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P(Know | Correct) : Inferred and updated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 | Know) =?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P(Correct | Know )=</a:t>
            </a:r>
            <a:r>
              <a:rPr lang="en">
                <a:solidFill>
                  <a:schemeClr val="dk1"/>
                </a:solidFill>
              </a:rPr>
              <a:t>P(Know | Correct)*P(Correct)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P(Know)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3" name="Google Shape;713;p81"/>
          <p:cNvCxnSpPr/>
          <p:nvPr/>
        </p:nvCxnSpPr>
        <p:spPr>
          <a:xfrm>
            <a:off x="6555750" y="3258925"/>
            <a:ext cx="19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065738" y="1291401"/>
            <a:ext cx="3471000" cy="1958100"/>
          </a:xfrm>
          <a:prstGeom prst="rect">
            <a:avLst/>
          </a:prstGeom>
          <a:solidFill>
            <a:srgbClr val="78C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900563" y="1849938"/>
            <a:ext cx="2037000" cy="1039200"/>
          </a:xfrm>
          <a:prstGeom prst="rect">
            <a:avLst/>
          </a:prstGeom>
          <a:solidFill>
            <a:srgbClr val="31B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450238" y="3399050"/>
            <a:ext cx="2462100" cy="1039200"/>
          </a:xfrm>
          <a:prstGeom prst="rect">
            <a:avLst/>
          </a:prstGeom>
          <a:solidFill>
            <a:srgbClr val="7FB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Parameters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982413" y="259750"/>
            <a:ext cx="3606600" cy="934500"/>
          </a:xfrm>
          <a:prstGeom prst="rect">
            <a:avLst/>
          </a:prstGeom>
          <a:solidFill>
            <a:srgbClr val="7CB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Real World</a:t>
            </a:r>
            <a:endParaRPr sz="4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Learning in Bayesian Networks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9" name="Google Shape;719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Maximum Likelihood Estimation (ML)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Expectation-Maximization (EM)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Gradient Descent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Markov Chain Monte Carlo (MCMC)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50" y="1297975"/>
            <a:ext cx="7696975" cy="2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83"/>
          <p:cNvSpPr txBox="1"/>
          <p:nvPr>
            <p:ph type="title"/>
          </p:nvPr>
        </p:nvSpPr>
        <p:spPr>
          <a:xfrm>
            <a:off x="311700" y="2319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Learning in Bayesian Networks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Knowledge Tracing Model: Dynamic Bayesian Network</a:t>
            </a:r>
            <a:endParaRPr sz="2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50" y="1297975"/>
            <a:ext cx="7696975" cy="22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73" y="3350923"/>
            <a:ext cx="4991176" cy="14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4"/>
          <p:cNvSpPr txBox="1"/>
          <p:nvPr>
            <p:ph type="title"/>
          </p:nvPr>
        </p:nvSpPr>
        <p:spPr>
          <a:xfrm>
            <a:off x="311700" y="2319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Learning in Bayesian Networks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Knowledge Tracing Model: Dynamic Bayesian Network</a:t>
            </a:r>
            <a:endParaRPr sz="21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5"/>
          <p:cNvSpPr txBox="1"/>
          <p:nvPr/>
        </p:nvSpPr>
        <p:spPr>
          <a:xfrm>
            <a:off x="3031950" y="1954675"/>
            <a:ext cx="3080100" cy="2053500"/>
          </a:xfrm>
          <a:prstGeom prst="rect">
            <a:avLst/>
          </a:prstGeom>
          <a:solidFill>
            <a:srgbClr val="7D6E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Knowledge Tracing Model</a:t>
            </a:r>
            <a:endParaRPr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Expectation-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Maximization (EM)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Algorithm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8" name="Google Shape;738;p85"/>
          <p:cNvSpPr txBox="1"/>
          <p:nvPr/>
        </p:nvSpPr>
        <p:spPr>
          <a:xfrm>
            <a:off x="311700" y="2005625"/>
            <a:ext cx="18774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FE525E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FFFFFF"/>
                </a:solidFill>
                <a:highlight>
                  <a:srgbClr val="FE525E"/>
                </a:highlight>
                <a:latin typeface="Poppins"/>
                <a:ea typeface="Poppins"/>
                <a:cs typeface="Poppins"/>
                <a:sym typeface="Poppins"/>
              </a:rPr>
              <a:t>Input </a:t>
            </a:r>
            <a:r>
              <a:rPr lang="en" sz="1800">
                <a:solidFill>
                  <a:srgbClr val="FFFFFF"/>
                </a:solidFill>
                <a:highlight>
                  <a:srgbClr val="FE525E"/>
                </a:highlight>
                <a:latin typeface="Poppins"/>
                <a:ea typeface="Poppins"/>
                <a:cs typeface="Poppins"/>
                <a:sym typeface="Poppins"/>
              </a:rPr>
              <a:t>:   </a:t>
            </a:r>
            <a:endParaRPr sz="1800">
              <a:solidFill>
                <a:srgbClr val="FFFFFF"/>
              </a:solidFill>
              <a:highlight>
                <a:srgbClr val="FE525E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Performance Data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(Observed)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9" name="Google Shape;739;p85"/>
          <p:cNvSpPr txBox="1"/>
          <p:nvPr/>
        </p:nvSpPr>
        <p:spPr>
          <a:xfrm>
            <a:off x="6557725" y="1954675"/>
            <a:ext cx="24216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Output :</a:t>
            </a:r>
            <a:endParaRPr sz="1800">
              <a:solidFill>
                <a:srgbClr val="FFFFFF"/>
              </a:solidFill>
              <a:highlight>
                <a:srgbClr val="FF686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Model Parameters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(hidden)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Predicted Performance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unobserved</a:t>
            </a: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0" name="Google Shape;740;p85"/>
          <p:cNvSpPr txBox="1"/>
          <p:nvPr>
            <p:ph type="title"/>
          </p:nvPr>
        </p:nvSpPr>
        <p:spPr>
          <a:xfrm>
            <a:off x="311700" y="2319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Learning in Bayesian Networks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Knowledge Tracing Model: Dynamic Bayesian Network</a:t>
            </a:r>
            <a:endParaRPr sz="2100"/>
          </a:p>
        </p:txBody>
      </p:sp>
      <p:sp>
        <p:nvSpPr>
          <p:cNvPr id="741" name="Google Shape;741;p85"/>
          <p:cNvSpPr/>
          <p:nvPr/>
        </p:nvSpPr>
        <p:spPr>
          <a:xfrm>
            <a:off x="2402225" y="2585525"/>
            <a:ext cx="619800" cy="5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5"/>
          <p:cNvSpPr/>
          <p:nvPr/>
        </p:nvSpPr>
        <p:spPr>
          <a:xfrm>
            <a:off x="6121975" y="2585525"/>
            <a:ext cx="619800" cy="5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6"/>
          <p:cNvSpPr txBox="1"/>
          <p:nvPr/>
        </p:nvSpPr>
        <p:spPr>
          <a:xfrm>
            <a:off x="3031950" y="1954675"/>
            <a:ext cx="3080100" cy="2053500"/>
          </a:xfrm>
          <a:prstGeom prst="rect">
            <a:avLst/>
          </a:prstGeom>
          <a:solidFill>
            <a:srgbClr val="7D6E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Knowledge Tracing Model</a:t>
            </a:r>
            <a:endParaRPr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Expectation-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Maximization (EM)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Algorithm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8" name="Google Shape;748;p86"/>
          <p:cNvSpPr txBox="1"/>
          <p:nvPr/>
        </p:nvSpPr>
        <p:spPr>
          <a:xfrm>
            <a:off x="253575" y="1414750"/>
            <a:ext cx="26718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highlight>
                  <a:srgbClr val="FE525E"/>
                </a:highlight>
                <a:latin typeface="Poppins"/>
                <a:ea typeface="Poppins"/>
                <a:cs typeface="Poppins"/>
                <a:sym typeface="Poppins"/>
              </a:rPr>
              <a:t> Input :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Performance Data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(Observed)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9" name="Google Shape;749;p86"/>
          <p:cNvSpPr txBox="1"/>
          <p:nvPr/>
        </p:nvSpPr>
        <p:spPr>
          <a:xfrm>
            <a:off x="6548025" y="1363675"/>
            <a:ext cx="242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highlight>
                  <a:srgbClr val="FF6860"/>
                </a:highlight>
                <a:latin typeface="Poppins"/>
                <a:ea typeface="Poppins"/>
                <a:cs typeface="Poppins"/>
                <a:sym typeface="Poppins"/>
              </a:rPr>
              <a:t>Output :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Model Parameters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(Unobserved)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0" name="Google Shape;750;p86"/>
          <p:cNvSpPr txBox="1"/>
          <p:nvPr>
            <p:ph type="title"/>
          </p:nvPr>
        </p:nvSpPr>
        <p:spPr>
          <a:xfrm>
            <a:off x="311700" y="2319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Learning in Bayesian Networks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Knowledge Tracing Model: Dynamic Bayesian Network</a:t>
            </a:r>
            <a:endParaRPr sz="2100"/>
          </a:p>
        </p:txBody>
      </p:sp>
      <p:sp>
        <p:nvSpPr>
          <p:cNvPr id="751" name="Google Shape;751;p86"/>
          <p:cNvSpPr/>
          <p:nvPr/>
        </p:nvSpPr>
        <p:spPr>
          <a:xfrm>
            <a:off x="2402225" y="2585525"/>
            <a:ext cx="619800" cy="5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6"/>
          <p:cNvSpPr/>
          <p:nvPr/>
        </p:nvSpPr>
        <p:spPr>
          <a:xfrm>
            <a:off x="6121975" y="2585525"/>
            <a:ext cx="619800" cy="5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3" name="Google Shape;753;p86"/>
          <p:cNvGraphicFramePr/>
          <p:nvPr/>
        </p:nvGraphicFramePr>
        <p:xfrm>
          <a:off x="139650" y="25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977625"/>
                <a:gridCol w="579700"/>
                <a:gridCol w="1228400"/>
              </a:tblGrid>
              <a:tr h="53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A4F2FC"/>
                    </a:solidFill>
                  </a:tcPr>
                </a:tc>
              </a:tr>
              <a:tr h="34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A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a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34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A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b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1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34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B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a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1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34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B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b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1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34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C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a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4" name="Google Shape;754;p86"/>
          <p:cNvGraphicFramePr/>
          <p:nvPr/>
        </p:nvGraphicFramePr>
        <p:xfrm>
          <a:off x="6901000" y="267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{3C4EBA3D-32B4-4C26-9976-0FF544F769EA}</a:tableStyleId>
              </a:tblPr>
              <a:tblGrid>
                <a:gridCol w="1208700"/>
                <a:gridCol w="859950"/>
              </a:tblGrid>
              <a:tr h="4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4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 Knowledge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0.52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27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0.09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27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0.39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  <a:tr h="27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appy Monkey"/>
                          <a:ea typeface="Happy Monkey"/>
                          <a:cs typeface="Happy Monkey"/>
                          <a:sym typeface="Happy Monkey"/>
                        </a:rPr>
                        <a:t>0.16</a:t>
                      </a:r>
                      <a:endParaRPr>
                        <a:latin typeface="Happy Monkey"/>
                        <a:ea typeface="Happy Monkey"/>
                        <a:cs typeface="Happy Monkey"/>
                        <a:sym typeface="Happy Monkey"/>
                      </a:endParaRPr>
                    </a:p>
                  </a:txBody>
                  <a:tcPr marT="91425" marB="91425" marR="91425" marL="91425">
                    <a:solidFill>
                      <a:srgbClr val="A4F2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tard"/>
                <a:ea typeface="Coustard"/>
                <a:cs typeface="Coustard"/>
                <a:sym typeface="Coustard"/>
              </a:rPr>
              <a:t>What do we do with these parameters?</a:t>
            </a:r>
            <a:endParaRPr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760" name="Google Shape;760;p87"/>
          <p:cNvSpPr txBox="1"/>
          <p:nvPr>
            <p:ph idx="1" type="body"/>
          </p:nvPr>
        </p:nvSpPr>
        <p:spPr>
          <a:xfrm>
            <a:off x="311700" y="115247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to predict next performance.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is the student going to perform in next question?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Shall we give more difficult problem?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Shall we offer help?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tard"/>
                <a:ea typeface="Coustard"/>
                <a:cs typeface="Coustard"/>
                <a:sym typeface="Coustard"/>
              </a:rPr>
              <a:t>What do we do with these parameters?</a:t>
            </a:r>
            <a:endParaRPr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766" name="Google Shape;766;p88"/>
          <p:cNvSpPr txBox="1"/>
          <p:nvPr>
            <p:ph idx="1" type="body"/>
          </p:nvPr>
        </p:nvSpPr>
        <p:spPr>
          <a:xfrm>
            <a:off x="311700" y="1152475"/>
            <a:ext cx="85206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to predict next performance.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is the student going to perform in next question?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Shall we give more difficult problem?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Shall we offer help?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7" name="Google Shape;767;p88"/>
          <p:cNvSpPr txBox="1"/>
          <p:nvPr/>
        </p:nvSpPr>
        <p:spPr>
          <a:xfrm>
            <a:off x="359750" y="3294175"/>
            <a:ext cx="8050800" cy="1638000"/>
          </a:xfrm>
          <a:prstGeom prst="rect">
            <a:avLst/>
          </a:prstGeom>
          <a:solidFill>
            <a:srgbClr val="EBE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they help us understand student learning behavior?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where it gets tricky !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9"/>
          <p:cNvSpPr txBox="1"/>
          <p:nvPr>
            <p:ph idx="1" type="body"/>
          </p:nvPr>
        </p:nvSpPr>
        <p:spPr>
          <a:xfrm>
            <a:off x="311700" y="60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stard"/>
                <a:ea typeface="Coustard"/>
                <a:cs typeface="Coustard"/>
                <a:sym typeface="Coustard"/>
              </a:rPr>
              <a:t>Limitations of Learning in Bayesian Networks</a:t>
            </a:r>
            <a:endParaRPr sz="2400">
              <a:solidFill>
                <a:srgbClr val="000000"/>
              </a:solidFill>
              <a:latin typeface="Coustard"/>
              <a:ea typeface="Coustard"/>
              <a:cs typeface="Coustard"/>
              <a:sym typeface="Coustar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global maxima.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EM, we need to start from some priors.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 parameter estimations are sensitive to those initial values.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00" y="94250"/>
            <a:ext cx="6618426" cy="19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513" y="2080375"/>
            <a:ext cx="7134976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Bayesian Networks are g</a:t>
            </a: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ood at prediction.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But still compromised at understanding.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That leads us to Causality</a:t>
            </a: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!!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155125" y="700125"/>
            <a:ext cx="3336600" cy="1882200"/>
          </a:xfrm>
          <a:prstGeom prst="rect">
            <a:avLst/>
          </a:prstGeom>
          <a:solidFill>
            <a:srgbClr val="7AA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Uncertainty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30225" y="2664850"/>
            <a:ext cx="2761500" cy="1039200"/>
          </a:xfrm>
          <a:prstGeom prst="rect">
            <a:avLst/>
          </a:prstGeom>
          <a:solidFill>
            <a:srgbClr val="7D6E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Likelihood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391475" y="2664850"/>
            <a:ext cx="2597400" cy="1039200"/>
          </a:xfrm>
          <a:prstGeom prst="rect">
            <a:avLst/>
          </a:prstGeom>
          <a:solidFill>
            <a:srgbClr val="FE5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Modularity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652275" y="700125"/>
            <a:ext cx="3336600" cy="1882200"/>
          </a:xfrm>
          <a:prstGeom prst="rect">
            <a:avLst/>
          </a:prstGeom>
          <a:solidFill>
            <a:srgbClr val="FF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Complexity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200850" y="417375"/>
            <a:ext cx="3165900" cy="1398600"/>
          </a:xfrm>
          <a:prstGeom prst="rect">
            <a:avLst/>
          </a:prstGeom>
          <a:solidFill>
            <a:srgbClr val="7CB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Inference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492466" y="1967750"/>
            <a:ext cx="2761500" cy="1039200"/>
          </a:xfrm>
          <a:prstGeom prst="rect">
            <a:avLst/>
          </a:prstGeom>
          <a:solidFill>
            <a:srgbClr val="5ABA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Minimization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362325" y="1967750"/>
            <a:ext cx="3004500" cy="1039200"/>
          </a:xfrm>
          <a:prstGeom prst="rect">
            <a:avLst/>
          </a:prstGeom>
          <a:solidFill>
            <a:srgbClr val="5BA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Transformations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92466" y="3116650"/>
            <a:ext cx="2304300" cy="1039200"/>
          </a:xfrm>
          <a:prstGeom prst="rect">
            <a:avLst/>
          </a:prstGeom>
          <a:solidFill>
            <a:srgbClr val="51C2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Optimization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492466" y="417375"/>
            <a:ext cx="3165900" cy="1398600"/>
          </a:xfrm>
          <a:prstGeom prst="rect">
            <a:avLst/>
          </a:prstGeom>
          <a:solidFill>
            <a:srgbClr val="4F98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 sz="3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926250" y="3158725"/>
            <a:ext cx="2440500" cy="820200"/>
          </a:xfrm>
          <a:prstGeom prst="rect">
            <a:avLst/>
          </a:prstGeom>
          <a:solidFill>
            <a:srgbClr val="457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Maximization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