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putersciencewiki.org/index.php/Max-pooling_/_Pool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putersciencewiki.org/index.php/Max-pooling_/_Pool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bf6f5a2a0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4bf6f5a2a0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bf6f5a2a0_0_10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4bf6f5a2a0_0_10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bf6f5a2a0_0_11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4bf6f5a2a0_0_1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bf6f5a2a0_0_12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bf6f5a2a0_0_1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bf6f5a2a0_0_1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4bf6f5a2a0_0_1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bf6f5a2a0_0_1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bf6f5a2a0_0_13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bf6f5a2a0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68" name="Google Shape;68;g4bf6f5a2a0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a:t>
            </a:r>
            <a:r>
              <a:rPr lang="en-GB" u="sng">
                <a:solidFill>
                  <a:schemeClr val="hlink"/>
                </a:solidFill>
                <a:hlinkClick r:id="rId2"/>
              </a:rPr>
              <a:t>https://computersciencewiki.org/index.php/Max-pooling_/_Pooling</a:t>
            </a:r>
            <a:r>
              <a:rPr lang="en-GB"/>
              <a:t> for more.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bf6f5a2a0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74" name="Google Shape;74;g4bf6f5a2a0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bf6f5a2a0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1" name="Google Shape;81;g4bf6f5a2a0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a:t>
            </a:r>
            <a:r>
              <a:rPr lang="en-GB" u="sng">
                <a:solidFill>
                  <a:schemeClr val="hlink"/>
                </a:solidFill>
                <a:hlinkClick r:id="rId2"/>
              </a:rPr>
              <a:t>https://computersciencewiki.org/index.php/Max-pooling_/_Pooling</a:t>
            </a:r>
            <a:r>
              <a:rPr lang="en-GB"/>
              <a:t> for more.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bf6f5a2a0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7" name="Google Shape;87;g4bf6f5a2a0_0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bf6f5a2a0_0_2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similar idea of NLP can be implemented in the field of computer vision.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This way we capture the information extracted from single kernel in many 2-dim arrays.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Thus we may be able to accurately classify images which are very busy, busy in the sense that it has many components in a single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95" name="Google Shape;95;g4bf6f5a2a0_0_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bf6f5a2a0_0_3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It is same as the traditional max pooling but what is changed is that we get k number of features set instead of a single one.</a:t>
            </a:r>
            <a:endParaRPr/>
          </a:p>
          <a:p>
            <a:pPr indent="-298450" lvl="0" marL="457200" rtl="0" algn="l">
              <a:spcBef>
                <a:spcPts val="0"/>
              </a:spcBef>
              <a:spcAft>
                <a:spcPts val="0"/>
              </a:spcAft>
              <a:buSzPts val="1100"/>
              <a:buChar char="-"/>
            </a:pPr>
            <a:r>
              <a:rPr lang="en-GB"/>
              <a:t>Basically we do maximum value pool then second maximum value pool and same until kth number.</a:t>
            </a:r>
            <a:endParaRPr/>
          </a:p>
          <a:p>
            <a:pPr indent="-298450" lvl="0" marL="457200" rtl="0" algn="l">
              <a:spcBef>
                <a:spcPts val="0"/>
              </a:spcBef>
              <a:spcAft>
                <a:spcPts val="0"/>
              </a:spcAft>
              <a:buSzPts val="1100"/>
              <a:buChar char="-"/>
            </a:pPr>
            <a:r>
              <a:rPr lang="en-GB"/>
              <a:t>We can see the example in the figure where we take k-1 max pool and k-2 max pool.</a:t>
            </a:r>
            <a:endParaRPr/>
          </a:p>
        </p:txBody>
      </p:sp>
      <p:sp>
        <p:nvSpPr>
          <p:cNvPr id="104" name="Google Shape;104;g4bf6f5a2a0_0_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bf6f5a2a0_0_4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4bf6f5a2a0_0_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bf6f5a2a0_0_6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4bf6f5a2a0_0_6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326600"/>
            <a:ext cx="9071640" cy="32882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t>k-Max Pooling in Computer Vision</a:t>
            </a:r>
            <a:endParaRPr b="0" i="0" sz="4400" u="none" cap="none" strike="noStrike">
              <a:latin typeface="Arial"/>
              <a:ea typeface="Arial"/>
              <a:cs typeface="Arial"/>
              <a:sym typeface="Arial"/>
            </a:endParaRPr>
          </a:p>
        </p:txBody>
      </p:sp>
      <p:sp>
        <p:nvSpPr>
          <p:cNvPr id="64" name="Google Shape;64;p14"/>
          <p:cNvSpPr txBox="1"/>
          <p:nvPr/>
        </p:nvSpPr>
        <p:spPr>
          <a:xfrm>
            <a:off x="504000" y="1326600"/>
            <a:ext cx="9071700" cy="3288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a:p>
          <a:p>
            <a:pPr indent="0" lvl="0" marL="0" marR="0" rtl="0" algn="ctr">
              <a:spcBef>
                <a:spcPts val="0"/>
              </a:spcBef>
              <a:spcAft>
                <a:spcPts val="0"/>
              </a:spcAft>
              <a:buNone/>
            </a:pPr>
            <a:r>
              <a:t/>
            </a:r>
            <a:endParaRPr/>
          </a:p>
          <a:p>
            <a:pPr indent="0" lvl="0" marL="0" marR="0" rtl="0" algn="ctr">
              <a:spcBef>
                <a:spcPts val="0"/>
              </a:spcBef>
              <a:spcAft>
                <a:spcPts val="0"/>
              </a:spcAft>
              <a:buNone/>
            </a:pPr>
            <a:r>
              <a:rPr lang="en-GB"/>
              <a:t>Team 11 Day 11</a:t>
            </a:r>
            <a:endParaRPr/>
          </a:p>
          <a:p>
            <a:pPr indent="0" lvl="0" marL="0" marR="0" rtl="0" algn="l">
              <a:spcBef>
                <a:spcPts val="0"/>
              </a:spcBef>
              <a:spcAft>
                <a:spcPts val="0"/>
              </a:spcAft>
              <a:buNone/>
            </a:pPr>
            <a:r>
              <a:t/>
            </a:r>
            <a:endParaRPr/>
          </a:p>
          <a:p>
            <a:pPr indent="0" lvl="0" marL="0" marR="0" rtl="0" algn="ctr">
              <a:spcBef>
                <a:spcPts val="0"/>
              </a:spcBef>
              <a:spcAft>
                <a:spcPts val="0"/>
              </a:spcAft>
              <a:buNone/>
            </a:pPr>
            <a:r>
              <a:rPr lang="en-GB"/>
              <a:t>Aviskar KC</a:t>
            </a:r>
            <a:endParaRPr/>
          </a:p>
          <a:p>
            <a:pPr indent="0" lvl="0" marL="0" marR="0" rtl="0" algn="ctr">
              <a:spcBef>
                <a:spcPts val="0"/>
              </a:spcBef>
              <a:spcAft>
                <a:spcPts val="0"/>
              </a:spcAft>
              <a:buNone/>
            </a:pPr>
            <a:r>
              <a:rPr lang="en-GB"/>
              <a:t>Bipin KC</a:t>
            </a:r>
            <a:endParaRPr/>
          </a:p>
          <a:p>
            <a:pPr indent="0" lvl="0" marL="0" marR="0" rtl="0" algn="ctr">
              <a:spcBef>
                <a:spcPts val="0"/>
              </a:spcBef>
              <a:spcAft>
                <a:spcPts val="0"/>
              </a:spcAft>
              <a:buNone/>
            </a:pPr>
            <a:r>
              <a:rPr lang="en-GB"/>
              <a:t>Dev Vats</a:t>
            </a:r>
            <a:endParaRPr/>
          </a:p>
          <a:p>
            <a:pPr indent="0" lvl="0" marL="0" marR="0" rtl="0" algn="ctr">
              <a:spcBef>
                <a:spcPts val="0"/>
              </a:spcBef>
              <a:spcAft>
                <a:spcPts val="0"/>
              </a:spcAft>
              <a:buNone/>
            </a:pPr>
            <a:r>
              <a:rPr lang="en-GB"/>
              <a:t>Kartikesh Mishra</a:t>
            </a:r>
            <a:endParaRPr/>
          </a:p>
          <a:p>
            <a:pPr indent="0" lvl="0" marL="0" marR="0" rtl="0" algn="ctr">
              <a:spcBef>
                <a:spcPts val="0"/>
              </a:spcBef>
              <a:spcAft>
                <a:spcPts val="0"/>
              </a:spcAft>
              <a:buNone/>
            </a:pPr>
            <a:r>
              <a:rPr lang="en-GB"/>
              <a:t>Li Qiang</a:t>
            </a:r>
            <a:endParaRPr/>
          </a:p>
          <a:p>
            <a:pPr indent="0" lvl="0" marL="0" marR="0" rtl="0" algn="ctr">
              <a:spcBef>
                <a:spcPts val="0"/>
              </a:spcBef>
              <a:spcAft>
                <a:spcPts val="0"/>
              </a:spcAft>
              <a:buNone/>
            </a:pPr>
            <a:r>
              <a:rPr lang="en-GB"/>
              <a:t>Nishant Nikhil</a:t>
            </a:r>
            <a:endParaRPr/>
          </a:p>
          <a:p>
            <a:pPr indent="0" lvl="0" marL="0" marR="0" rtl="0" algn="ctr">
              <a:spcBef>
                <a:spcPts val="0"/>
              </a:spcBef>
              <a:spcAft>
                <a:spcPts val="0"/>
              </a:spcAft>
              <a:buNone/>
            </a:pPr>
            <a:r>
              <a:rPr lang="en-GB"/>
              <a:t>Nishesh Awale</a:t>
            </a:r>
            <a:endParaRPr/>
          </a:p>
          <a:p>
            <a:pPr indent="0" lvl="0" marL="0" marR="0" rtl="0" algn="ctr">
              <a:spcBef>
                <a:spcPts val="0"/>
              </a:spcBef>
              <a:spcAft>
                <a:spcPts val="0"/>
              </a:spcAft>
              <a:buNone/>
            </a:pPr>
            <a:r>
              <a:rPr lang="en-GB">
                <a:solidFill>
                  <a:schemeClr val="dk1"/>
                </a:solidFill>
              </a:rPr>
              <a:t>Puja Kandel</a:t>
            </a:r>
            <a:endParaRPr>
              <a:solidFill>
                <a:schemeClr val="dk1"/>
              </a:solidFill>
            </a:endParaRPr>
          </a:p>
          <a:p>
            <a:pPr indent="0" lvl="0" marL="0" marR="0" rtl="0" algn="ctr">
              <a:spcBef>
                <a:spcPts val="0"/>
              </a:spcBef>
              <a:spcAft>
                <a:spcPts val="0"/>
              </a:spcAft>
              <a:buNone/>
            </a:pPr>
            <a:r>
              <a:rPr lang="en-GB"/>
              <a:t>Srijana Raut</a:t>
            </a:r>
            <a:endParaRPr/>
          </a:p>
          <a:p>
            <a:pPr indent="0" lvl="0" marL="0" marR="0" rtl="0" algn="ctr">
              <a:spcBef>
                <a:spcPts val="0"/>
              </a:spcBef>
              <a:spcAft>
                <a:spcPts val="0"/>
              </a:spcAft>
              <a:buNone/>
            </a:pPr>
            <a:r>
              <a:t/>
            </a:r>
            <a:endParaRPr b="0" i="0" u="none" cap="none" strike="noStrike">
              <a:latin typeface="Arial"/>
              <a:ea typeface="Arial"/>
              <a:cs typeface="Arial"/>
              <a:sym typeface="Arial"/>
            </a:endParaRPr>
          </a:p>
          <a:p>
            <a:pPr indent="0" lvl="0" marL="0" marR="0" rtl="0" algn="ctr">
              <a:spcBef>
                <a:spcPts val="0"/>
              </a:spcBef>
              <a:spcAft>
                <a:spcPts val="0"/>
              </a:spcAft>
              <a:buNone/>
            </a:pPr>
            <a:r>
              <a:t/>
            </a:r>
            <a:endParaRPr b="0" i="0" u="none" cap="none" strike="noStrike">
              <a:latin typeface="Arial"/>
              <a:ea typeface="Arial"/>
              <a:cs typeface="Arial"/>
              <a:sym typeface="Arial"/>
            </a:endParaRPr>
          </a:p>
          <a:p>
            <a:pPr indent="0" lvl="0" marL="0" marR="0" rtl="0" algn="ctr">
              <a:spcBef>
                <a:spcPts val="0"/>
              </a:spcBef>
              <a:spcAft>
                <a:spcPts val="0"/>
              </a:spcAft>
              <a:buNone/>
            </a:pPr>
            <a:r>
              <a:t/>
            </a:r>
            <a:endParaRPr b="0" i="0" u="none" cap="none" strike="noStrike">
              <a:latin typeface="Arial"/>
              <a:ea typeface="Arial"/>
              <a:cs typeface="Arial"/>
              <a:sym typeface="Arial"/>
            </a:endParaRPr>
          </a:p>
          <a:p>
            <a:pPr indent="0" lvl="0" marL="0" marR="0" rtl="0" algn="ctr">
              <a:spcBef>
                <a:spcPts val="0"/>
              </a:spcBef>
              <a:spcAft>
                <a:spcPts val="0"/>
              </a:spcAft>
              <a:buNone/>
            </a:pPr>
            <a:r>
              <a:rPr lang="en-GB"/>
              <a:t>Mentor :- Dr. Binod Bhattarai</a:t>
            </a:r>
            <a:endParaRPr b="0" i="0" u="none" cap="none" strike="noStrike">
              <a:latin typeface="Arial"/>
              <a:ea typeface="Arial"/>
              <a:cs typeface="Arial"/>
              <a:sym typeface="Arial"/>
            </a:endParaRPr>
          </a:p>
        </p:txBody>
      </p:sp>
      <p:sp>
        <p:nvSpPr>
          <p:cNvPr id="65" name="Google Shape;65;p14"/>
          <p:cNvSpPr/>
          <p:nvPr/>
        </p:nvSpPr>
        <p:spPr>
          <a:xfrm>
            <a:off x="1771560" y="5180760"/>
            <a:ext cx="6501000" cy="39300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1" i="0" lang="en-GB" sz="1800" u="none" cap="none" strike="noStrike">
                <a:latin typeface="Arial"/>
                <a:ea typeface="Arial"/>
                <a:cs typeface="Arial"/>
                <a:sym typeface="Arial"/>
              </a:rPr>
              <a:t>First AI Winter School in AI                         December  2018</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Generalization to existing poolings</a:t>
            </a:r>
            <a:endParaRPr sz="4400"/>
          </a:p>
        </p:txBody>
      </p:sp>
      <p:sp>
        <p:nvSpPr>
          <p:cNvPr id="178" name="Google Shape;178;p23"/>
          <p:cNvSpPr txBox="1"/>
          <p:nvPr/>
        </p:nvSpPr>
        <p:spPr>
          <a:xfrm>
            <a:off x="8280975" y="16017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79" name="Google Shape;179;p23"/>
          <p:cNvSpPr txBox="1"/>
          <p:nvPr/>
        </p:nvSpPr>
        <p:spPr>
          <a:xfrm>
            <a:off x="8280975" y="19065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180" name="Google Shape;180;p23"/>
          <p:cNvSpPr txBox="1"/>
          <p:nvPr/>
        </p:nvSpPr>
        <p:spPr>
          <a:xfrm>
            <a:off x="8280975" y="22113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0</a:t>
            </a:r>
            <a:endParaRPr/>
          </a:p>
        </p:txBody>
      </p:sp>
      <p:sp>
        <p:nvSpPr>
          <p:cNvPr id="181" name="Google Shape;181;p23"/>
          <p:cNvSpPr txBox="1"/>
          <p:nvPr/>
        </p:nvSpPr>
        <p:spPr>
          <a:xfrm>
            <a:off x="7857600" y="2729075"/>
            <a:ext cx="17631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Max Pooling</a:t>
            </a:r>
            <a:endParaRPr/>
          </a:p>
        </p:txBody>
      </p:sp>
      <p:sp>
        <p:nvSpPr>
          <p:cNvPr id="182" name="Google Shape;182;p23"/>
          <p:cNvSpPr txBox="1"/>
          <p:nvPr/>
        </p:nvSpPr>
        <p:spPr>
          <a:xfrm>
            <a:off x="8280975" y="34305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83" name="Google Shape;183;p23"/>
          <p:cNvSpPr txBox="1"/>
          <p:nvPr/>
        </p:nvSpPr>
        <p:spPr>
          <a:xfrm>
            <a:off x="8280975" y="37353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84" name="Google Shape;184;p23"/>
          <p:cNvSpPr txBox="1"/>
          <p:nvPr/>
        </p:nvSpPr>
        <p:spPr>
          <a:xfrm>
            <a:off x="8280975" y="4040150"/>
            <a:ext cx="305100" cy="3306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1</a:t>
            </a:r>
            <a:endParaRPr/>
          </a:p>
        </p:txBody>
      </p:sp>
      <p:sp>
        <p:nvSpPr>
          <p:cNvPr id="185" name="Google Shape;185;p23"/>
          <p:cNvSpPr txBox="1"/>
          <p:nvPr/>
        </p:nvSpPr>
        <p:spPr>
          <a:xfrm>
            <a:off x="7857600" y="4557875"/>
            <a:ext cx="17631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k-Average Pooling</a:t>
            </a:r>
            <a:endParaRPr/>
          </a:p>
        </p:txBody>
      </p:sp>
      <p:sp>
        <p:nvSpPr>
          <p:cNvPr id="186" name="Google Shape;186;p23"/>
          <p:cNvSpPr txBox="1"/>
          <p:nvPr/>
        </p:nvSpPr>
        <p:spPr>
          <a:xfrm>
            <a:off x="483150" y="1610475"/>
            <a:ext cx="6085800" cy="350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As the k-max pooling is succeeded by 1*1 conv layer</a:t>
            </a:r>
            <a:endParaRPr/>
          </a:p>
          <a:p>
            <a:pPr indent="-317500" lvl="1" marL="914400" rtl="0" algn="l">
              <a:spcBef>
                <a:spcPts val="0"/>
              </a:spcBef>
              <a:spcAft>
                <a:spcPts val="0"/>
              </a:spcAft>
              <a:buSzPts val="1400"/>
              <a:buChar char="-"/>
            </a:pPr>
            <a:r>
              <a:rPr lang="en-GB"/>
              <a:t>The k-max pooling can generalize to the existing pooling methodologies</a:t>
            </a:r>
            <a:br>
              <a:rPr lang="en-GB"/>
            </a:br>
            <a:endParaRPr/>
          </a:p>
          <a:p>
            <a:pPr indent="-317500" lvl="0" marL="457200" rtl="0" algn="l">
              <a:spcBef>
                <a:spcPts val="0"/>
              </a:spcBef>
              <a:spcAft>
                <a:spcPts val="0"/>
              </a:spcAft>
              <a:buSzPts val="1400"/>
              <a:buChar char="-"/>
            </a:pPr>
            <a:r>
              <a:rPr lang="en-GB"/>
              <a:t>This would make k-Max Pooling as a plug and play module for existing architectures</a:t>
            </a:r>
            <a:br>
              <a:rPr lang="en-GB"/>
            </a:br>
            <a:endParaRPr/>
          </a:p>
          <a:p>
            <a:pPr indent="-317500" lvl="0" marL="457200" rtl="0" algn="l">
              <a:spcBef>
                <a:spcPts val="0"/>
              </a:spcBef>
              <a:spcAft>
                <a:spcPts val="0"/>
              </a:spcAft>
              <a:buSzPts val="1400"/>
              <a:buChar char="-"/>
            </a:pPr>
            <a:r>
              <a:rPr lang="en-GB"/>
              <a:t>Why a 1*1</a:t>
            </a:r>
            <a:endParaRPr/>
          </a:p>
          <a:p>
            <a:pPr indent="-317500" lvl="1" marL="914400" rtl="0" algn="l">
              <a:spcBef>
                <a:spcPts val="0"/>
              </a:spcBef>
              <a:spcAft>
                <a:spcPts val="0"/>
              </a:spcAft>
              <a:buSzPts val="1400"/>
              <a:buChar char="-"/>
            </a:pPr>
            <a:r>
              <a:rPr lang="en-GB"/>
              <a:t>The whole point of max pool is dimensionality reduction and providing translation invariance</a:t>
            </a:r>
            <a:endParaRPr/>
          </a:p>
          <a:p>
            <a:pPr indent="-317500" lvl="1" marL="914400" rtl="0" algn="l">
              <a:spcBef>
                <a:spcPts val="0"/>
              </a:spcBef>
              <a:spcAft>
                <a:spcPts val="0"/>
              </a:spcAft>
              <a:buSzPts val="1400"/>
              <a:buChar char="-"/>
            </a:pPr>
            <a:r>
              <a:rPr lang="en-GB"/>
              <a:t>There is a trade off between the dimensionality reduction and the number of parameters.</a:t>
            </a:r>
            <a:endParaRPr/>
          </a:p>
          <a:p>
            <a:pPr indent="-317500" lvl="1" marL="914400" rtl="0" algn="l">
              <a:spcBef>
                <a:spcPts val="0"/>
              </a:spcBef>
              <a:spcAft>
                <a:spcPts val="0"/>
              </a:spcAft>
              <a:buSzPts val="1400"/>
              <a:buChar char="-"/>
            </a:pPr>
            <a:r>
              <a:rPr lang="en-GB"/>
              <a:t>Extreme case of k-Max Pooling is a conv layer itself.</a:t>
            </a:r>
            <a:br>
              <a:rPr lang="en-GB"/>
            </a:br>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Small Code Snippet in PyTorch</a:t>
            </a:r>
            <a:endParaRPr sz="4400"/>
          </a:p>
        </p:txBody>
      </p:sp>
      <p:pic>
        <p:nvPicPr>
          <p:cNvPr id="192" name="Google Shape;192;p24"/>
          <p:cNvPicPr preferRelativeResize="0"/>
          <p:nvPr/>
        </p:nvPicPr>
        <p:blipFill>
          <a:blip r:embed="rId3">
            <a:alphaModFix/>
          </a:blip>
          <a:stretch>
            <a:fillRect/>
          </a:stretch>
        </p:blipFill>
        <p:spPr>
          <a:xfrm>
            <a:off x="152400" y="2070880"/>
            <a:ext cx="9775824" cy="16293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Pros and Cons</a:t>
            </a:r>
            <a:endParaRPr sz="4400"/>
          </a:p>
        </p:txBody>
      </p:sp>
      <p:sp>
        <p:nvSpPr>
          <p:cNvPr id="198" name="Google Shape;198;p25"/>
          <p:cNvSpPr txBox="1"/>
          <p:nvPr/>
        </p:nvSpPr>
        <p:spPr>
          <a:xfrm>
            <a:off x="398375" y="1172575"/>
            <a:ext cx="3831300" cy="449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Pros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GB"/>
              <a:t>Features would be able to consider more than one feature, and in this sense would be able to learn richer representations.</a:t>
            </a:r>
            <a:endParaRPr/>
          </a:p>
          <a:p>
            <a:pPr indent="-317500" lvl="1" marL="914400" rtl="0" algn="l">
              <a:spcBef>
                <a:spcPts val="0"/>
              </a:spcBef>
              <a:spcAft>
                <a:spcPts val="0"/>
              </a:spcAft>
              <a:buSzPts val="1400"/>
              <a:buChar char="-"/>
            </a:pPr>
            <a:r>
              <a:rPr lang="en-GB"/>
              <a:t>In all of the current architectures</a:t>
            </a:r>
            <a:br>
              <a:rPr lang="en-GB"/>
            </a:br>
            <a:endParaRPr/>
          </a:p>
          <a:p>
            <a:pPr indent="-317500" lvl="0" marL="457200" rtl="0" algn="l">
              <a:spcBef>
                <a:spcPts val="0"/>
              </a:spcBef>
              <a:spcAft>
                <a:spcPts val="0"/>
              </a:spcAft>
              <a:buSzPts val="1400"/>
              <a:buChar char="-"/>
            </a:pPr>
            <a:r>
              <a:rPr lang="en-GB"/>
              <a:t>An extra case we can think of is (image)</a:t>
            </a:r>
            <a:br>
              <a:rPr lang="en-GB"/>
            </a:br>
            <a:endParaRPr/>
          </a:p>
          <a:p>
            <a:pPr indent="-317500" lvl="0" marL="457200" rtl="0" algn="l">
              <a:spcBef>
                <a:spcPts val="0"/>
              </a:spcBef>
              <a:spcAft>
                <a:spcPts val="0"/>
              </a:spcAft>
              <a:buClr>
                <a:srgbClr val="222222"/>
              </a:buClr>
              <a:buSzPts val="1400"/>
              <a:buChar char="-"/>
            </a:pPr>
            <a:r>
              <a:rPr lang="en-GB"/>
              <a:t>Even though the image is cleaner, the question requires many steps of reasoning: rather than simply recognizing the main object in the image, the model must first find the blue cylinder, locate the other object with the same size, and then determine its color. This is a complicated computation, and it’s a computation specific to the question that was asked.</a:t>
            </a:r>
            <a:br>
              <a:rPr lang="en-GB">
                <a:solidFill>
                  <a:srgbClr val="222222"/>
                </a:solidFill>
              </a:rPr>
            </a:br>
            <a:r>
              <a:rPr lang="en-GB">
                <a:solidFill>
                  <a:srgbClr val="222222"/>
                </a:solidFill>
              </a:rPr>
              <a:t>~ BAIR blog</a:t>
            </a:r>
            <a:endParaRPr>
              <a:solidFill>
                <a:srgbClr val="222222"/>
              </a:solidFill>
            </a:endParaRPr>
          </a:p>
          <a:p>
            <a:pPr indent="0" lvl="0" marL="457200" rtl="0" algn="l">
              <a:spcBef>
                <a:spcPts val="0"/>
              </a:spcBef>
              <a:spcAft>
                <a:spcPts val="0"/>
              </a:spcAft>
              <a:buNone/>
            </a:pPr>
            <a:r>
              <a:t/>
            </a:r>
            <a:endParaRPr>
              <a:solidFill>
                <a:srgbClr val="222222"/>
              </a:solidFill>
            </a:endParaRPr>
          </a:p>
        </p:txBody>
      </p:sp>
      <p:sp>
        <p:nvSpPr>
          <p:cNvPr id="199" name="Google Shape;199;p25"/>
          <p:cNvSpPr txBox="1"/>
          <p:nvPr/>
        </p:nvSpPr>
        <p:spPr>
          <a:xfrm>
            <a:off x="5808575" y="1172575"/>
            <a:ext cx="3534600" cy="145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Cons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GB"/>
              <a:t>Extra Parameters</a:t>
            </a:r>
            <a:br>
              <a:rPr lang="en-GB"/>
            </a:br>
            <a:endParaRPr/>
          </a:p>
          <a:p>
            <a:pPr indent="-317500" lvl="0" marL="457200" rtl="0" algn="l">
              <a:spcBef>
                <a:spcPts val="0"/>
              </a:spcBef>
              <a:spcAft>
                <a:spcPts val="0"/>
              </a:spcAft>
              <a:buSzPts val="1400"/>
              <a:buChar char="-"/>
            </a:pPr>
            <a:r>
              <a:rPr lang="en-GB"/>
              <a:t>Overfitting maybe?</a:t>
            </a:r>
            <a:endParaRPr/>
          </a:p>
        </p:txBody>
      </p:sp>
      <p:pic>
        <p:nvPicPr>
          <p:cNvPr id="200" name="Google Shape;200;p25"/>
          <p:cNvPicPr preferRelativeResize="0"/>
          <p:nvPr/>
        </p:nvPicPr>
        <p:blipFill>
          <a:blip r:embed="rId3">
            <a:alphaModFix/>
          </a:blip>
          <a:stretch>
            <a:fillRect/>
          </a:stretch>
        </p:blipFill>
        <p:spPr>
          <a:xfrm>
            <a:off x="5969394" y="3054750"/>
            <a:ext cx="2871226" cy="2499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In a nutshell</a:t>
            </a:r>
            <a:endParaRPr sz="4400"/>
          </a:p>
        </p:txBody>
      </p:sp>
      <p:sp>
        <p:nvSpPr>
          <p:cNvPr id="206" name="Google Shape;206;p26"/>
          <p:cNvSpPr txBox="1"/>
          <p:nvPr/>
        </p:nvSpPr>
        <p:spPr>
          <a:xfrm>
            <a:off x="398375" y="1390100"/>
            <a:ext cx="9177300" cy="278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Apply max pool on initial layers</a:t>
            </a:r>
            <a:br>
              <a:rPr lang="en-GB"/>
            </a:br>
            <a:endParaRPr/>
          </a:p>
          <a:p>
            <a:pPr indent="-317500" lvl="0" marL="457200" rtl="0" algn="l">
              <a:spcBef>
                <a:spcPts val="0"/>
              </a:spcBef>
              <a:spcAft>
                <a:spcPts val="0"/>
              </a:spcAft>
              <a:buSzPts val="1400"/>
              <a:buChar char="-"/>
            </a:pPr>
            <a:r>
              <a:rPr lang="en-GB"/>
              <a:t>Then start increasing k for kMax Pool in a linear manner. Somewhat around the linear formula:</a:t>
            </a:r>
            <a:endParaRPr/>
          </a:p>
          <a:p>
            <a:pPr indent="-317500" lvl="1" marL="914400" rtl="0" algn="l">
              <a:spcBef>
                <a:spcPts val="0"/>
              </a:spcBef>
              <a:spcAft>
                <a:spcPts val="0"/>
              </a:spcAft>
              <a:buSzPts val="1400"/>
              <a:buChar char="-"/>
            </a:pPr>
            <a:r>
              <a:rPr lang="en-GB"/>
              <a:t>K/L * l</a:t>
            </a:r>
            <a:endParaRPr/>
          </a:p>
          <a:p>
            <a:pPr indent="-317500" lvl="2" marL="1371600" rtl="0" algn="l">
              <a:spcBef>
                <a:spcPts val="0"/>
              </a:spcBef>
              <a:spcAft>
                <a:spcPts val="0"/>
              </a:spcAft>
              <a:buSzPts val="1400"/>
              <a:buChar char="-"/>
            </a:pPr>
            <a:r>
              <a:rPr lang="en-GB"/>
              <a:t>Where L is the number of layers</a:t>
            </a:r>
            <a:endParaRPr/>
          </a:p>
          <a:p>
            <a:pPr indent="-317500" lvl="2" marL="1371600" rtl="0" algn="l">
              <a:spcBef>
                <a:spcPts val="0"/>
              </a:spcBef>
              <a:spcAft>
                <a:spcPts val="0"/>
              </a:spcAft>
              <a:buSzPts val="1400"/>
              <a:buChar char="-"/>
            </a:pPr>
            <a:r>
              <a:rPr lang="en-GB"/>
              <a:t>K is a hyperparameter</a:t>
            </a:r>
            <a:endParaRPr/>
          </a:p>
          <a:p>
            <a:pPr indent="-317500" lvl="2" marL="1371600" rtl="0" algn="l">
              <a:spcBef>
                <a:spcPts val="0"/>
              </a:spcBef>
              <a:spcAft>
                <a:spcPts val="0"/>
              </a:spcAft>
              <a:buSzPts val="1400"/>
              <a:buChar char="-"/>
            </a:pPr>
            <a:r>
              <a:rPr lang="en-GB"/>
              <a:t>We take ceil value</a:t>
            </a:r>
            <a:br>
              <a:rPr lang="en-GB"/>
            </a:br>
            <a:endParaRPr/>
          </a:p>
          <a:p>
            <a:pPr indent="-317500" lvl="0" marL="457200" rtl="0" algn="l">
              <a:spcBef>
                <a:spcPts val="0"/>
              </a:spcBef>
              <a:spcAft>
                <a:spcPts val="0"/>
              </a:spcAft>
              <a:buSzPts val="1400"/>
              <a:buChar char="-"/>
            </a:pPr>
            <a:r>
              <a:rPr lang="en-GB"/>
              <a:t>We apply 1*1 conv filters on top of the k-Max Pooling layer so that the network learns how much weightage it needs to give to the k Maximum values.</a:t>
            </a:r>
            <a:br>
              <a:rPr lang="en-GB"/>
            </a:br>
            <a:endParaRPr/>
          </a:p>
          <a:p>
            <a:pPr indent="-317500" lvl="0" marL="457200" rtl="0" algn="l">
              <a:spcBef>
                <a:spcPts val="0"/>
              </a:spcBef>
              <a:spcAft>
                <a:spcPts val="0"/>
              </a:spcAft>
              <a:buSzPts val="1400"/>
              <a:buChar char="-"/>
            </a:pPr>
            <a:r>
              <a:rPr lang="en-GB"/>
              <a:t>The next step is to train a simple ConvNet with kMax Pooling on ImageNet to see if it works</a:t>
            </a:r>
            <a:endParaRPr/>
          </a:p>
          <a:p>
            <a:pPr indent="0" lvl="0" marL="457200" rtl="0" algn="l">
              <a:spcBef>
                <a:spcPts val="0"/>
              </a:spcBef>
              <a:spcAft>
                <a:spcPts val="0"/>
              </a:spcAft>
              <a:buNone/>
            </a:pPr>
            <a:r>
              <a:t/>
            </a:r>
            <a:endParaRPr/>
          </a:p>
        </p:txBody>
      </p:sp>
      <p:sp>
        <p:nvSpPr>
          <p:cNvPr id="207" name="Google Shape;207;p26"/>
          <p:cNvSpPr txBox="1"/>
          <p:nvPr/>
        </p:nvSpPr>
        <p:spPr>
          <a:xfrm>
            <a:off x="2949700" y="4881325"/>
            <a:ext cx="3746400" cy="6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p:nvPr/>
        </p:nvSpPr>
        <p:spPr>
          <a:xfrm>
            <a:off x="1067684" y="2225675"/>
            <a:ext cx="7944909" cy="12199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04000" y="226080"/>
            <a:ext cx="9071700" cy="94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sz="4400">
                <a:solidFill>
                  <a:schemeClr val="dk1"/>
                </a:solidFill>
              </a:rPr>
              <a:t>Idea Description</a:t>
            </a:r>
            <a:endParaRPr/>
          </a:p>
        </p:txBody>
      </p:sp>
      <p:sp>
        <p:nvSpPr>
          <p:cNvPr id="71" name="Google Shape;71;p15"/>
          <p:cNvSpPr txBox="1"/>
          <p:nvPr>
            <p:ph idx="1" type="body"/>
          </p:nvPr>
        </p:nvSpPr>
        <p:spPr>
          <a:xfrm>
            <a:off x="504000" y="1326600"/>
            <a:ext cx="9071700" cy="4344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We propose the use of K-max pooling instead of max pooling in last layers of ConvNets which process Images.</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We will talk about</a:t>
            </a:r>
            <a:endParaRPr>
              <a:solidFill>
                <a:srgbClr val="222222"/>
              </a:solidFill>
              <a:highlight>
                <a:srgbClr val="FFFFFF"/>
              </a:highlight>
            </a:endParaRPr>
          </a:p>
          <a:p>
            <a:pPr indent="-317500" lvl="1" marL="914400" rtl="0" algn="l">
              <a:spcBef>
                <a:spcPts val="0"/>
              </a:spcBef>
              <a:spcAft>
                <a:spcPts val="0"/>
              </a:spcAft>
              <a:buClr>
                <a:srgbClr val="222222"/>
              </a:buClr>
              <a:buSzPts val="1400"/>
              <a:buChar char="-"/>
            </a:pPr>
            <a:r>
              <a:rPr lang="en-GB">
                <a:solidFill>
                  <a:srgbClr val="222222"/>
                </a:solidFill>
                <a:highlight>
                  <a:srgbClr val="FFFFFF"/>
                </a:highlight>
              </a:rPr>
              <a:t>MaxPool</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Basics</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Applications</a:t>
            </a:r>
            <a:endParaRPr>
              <a:solidFill>
                <a:srgbClr val="222222"/>
              </a:solidFill>
              <a:highlight>
                <a:srgbClr val="FFFFFF"/>
              </a:highlight>
            </a:endParaRPr>
          </a:p>
          <a:p>
            <a:pPr indent="-317500" lvl="1" marL="914400" rtl="0" algn="l">
              <a:spcBef>
                <a:spcPts val="0"/>
              </a:spcBef>
              <a:spcAft>
                <a:spcPts val="0"/>
              </a:spcAft>
              <a:buClr>
                <a:srgbClr val="222222"/>
              </a:buClr>
              <a:buSzPts val="1400"/>
              <a:buChar char="-"/>
            </a:pPr>
            <a:r>
              <a:rPr lang="en-GB">
                <a:solidFill>
                  <a:srgbClr val="222222"/>
                </a:solidFill>
                <a:highlight>
                  <a:srgbClr val="FFFFFF"/>
                </a:highlight>
              </a:rPr>
              <a:t>K-max Pool</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Basics</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Applications in Natural Language Processing</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Why not used in Computer Vision</a:t>
            </a:r>
            <a:endParaRPr>
              <a:solidFill>
                <a:srgbClr val="222222"/>
              </a:solidFill>
              <a:highlight>
                <a:srgbClr val="FFFFFF"/>
              </a:highlight>
            </a:endParaRPr>
          </a:p>
          <a:p>
            <a:pPr indent="-317500" lvl="1" marL="914400" rtl="0" algn="l">
              <a:spcBef>
                <a:spcPts val="0"/>
              </a:spcBef>
              <a:spcAft>
                <a:spcPts val="0"/>
              </a:spcAft>
              <a:buClr>
                <a:srgbClr val="222222"/>
              </a:buClr>
              <a:buSzPts val="1400"/>
              <a:buChar char="-"/>
            </a:pPr>
            <a:r>
              <a:rPr lang="en-GB">
                <a:solidFill>
                  <a:srgbClr val="222222"/>
                </a:solidFill>
                <a:highlight>
                  <a:srgbClr val="FFFFFF"/>
                </a:highlight>
              </a:rPr>
              <a:t>Proposal</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Why to use k-max pooling in Computer Vision</a:t>
            </a:r>
            <a:endParaRPr>
              <a:solidFill>
                <a:srgbClr val="222222"/>
              </a:solidFill>
              <a:highlight>
                <a:srgbClr val="FFFFFF"/>
              </a:highlight>
            </a:endParaRPr>
          </a:p>
          <a:p>
            <a:pPr indent="-317500" lvl="2" marL="1371600" rtl="0" algn="l">
              <a:spcBef>
                <a:spcPts val="0"/>
              </a:spcBef>
              <a:spcAft>
                <a:spcPts val="0"/>
              </a:spcAft>
              <a:buClr>
                <a:srgbClr val="222222"/>
              </a:buClr>
              <a:buSzPts val="1400"/>
              <a:buChar char="-"/>
            </a:pPr>
            <a:r>
              <a:rPr lang="en-GB">
                <a:solidFill>
                  <a:srgbClr val="222222"/>
                </a:solidFill>
                <a:highlight>
                  <a:srgbClr val="FFFFFF"/>
                </a:highlight>
              </a:rPr>
              <a:t>How to use k-max pooling in Computer Vision</a:t>
            </a:r>
            <a:endParaRPr>
              <a:solidFill>
                <a:srgbClr val="222222"/>
              </a:solidFill>
              <a:highlight>
                <a:srgbClr val="FFFFFF"/>
              </a:highlight>
            </a:endParaRPr>
          </a:p>
          <a:p>
            <a:pPr indent="-317500" lvl="3" marL="1828800" rtl="0" algn="l">
              <a:spcBef>
                <a:spcPts val="0"/>
              </a:spcBef>
              <a:spcAft>
                <a:spcPts val="0"/>
              </a:spcAft>
              <a:buClr>
                <a:srgbClr val="222222"/>
              </a:buClr>
              <a:buSzPts val="1400"/>
              <a:buChar char="-"/>
            </a:pPr>
            <a:r>
              <a:rPr lang="en-GB">
                <a:solidFill>
                  <a:srgbClr val="222222"/>
                </a:solidFill>
                <a:highlight>
                  <a:srgbClr val="FFFFFF"/>
                </a:highlight>
              </a:rPr>
              <a:t>Pros</a:t>
            </a:r>
            <a:endParaRPr>
              <a:solidFill>
                <a:srgbClr val="222222"/>
              </a:solidFill>
              <a:highlight>
                <a:srgbClr val="FFFFFF"/>
              </a:highlight>
            </a:endParaRPr>
          </a:p>
          <a:p>
            <a:pPr indent="-317500" lvl="3" marL="1828800" rtl="0" algn="l">
              <a:spcBef>
                <a:spcPts val="0"/>
              </a:spcBef>
              <a:spcAft>
                <a:spcPts val="0"/>
              </a:spcAft>
              <a:buClr>
                <a:srgbClr val="222222"/>
              </a:buClr>
              <a:buSzPts val="1400"/>
              <a:buChar char="-"/>
            </a:pPr>
            <a:r>
              <a:rPr lang="en-GB">
                <a:solidFill>
                  <a:srgbClr val="222222"/>
                </a:solidFill>
                <a:highlight>
                  <a:srgbClr val="FFFFFF"/>
                </a:highlight>
              </a:rPr>
              <a:t>Cons</a:t>
            </a:r>
            <a:endParaRPr>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504000" y="226080"/>
            <a:ext cx="9071700" cy="9465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sz="4400">
              <a:solidFill>
                <a:schemeClr val="dk1"/>
              </a:solidFill>
            </a:endParaRPr>
          </a:p>
          <a:p>
            <a:pPr indent="0" lvl="0" marL="0" rtl="0" algn="ctr">
              <a:spcBef>
                <a:spcPts val="0"/>
              </a:spcBef>
              <a:spcAft>
                <a:spcPts val="0"/>
              </a:spcAft>
              <a:buClr>
                <a:schemeClr val="dk1"/>
              </a:buClr>
              <a:buSzPts val="1100"/>
              <a:buFont typeface="Arial"/>
              <a:buNone/>
            </a:pPr>
            <a:r>
              <a:rPr lang="en-GB" sz="4400">
                <a:solidFill>
                  <a:schemeClr val="dk1"/>
                </a:solidFill>
              </a:rPr>
              <a:t>Max pooling in General</a:t>
            </a:r>
            <a:endParaRPr sz="4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77" name="Google Shape;77;p16"/>
          <p:cNvSpPr txBox="1"/>
          <p:nvPr>
            <p:ph idx="1" type="body"/>
          </p:nvPr>
        </p:nvSpPr>
        <p:spPr>
          <a:xfrm>
            <a:off x="504000" y="1326600"/>
            <a:ext cx="9071700" cy="3288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504000" y="1325575"/>
            <a:ext cx="9071701" cy="328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504000" y="226080"/>
            <a:ext cx="9071700" cy="9465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lang="en-GB" sz="4400">
                <a:solidFill>
                  <a:schemeClr val="dk1"/>
                </a:solidFill>
              </a:rPr>
              <a:t>Max pooling in NNs</a:t>
            </a:r>
            <a:endParaRPr sz="4400">
              <a:solidFill>
                <a:schemeClr val="dk1"/>
              </a:solidFill>
            </a:endParaRPr>
          </a:p>
          <a:p>
            <a:pPr indent="0" lvl="0" marL="0" rtl="0" algn="l">
              <a:spcBef>
                <a:spcPts val="0"/>
              </a:spcBef>
              <a:spcAft>
                <a:spcPts val="0"/>
              </a:spcAft>
              <a:buNone/>
            </a:pPr>
            <a:r>
              <a:t/>
            </a:r>
            <a:endParaRPr/>
          </a:p>
        </p:txBody>
      </p:sp>
      <p:sp>
        <p:nvSpPr>
          <p:cNvPr id="84" name="Google Shape;84;p17"/>
          <p:cNvSpPr txBox="1"/>
          <p:nvPr>
            <p:ph idx="1" type="body"/>
          </p:nvPr>
        </p:nvSpPr>
        <p:spPr>
          <a:xfrm>
            <a:off x="504000" y="1326600"/>
            <a:ext cx="9071700" cy="4344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Pooling is used mostly after convolutional neural networks to reduce the dimensionality without the usage of any parameters.</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Helps in Translation Invariance. Even if the image is moved a little, the max pool would be same.</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Of course we lose the positions, little work in this section:</a:t>
            </a:r>
            <a:endParaRPr>
              <a:solidFill>
                <a:srgbClr val="222222"/>
              </a:solidFill>
              <a:highlight>
                <a:srgbClr val="FFFFFF"/>
              </a:highlight>
            </a:endParaRPr>
          </a:p>
          <a:p>
            <a:pPr indent="-317500" lvl="1" marL="1371600" rtl="0" algn="l">
              <a:spcBef>
                <a:spcPts val="0"/>
              </a:spcBef>
              <a:spcAft>
                <a:spcPts val="0"/>
              </a:spcAft>
              <a:buClr>
                <a:srgbClr val="222222"/>
              </a:buClr>
              <a:buSzPts val="1400"/>
              <a:buChar char="-"/>
            </a:pPr>
            <a:r>
              <a:rPr lang="en-GB">
                <a:solidFill>
                  <a:srgbClr val="222222"/>
                </a:solidFill>
                <a:highlight>
                  <a:srgbClr val="FFFFFF"/>
                </a:highlight>
              </a:rPr>
              <a:t>An Intriguing Failing of Convolutional Neural Networks and the CoordConv Solution (Liu et al, 2018)</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GB">
                <a:solidFill>
                  <a:srgbClr val="222222"/>
                </a:solidFill>
                <a:highlight>
                  <a:srgbClr val="FFFFFF"/>
                </a:highlight>
              </a:rPr>
              <a:t>Many different types of pooling</a:t>
            </a:r>
            <a:endParaRPr>
              <a:solidFill>
                <a:srgbClr val="222222"/>
              </a:solidFill>
              <a:highlight>
                <a:srgbClr val="FFFFFF"/>
              </a:highlight>
            </a:endParaRPr>
          </a:p>
          <a:p>
            <a:pPr indent="-317500" lvl="1" marL="1371600" rtl="0" algn="l">
              <a:spcBef>
                <a:spcPts val="0"/>
              </a:spcBef>
              <a:spcAft>
                <a:spcPts val="0"/>
              </a:spcAft>
              <a:buClr>
                <a:srgbClr val="222222"/>
              </a:buClr>
              <a:buSzPts val="1400"/>
              <a:buChar char="-"/>
            </a:pPr>
            <a:r>
              <a:rPr lang="en-GB">
                <a:solidFill>
                  <a:srgbClr val="222222"/>
                </a:solidFill>
                <a:highlight>
                  <a:srgbClr val="FFFFFF"/>
                </a:highlight>
              </a:rPr>
              <a:t>Max Pooling</a:t>
            </a:r>
            <a:endParaRPr>
              <a:solidFill>
                <a:srgbClr val="222222"/>
              </a:solidFill>
              <a:highlight>
                <a:srgbClr val="FFFFFF"/>
              </a:highlight>
            </a:endParaRPr>
          </a:p>
          <a:p>
            <a:pPr indent="-317500" lvl="1" marL="1371600" rtl="0" algn="l">
              <a:spcBef>
                <a:spcPts val="0"/>
              </a:spcBef>
              <a:spcAft>
                <a:spcPts val="0"/>
              </a:spcAft>
              <a:buClr>
                <a:srgbClr val="222222"/>
              </a:buClr>
              <a:buSzPts val="1400"/>
              <a:buChar char="-"/>
            </a:pPr>
            <a:r>
              <a:rPr lang="en-GB">
                <a:solidFill>
                  <a:srgbClr val="222222"/>
                </a:solidFill>
                <a:highlight>
                  <a:srgbClr val="FFFFFF"/>
                </a:highlight>
              </a:rPr>
              <a:t>Average Pooling</a:t>
            </a:r>
            <a:endParaRPr>
              <a:solidFill>
                <a:srgbClr val="222222"/>
              </a:solidFill>
              <a:highlight>
                <a:srgbClr val="FFFFFF"/>
              </a:highlight>
            </a:endParaRPr>
          </a:p>
          <a:p>
            <a:pPr indent="-317500" lvl="1" marL="1371600" rtl="0" algn="l">
              <a:spcBef>
                <a:spcPts val="0"/>
              </a:spcBef>
              <a:spcAft>
                <a:spcPts val="0"/>
              </a:spcAft>
              <a:buClr>
                <a:srgbClr val="222222"/>
              </a:buClr>
              <a:buSzPts val="1400"/>
              <a:buChar char="-"/>
            </a:pPr>
            <a:r>
              <a:rPr lang="en-GB">
                <a:solidFill>
                  <a:srgbClr val="222222"/>
                </a:solidFill>
                <a:highlight>
                  <a:srgbClr val="FFFFFF"/>
                </a:highlight>
              </a:rPr>
              <a:t>Adaptive Pooling (To get constant size output form variable input)</a:t>
            </a:r>
            <a:endParaRPr>
              <a:solidFill>
                <a:srgbClr val="222222"/>
              </a:solidFill>
              <a:highlight>
                <a:srgbClr val="FFFFFF"/>
              </a:highlight>
            </a:endParaRPr>
          </a:p>
          <a:p>
            <a:pPr indent="0" lvl="0" marL="0" rtl="0" algn="l">
              <a:spcBef>
                <a:spcPts val="0"/>
              </a:spcBef>
              <a:spcAft>
                <a:spcPts val="0"/>
              </a:spcAft>
              <a:buNone/>
            </a:pPr>
            <a:r>
              <a:rPr lang="en-GB">
                <a:solidFill>
                  <a:srgbClr val="222222"/>
                </a:solidFill>
                <a:highlight>
                  <a:srgbClr val="FFFFFF"/>
                </a:highlight>
              </a:rPr>
              <a:t> </a:t>
            </a:r>
            <a:endParaRPr>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504000" y="226080"/>
            <a:ext cx="9071700" cy="9465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sz="4400">
              <a:solidFill>
                <a:schemeClr val="dk1"/>
              </a:solidFill>
            </a:endParaRPr>
          </a:p>
          <a:p>
            <a:pPr indent="0" lvl="0" marL="0" rtl="0" algn="ctr">
              <a:spcBef>
                <a:spcPts val="0"/>
              </a:spcBef>
              <a:spcAft>
                <a:spcPts val="0"/>
              </a:spcAft>
              <a:buClr>
                <a:schemeClr val="dk1"/>
              </a:buClr>
              <a:buSzPts val="1100"/>
              <a:buFont typeface="Arial"/>
              <a:buNone/>
            </a:pPr>
            <a:r>
              <a:rPr lang="en-GB" sz="4400">
                <a:solidFill>
                  <a:schemeClr val="dk1"/>
                </a:solidFill>
              </a:rPr>
              <a:t>K-Max pooling in NLP</a:t>
            </a:r>
            <a:endParaRPr sz="4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90" name="Google Shape;90;p18"/>
          <p:cNvSpPr txBox="1"/>
          <p:nvPr>
            <p:ph idx="1" type="body"/>
          </p:nvPr>
        </p:nvSpPr>
        <p:spPr>
          <a:xfrm>
            <a:off x="441275" y="1288975"/>
            <a:ext cx="5458200" cy="4117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GB"/>
              <a:t>A modification to max pooling where rather than choose the single max value, we take K max values</a:t>
            </a:r>
            <a:endParaRPr/>
          </a:p>
          <a:p>
            <a:pPr indent="-342900" lvl="0" marL="457200" rtl="0" algn="l">
              <a:spcBef>
                <a:spcPts val="0"/>
              </a:spcBef>
              <a:spcAft>
                <a:spcPts val="0"/>
              </a:spcAft>
              <a:buSzPts val="1800"/>
              <a:buChar char="-"/>
            </a:pPr>
            <a:r>
              <a:rPr lang="en-GB"/>
              <a:t>Proposed in Kalchbrenner et al, 2014 (A Convolutional Neural Network for Modelling Sentences)</a:t>
            </a:r>
            <a:endParaRPr/>
          </a:p>
          <a:p>
            <a:pPr indent="-317500" lvl="0" marL="457200" rtl="0" algn="l">
              <a:spcBef>
                <a:spcPts val="0"/>
              </a:spcBef>
              <a:spcAft>
                <a:spcPts val="0"/>
              </a:spcAft>
              <a:buSzPts val="1400"/>
              <a:buChar char="-"/>
            </a:pPr>
            <a:r>
              <a:rPr lang="en-GB"/>
              <a:t>For words, it makes sense because even the neighbouring words can significantly alter the sense. </a:t>
            </a:r>
            <a:endParaRPr/>
          </a:p>
          <a:p>
            <a:pPr indent="-317500" lvl="0" marL="457200" rtl="0" algn="l">
              <a:spcBef>
                <a:spcPts val="0"/>
              </a:spcBef>
              <a:spcAft>
                <a:spcPts val="0"/>
              </a:spcAft>
              <a:buSzPts val="1400"/>
              <a:buChar char="-"/>
            </a:pPr>
            <a:r>
              <a:rPr lang="en-GB"/>
              <a:t>Example: "I am not there at the school to feed the cats", there are many significant words in the sentence which are </a:t>
            </a:r>
            <a:r>
              <a:rPr lang="en-GB">
                <a:solidFill>
                  <a:schemeClr val="dk1"/>
                </a:solidFill>
              </a:rPr>
              <a:t>neighbouring and might get lost if we just consider the 1-max pooling.</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K-max pooling is already an established technique in NLP.</a:t>
            </a:r>
            <a:endParaRPr>
              <a:solidFill>
                <a:schemeClr val="dk1"/>
              </a:solidFill>
            </a:endParaRPr>
          </a:p>
        </p:txBody>
      </p:sp>
      <p:sp>
        <p:nvSpPr>
          <p:cNvPr id="91" name="Google Shape;91;p18"/>
          <p:cNvSpPr txBox="1"/>
          <p:nvPr/>
        </p:nvSpPr>
        <p:spPr>
          <a:xfrm>
            <a:off x="840550" y="5349375"/>
            <a:ext cx="25200" cy="1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6280700" y="1172580"/>
            <a:ext cx="3252207" cy="41931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t/>
            </a:r>
            <a:endParaRPr sz="4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GB" sz="4000">
                <a:solidFill>
                  <a:schemeClr val="dk1"/>
                </a:solidFill>
              </a:rPr>
              <a:t>Why not and Why K-max pooling in CV?</a:t>
            </a:r>
            <a:endParaRPr sz="4000">
              <a:solidFill>
                <a:schemeClr val="dk1"/>
              </a:solidFill>
            </a:endParaRPr>
          </a:p>
          <a:p>
            <a:pPr indent="0" lvl="0" marL="0" marR="0" rtl="0" algn="ctr">
              <a:spcBef>
                <a:spcPts val="0"/>
              </a:spcBef>
              <a:spcAft>
                <a:spcPts val="0"/>
              </a:spcAft>
              <a:buNone/>
            </a:pPr>
            <a:r>
              <a:t/>
            </a:r>
            <a:endParaRPr sz="4000"/>
          </a:p>
        </p:txBody>
      </p:sp>
      <p:sp>
        <p:nvSpPr>
          <p:cNvPr id="98" name="Google Shape;98;p19"/>
          <p:cNvSpPr txBox="1"/>
          <p:nvPr/>
        </p:nvSpPr>
        <p:spPr>
          <a:xfrm>
            <a:off x="504000" y="1326600"/>
            <a:ext cx="6666900" cy="3288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GB" sz="1800"/>
              <a:t>In the initial layers the receptive field is too small, There is not much variation in a 3*3 or 5*5 receptive field.</a:t>
            </a:r>
            <a:endParaRPr sz="1800"/>
          </a:p>
          <a:p>
            <a:pPr indent="-342900" lvl="0" marL="457200" rtl="0" algn="l">
              <a:lnSpc>
                <a:spcPct val="115000"/>
              </a:lnSpc>
              <a:spcBef>
                <a:spcPts val="0"/>
              </a:spcBef>
              <a:spcAft>
                <a:spcPts val="0"/>
              </a:spcAft>
              <a:buSzPts val="1800"/>
              <a:buChar char="-"/>
            </a:pPr>
            <a:r>
              <a:rPr lang="en-GB" sz="1800"/>
              <a:t>So taking just one max value makes sense.</a:t>
            </a:r>
            <a:endParaRPr sz="1800"/>
          </a:p>
          <a:p>
            <a:pPr indent="-342900" lvl="0" marL="457200" rtl="0" algn="l">
              <a:lnSpc>
                <a:spcPct val="115000"/>
              </a:lnSpc>
              <a:spcBef>
                <a:spcPts val="0"/>
              </a:spcBef>
              <a:spcAft>
                <a:spcPts val="0"/>
              </a:spcAft>
              <a:buSzPts val="1800"/>
              <a:buChar char="-"/>
            </a:pPr>
            <a:r>
              <a:rPr lang="en-GB" sz="1800"/>
              <a:t>But that is only for initial layers, in the final layers the receptive field increases.</a:t>
            </a:r>
            <a:endParaRPr sz="1800"/>
          </a:p>
        </p:txBody>
      </p:sp>
      <p:pic>
        <p:nvPicPr>
          <p:cNvPr id="99" name="Google Shape;99;p19"/>
          <p:cNvPicPr preferRelativeResize="0"/>
          <p:nvPr/>
        </p:nvPicPr>
        <p:blipFill rotWithShape="1">
          <a:blip r:embed="rId3">
            <a:alphaModFix/>
          </a:blip>
          <a:srcRect b="0" l="0" r="51045" t="0"/>
          <a:stretch/>
        </p:blipFill>
        <p:spPr>
          <a:xfrm>
            <a:off x="7213225" y="1415500"/>
            <a:ext cx="2838451" cy="2951001"/>
          </a:xfrm>
          <a:prstGeom prst="rect">
            <a:avLst/>
          </a:prstGeom>
          <a:noFill/>
          <a:ln>
            <a:noFill/>
          </a:ln>
        </p:spPr>
      </p:pic>
      <p:pic>
        <p:nvPicPr>
          <p:cNvPr id="100" name="Google Shape;100;p19"/>
          <p:cNvPicPr preferRelativeResize="0"/>
          <p:nvPr/>
        </p:nvPicPr>
        <p:blipFill>
          <a:blip r:embed="rId4">
            <a:alphaModFix/>
          </a:blip>
          <a:stretch>
            <a:fillRect/>
          </a:stretch>
        </p:blipFill>
        <p:spPr>
          <a:xfrm>
            <a:off x="397813" y="3065043"/>
            <a:ext cx="2838450" cy="2171700"/>
          </a:xfrm>
          <a:prstGeom prst="rect">
            <a:avLst/>
          </a:prstGeom>
          <a:noFill/>
          <a:ln>
            <a:noFill/>
          </a:ln>
        </p:spPr>
      </p:pic>
      <p:pic>
        <p:nvPicPr>
          <p:cNvPr id="101" name="Google Shape;101;p19"/>
          <p:cNvPicPr preferRelativeResize="0"/>
          <p:nvPr/>
        </p:nvPicPr>
        <p:blipFill>
          <a:blip r:embed="rId5">
            <a:alphaModFix/>
          </a:blip>
          <a:stretch>
            <a:fillRect/>
          </a:stretch>
        </p:blipFill>
        <p:spPr>
          <a:xfrm>
            <a:off x="3715038" y="3042847"/>
            <a:ext cx="301942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How to do K-max pooling in CV?</a:t>
            </a:r>
            <a:endParaRPr sz="4400"/>
          </a:p>
        </p:txBody>
      </p:sp>
      <p:sp>
        <p:nvSpPr>
          <p:cNvPr id="107" name="Google Shape;107;p20"/>
          <p:cNvSpPr txBox="1"/>
          <p:nvPr/>
        </p:nvSpPr>
        <p:spPr>
          <a:xfrm>
            <a:off x="504000" y="1182505"/>
            <a:ext cx="6014100" cy="3288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GB" sz="1800"/>
              <a:t>In the initial layers when the receptive field is small, we use k = 1 (which means the max pooling)</a:t>
            </a:r>
            <a:endParaRPr sz="1800"/>
          </a:p>
          <a:p>
            <a:pPr indent="-342900" lvl="0" marL="457200" rtl="0" algn="l">
              <a:lnSpc>
                <a:spcPct val="115000"/>
              </a:lnSpc>
              <a:spcBef>
                <a:spcPts val="0"/>
              </a:spcBef>
              <a:spcAft>
                <a:spcPts val="0"/>
              </a:spcAft>
              <a:buSzPts val="1800"/>
              <a:buChar char="-"/>
            </a:pPr>
            <a:r>
              <a:rPr lang="en-GB" sz="1800"/>
              <a:t>And we increase it gradually</a:t>
            </a:r>
            <a:endParaRPr sz="1800"/>
          </a:p>
          <a:p>
            <a:pPr indent="-342900" lvl="1" marL="914400" rtl="0" algn="l">
              <a:lnSpc>
                <a:spcPct val="115000"/>
              </a:lnSpc>
              <a:spcBef>
                <a:spcPts val="0"/>
              </a:spcBef>
              <a:spcAft>
                <a:spcPts val="0"/>
              </a:spcAft>
              <a:buSzPts val="1800"/>
              <a:buChar char="-"/>
            </a:pPr>
            <a:r>
              <a:rPr lang="en-GB" sz="1800"/>
              <a:t>For example in a linear fashion.</a:t>
            </a:r>
            <a:endParaRPr sz="1800"/>
          </a:p>
          <a:p>
            <a:pPr indent="-342900" lvl="0" marL="457200" rtl="0" algn="l">
              <a:lnSpc>
                <a:spcPct val="115000"/>
              </a:lnSpc>
              <a:spcBef>
                <a:spcPts val="0"/>
              </a:spcBef>
              <a:spcAft>
                <a:spcPts val="0"/>
              </a:spcAft>
              <a:buSzPts val="1800"/>
              <a:buChar char="-"/>
            </a:pPr>
            <a:r>
              <a:rPr lang="en-GB" sz="1800"/>
              <a:t>So, for a hands on example, if we have </a:t>
            </a:r>
            <a:endParaRPr sz="1800"/>
          </a:p>
          <a:p>
            <a:pPr indent="-342900" lvl="1" marL="914400" rtl="0" algn="l">
              <a:lnSpc>
                <a:spcPct val="115000"/>
              </a:lnSpc>
              <a:spcBef>
                <a:spcPts val="0"/>
              </a:spcBef>
              <a:spcAft>
                <a:spcPts val="0"/>
              </a:spcAft>
              <a:buSzPts val="1800"/>
              <a:buChar char="-"/>
            </a:pPr>
            <a:r>
              <a:rPr lang="en-GB" sz="1800"/>
              <a:t>an image of size 32*32</a:t>
            </a:r>
            <a:endParaRPr sz="1800"/>
          </a:p>
          <a:p>
            <a:pPr indent="-342900" lvl="2" marL="1371600" rtl="0" algn="l">
              <a:lnSpc>
                <a:spcPct val="115000"/>
              </a:lnSpc>
              <a:spcBef>
                <a:spcPts val="0"/>
              </a:spcBef>
              <a:spcAft>
                <a:spcPts val="0"/>
              </a:spcAft>
              <a:buSzPts val="1800"/>
              <a:buChar char="-"/>
            </a:pPr>
            <a:r>
              <a:rPr lang="en-GB" sz="1800"/>
              <a:t>After applying conv(5*5) it gets to 28*28 </a:t>
            </a:r>
            <a:endParaRPr sz="1800"/>
          </a:p>
          <a:p>
            <a:pPr indent="-342900" lvl="2" marL="1371600" rtl="0" algn="l">
              <a:lnSpc>
                <a:spcPct val="115000"/>
              </a:lnSpc>
              <a:spcBef>
                <a:spcPts val="0"/>
              </a:spcBef>
              <a:spcAft>
                <a:spcPts val="0"/>
              </a:spcAft>
              <a:buSzPts val="1800"/>
              <a:buChar char="-"/>
            </a:pPr>
            <a:r>
              <a:rPr lang="en-GB" sz="1800"/>
              <a:t>And then 2-max pooling it gets to 14*14*2</a:t>
            </a:r>
            <a:endParaRPr sz="1800"/>
          </a:p>
          <a:p>
            <a:pPr indent="-342900" lvl="2" marL="1371600" rtl="0" algn="l">
              <a:lnSpc>
                <a:spcPct val="115000"/>
              </a:lnSpc>
              <a:spcBef>
                <a:spcPts val="0"/>
              </a:spcBef>
              <a:spcAft>
                <a:spcPts val="0"/>
              </a:spcAft>
              <a:buSzPts val="1800"/>
              <a:buChar char="-"/>
            </a:pPr>
            <a:r>
              <a:rPr lang="en-GB" sz="1800"/>
              <a:t>This isn’t able to do much dimensionality reduction, so we propose to add a 1*1 conv layer ahead of it which would change the 14*14*k to 14*14*1, in this way model would be able to switch between max pooling, k-max pooling and k-average pooling. </a:t>
            </a:r>
            <a:endParaRPr sz="1800"/>
          </a:p>
          <a:p>
            <a:pPr indent="0" lvl="0" marL="13716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108" name="Google Shape;108;p20"/>
          <p:cNvPicPr preferRelativeResize="0"/>
          <p:nvPr/>
        </p:nvPicPr>
        <p:blipFill>
          <a:blip r:embed="rId3">
            <a:alphaModFix/>
          </a:blip>
          <a:stretch>
            <a:fillRect/>
          </a:stretch>
        </p:blipFill>
        <p:spPr>
          <a:xfrm>
            <a:off x="6474963" y="1779325"/>
            <a:ext cx="3505200"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How to do K-max pooling in CV?</a:t>
            </a:r>
            <a:endParaRPr sz="4400"/>
          </a:p>
        </p:txBody>
      </p:sp>
      <p:sp>
        <p:nvSpPr>
          <p:cNvPr id="114" name="Google Shape;114;p21"/>
          <p:cNvSpPr/>
          <p:nvPr/>
        </p:nvSpPr>
        <p:spPr>
          <a:xfrm>
            <a:off x="2023825" y="152587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4184481" y="1525875"/>
            <a:ext cx="1042500" cy="1161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4286031" y="160182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4413006" y="1737275"/>
            <a:ext cx="1042500" cy="1161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7023750" y="1551300"/>
            <a:ext cx="661200" cy="737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7176150" y="1703700"/>
            <a:ext cx="661200" cy="7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7328550" y="1856100"/>
            <a:ext cx="661200" cy="737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2134025" y="1839500"/>
            <a:ext cx="7545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Image</a:t>
            </a:r>
            <a:endParaRPr/>
          </a:p>
        </p:txBody>
      </p:sp>
      <p:sp>
        <p:nvSpPr>
          <p:cNvPr id="122" name="Google Shape;122;p21"/>
          <p:cNvSpPr txBox="1"/>
          <p:nvPr/>
        </p:nvSpPr>
        <p:spPr>
          <a:xfrm>
            <a:off x="4532775" y="2068350"/>
            <a:ext cx="9228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Features</a:t>
            </a:r>
            <a:endParaRPr/>
          </a:p>
        </p:txBody>
      </p:sp>
      <p:sp>
        <p:nvSpPr>
          <p:cNvPr id="123" name="Google Shape;123;p21"/>
          <p:cNvSpPr/>
          <p:nvPr/>
        </p:nvSpPr>
        <p:spPr>
          <a:xfrm>
            <a:off x="3168125" y="18988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3218975" y="2025968"/>
            <a:ext cx="661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Conv</a:t>
            </a:r>
            <a:endParaRPr/>
          </a:p>
        </p:txBody>
      </p:sp>
      <p:sp>
        <p:nvSpPr>
          <p:cNvPr id="125" name="Google Shape;125;p21"/>
          <p:cNvSpPr/>
          <p:nvPr/>
        </p:nvSpPr>
        <p:spPr>
          <a:xfrm>
            <a:off x="5835125" y="18988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5818166" y="2025975"/>
            <a:ext cx="8979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MaxPool</a:t>
            </a:r>
            <a:endParaRPr/>
          </a:p>
        </p:txBody>
      </p:sp>
      <p:sp>
        <p:nvSpPr>
          <p:cNvPr id="127" name="Google Shape;127;p21"/>
          <p:cNvSpPr txBox="1"/>
          <p:nvPr/>
        </p:nvSpPr>
        <p:spPr>
          <a:xfrm>
            <a:off x="4009225" y="3009025"/>
            <a:ext cx="22524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Existing MaxPool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4400">
                <a:solidFill>
                  <a:schemeClr val="dk1"/>
                </a:solidFill>
              </a:rPr>
              <a:t>How to do K-max pooling in CV?</a:t>
            </a:r>
            <a:endParaRPr sz="4400"/>
          </a:p>
        </p:txBody>
      </p:sp>
      <p:sp>
        <p:nvSpPr>
          <p:cNvPr id="133" name="Google Shape;133;p22"/>
          <p:cNvSpPr/>
          <p:nvPr/>
        </p:nvSpPr>
        <p:spPr>
          <a:xfrm>
            <a:off x="2023825" y="152587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4184481" y="1525875"/>
            <a:ext cx="1042500" cy="1161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4286031" y="160182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4413006" y="1737275"/>
            <a:ext cx="1042500" cy="1161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7023750" y="1551300"/>
            <a:ext cx="661200" cy="737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176150" y="1703700"/>
            <a:ext cx="661200" cy="7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7328550" y="1856100"/>
            <a:ext cx="661200" cy="737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804625" y="350707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2965281" y="3507075"/>
            <a:ext cx="1042500" cy="1161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3066831" y="3583025"/>
            <a:ext cx="1042500" cy="11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3193806" y="3718475"/>
            <a:ext cx="1042500" cy="1161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5804550" y="3532500"/>
            <a:ext cx="661200" cy="737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5956950" y="3684900"/>
            <a:ext cx="661200" cy="737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6109350" y="3837300"/>
            <a:ext cx="661200" cy="7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6261750" y="3989700"/>
            <a:ext cx="661200" cy="7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6414150" y="4142100"/>
            <a:ext cx="661200" cy="737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6566550" y="4294500"/>
            <a:ext cx="661200" cy="7374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8547750" y="3684900"/>
            <a:ext cx="661200" cy="737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8700150" y="3837300"/>
            <a:ext cx="661200" cy="7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8852550" y="3989700"/>
            <a:ext cx="661200" cy="737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2134025" y="1839500"/>
            <a:ext cx="7545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Image</a:t>
            </a:r>
            <a:endParaRPr/>
          </a:p>
        </p:txBody>
      </p:sp>
      <p:sp>
        <p:nvSpPr>
          <p:cNvPr id="154" name="Google Shape;154;p22"/>
          <p:cNvSpPr txBox="1"/>
          <p:nvPr/>
        </p:nvSpPr>
        <p:spPr>
          <a:xfrm>
            <a:off x="914825" y="3896900"/>
            <a:ext cx="7545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Image</a:t>
            </a:r>
            <a:endParaRPr/>
          </a:p>
        </p:txBody>
      </p:sp>
      <p:sp>
        <p:nvSpPr>
          <p:cNvPr id="155" name="Google Shape;155;p22"/>
          <p:cNvSpPr txBox="1"/>
          <p:nvPr/>
        </p:nvSpPr>
        <p:spPr>
          <a:xfrm>
            <a:off x="4532775" y="2068350"/>
            <a:ext cx="9228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Features</a:t>
            </a:r>
            <a:endParaRPr/>
          </a:p>
        </p:txBody>
      </p:sp>
      <p:sp>
        <p:nvSpPr>
          <p:cNvPr id="156" name="Google Shape;156;p22"/>
          <p:cNvSpPr txBox="1"/>
          <p:nvPr/>
        </p:nvSpPr>
        <p:spPr>
          <a:xfrm>
            <a:off x="3313575" y="4049550"/>
            <a:ext cx="9228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Features</a:t>
            </a:r>
            <a:endParaRPr/>
          </a:p>
        </p:txBody>
      </p:sp>
      <p:sp>
        <p:nvSpPr>
          <p:cNvPr id="157" name="Google Shape;157;p22"/>
          <p:cNvSpPr/>
          <p:nvPr/>
        </p:nvSpPr>
        <p:spPr>
          <a:xfrm>
            <a:off x="3168125" y="18988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3218975" y="2025968"/>
            <a:ext cx="661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Conv</a:t>
            </a:r>
            <a:endParaRPr/>
          </a:p>
        </p:txBody>
      </p:sp>
      <p:sp>
        <p:nvSpPr>
          <p:cNvPr id="159" name="Google Shape;159;p22"/>
          <p:cNvSpPr/>
          <p:nvPr/>
        </p:nvSpPr>
        <p:spPr>
          <a:xfrm>
            <a:off x="1948925" y="38038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1999775" y="3930968"/>
            <a:ext cx="661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Conv</a:t>
            </a:r>
            <a:endParaRPr/>
          </a:p>
        </p:txBody>
      </p:sp>
      <p:sp>
        <p:nvSpPr>
          <p:cNvPr id="161" name="Google Shape;161;p22"/>
          <p:cNvSpPr/>
          <p:nvPr/>
        </p:nvSpPr>
        <p:spPr>
          <a:xfrm>
            <a:off x="5835125" y="18988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txBox="1"/>
          <p:nvPr/>
        </p:nvSpPr>
        <p:spPr>
          <a:xfrm>
            <a:off x="5818166" y="2025975"/>
            <a:ext cx="8979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MaxPool</a:t>
            </a:r>
            <a:endParaRPr/>
          </a:p>
        </p:txBody>
      </p:sp>
      <p:sp>
        <p:nvSpPr>
          <p:cNvPr id="163" name="Google Shape;163;p22"/>
          <p:cNvSpPr/>
          <p:nvPr/>
        </p:nvSpPr>
        <p:spPr>
          <a:xfrm>
            <a:off x="4615925" y="38800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a:off x="4526650" y="4007175"/>
            <a:ext cx="10425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k-MaxPool</a:t>
            </a:r>
            <a:endParaRPr/>
          </a:p>
        </p:txBody>
      </p:sp>
      <p:sp>
        <p:nvSpPr>
          <p:cNvPr id="165" name="Google Shape;165;p22"/>
          <p:cNvSpPr/>
          <p:nvPr/>
        </p:nvSpPr>
        <p:spPr>
          <a:xfrm>
            <a:off x="7359125" y="3956225"/>
            <a:ext cx="897900" cy="6189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7325225" y="4083375"/>
            <a:ext cx="1095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1*1 Conv</a:t>
            </a:r>
            <a:endParaRPr/>
          </a:p>
        </p:txBody>
      </p:sp>
      <p:sp>
        <p:nvSpPr>
          <p:cNvPr id="167" name="Google Shape;167;p22"/>
          <p:cNvSpPr txBox="1"/>
          <p:nvPr/>
        </p:nvSpPr>
        <p:spPr>
          <a:xfrm>
            <a:off x="4009225" y="3009025"/>
            <a:ext cx="22524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Existing MaxPool</a:t>
            </a:r>
            <a:endParaRPr/>
          </a:p>
        </p:txBody>
      </p:sp>
      <p:sp>
        <p:nvSpPr>
          <p:cNvPr id="168" name="Google Shape;168;p22"/>
          <p:cNvSpPr txBox="1"/>
          <p:nvPr/>
        </p:nvSpPr>
        <p:spPr>
          <a:xfrm>
            <a:off x="3933025" y="5142625"/>
            <a:ext cx="22524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Proposed k-MaxPool</a:t>
            </a:r>
            <a:endParaRPr/>
          </a:p>
        </p:txBody>
      </p:sp>
      <p:sp>
        <p:nvSpPr>
          <p:cNvPr id="169" name="Google Shape;169;p22"/>
          <p:cNvSpPr txBox="1"/>
          <p:nvPr/>
        </p:nvSpPr>
        <p:spPr>
          <a:xfrm>
            <a:off x="1000175" y="4857000"/>
            <a:ext cx="6612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32*32</a:t>
            </a:r>
            <a:endParaRPr/>
          </a:p>
        </p:txBody>
      </p:sp>
      <p:sp>
        <p:nvSpPr>
          <p:cNvPr id="170" name="Google Shape;170;p22"/>
          <p:cNvSpPr txBox="1"/>
          <p:nvPr/>
        </p:nvSpPr>
        <p:spPr>
          <a:xfrm>
            <a:off x="3176925" y="4857000"/>
            <a:ext cx="922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32*32*3</a:t>
            </a:r>
            <a:endParaRPr/>
          </a:p>
        </p:txBody>
      </p:sp>
      <p:sp>
        <p:nvSpPr>
          <p:cNvPr id="171" name="Google Shape;171;p22"/>
          <p:cNvSpPr txBox="1"/>
          <p:nvPr/>
        </p:nvSpPr>
        <p:spPr>
          <a:xfrm>
            <a:off x="6072525" y="4958628"/>
            <a:ext cx="10425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16*16*3*2</a:t>
            </a:r>
            <a:endParaRPr/>
          </a:p>
        </p:txBody>
      </p:sp>
      <p:sp>
        <p:nvSpPr>
          <p:cNvPr id="172" name="Google Shape;172;p22"/>
          <p:cNvSpPr txBox="1"/>
          <p:nvPr/>
        </p:nvSpPr>
        <p:spPr>
          <a:xfrm>
            <a:off x="8510925" y="4933200"/>
            <a:ext cx="10425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16*16*3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