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bc6a101b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bc6a101b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bc6a101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bc6a101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look towards law, we can see that fairness is not just about rules but also about process (e.g. due process)</a:t>
            </a:r>
            <a:endParaRPr/>
          </a:p>
          <a:p>
            <a:pPr indent="0" lvl="0" marL="0" rtl="0" algn="l">
              <a:spcBef>
                <a:spcPts val="0"/>
              </a:spcBef>
              <a:spcAft>
                <a:spcPts val="0"/>
              </a:spcAft>
              <a:buNone/>
            </a:pPr>
            <a:r>
              <a:rPr lang="en"/>
              <a:t>Important aspects are:</a:t>
            </a:r>
            <a:endParaRPr/>
          </a:p>
          <a:p>
            <a:pPr indent="-317500" lvl="0" marL="457200" rtl="0" algn="l">
              <a:spcBef>
                <a:spcPts val="0"/>
              </a:spcBef>
              <a:spcAft>
                <a:spcPts val="0"/>
              </a:spcAft>
              <a:buSzPts val="1400"/>
              <a:buChar char="-"/>
            </a:pPr>
            <a:r>
              <a:rPr lang="en"/>
              <a:t>The ability to represent oneself</a:t>
            </a:r>
            <a:endParaRPr/>
          </a:p>
          <a:p>
            <a:pPr indent="-317500" lvl="0" marL="457200" rtl="0" algn="l">
              <a:spcBef>
                <a:spcPts val="0"/>
              </a:spcBef>
              <a:spcAft>
                <a:spcPts val="0"/>
              </a:spcAft>
              <a:buSzPts val="1400"/>
              <a:buChar char="-"/>
            </a:pPr>
            <a:r>
              <a:rPr lang="en"/>
              <a:t>The ability to contest a judgement</a:t>
            </a:r>
            <a:endParaRPr/>
          </a:p>
          <a:p>
            <a:pPr indent="0" lvl="0" marL="0" rtl="0" algn="l">
              <a:spcBef>
                <a:spcPts val="0"/>
              </a:spcBef>
              <a:spcAft>
                <a:spcPts val="0"/>
              </a:spcAft>
              <a:buNone/>
            </a:pPr>
            <a:r>
              <a:rPr lang="en"/>
              <a:t>Another example is voting: this is related to fairness because it allows me to participate in the process and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bc6a101b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bc6a101b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everyone follow up to here</a:t>
            </a:r>
            <a:endParaRPr/>
          </a:p>
          <a:p>
            <a:pPr indent="0" lvl="0" marL="0" rtl="0" algn="l">
              <a:spcBef>
                <a:spcPts val="0"/>
              </a:spcBef>
              <a:spcAft>
                <a:spcPts val="0"/>
              </a:spcAft>
              <a:buNone/>
            </a:pPr>
            <a:r>
              <a:rPr lang="en"/>
              <a:t>How do you feel about this so far? Have you any comments or reservations with respect to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c6a101b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c6a101b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look at the ML/AI training pipeline, it usually goes something like Data -&gt; Model Architecture -&gt; Loss -&gt; Validation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bc6a101b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bc6a101b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tend to think of measurement as some objective clearcut mechanism. But this is definitely not the case because it is a well-known finding from the philosophy of science that all data is theory-laden</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An interesting story about data: Does the length of the border between countries influence the likelihood of them going to war with each other </a:t>
            </a:r>
            <a:endParaRPr sz="1200">
              <a:solidFill>
                <a:schemeClr val="dk1"/>
              </a:solidFill>
            </a:endParaRPr>
          </a:p>
          <a:p>
            <a:pPr indent="0" lvl="0" marL="0" rtl="0" algn="l">
              <a:spcBef>
                <a:spcPts val="1600"/>
              </a:spcBef>
              <a:spcAft>
                <a:spcPts val="0"/>
              </a:spcAft>
              <a:buNone/>
            </a:pPr>
            <a:r>
              <a:rPr lang="en"/>
              <a:t>A lot of concepts that we want to capture with ML are non-observable =&gt; they are purely theoretical and don’t exist outside of our models</a:t>
            </a:r>
            <a:endParaRPr/>
          </a:p>
          <a:p>
            <a:pPr indent="0" lvl="0" marL="0" rtl="0" algn="l">
              <a:spcBef>
                <a:spcPts val="0"/>
              </a:spcBef>
              <a:spcAft>
                <a:spcPts val="0"/>
              </a:spcAft>
              <a:buNone/>
            </a:pPr>
            <a:r>
              <a:rPr lang="en"/>
              <a:t>Again this is not something special about ML, this is very well known for example to people who want to develop tests or assessments</a:t>
            </a:r>
            <a:endParaRPr/>
          </a:p>
          <a:p>
            <a:pPr indent="0" lvl="0" marL="0" rtl="0" algn="l">
              <a:spcBef>
                <a:spcPts val="0"/>
              </a:spcBef>
              <a:spcAft>
                <a:spcPts val="0"/>
              </a:spcAft>
              <a:buClr>
                <a:srgbClr val="000000"/>
              </a:buClr>
              <a:buSzPts val="1100"/>
              <a:buFont typeface="Arial"/>
              <a:buNone/>
            </a:pPr>
            <a:r>
              <a:rPr lang="en"/>
              <a:t>An approach to reasoning about this problem is called construct validity.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bc6a101b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bc6a101b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concepts that we want to capture with ML are non-observable =&gt; they are purely theoretical and don’t exist outside of our models</a:t>
            </a:r>
            <a:endParaRPr/>
          </a:p>
          <a:p>
            <a:pPr indent="0" lvl="0" marL="0" rtl="0" algn="l">
              <a:spcBef>
                <a:spcPts val="0"/>
              </a:spcBef>
              <a:spcAft>
                <a:spcPts val="0"/>
              </a:spcAft>
              <a:buNone/>
            </a:pPr>
            <a:r>
              <a:rPr lang="en"/>
              <a:t>Again this is not something special about ML, this is very well known for example to people who want to develop tests or assessments</a:t>
            </a:r>
            <a:endParaRPr/>
          </a:p>
          <a:p>
            <a:pPr indent="0" lvl="0" marL="0" rtl="0" algn="l">
              <a:spcBef>
                <a:spcPts val="0"/>
              </a:spcBef>
              <a:spcAft>
                <a:spcPts val="0"/>
              </a:spcAft>
              <a:buNone/>
            </a:pPr>
            <a:r>
              <a:rPr lang="en"/>
              <a:t>An approach to reasoning about this problem is called construct validity. </a:t>
            </a:r>
            <a:endParaRPr/>
          </a:p>
          <a:p>
            <a:pPr indent="0" lvl="0" marL="0" rtl="0" algn="l">
              <a:spcBef>
                <a:spcPts val="0"/>
              </a:spcBef>
              <a:spcAft>
                <a:spcPts val="0"/>
              </a:spcAft>
              <a:buNone/>
            </a:pPr>
            <a:r>
              <a:rPr lang="en"/>
              <a:t>There are a few different ways in which construct validity is defined in literature but it generally goes somewhat like the following</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Common threats to construct validity: (1) poorly defined constructs (2) confounding constructs (3) influence of different testing or intervention (4) unknown social factors (5) other effects, such as time, scale, bias, experimenter effects,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bc6a101b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bc6a101b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argue that your measures had construct validity under the MTMM approach, you had to demonstrate that there was </a:t>
            </a:r>
            <a:r>
              <a:rPr i="1" lang="en" u="sng"/>
              <a:t>both</a:t>
            </a:r>
            <a:r>
              <a:rPr i="1" lang="en"/>
              <a:t> convergent</a:t>
            </a:r>
            <a:r>
              <a:rPr lang="en"/>
              <a:t> and </a:t>
            </a:r>
            <a:r>
              <a:rPr i="1" lang="en"/>
              <a:t>discriminant</a:t>
            </a:r>
            <a:r>
              <a:rPr lang="en"/>
              <a:t> validity in your measures. You demonstrated convergent validity when you showed that measures that are theoretically supposed to be highly interrelated are, in practice, highly interrelated. And, you showed discriminant validity when you demonstrated that measures that shouldn't be related to each other in fact were not.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rPr lang="en" sz="1800">
                <a:solidFill>
                  <a:schemeClr val="accent3"/>
                </a:solidFill>
                <a:latin typeface="Proxima Nova"/>
                <a:ea typeface="Proxima Nova"/>
                <a:cs typeface="Proxima Nova"/>
                <a:sym typeface="Proxima Nova"/>
              </a:rPr>
              <a:t>Common threats to construct validity: (1) poorly defined constructs (2) confounding constructs (3) influence of different testing or intervention (4) unknown social factors (5) other effects, such as time, scale, bias, experimenter effects,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bc887bc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bc887bc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Brain Reach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bc6a101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bc6a101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going back to start the lab session, I would like everyone to have a look at the first link in there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t>These are all lofty goals, but what do we actually mean when we talk about these things. </a:t>
            </a:r>
            <a:endParaRPr sz="1200"/>
          </a:p>
          <a:p>
            <a:pPr indent="0" lvl="0" marL="0" rtl="0" algn="l">
              <a:lnSpc>
                <a:spcPct val="115000"/>
              </a:lnSpc>
              <a:spcBef>
                <a:spcPts val="0"/>
              </a:spcBef>
              <a:spcAft>
                <a:spcPts val="0"/>
              </a:spcAft>
              <a:buClr>
                <a:srgbClr val="000000"/>
              </a:buClr>
              <a:buSzPts val="1100"/>
              <a:buFont typeface="Arial"/>
              <a:buNone/>
            </a:pPr>
            <a:r>
              <a:rPr lang="en" sz="1200"/>
              <a:t>We have seen this morning that when it comes to values, it isn’t that easy to come to a common understanding</a:t>
            </a:r>
            <a:endParaRPr sz="1200"/>
          </a:p>
          <a:p>
            <a:pPr indent="0" lvl="0" marL="0" rtl="0" algn="l">
              <a:lnSpc>
                <a:spcPct val="115000"/>
              </a:lnSpc>
              <a:spcBef>
                <a:spcPts val="0"/>
              </a:spcBef>
              <a:spcAft>
                <a:spcPts val="0"/>
              </a:spcAft>
              <a:buClr>
                <a:srgbClr val="000000"/>
              </a:buClr>
              <a:buSzPts val="1100"/>
              <a:buFont typeface="Arial"/>
              <a:buNone/>
            </a:pPr>
            <a:r>
              <a:rPr lang="en" sz="1200"/>
              <a:t>We have a saying in Switzerland which goes something like: “Standing like a donkey in front of the mountain” which means standing in front of a big task and not really knowing where to start.</a:t>
            </a:r>
            <a:endParaRPr sz="1200"/>
          </a:p>
          <a:p>
            <a:pPr indent="0" lvl="0" marL="0" rtl="0" algn="l">
              <a:lnSpc>
                <a:spcPct val="115000"/>
              </a:lnSpc>
              <a:spcBef>
                <a:spcPts val="0"/>
              </a:spcBef>
              <a:spcAft>
                <a:spcPts val="0"/>
              </a:spcAft>
              <a:buClr>
                <a:srgbClr val="000000"/>
              </a:buClr>
              <a:buSzPts val="1100"/>
              <a:buFont typeface="Arial"/>
              <a:buNone/>
            </a:pPr>
            <a:r>
              <a:rPr lang="en" sz="1200"/>
              <a:t>It seems that with regards to this wish list, this is a little bit where AI and ML stand now. </a:t>
            </a:r>
            <a:endParaRPr sz="12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bc6a101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bc6a101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As you can imagine, AI engineers and scientists aren’t the first ones to think about these concepts. In fact, they have been studied in multiple ways by different disciplines, mainly in the social sciences.</a:t>
            </a:r>
            <a:endParaRPr sz="1200"/>
          </a:p>
          <a:p>
            <a:pPr indent="0" lvl="0" marL="0" rtl="0" algn="l">
              <a:lnSpc>
                <a:spcPct val="115000"/>
              </a:lnSpc>
              <a:spcBef>
                <a:spcPts val="0"/>
              </a:spcBef>
              <a:spcAft>
                <a:spcPts val="0"/>
              </a:spcAft>
              <a:buNone/>
            </a:pPr>
            <a:r>
              <a:rPr lang="en" sz="1200"/>
              <a:t>But for a strange reason, it is completely natural for everyone to accept a sentence like “we need an engineer for building a bridge” but when it comes to social matters, engineers and scientists are perfectly at ease developing applications in their own corners and rarely even conceive of the idea of involving people from social sciences </a:t>
            </a:r>
            <a:endParaRPr sz="1200"/>
          </a:p>
          <a:p>
            <a:pPr indent="0" lvl="0" marL="0" rtl="0" algn="l">
              <a:lnSpc>
                <a:spcPct val="115000"/>
              </a:lnSpc>
              <a:spcBef>
                <a:spcPts val="0"/>
              </a:spcBef>
              <a:spcAft>
                <a:spcPts val="0"/>
              </a:spcAft>
              <a:buNone/>
            </a:pPr>
            <a:r>
              <a:rPr lang="en" sz="1200"/>
              <a:t>A possible explanation for this dichotomy is that it is actually quite difficult to interact across disciplinary boundaries. Partly because words are sometimes used in very different ways which causes a lot of misunderstanding and unnecessary arguments.</a:t>
            </a:r>
            <a:endParaRPr sz="1200"/>
          </a:p>
          <a:p>
            <a:pPr indent="0" lvl="0" marL="0" rtl="0" algn="l">
              <a:lnSpc>
                <a:spcPct val="115000"/>
              </a:lnSpc>
              <a:spcBef>
                <a:spcPts val="0"/>
              </a:spcBef>
              <a:spcAft>
                <a:spcPts val="0"/>
              </a:spcAft>
              <a:buNone/>
            </a:pPr>
            <a:r>
              <a:rPr lang="en" sz="1200"/>
              <a:t>So what lessons can we learn from other disciplines when it comes </a:t>
            </a:r>
            <a:endParaRPr sz="12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obvious way to look at this would be to look towards ethics for a hint at these issues. But lessons from social sciences would suggest that this might not necessarily be the most productive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bc6a101bb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bc6a101b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t>We need to be able to operationalize these goals despite the fact that they aren’t definable in a very satisfactory way.</a:t>
            </a:r>
            <a:endParaRPr sz="1200"/>
          </a:p>
          <a:p>
            <a:pPr indent="0" lvl="0" marL="0" rtl="0" algn="l">
              <a:lnSpc>
                <a:spcPct val="115000"/>
              </a:lnSpc>
              <a:spcBef>
                <a:spcPts val="0"/>
              </a:spcBef>
              <a:spcAft>
                <a:spcPts val="0"/>
              </a:spcAft>
              <a:buClr>
                <a:srgbClr val="000000"/>
              </a:buClr>
              <a:buSzPts val="1100"/>
              <a:buFont typeface="Arial"/>
              <a:buNone/>
            </a:pPr>
            <a:r>
              <a:rPr lang="en" sz="1200"/>
              <a:t>The reason we need this is because at the end of the day, we want to implement something.</a:t>
            </a:r>
            <a:endParaRPr sz="1200"/>
          </a:p>
          <a:p>
            <a:pPr indent="0" lvl="0" marL="0" rtl="0" algn="l">
              <a:lnSpc>
                <a:spcPct val="115000"/>
              </a:lnSpc>
              <a:spcBef>
                <a:spcPts val="0"/>
              </a:spcBef>
              <a:spcAft>
                <a:spcPts val="0"/>
              </a:spcAft>
              <a:buClr>
                <a:srgbClr val="000000"/>
              </a:buClr>
              <a:buSzPts val="1100"/>
              <a:buFont typeface="Arial"/>
              <a:buNone/>
            </a:pPr>
            <a:r>
              <a:rPr lang="en" sz="1200"/>
              <a:t>But what would it mean for these mathematizations are correct.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bc6a101b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bc6a101b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bc6a101b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bc6a101b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Proxima Nova"/>
              <a:buChar char="●"/>
            </a:pPr>
            <a:r>
              <a:rPr lang="en" sz="1400">
                <a:latin typeface="Proxima Nova"/>
                <a:ea typeface="Proxima Nova"/>
                <a:cs typeface="Proxima Nova"/>
                <a:sym typeface="Proxima Nova"/>
              </a:rPr>
              <a:t>Statistical parity: If you want each group represented equally among the selected set</a:t>
            </a:r>
            <a:endParaRPr sz="1400">
              <a:latin typeface="Proxima Nova"/>
              <a:ea typeface="Proxima Nova"/>
              <a:cs typeface="Proxima Nova"/>
              <a:sym typeface="Proxima Nova"/>
            </a:endParaRPr>
          </a:p>
          <a:p>
            <a:pPr indent="-317500" lvl="0" marL="457200" rtl="0" algn="l">
              <a:lnSpc>
                <a:spcPct val="115000"/>
              </a:lnSpc>
              <a:spcBef>
                <a:spcPts val="0"/>
              </a:spcBef>
              <a:spcAft>
                <a:spcPts val="0"/>
              </a:spcAft>
              <a:buClr>
                <a:srgbClr val="000000"/>
              </a:buClr>
              <a:buSzPts val="1400"/>
              <a:buFont typeface="Proxima Nova"/>
              <a:buChar char="●"/>
            </a:pPr>
            <a:r>
              <a:rPr lang="en" sz="1400">
                <a:latin typeface="Proxima Nova"/>
                <a:ea typeface="Proxima Nova"/>
                <a:cs typeface="Proxima Nova"/>
                <a:sym typeface="Proxima Nova"/>
              </a:rPr>
              <a:t>Proportional parity: If you want each group represented proportional to their representation in the overall population</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bc6a101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bc6a101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famous example is the recidivism rate of criminals: when someone gets arrested, we give them a score to try to assess the risk of them getting arrested again in a certain amount of time. If we calibrate that to the actual level of risk that people encounter, we find that we will give a higher risk to minorities because these people in fact have a higher risk of being arrested. By the way, this is true even absent a crime being committed.</a:t>
            </a:r>
            <a:endParaRPr/>
          </a:p>
          <a:p>
            <a:pPr indent="0" lvl="0" marL="0" rtl="0" algn="l">
              <a:spcBef>
                <a:spcPts val="0"/>
              </a:spcBef>
              <a:spcAft>
                <a:spcPts val="0"/>
              </a:spcAft>
              <a:buNone/>
            </a:pPr>
            <a:r>
              <a:rPr lang="en"/>
              <a:t>But this offends our sense of fairness because it seems unfair that minorities get scores that are erroneously high more often than non-minorities</a:t>
            </a:r>
            <a:endParaRPr/>
          </a:p>
          <a:p>
            <a:pPr indent="0" lvl="0" marL="0" rtl="0" algn="l">
              <a:spcBef>
                <a:spcPts val="0"/>
              </a:spcBef>
              <a:spcAft>
                <a:spcPts val="0"/>
              </a:spcAft>
              <a:buNone/>
            </a:pPr>
            <a:r>
              <a:rPr lang="en"/>
              <a:t>But if we try to correct for this, we end up in a situation where the score means something different for different people. And this also doesn’t seem like a fair situation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bc6a101b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bc6a101b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famous example is the recidivism rate of criminals: when someone gets arrested, we give them a score to try to assess the risk of them getting arrested again in a certain amount of time. If we calibrate that to the actual level of risk that people encounter, we find that we will give a higher risk to minorities because these people in fact have a higher risk of being arrested. By the way, this is true even absent a crime being committed.</a:t>
            </a:r>
            <a:endParaRPr/>
          </a:p>
          <a:p>
            <a:pPr indent="0" lvl="0" marL="0" rtl="0" algn="l">
              <a:spcBef>
                <a:spcPts val="0"/>
              </a:spcBef>
              <a:spcAft>
                <a:spcPts val="0"/>
              </a:spcAft>
              <a:buNone/>
            </a:pPr>
            <a:r>
              <a:rPr lang="en"/>
              <a:t>But this offends our sense of fairness because it seems unfair that minorities get scores that are erroneously high more often than non-minorities</a:t>
            </a:r>
            <a:endParaRPr/>
          </a:p>
          <a:p>
            <a:pPr indent="0" lvl="0" marL="0" rtl="0" algn="l">
              <a:spcBef>
                <a:spcPts val="0"/>
              </a:spcBef>
              <a:spcAft>
                <a:spcPts val="0"/>
              </a:spcAft>
              <a:buNone/>
            </a:pPr>
            <a:r>
              <a:rPr lang="en"/>
              <a:t>But if we try to correct for this, we end up in a situation where the score means something different for different people. And this also doesn’t seem like a fair situation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www.montrealdeclaration-responsibleai.com/the-decla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Challenges in Developing Real-World AI/ML Applications</a:t>
            </a:r>
            <a:endParaRPr sz="3600"/>
          </a:p>
        </p:txBody>
      </p:sp>
      <p:sp>
        <p:nvSpPr>
          <p:cNvPr id="60" name="Google Shape;60;p13"/>
          <p:cNvSpPr txBox="1"/>
          <p:nvPr>
            <p:ph idx="1" type="subTitle"/>
          </p:nvPr>
        </p:nvSpPr>
        <p:spPr>
          <a:xfrm>
            <a:off x="510450" y="3182329"/>
            <a:ext cx="8123100" cy="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Sujay Neupane and Pascal Kropf</a:t>
            </a:r>
            <a:endParaRPr/>
          </a:p>
          <a:p>
            <a:pPr indent="0" lvl="0" marL="0" rtl="0" algn="l">
              <a:spcBef>
                <a:spcPts val="0"/>
              </a:spcBef>
              <a:spcAft>
                <a:spcPts val="0"/>
              </a:spcAft>
              <a:buNone/>
            </a:pPr>
            <a:r>
              <a:rPr lang="en" sz="1800"/>
              <a:t>(modified from Deirdre Mulligan, Nitin Kohli and Joshua A. Kroll, NIPS 2018)</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ML thinking pathway</a:t>
            </a:r>
            <a:endParaRPr/>
          </a:p>
        </p:txBody>
      </p:sp>
      <p:sp>
        <p:nvSpPr>
          <p:cNvPr id="138" name="Google Shape;138;p22"/>
          <p:cNvSpPr txBox="1"/>
          <p:nvPr/>
        </p:nvSpPr>
        <p:spPr>
          <a:xfrm>
            <a:off x="1226100" y="3170300"/>
            <a:ext cx="17421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ML model </a:t>
            </a:r>
            <a:endParaRPr sz="2400">
              <a:latin typeface="Proxima Nova"/>
              <a:ea typeface="Proxima Nova"/>
              <a:cs typeface="Proxima Nova"/>
              <a:sym typeface="Proxima Nova"/>
            </a:endParaRPr>
          </a:p>
        </p:txBody>
      </p:sp>
      <p:sp>
        <p:nvSpPr>
          <p:cNvPr id="139" name="Google Shape;139;p22"/>
          <p:cNvSpPr/>
          <p:nvPr/>
        </p:nvSpPr>
        <p:spPr>
          <a:xfrm>
            <a:off x="2950525" y="3132425"/>
            <a:ext cx="15339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represents</a:t>
            </a:r>
            <a:endParaRPr sz="1800">
              <a:latin typeface="Proxima Nova"/>
              <a:ea typeface="Proxima Nova"/>
              <a:cs typeface="Proxima Nova"/>
              <a:sym typeface="Proxima Nova"/>
            </a:endParaRPr>
          </a:p>
        </p:txBody>
      </p:sp>
      <p:sp>
        <p:nvSpPr>
          <p:cNvPr id="140" name="Google Shape;140;p22"/>
          <p:cNvSpPr txBox="1"/>
          <p:nvPr/>
        </p:nvSpPr>
        <p:spPr>
          <a:xfrm>
            <a:off x="4594850" y="3161625"/>
            <a:ext cx="949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Data</a:t>
            </a:r>
            <a:endParaRPr sz="2400">
              <a:latin typeface="Proxima Nova"/>
              <a:ea typeface="Proxima Nova"/>
              <a:cs typeface="Proxima Nova"/>
              <a:sym typeface="Proxima Nova"/>
            </a:endParaRPr>
          </a:p>
        </p:txBody>
      </p:sp>
      <p:sp>
        <p:nvSpPr>
          <p:cNvPr id="141" name="Google Shape;141;p22"/>
          <p:cNvSpPr txBox="1"/>
          <p:nvPr/>
        </p:nvSpPr>
        <p:spPr>
          <a:xfrm>
            <a:off x="6968850" y="3118400"/>
            <a:ext cx="11127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World</a:t>
            </a:r>
            <a:endParaRPr sz="2400">
              <a:latin typeface="Proxima Nova"/>
              <a:ea typeface="Proxima Nova"/>
              <a:cs typeface="Proxima Nova"/>
              <a:sym typeface="Proxima Nova"/>
            </a:endParaRPr>
          </a:p>
        </p:txBody>
      </p:sp>
      <p:sp>
        <p:nvSpPr>
          <p:cNvPr id="142" name="Google Shape;142;p22"/>
          <p:cNvSpPr/>
          <p:nvPr/>
        </p:nvSpPr>
        <p:spPr>
          <a:xfrm>
            <a:off x="1940775" y="1958875"/>
            <a:ext cx="614700" cy="1252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914425" y="1497725"/>
            <a:ext cx="22158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ML Researcher</a:t>
            </a:r>
            <a:endParaRPr sz="2400">
              <a:latin typeface="Proxima Nova"/>
              <a:ea typeface="Proxima Nova"/>
              <a:cs typeface="Proxima Nova"/>
              <a:sym typeface="Proxima Nova"/>
            </a:endParaRPr>
          </a:p>
        </p:txBody>
      </p:sp>
      <p:sp>
        <p:nvSpPr>
          <p:cNvPr id="144" name="Google Shape;144;p22"/>
          <p:cNvSpPr txBox="1"/>
          <p:nvPr/>
        </p:nvSpPr>
        <p:spPr>
          <a:xfrm>
            <a:off x="6130175" y="1525975"/>
            <a:ext cx="20466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Social issues</a:t>
            </a:r>
            <a:endParaRPr sz="2400">
              <a:latin typeface="Proxima Nova"/>
              <a:ea typeface="Proxima Nova"/>
              <a:cs typeface="Proxima Nova"/>
              <a:sym typeface="Proxima Nova"/>
            </a:endParaRPr>
          </a:p>
        </p:txBody>
      </p:sp>
      <p:sp>
        <p:nvSpPr>
          <p:cNvPr id="145" name="Google Shape;145;p22"/>
          <p:cNvSpPr txBox="1"/>
          <p:nvPr/>
        </p:nvSpPr>
        <p:spPr>
          <a:xfrm>
            <a:off x="1384900" y="2391275"/>
            <a:ext cx="17421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Problem solved</a:t>
            </a:r>
            <a:endParaRPr sz="1800">
              <a:latin typeface="Proxima Nova"/>
              <a:ea typeface="Proxima Nova"/>
              <a:cs typeface="Proxima Nova"/>
              <a:sym typeface="Proxima Nova"/>
            </a:endParaRPr>
          </a:p>
        </p:txBody>
      </p:sp>
      <p:sp>
        <p:nvSpPr>
          <p:cNvPr id="146" name="Google Shape;146;p22"/>
          <p:cNvSpPr/>
          <p:nvPr/>
        </p:nvSpPr>
        <p:spPr>
          <a:xfrm>
            <a:off x="3433475" y="1525975"/>
            <a:ext cx="2606400" cy="584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4584600" y="1379325"/>
            <a:ext cx="350136" cy="731376"/>
          </a:xfrm>
          <a:prstGeom prst="lightningBol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nvSpPr>
        <p:spPr>
          <a:xfrm>
            <a:off x="3513884" y="1595700"/>
            <a:ext cx="25107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None of my business?</a:t>
            </a:r>
            <a:endParaRPr sz="1800">
              <a:latin typeface="Proxima Nova"/>
              <a:ea typeface="Proxima Nova"/>
              <a:cs typeface="Proxima Nova"/>
              <a:sym typeface="Proxima Nova"/>
            </a:endParaRPr>
          </a:p>
        </p:txBody>
      </p:sp>
      <p:sp>
        <p:nvSpPr>
          <p:cNvPr id="149" name="Google Shape;149;p22"/>
          <p:cNvSpPr txBox="1"/>
          <p:nvPr/>
        </p:nvSpPr>
        <p:spPr>
          <a:xfrm>
            <a:off x="469975" y="4127750"/>
            <a:ext cx="8085000" cy="5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This is incorrect because the problems that are being solved are </a:t>
            </a:r>
            <a:r>
              <a:rPr lang="en" sz="1800" u="sng">
                <a:latin typeface="Proxima Nova"/>
                <a:ea typeface="Proxima Nova"/>
                <a:cs typeface="Proxima Nova"/>
                <a:sym typeface="Proxima Nova"/>
              </a:rPr>
              <a:t>not technical</a:t>
            </a:r>
            <a:r>
              <a:rPr lang="en" sz="1800">
                <a:latin typeface="Proxima Nova"/>
                <a:ea typeface="Proxima Nova"/>
                <a:cs typeface="Proxima Nova"/>
                <a:sym typeface="Proxima Nova"/>
              </a:rPr>
              <a:t> problems but </a:t>
            </a:r>
            <a:r>
              <a:rPr lang="en" sz="1800" u="sng">
                <a:latin typeface="Proxima Nova"/>
                <a:ea typeface="Proxima Nova"/>
                <a:cs typeface="Proxima Nova"/>
                <a:sym typeface="Proxima Nova"/>
              </a:rPr>
              <a:t>socio-technical</a:t>
            </a:r>
            <a:r>
              <a:rPr lang="en" sz="1800">
                <a:latin typeface="Proxima Nova"/>
                <a:ea typeface="Proxima Nova"/>
                <a:cs typeface="Proxima Nova"/>
                <a:sym typeface="Proxima Nova"/>
              </a:rPr>
              <a:t> problems</a:t>
            </a:r>
            <a:endParaRPr sz="1800">
              <a:latin typeface="Proxima Nova"/>
              <a:ea typeface="Proxima Nova"/>
              <a:cs typeface="Proxima Nova"/>
              <a:sym typeface="Proxima Nova"/>
            </a:endParaRPr>
          </a:p>
        </p:txBody>
      </p:sp>
      <p:sp>
        <p:nvSpPr>
          <p:cNvPr id="150" name="Google Shape;150;p22"/>
          <p:cNvSpPr/>
          <p:nvPr/>
        </p:nvSpPr>
        <p:spPr>
          <a:xfrm>
            <a:off x="5541325" y="3132425"/>
            <a:ext cx="15339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represents</a:t>
            </a:r>
            <a:endParaRPr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different view on fairness</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Law: fairness is not simply defined by the outcome but also by the </a:t>
            </a:r>
            <a:r>
              <a:rPr lang="en" u="sng"/>
              <a:t>process. </a:t>
            </a:r>
            <a:r>
              <a:rPr lang="en"/>
              <a:t>Examples of fairness as process instead of rule</a:t>
            </a:r>
            <a:endParaRPr/>
          </a:p>
          <a:p>
            <a:pPr indent="-342900" lvl="0" marL="457200" rtl="0" algn="l">
              <a:spcBef>
                <a:spcPts val="1600"/>
              </a:spcBef>
              <a:spcAft>
                <a:spcPts val="0"/>
              </a:spcAft>
              <a:buSzPts val="1800"/>
              <a:buChar char="●"/>
            </a:pPr>
            <a:r>
              <a:rPr lang="en"/>
              <a:t>Due process</a:t>
            </a:r>
            <a:endParaRPr/>
          </a:p>
          <a:p>
            <a:pPr indent="-317500" lvl="1" marL="914400" rtl="0" algn="l">
              <a:spcBef>
                <a:spcPts val="0"/>
              </a:spcBef>
              <a:spcAft>
                <a:spcPts val="0"/>
              </a:spcAft>
              <a:buSzPts val="1400"/>
              <a:buChar char="○"/>
            </a:pPr>
            <a:r>
              <a:rPr lang="en"/>
              <a:t>The ability to represent oneself</a:t>
            </a:r>
            <a:endParaRPr/>
          </a:p>
          <a:p>
            <a:pPr indent="-317500" lvl="1" marL="914400" rtl="0" algn="l">
              <a:spcBef>
                <a:spcPts val="0"/>
              </a:spcBef>
              <a:spcAft>
                <a:spcPts val="0"/>
              </a:spcAft>
              <a:buSzPts val="1400"/>
              <a:buChar char="○"/>
            </a:pPr>
            <a:r>
              <a:rPr lang="en"/>
              <a:t>The ability to contest a judgment</a:t>
            </a:r>
            <a:endParaRPr/>
          </a:p>
          <a:p>
            <a:pPr indent="-342900" lvl="0" marL="457200" rtl="0" algn="l">
              <a:spcBef>
                <a:spcPts val="0"/>
              </a:spcBef>
              <a:spcAft>
                <a:spcPts val="0"/>
              </a:spcAft>
              <a:buSzPts val="1800"/>
              <a:buChar char="●"/>
            </a:pPr>
            <a:r>
              <a:rPr lang="en"/>
              <a:t>Voting</a:t>
            </a:r>
            <a:endParaRPr/>
          </a:p>
          <a:p>
            <a:pPr indent="-317500" lvl="1" marL="914400" rtl="0" algn="l">
              <a:spcBef>
                <a:spcPts val="0"/>
              </a:spcBef>
              <a:spcAft>
                <a:spcPts val="0"/>
              </a:spcAft>
              <a:buSzPts val="1400"/>
              <a:buChar char="○"/>
            </a:pPr>
            <a:r>
              <a:rPr lang="en"/>
              <a:t>The participation in the process is an important factor of fairness</a:t>
            </a:r>
            <a:endParaRPr/>
          </a:p>
          <a:p>
            <a:pPr indent="-342900" lvl="0" marL="457200" rtl="0" algn="l">
              <a:spcBef>
                <a:spcPts val="0"/>
              </a:spcBef>
              <a:spcAft>
                <a:spcPts val="0"/>
              </a:spcAft>
              <a:buSzPts val="1800"/>
              <a:buChar char="●"/>
            </a:pPr>
            <a:r>
              <a:rPr lang="en"/>
              <a:t>GDPR: Individuals should be judged by individuals to protect against dignitary harms</a:t>
            </a:r>
            <a:endParaRPr/>
          </a:p>
          <a:p>
            <a:pPr indent="-317500" lvl="1" marL="914400" rtl="0" algn="l">
              <a:spcBef>
                <a:spcPts val="0"/>
              </a:spcBef>
              <a:spcAft>
                <a:spcPts val="0"/>
              </a:spcAft>
              <a:buSzPts val="1400"/>
              <a:buChar char="○"/>
            </a:pPr>
            <a:r>
              <a:rPr lang="en"/>
              <a:t>Automated decision-making including profiling with legal ramifications is prohibited</a:t>
            </a:r>
            <a:endParaRPr/>
          </a:p>
        </p:txBody>
      </p:sp>
      <p:sp>
        <p:nvSpPr>
          <p:cNvPr id="157" name="Google Shape;157;p23"/>
          <p:cNvSpPr txBox="1"/>
          <p:nvPr/>
        </p:nvSpPr>
        <p:spPr>
          <a:xfrm>
            <a:off x="583100" y="4453825"/>
            <a:ext cx="7858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Side-note:</a:t>
            </a:r>
            <a:r>
              <a:rPr lang="en">
                <a:latin typeface="Proxima Nova"/>
                <a:ea typeface="Proxima Nova"/>
                <a:cs typeface="Proxima Nova"/>
                <a:sym typeface="Proxima Nova"/>
              </a:rPr>
              <a:t> outcome-based measures are not able to capture process aspects of fairness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0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1000"/>
                                        <p:tgtEl>
                                          <p:spTgt spid="1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Effect filter="fade" transition="in">
                                      <p:cBhvr>
                                        <p:cTn dur="1000"/>
                                        <p:tgtEl>
                                          <p:spTgt spid="15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has been said so far...</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Outcome-based operationalizations are not sufficient to properly capture the </a:t>
            </a:r>
            <a:r>
              <a:rPr lang="en"/>
              <a:t>intricacies contained in</a:t>
            </a:r>
            <a:r>
              <a:rPr lang="en"/>
              <a:t> human values</a:t>
            </a:r>
            <a:endParaRPr/>
          </a:p>
          <a:p>
            <a:pPr indent="-342900" lvl="0" marL="457200" rtl="0" algn="l">
              <a:spcBef>
                <a:spcPts val="0"/>
              </a:spcBef>
              <a:spcAft>
                <a:spcPts val="0"/>
              </a:spcAft>
              <a:buSzPts val="1800"/>
              <a:buChar char="●"/>
            </a:pPr>
            <a:r>
              <a:rPr lang="en"/>
              <a:t>Values can manifest themselves in both outcomes and processes</a:t>
            </a:r>
            <a:endParaRPr/>
          </a:p>
          <a:p>
            <a:pPr indent="-342900" lvl="0" marL="457200" rtl="0" algn="l">
              <a:spcBef>
                <a:spcPts val="0"/>
              </a:spcBef>
              <a:spcAft>
                <a:spcPts val="0"/>
              </a:spcAft>
              <a:buSzPts val="1800"/>
              <a:buChar char="●"/>
            </a:pPr>
            <a:r>
              <a:rPr lang="en"/>
              <a:t>AI/ML researchers cannot evade the responsibility for the ramifications of their algorithms because algorithms only exist in a surrounding environment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So let’s have a closer look at this surrounding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ML/AI development pipeline </a:t>
            </a:r>
            <a:endParaRPr/>
          </a:p>
        </p:txBody>
      </p:sp>
      <p:sp>
        <p:nvSpPr>
          <p:cNvPr id="169" name="Google Shape;169;p25"/>
          <p:cNvSpPr txBox="1"/>
          <p:nvPr>
            <p:ph idx="1" type="body"/>
          </p:nvPr>
        </p:nvSpPr>
        <p:spPr>
          <a:xfrm>
            <a:off x="311700" y="2175750"/>
            <a:ext cx="8520600" cy="15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generally tend to think of the loss function and the architecture as being the places to enforce desired behavior because it allows us to restrict the class of admissible models</a:t>
            </a:r>
            <a:endParaRPr/>
          </a:p>
          <a:p>
            <a:pPr indent="0" lvl="0" marL="0" rtl="0" algn="l">
              <a:spcBef>
                <a:spcPts val="1600"/>
              </a:spcBef>
              <a:spcAft>
                <a:spcPts val="1600"/>
              </a:spcAft>
              <a:buNone/>
            </a:pPr>
            <a:r>
              <a:rPr lang="en"/>
              <a:t>But we often forget a crucial fact about the nature of data in this process.</a:t>
            </a:r>
            <a:endParaRPr sz="2400">
              <a:solidFill>
                <a:schemeClr val="accent5"/>
              </a:solidFill>
            </a:endParaRPr>
          </a:p>
        </p:txBody>
      </p:sp>
      <p:sp>
        <p:nvSpPr>
          <p:cNvPr id="170" name="Google Shape;170;p25"/>
          <p:cNvSpPr txBox="1"/>
          <p:nvPr/>
        </p:nvSpPr>
        <p:spPr>
          <a:xfrm>
            <a:off x="2214075" y="1266025"/>
            <a:ext cx="1886700" cy="7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M</a:t>
            </a:r>
            <a:r>
              <a:rPr lang="en" sz="2400">
                <a:latin typeface="Proxima Nova"/>
                <a:ea typeface="Proxima Nova"/>
                <a:cs typeface="Proxima Nova"/>
                <a:sym typeface="Proxima Nova"/>
              </a:rPr>
              <a:t>odel architecture </a:t>
            </a:r>
            <a:endParaRPr sz="2400">
              <a:latin typeface="Proxima Nova"/>
              <a:ea typeface="Proxima Nova"/>
              <a:cs typeface="Proxima Nova"/>
              <a:sym typeface="Proxima Nova"/>
            </a:endParaRPr>
          </a:p>
        </p:txBody>
      </p:sp>
      <p:sp>
        <p:nvSpPr>
          <p:cNvPr id="171" name="Google Shape;171;p25"/>
          <p:cNvSpPr/>
          <p:nvPr/>
        </p:nvSpPr>
        <p:spPr>
          <a:xfrm>
            <a:off x="1121725" y="1379825"/>
            <a:ext cx="12084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p:txBody>
      </p:sp>
      <p:sp>
        <p:nvSpPr>
          <p:cNvPr id="172" name="Google Shape;172;p25"/>
          <p:cNvSpPr txBox="1"/>
          <p:nvPr/>
        </p:nvSpPr>
        <p:spPr>
          <a:xfrm>
            <a:off x="301925" y="1418388"/>
            <a:ext cx="9495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Data</a:t>
            </a:r>
            <a:endParaRPr sz="2400">
              <a:latin typeface="Proxima Nova"/>
              <a:ea typeface="Proxima Nova"/>
              <a:cs typeface="Proxima Nova"/>
              <a:sym typeface="Proxima Nova"/>
            </a:endParaRPr>
          </a:p>
        </p:txBody>
      </p:sp>
      <p:sp>
        <p:nvSpPr>
          <p:cNvPr id="173" name="Google Shape;173;p25"/>
          <p:cNvSpPr txBox="1"/>
          <p:nvPr/>
        </p:nvSpPr>
        <p:spPr>
          <a:xfrm>
            <a:off x="7164925" y="1417625"/>
            <a:ext cx="16323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Validation</a:t>
            </a:r>
            <a:endParaRPr sz="2400">
              <a:latin typeface="Proxima Nova"/>
              <a:ea typeface="Proxima Nova"/>
              <a:cs typeface="Proxima Nova"/>
              <a:sym typeface="Proxima Nova"/>
            </a:endParaRPr>
          </a:p>
        </p:txBody>
      </p:sp>
      <p:sp>
        <p:nvSpPr>
          <p:cNvPr id="174" name="Google Shape;174;p25"/>
          <p:cNvSpPr/>
          <p:nvPr/>
        </p:nvSpPr>
        <p:spPr>
          <a:xfrm>
            <a:off x="4030675" y="1379825"/>
            <a:ext cx="12084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p:txBody>
      </p:sp>
      <p:sp>
        <p:nvSpPr>
          <p:cNvPr id="175" name="Google Shape;175;p25"/>
          <p:cNvSpPr txBox="1"/>
          <p:nvPr/>
        </p:nvSpPr>
        <p:spPr>
          <a:xfrm>
            <a:off x="5162875" y="1390075"/>
            <a:ext cx="874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Loss</a:t>
            </a:r>
            <a:endParaRPr sz="2400">
              <a:latin typeface="Proxima Nova"/>
              <a:ea typeface="Proxima Nova"/>
              <a:cs typeface="Proxima Nova"/>
              <a:sym typeface="Proxima Nova"/>
            </a:endParaRPr>
          </a:p>
        </p:txBody>
      </p:sp>
      <p:sp>
        <p:nvSpPr>
          <p:cNvPr id="176" name="Google Shape;176;p25"/>
          <p:cNvSpPr/>
          <p:nvPr/>
        </p:nvSpPr>
        <p:spPr>
          <a:xfrm>
            <a:off x="6030425" y="1418400"/>
            <a:ext cx="12084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p:txBody>
      </p:sp>
      <p:sp>
        <p:nvSpPr>
          <p:cNvPr id="177" name="Google Shape;177;p25"/>
          <p:cNvSpPr txBox="1"/>
          <p:nvPr/>
        </p:nvSpPr>
        <p:spPr>
          <a:xfrm>
            <a:off x="339425" y="3866275"/>
            <a:ext cx="8520600" cy="98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2400">
                <a:solidFill>
                  <a:schemeClr val="accent5"/>
                </a:solidFill>
                <a:latin typeface="Proxima Nova"/>
                <a:ea typeface="Proxima Nova"/>
                <a:cs typeface="Proxima Nova"/>
                <a:sym typeface="Proxima Nova"/>
              </a:rPr>
              <a:t>Data is not truth ⇔ Data is abstraction</a:t>
            </a:r>
            <a:endParaRPr sz="2400">
              <a:solidFill>
                <a:schemeClr val="accent5"/>
              </a:solidFill>
              <a:latin typeface="Proxima Nova"/>
              <a:ea typeface="Proxima Nova"/>
              <a:cs typeface="Proxima Nova"/>
              <a:sym typeface="Proxima Nova"/>
            </a:endParaRPr>
          </a:p>
          <a:p>
            <a:pPr indent="0" lvl="0" marL="0" rtl="0" algn="ctr">
              <a:lnSpc>
                <a:spcPct val="115000"/>
              </a:lnSpc>
              <a:spcBef>
                <a:spcPts val="1600"/>
              </a:spcBef>
              <a:spcAft>
                <a:spcPts val="1600"/>
              </a:spcAft>
              <a:buClr>
                <a:srgbClr val="000000"/>
              </a:buClr>
              <a:buSzPts val="1100"/>
              <a:buFont typeface="Arial"/>
              <a:buNone/>
            </a:pPr>
            <a:r>
              <a:rPr lang="en" sz="2400">
                <a:solidFill>
                  <a:schemeClr val="accent5"/>
                </a:solidFill>
                <a:latin typeface="Proxima Nova"/>
                <a:ea typeface="Proxima Nova"/>
                <a:cs typeface="Proxima Nova"/>
                <a:sym typeface="Proxima Nova"/>
              </a:rPr>
              <a:t>Moreover: Model is an abstraction of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Abstracting the world</a:t>
            </a:r>
            <a:endParaRPr/>
          </a:p>
        </p:txBody>
      </p:sp>
      <p:sp>
        <p:nvSpPr>
          <p:cNvPr id="183" name="Google Shape;183;p26"/>
          <p:cNvSpPr txBox="1"/>
          <p:nvPr>
            <p:ph idx="1" type="body"/>
          </p:nvPr>
        </p:nvSpPr>
        <p:spPr>
          <a:xfrm>
            <a:off x="311700" y="1253250"/>
            <a:ext cx="8520600" cy="33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Abstracting the world into data and models is a </a:t>
            </a:r>
            <a:r>
              <a:rPr lang="en" u="sng"/>
              <a:t>really hard problem</a:t>
            </a:r>
            <a:r>
              <a:rPr lang="en"/>
              <a:t>!</a:t>
            </a:r>
            <a:endParaRPr/>
          </a:p>
          <a:p>
            <a:pPr indent="0" lvl="0" marL="0" rtl="0" algn="l">
              <a:spcBef>
                <a:spcPts val="1600"/>
              </a:spcBef>
              <a:spcAft>
                <a:spcPts val="0"/>
              </a:spcAft>
              <a:buNone/>
            </a:pPr>
            <a:r>
              <a:rPr lang="en"/>
              <a:t>This is partly due to the fact that all </a:t>
            </a:r>
            <a:r>
              <a:rPr lang="en" u="sng"/>
              <a:t>empirical data</a:t>
            </a:r>
            <a:r>
              <a:rPr lang="en"/>
              <a:t> depends on </a:t>
            </a:r>
            <a:r>
              <a:rPr lang="en" u="sng"/>
              <a:t>measurement</a:t>
            </a:r>
            <a:endParaRPr u="sng"/>
          </a:p>
          <a:p>
            <a:pPr indent="0" lvl="0" marL="0" rtl="0" algn="l">
              <a:spcBef>
                <a:spcPts val="1600"/>
              </a:spcBef>
              <a:spcAft>
                <a:spcPts val="0"/>
              </a:spcAft>
              <a:buNone/>
            </a:pPr>
            <a:r>
              <a:rPr lang="en"/>
              <a:t>An interesting anecdote about measurement: how long is the border between Spain and Portugal?</a:t>
            </a:r>
            <a:endParaRPr/>
          </a:p>
          <a:p>
            <a:pPr indent="0" lvl="0" marL="0" rtl="0" algn="l">
              <a:spcBef>
                <a:spcPts val="1600"/>
              </a:spcBef>
              <a:spcAft>
                <a:spcPts val="0"/>
              </a:spcAft>
              <a:buNone/>
            </a:pPr>
            <a:r>
              <a:rPr lang="en"/>
              <a:t>But measurement </a:t>
            </a:r>
            <a:r>
              <a:rPr lang="en" sz="2400"/>
              <a:t>≠</a:t>
            </a:r>
            <a:r>
              <a:rPr lang="en"/>
              <a:t> objective clearcut mechanism (all data is theory-laden)</a:t>
            </a:r>
            <a:endParaRPr/>
          </a:p>
          <a:p>
            <a:pPr indent="0" lvl="0" marL="0" rtl="0" algn="ctr">
              <a:spcBef>
                <a:spcPts val="1600"/>
              </a:spcBef>
              <a:spcAft>
                <a:spcPts val="0"/>
              </a:spcAft>
              <a:buNone/>
            </a:pPr>
            <a:r>
              <a:rPr lang="en"/>
              <a:t>But if something like length can be hard to measure, how about </a:t>
            </a:r>
            <a:r>
              <a:rPr lang="en" u="sng"/>
              <a:t>non-observable</a:t>
            </a:r>
            <a:r>
              <a:rPr lang="en"/>
              <a:t> constructs such as risk?</a:t>
            </a:r>
            <a:endParaRPr/>
          </a:p>
          <a:p>
            <a:pPr indent="0" lvl="0" marL="0" rtl="0" algn="l">
              <a:spcBef>
                <a:spcPts val="1600"/>
              </a:spcBef>
              <a:spcAft>
                <a:spcPts val="1600"/>
              </a:spcAft>
              <a:buNone/>
            </a:pPr>
            <a:r>
              <a:t/>
            </a:r>
            <a:endParaRPr sz="24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 difficulty</a:t>
            </a:r>
            <a:endParaRPr/>
          </a:p>
        </p:txBody>
      </p:sp>
      <p:sp>
        <p:nvSpPr>
          <p:cNvPr id="189" name="Google Shape;18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concepts (i.e. constructs) that we want to capture with ML/AI are non-observable =&gt; they are a purely theoretical construction</a:t>
            </a:r>
            <a:endParaRPr/>
          </a:p>
          <a:p>
            <a:pPr indent="0" lvl="0" marL="0" rtl="0" algn="l">
              <a:spcBef>
                <a:spcPts val="1600"/>
              </a:spcBef>
              <a:spcAft>
                <a:spcPts val="0"/>
              </a:spcAft>
              <a:buNone/>
            </a:pPr>
            <a:r>
              <a:rPr lang="en"/>
              <a:t>Knowing this, how can we assess whether:</a:t>
            </a:r>
            <a:endParaRPr/>
          </a:p>
          <a:p>
            <a:pPr indent="-342900" lvl="0" marL="457200" rtl="0" algn="l">
              <a:spcBef>
                <a:spcPts val="1600"/>
              </a:spcBef>
              <a:spcAft>
                <a:spcPts val="0"/>
              </a:spcAft>
              <a:buSzPts val="1800"/>
              <a:buChar char="●"/>
            </a:pPr>
            <a:r>
              <a:rPr lang="en"/>
              <a:t>O</a:t>
            </a:r>
            <a:r>
              <a:rPr lang="en"/>
              <a:t>ur operationalizations are accurate translations of the construct?</a:t>
            </a:r>
            <a:endParaRPr/>
          </a:p>
          <a:p>
            <a:pPr indent="-342900" lvl="0" marL="457200" rtl="0" algn="l">
              <a:spcBef>
                <a:spcPts val="0"/>
              </a:spcBef>
              <a:spcAft>
                <a:spcPts val="0"/>
              </a:spcAft>
              <a:buSzPts val="1800"/>
              <a:buChar char="●"/>
            </a:pPr>
            <a:r>
              <a:rPr lang="en"/>
              <a:t>Our program/intervention accurately produce what we intend?</a:t>
            </a:r>
            <a:endParaRPr/>
          </a:p>
          <a:p>
            <a:pPr indent="0" lvl="0" marL="0" rtl="0" algn="l">
              <a:spcBef>
                <a:spcPts val="1600"/>
              </a:spcBef>
              <a:spcAft>
                <a:spcPts val="0"/>
              </a:spcAft>
              <a:buNone/>
            </a:pPr>
            <a:r>
              <a:rPr lang="en"/>
              <a:t>Again this is nothing special about ML/AI. This is very well known by people who want to develop tests for example</a:t>
            </a:r>
            <a:endParaRPr/>
          </a:p>
          <a:p>
            <a:pPr indent="0" lvl="0" marL="0" rtl="0" algn="l">
              <a:spcBef>
                <a:spcPts val="1600"/>
              </a:spcBef>
              <a:spcAft>
                <a:spcPts val="1600"/>
              </a:spcAft>
              <a:buClr>
                <a:srgbClr val="000000"/>
              </a:buClr>
              <a:buSzPts val="1100"/>
              <a:buFont typeface="Arial"/>
              <a:buNone/>
            </a:pPr>
            <a:r>
              <a:rPr lang="en"/>
              <a:t> Social sciences have developed an approach to reasoning about this problem which they call </a:t>
            </a:r>
            <a:r>
              <a:rPr lang="en" u="sng"/>
              <a:t>construct validity</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 Validity</a:t>
            </a:r>
            <a:endParaRPr/>
          </a:p>
        </p:txBody>
      </p:sp>
      <p:sp>
        <p:nvSpPr>
          <p:cNvPr id="195" name="Google Shape;19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 validity is basically assessing how accurately your ideas and/or theories have been translated into actual procedures or measures. (are we measuring what want to measure? Is our data representing what we think it represents?)</a:t>
            </a:r>
            <a:endParaRPr/>
          </a:p>
          <a:p>
            <a:pPr indent="0" lvl="0" marL="0" rtl="0" algn="l">
              <a:spcBef>
                <a:spcPts val="1600"/>
              </a:spcBef>
              <a:spcAft>
                <a:spcPts val="0"/>
              </a:spcAft>
              <a:buNone/>
            </a:pPr>
            <a:r>
              <a:rPr lang="en"/>
              <a:t>To establish construct validity, you have to:</a:t>
            </a:r>
            <a:endParaRPr/>
          </a:p>
          <a:p>
            <a:pPr indent="-317500" lvl="0" marL="457200" rtl="0" algn="l">
              <a:spcBef>
                <a:spcPts val="1600"/>
              </a:spcBef>
              <a:spcAft>
                <a:spcPts val="0"/>
              </a:spcAft>
              <a:buSzPts val="1400"/>
              <a:buFont typeface="Arial"/>
              <a:buAutoNum type="arabicPeriod"/>
            </a:pPr>
            <a:r>
              <a:rPr lang="en" sz="1400"/>
              <a:t>set the construct you want to operationalize (e.g., self esteem) within a </a:t>
            </a:r>
            <a:r>
              <a:rPr b="1" lang="en" sz="1400"/>
              <a:t>semantic net</a:t>
            </a:r>
            <a:r>
              <a:rPr lang="en" sz="1400"/>
              <a:t> (or "net of meaning"). This means that you have to tell us what your construct is more or less similar to in meaning</a:t>
            </a:r>
            <a:endParaRPr sz="1400"/>
          </a:p>
          <a:p>
            <a:pPr indent="-317500" lvl="0" marL="457200" rtl="0" algn="l">
              <a:spcBef>
                <a:spcPts val="0"/>
              </a:spcBef>
              <a:spcAft>
                <a:spcPts val="0"/>
              </a:spcAft>
              <a:buSzPts val="1400"/>
              <a:buFont typeface="Arial"/>
              <a:buAutoNum type="arabicPeriod"/>
            </a:pPr>
            <a:r>
              <a:rPr lang="en" sz="1400"/>
              <a:t>provide direct evidence that you </a:t>
            </a:r>
            <a:r>
              <a:rPr b="1" lang="en" sz="1400"/>
              <a:t>control </a:t>
            </a:r>
            <a:r>
              <a:rPr lang="en" sz="1400"/>
              <a:t>the operationalization of the construct -- that your operationalizations look like what they should theoretically look like</a:t>
            </a:r>
            <a:endParaRPr sz="1400"/>
          </a:p>
          <a:p>
            <a:pPr indent="-317500" lvl="0" marL="457200" rtl="0" algn="l">
              <a:spcBef>
                <a:spcPts val="0"/>
              </a:spcBef>
              <a:spcAft>
                <a:spcPts val="0"/>
              </a:spcAft>
              <a:buSzPts val="1400"/>
              <a:buFont typeface="Arial"/>
              <a:buAutoNum type="arabicPeriod"/>
            </a:pPr>
            <a:r>
              <a:rPr lang="en" sz="1400"/>
              <a:t>provide evidence that your </a:t>
            </a:r>
            <a:r>
              <a:rPr b="1" lang="en" sz="1400"/>
              <a:t>data support your theoretical view</a:t>
            </a:r>
            <a:r>
              <a:rPr lang="en" sz="1400"/>
              <a:t> of the relations among constructs</a:t>
            </a:r>
            <a:endParaRPr sz="14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852475" y="139300"/>
            <a:ext cx="7439025" cy="4171950"/>
          </a:xfrm>
          <a:prstGeom prst="rect">
            <a:avLst/>
          </a:prstGeom>
          <a:noFill/>
          <a:ln>
            <a:noFill/>
          </a:ln>
        </p:spPr>
      </p:pic>
      <p:sp>
        <p:nvSpPr>
          <p:cNvPr id="201" name="Google Shape;201;p29"/>
          <p:cNvSpPr txBox="1"/>
          <p:nvPr/>
        </p:nvSpPr>
        <p:spPr>
          <a:xfrm>
            <a:off x="226300" y="4235050"/>
            <a:ext cx="8859600" cy="65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accent5"/>
                </a:solidFill>
                <a:latin typeface="Proxima Nova"/>
                <a:ea typeface="Proxima Nova"/>
                <a:cs typeface="Proxima Nova"/>
                <a:sym typeface="Proxima Nova"/>
              </a:rPr>
              <a:t>Instead of hoping that data magically replace thinking, we should worry about having a good construct validity</a:t>
            </a:r>
            <a:endParaRPr sz="1800">
              <a:solidFill>
                <a:schemeClr val="accent5"/>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There is no substitute for thinking</a:t>
            </a:r>
            <a:endParaRPr/>
          </a:p>
          <a:p>
            <a:pPr indent="-342900" lvl="0" marL="457200" rtl="0" algn="l">
              <a:spcBef>
                <a:spcPts val="0"/>
              </a:spcBef>
              <a:spcAft>
                <a:spcPts val="0"/>
              </a:spcAft>
              <a:buSzPts val="1800"/>
              <a:buChar char="●"/>
            </a:pPr>
            <a:r>
              <a:rPr lang="en"/>
              <a:t>Both data and models are abstraction and not truth</a:t>
            </a:r>
            <a:endParaRPr/>
          </a:p>
          <a:p>
            <a:pPr indent="-342900" lvl="0" marL="457200" rtl="0" algn="l">
              <a:spcBef>
                <a:spcPts val="0"/>
              </a:spcBef>
              <a:spcAft>
                <a:spcPts val="0"/>
              </a:spcAft>
              <a:buSzPts val="1800"/>
              <a:buChar char="●"/>
            </a:pPr>
            <a:r>
              <a:rPr lang="en"/>
              <a:t>When building models or agents, you carry part of the responsibility of how they interact with the world</a:t>
            </a:r>
            <a:endParaRPr/>
          </a:p>
          <a:p>
            <a:pPr indent="-342900" lvl="0" marL="457200" rtl="0" algn="l">
              <a:spcBef>
                <a:spcPts val="0"/>
              </a:spcBef>
              <a:spcAft>
                <a:spcPts val="0"/>
              </a:spcAft>
              <a:buSzPts val="1800"/>
              <a:buChar char="●"/>
            </a:pPr>
            <a:r>
              <a:rPr lang="en"/>
              <a:t>Building “good” AI/ML applications is a socio-technical problem. It requires input from multiple fields of study</a:t>
            </a:r>
            <a:endParaRPr/>
          </a:p>
        </p:txBody>
      </p:sp>
      <p:sp>
        <p:nvSpPr>
          <p:cNvPr id="207" name="Google Shape;207;p3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take-home messages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idx="2" type="body"/>
          </p:nvPr>
        </p:nvSpPr>
        <p:spPr>
          <a:xfrm>
            <a:off x="4939500" y="39075"/>
            <a:ext cx="3837000" cy="46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On ethics and responsibility in ML/AI:</a:t>
            </a:r>
            <a:endParaRPr sz="1400"/>
          </a:p>
          <a:p>
            <a:pPr indent="-304800" lvl="0" marL="457200" rtl="0" algn="l">
              <a:spcBef>
                <a:spcPts val="1600"/>
              </a:spcBef>
              <a:spcAft>
                <a:spcPts val="0"/>
              </a:spcAft>
              <a:buSzPts val="1200"/>
              <a:buChar char="●"/>
            </a:pPr>
            <a:r>
              <a:rPr lang="en" sz="1200"/>
              <a:t>The Montreal Declaration: </a:t>
            </a:r>
            <a:r>
              <a:rPr lang="en" sz="1200" u="sng">
                <a:solidFill>
                  <a:schemeClr val="hlink"/>
                </a:solidFill>
                <a:hlinkClick r:id="rId3"/>
              </a:rPr>
              <a:t>https://www.montrealdeclaration-responsibleai.com/the-declaration</a:t>
            </a:r>
            <a:endParaRPr sz="1200"/>
          </a:p>
          <a:p>
            <a:pPr indent="-304800" lvl="0" marL="457200" rtl="0" algn="l">
              <a:spcBef>
                <a:spcPts val="0"/>
              </a:spcBef>
              <a:spcAft>
                <a:spcPts val="0"/>
              </a:spcAft>
              <a:buSzPts val="1200"/>
              <a:buChar char="●"/>
            </a:pPr>
            <a:r>
              <a:rPr lang="en" sz="1200"/>
              <a:t>The Moral Character of Cryptographic Work, paper by Phillip Rogaway</a:t>
            </a:r>
            <a:endParaRPr sz="1200"/>
          </a:p>
          <a:p>
            <a:pPr indent="0" lvl="0" marL="0" rtl="0" algn="l">
              <a:spcBef>
                <a:spcPts val="1600"/>
              </a:spcBef>
              <a:spcAft>
                <a:spcPts val="0"/>
              </a:spcAft>
              <a:buNone/>
            </a:pPr>
            <a:r>
              <a:rPr lang="en" sz="1400"/>
              <a:t>Social Science Research Methods:</a:t>
            </a:r>
            <a:br>
              <a:rPr lang="en" sz="1400"/>
            </a:br>
            <a:r>
              <a:rPr lang="en" sz="1400"/>
              <a:t>	https://socialresearchmethods.net/</a:t>
            </a:r>
            <a:endParaRPr sz="1400"/>
          </a:p>
          <a:p>
            <a:pPr indent="0" lvl="0" marL="0" rtl="0" algn="l">
              <a:spcBef>
                <a:spcPts val="1600"/>
              </a:spcBef>
              <a:spcAft>
                <a:spcPts val="0"/>
              </a:spcAft>
              <a:buClr>
                <a:srgbClr val="000000"/>
              </a:buClr>
              <a:buSzPts val="1100"/>
              <a:buFont typeface="Arial"/>
              <a:buNone/>
            </a:pPr>
            <a:r>
              <a:rPr lang="en" sz="1400"/>
              <a:t>On measurement and biases:</a:t>
            </a:r>
            <a:endParaRPr sz="1400"/>
          </a:p>
          <a:p>
            <a:pPr indent="-304800" lvl="0" marL="457200" rtl="0" algn="l">
              <a:spcBef>
                <a:spcPts val="1600"/>
              </a:spcBef>
              <a:spcAft>
                <a:spcPts val="0"/>
              </a:spcAft>
              <a:buSzPts val="1200"/>
              <a:buChar char="●"/>
            </a:pPr>
            <a:r>
              <a:rPr lang="en" sz="1200"/>
              <a:t>Thinking fast and slow, book by Daniel Kahneman</a:t>
            </a:r>
            <a:endParaRPr sz="1200"/>
          </a:p>
          <a:p>
            <a:pPr indent="-304800" lvl="0" marL="457200" rtl="0" algn="l">
              <a:spcBef>
                <a:spcPts val="0"/>
              </a:spcBef>
              <a:spcAft>
                <a:spcPts val="0"/>
              </a:spcAft>
              <a:buSzPts val="1200"/>
              <a:buChar char="●"/>
            </a:pPr>
            <a:r>
              <a:rPr lang="en" sz="1200"/>
              <a:t>Predictably irrational, book by Dan Ariely</a:t>
            </a:r>
            <a:endParaRPr sz="1200"/>
          </a:p>
          <a:p>
            <a:pPr indent="-304800" lvl="0" marL="457200" rtl="0" algn="l">
              <a:spcBef>
                <a:spcPts val="0"/>
              </a:spcBef>
              <a:spcAft>
                <a:spcPts val="0"/>
              </a:spcAft>
              <a:buSzPts val="1200"/>
              <a:buChar char="●"/>
            </a:pPr>
            <a:r>
              <a:rPr lang="en" sz="1200"/>
              <a:t>What Is This Thing Called Science?, book by Alan Chalmers</a:t>
            </a:r>
            <a:endParaRPr sz="1200"/>
          </a:p>
          <a:p>
            <a:pPr indent="-304800" lvl="0" marL="457200" rtl="0" algn="l">
              <a:spcBef>
                <a:spcPts val="0"/>
              </a:spcBef>
              <a:spcAft>
                <a:spcPts val="0"/>
              </a:spcAft>
              <a:buSzPts val="1200"/>
              <a:buChar char="●"/>
            </a:pPr>
            <a:r>
              <a:rPr lang="en" sz="1200"/>
              <a:t>Aequitas, online audit resource https://dsapp.uchicago.edu/projects/aequitas/</a:t>
            </a:r>
            <a:endParaRPr sz="1200"/>
          </a:p>
        </p:txBody>
      </p:sp>
      <p:sp>
        <p:nvSpPr>
          <p:cNvPr id="213" name="Google Shape;213;p3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readings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build technology that people can trust and that support human values</a:t>
            </a:r>
            <a:endParaRPr/>
          </a:p>
          <a:p>
            <a:pPr indent="0" lvl="0" marL="0" rtl="0" algn="l">
              <a:spcBef>
                <a:spcPts val="1600"/>
              </a:spcBef>
              <a:spcAft>
                <a:spcPts val="0"/>
              </a:spcAft>
              <a:buNone/>
            </a:pPr>
            <a:r>
              <a:rPr lang="en"/>
              <a:t>A common wish list of requirements for “good AI/ML technology” usually includes things like:</a:t>
            </a:r>
            <a:endParaRPr/>
          </a:p>
          <a:p>
            <a:pPr indent="-342900" lvl="0" marL="457200" rtl="0" algn="l">
              <a:spcBef>
                <a:spcPts val="1600"/>
              </a:spcBef>
              <a:spcAft>
                <a:spcPts val="0"/>
              </a:spcAft>
              <a:buSzPts val="1800"/>
              <a:buChar char="●"/>
            </a:pPr>
            <a:r>
              <a:rPr lang="en"/>
              <a:t>Fairness</a:t>
            </a:r>
            <a:endParaRPr/>
          </a:p>
          <a:p>
            <a:pPr indent="-342900" lvl="0" marL="457200" rtl="0" algn="l">
              <a:spcBef>
                <a:spcPts val="0"/>
              </a:spcBef>
              <a:spcAft>
                <a:spcPts val="0"/>
              </a:spcAft>
              <a:buSzPts val="1800"/>
              <a:buChar char="●"/>
            </a:pPr>
            <a:r>
              <a:rPr lang="en"/>
              <a:t>Accountability</a:t>
            </a:r>
            <a:endParaRPr/>
          </a:p>
          <a:p>
            <a:pPr indent="-342900" lvl="0" marL="457200" rtl="0" algn="l">
              <a:spcBef>
                <a:spcPts val="0"/>
              </a:spcBef>
              <a:spcAft>
                <a:spcPts val="0"/>
              </a:spcAft>
              <a:buSzPts val="1800"/>
              <a:buChar char="●"/>
            </a:pPr>
            <a:r>
              <a:rPr lang="en"/>
              <a:t>Transparency</a:t>
            </a:r>
            <a:endParaRPr/>
          </a:p>
          <a:p>
            <a:pPr indent="-342900" lvl="0" marL="457200" rtl="0" algn="l">
              <a:spcBef>
                <a:spcPts val="0"/>
              </a:spcBef>
              <a:spcAft>
                <a:spcPts val="0"/>
              </a:spcAft>
              <a:buSzPts val="1800"/>
              <a:buChar char="●"/>
            </a:pPr>
            <a:r>
              <a:rPr lang="en"/>
              <a:t>Interpretability</a:t>
            </a:r>
            <a:endParaRPr/>
          </a:p>
          <a:p>
            <a:pPr indent="0" lvl="0" marL="0" rtl="0" algn="l">
              <a:spcBef>
                <a:spcPts val="1600"/>
              </a:spcBef>
              <a:spcAft>
                <a:spcPts val="1600"/>
              </a:spcAft>
              <a:buNone/>
            </a:pPr>
            <a:r>
              <a:rPr lang="en"/>
              <a:t>These are lofty goals, but what do we actually mean by them?</a:t>
            </a:r>
            <a:endParaRPr/>
          </a:p>
        </p:txBody>
      </p:sp>
      <p:pic>
        <p:nvPicPr>
          <p:cNvPr id="67" name="Google Shape;67;p14"/>
          <p:cNvPicPr preferRelativeResize="0"/>
          <p:nvPr/>
        </p:nvPicPr>
        <p:blipFill>
          <a:blip r:embed="rId3">
            <a:alphaModFix/>
          </a:blip>
          <a:stretch>
            <a:fillRect/>
          </a:stretch>
        </p:blipFill>
        <p:spPr>
          <a:xfrm>
            <a:off x="6802137" y="2758862"/>
            <a:ext cx="2341499" cy="2288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Feedback</a:t>
            </a:r>
            <a:endParaRPr>
              <a:solidFill>
                <a:schemeClr val="lt1"/>
              </a:solidFill>
            </a:endParaRPr>
          </a:p>
        </p:txBody>
      </p:sp>
      <p:grpSp>
        <p:nvGrpSpPr>
          <p:cNvPr id="220" name="Google Shape;220;p32"/>
          <p:cNvGrpSpPr/>
          <p:nvPr/>
        </p:nvGrpSpPr>
        <p:grpSpPr>
          <a:xfrm>
            <a:off x="1211307" y="1705030"/>
            <a:ext cx="1233485" cy="1233485"/>
            <a:chOff x="1700550" y="1498632"/>
            <a:chExt cx="1053900" cy="1053900"/>
          </a:xfrm>
        </p:grpSpPr>
        <p:sp>
          <p:nvSpPr>
            <p:cNvPr id="221" name="Google Shape;221;p32"/>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32"/>
          <p:cNvGrpSpPr/>
          <p:nvPr/>
        </p:nvGrpSpPr>
        <p:grpSpPr>
          <a:xfrm>
            <a:off x="2583323" y="1705030"/>
            <a:ext cx="1233485" cy="1233485"/>
            <a:chOff x="2872812" y="1498619"/>
            <a:chExt cx="1053900" cy="1053900"/>
          </a:xfrm>
        </p:grpSpPr>
        <p:sp>
          <p:nvSpPr>
            <p:cNvPr id="224" name="Google Shape;224;p32"/>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32"/>
          <p:cNvGrpSpPr/>
          <p:nvPr/>
        </p:nvGrpSpPr>
        <p:grpSpPr>
          <a:xfrm>
            <a:off x="3955309" y="1705030"/>
            <a:ext cx="1233485" cy="1233485"/>
            <a:chOff x="4045050" y="1484544"/>
            <a:chExt cx="1053900" cy="1053900"/>
          </a:xfrm>
        </p:grpSpPr>
        <p:sp>
          <p:nvSpPr>
            <p:cNvPr id="227" name="Google Shape;227;p32"/>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32"/>
          <p:cNvGrpSpPr/>
          <p:nvPr/>
        </p:nvGrpSpPr>
        <p:grpSpPr>
          <a:xfrm>
            <a:off x="5327311" y="1705030"/>
            <a:ext cx="1233485" cy="1233485"/>
            <a:chOff x="5217300" y="1498632"/>
            <a:chExt cx="1053900" cy="1053900"/>
          </a:xfrm>
        </p:grpSpPr>
        <p:sp>
          <p:nvSpPr>
            <p:cNvPr id="230" name="Google Shape;230;p32"/>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32"/>
          <p:cNvGrpSpPr/>
          <p:nvPr/>
        </p:nvGrpSpPr>
        <p:grpSpPr>
          <a:xfrm>
            <a:off x="6699312" y="1705030"/>
            <a:ext cx="1233485" cy="1233485"/>
            <a:chOff x="6389550" y="1498632"/>
            <a:chExt cx="1053900" cy="1053900"/>
          </a:xfrm>
        </p:grpSpPr>
        <p:sp>
          <p:nvSpPr>
            <p:cNvPr id="233" name="Google Shape;233;p32"/>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664545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2"/>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Again please fill out the google feedback form</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Curious Situation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imagine, AI engineers and scientists are not the first ones to think about concept like these.</a:t>
            </a:r>
            <a:endParaRPr/>
          </a:p>
          <a:p>
            <a:pPr indent="0" lvl="0" marL="0" rtl="0" algn="l">
              <a:spcBef>
                <a:spcPts val="1600"/>
              </a:spcBef>
              <a:spcAft>
                <a:spcPts val="0"/>
              </a:spcAft>
              <a:buNone/>
            </a:pPr>
            <a:r>
              <a:rPr lang="en"/>
              <a:t>Many disciplines, mostly from social sciences and humanities, have been studying these in multiple ways. </a:t>
            </a:r>
            <a:endParaRPr/>
          </a:p>
          <a:p>
            <a:pPr indent="0" lvl="0" marL="0" rtl="0" algn="l">
              <a:spcBef>
                <a:spcPts val="1600"/>
              </a:spcBef>
              <a:spcAft>
                <a:spcPts val="1600"/>
              </a:spcAft>
              <a:buNone/>
            </a:pPr>
            <a:r>
              <a:rPr lang="en"/>
              <a:t>But for some reason we have this curious situation:</a:t>
            </a:r>
            <a:endParaRPr/>
          </a:p>
        </p:txBody>
      </p:sp>
      <p:pic>
        <p:nvPicPr>
          <p:cNvPr id="74" name="Google Shape;74;p15"/>
          <p:cNvPicPr preferRelativeResize="0"/>
          <p:nvPr/>
        </p:nvPicPr>
        <p:blipFill>
          <a:blip r:embed="rId3">
            <a:alphaModFix/>
          </a:blip>
          <a:stretch>
            <a:fillRect/>
          </a:stretch>
        </p:blipFill>
        <p:spPr>
          <a:xfrm>
            <a:off x="1048675" y="3578550"/>
            <a:ext cx="2206750" cy="1477925"/>
          </a:xfrm>
          <a:prstGeom prst="rect">
            <a:avLst/>
          </a:prstGeom>
          <a:noFill/>
          <a:ln>
            <a:noFill/>
          </a:ln>
        </p:spPr>
      </p:pic>
      <p:sp>
        <p:nvSpPr>
          <p:cNvPr id="75" name="Google Shape;75;p15"/>
          <p:cNvSpPr txBox="1"/>
          <p:nvPr/>
        </p:nvSpPr>
        <p:spPr>
          <a:xfrm>
            <a:off x="1201075" y="3204450"/>
            <a:ext cx="18603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Engineer + bridge ✅</a:t>
            </a:r>
            <a:endParaRPr/>
          </a:p>
        </p:txBody>
      </p:sp>
      <p:pic>
        <p:nvPicPr>
          <p:cNvPr id="76" name="Google Shape;76;p15"/>
          <p:cNvPicPr preferRelativeResize="0"/>
          <p:nvPr/>
        </p:nvPicPr>
        <p:blipFill>
          <a:blip r:embed="rId4">
            <a:alphaModFix/>
          </a:blip>
          <a:stretch>
            <a:fillRect/>
          </a:stretch>
        </p:blipFill>
        <p:spPr>
          <a:xfrm>
            <a:off x="5396368" y="3571969"/>
            <a:ext cx="2627419" cy="1477925"/>
          </a:xfrm>
          <a:prstGeom prst="rect">
            <a:avLst/>
          </a:prstGeom>
          <a:noFill/>
          <a:ln>
            <a:noFill/>
          </a:ln>
        </p:spPr>
      </p:pic>
      <p:sp>
        <p:nvSpPr>
          <p:cNvPr id="77" name="Google Shape;77;p15"/>
          <p:cNvSpPr txBox="1"/>
          <p:nvPr/>
        </p:nvSpPr>
        <p:spPr>
          <a:xfrm>
            <a:off x="5269650" y="3204450"/>
            <a:ext cx="296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Engineer + social scientist + AI  ❌</a:t>
            </a:r>
            <a:endParaRPr/>
          </a:p>
        </p:txBody>
      </p:sp>
      <p:sp>
        <p:nvSpPr>
          <p:cNvPr id="78" name="Google Shape;78;p15"/>
          <p:cNvSpPr/>
          <p:nvPr/>
        </p:nvSpPr>
        <p:spPr>
          <a:xfrm>
            <a:off x="3457425" y="3920625"/>
            <a:ext cx="1688400" cy="487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457425" y="3502350"/>
            <a:ext cx="1688400" cy="3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Different language</a:t>
            </a:r>
            <a:endParaRPr/>
          </a:p>
        </p:txBody>
      </p:sp>
      <p:sp>
        <p:nvSpPr>
          <p:cNvPr id="80" name="Google Shape;80;p15"/>
          <p:cNvSpPr/>
          <p:nvPr/>
        </p:nvSpPr>
        <p:spPr>
          <a:xfrm>
            <a:off x="4110150" y="3887950"/>
            <a:ext cx="313308" cy="572724"/>
          </a:xfrm>
          <a:prstGeom prst="lightningBol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3329000" y="4408125"/>
            <a:ext cx="1936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 misunderstandings + useless arguments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from other fields</a:t>
            </a:r>
            <a:endParaRPr/>
          </a:p>
        </p:txBody>
      </p:sp>
      <p:sp>
        <p:nvSpPr>
          <p:cNvPr id="87" name="Google Shape;87;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Why not ethics?</a:t>
            </a:r>
            <a:endParaRPr sz="2400">
              <a:solidFill>
                <a:schemeClr val="accent5"/>
              </a:solidFill>
            </a:endParaRPr>
          </a:p>
        </p:txBody>
      </p:sp>
      <p:cxnSp>
        <p:nvCxnSpPr>
          <p:cNvPr id="88" name="Google Shape;88;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6"/>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Ethics puts the focus on individuals</a:t>
            </a:r>
            <a:endParaRPr sz="1400"/>
          </a:p>
          <a:p>
            <a:pPr indent="0" lvl="0" marL="0" rtl="0" algn="l">
              <a:spcBef>
                <a:spcPts val="1600"/>
              </a:spcBef>
              <a:spcAft>
                <a:spcPts val="0"/>
              </a:spcAft>
              <a:buNone/>
            </a:pPr>
            <a:r>
              <a:rPr lang="en" sz="1400"/>
              <a:t>But many issues surrounding ML + AI applications don’t arise from people being unethical</a:t>
            </a:r>
            <a:endParaRPr sz="1400"/>
          </a:p>
          <a:p>
            <a:pPr indent="0" lvl="0" marL="0" rtl="0" algn="l">
              <a:spcBef>
                <a:spcPts val="1600"/>
              </a:spcBef>
              <a:spcAft>
                <a:spcPts val="1600"/>
              </a:spcAft>
              <a:buNone/>
            </a:pPr>
            <a:r>
              <a:rPr lang="en" sz="1400"/>
              <a:t>Instead, they result from the </a:t>
            </a:r>
            <a:r>
              <a:rPr lang="en" sz="1400" u="sng"/>
              <a:t>short-sighted</a:t>
            </a:r>
            <a:r>
              <a:rPr lang="en" sz="1400"/>
              <a:t> analysis of the problem at hand</a:t>
            </a:r>
            <a:endParaRPr sz="1400"/>
          </a:p>
        </p:txBody>
      </p:sp>
      <p:sp>
        <p:nvSpPr>
          <p:cNvPr id="90" name="Google Shape;90;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Instead</a:t>
            </a:r>
            <a:endParaRPr sz="2400">
              <a:solidFill>
                <a:schemeClr val="accent5"/>
              </a:solidFill>
            </a:endParaRPr>
          </a:p>
        </p:txBody>
      </p:sp>
      <p:cxnSp>
        <p:nvCxnSpPr>
          <p:cNvPr id="91" name="Google Shape;91;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2" name="Google Shape;92;p16"/>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Goal: In many social settings, we want the future to look different from the past</a:t>
            </a:r>
            <a:endParaRPr sz="1400"/>
          </a:p>
          <a:p>
            <a:pPr indent="0" lvl="0" marL="0" rtl="0" algn="l">
              <a:spcBef>
                <a:spcPts val="1600"/>
              </a:spcBef>
              <a:spcAft>
                <a:spcPts val="0"/>
              </a:spcAft>
              <a:buNone/>
            </a:pPr>
            <a:r>
              <a:rPr lang="en" sz="1400"/>
              <a:t>We </a:t>
            </a:r>
            <a:r>
              <a:rPr lang="en" sz="1400" u="sng">
                <a:solidFill>
                  <a:schemeClr val="accent5"/>
                </a:solidFill>
              </a:rPr>
              <a:t>don’t</a:t>
            </a:r>
            <a:r>
              <a:rPr lang="en" sz="1400"/>
              <a:t> want to reproduce the current inequalities and biases</a:t>
            </a:r>
            <a:endParaRPr sz="1400"/>
          </a:p>
          <a:p>
            <a:pPr indent="0" lvl="0" marL="0" rtl="0" algn="l">
              <a:spcBef>
                <a:spcPts val="1600"/>
              </a:spcBef>
              <a:spcAft>
                <a:spcPts val="1600"/>
              </a:spcAft>
              <a:buNone/>
            </a:pPr>
            <a:r>
              <a:rPr lang="en" sz="1400"/>
              <a:t>Hence, our analysis needs to incorporate the individual, social, political, and organizational dynamics and incentives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Operationalization</a:t>
            </a:r>
            <a:endParaRPr/>
          </a:p>
        </p:txBody>
      </p:sp>
      <p:sp>
        <p:nvSpPr>
          <p:cNvPr id="98" name="Google Shape;98;p17"/>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Problem</a:t>
            </a:r>
            <a:endParaRPr sz="2400">
              <a:solidFill>
                <a:schemeClr val="accent5"/>
              </a:solidFill>
            </a:endParaRPr>
          </a:p>
        </p:txBody>
      </p:sp>
      <p:cxnSp>
        <p:nvCxnSpPr>
          <p:cNvPr id="99" name="Google Shape;99;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0" name="Google Shape;100;p17"/>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want to make AI applications which are fair, accountable, transparent, and interpretable but we don’t know how to define these terms in usable (usually mathematical) form</a:t>
            </a:r>
            <a:endParaRPr sz="1400"/>
          </a:p>
          <a:p>
            <a:pPr indent="0" lvl="0" marL="0" rtl="0" algn="l">
              <a:spcBef>
                <a:spcPts val="1600"/>
              </a:spcBef>
              <a:spcAft>
                <a:spcPts val="1600"/>
              </a:spcAft>
              <a:buNone/>
            </a:pPr>
            <a:r>
              <a:rPr lang="en" sz="1400"/>
              <a:t>Proposed solution: Let’s try to do it anyway </a:t>
            </a:r>
            <a:endParaRPr sz="1400"/>
          </a:p>
        </p:txBody>
      </p:sp>
      <p:sp>
        <p:nvSpPr>
          <p:cNvPr id="101" name="Google Shape;101;p17"/>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Justification</a:t>
            </a:r>
            <a:endParaRPr sz="2400">
              <a:solidFill>
                <a:schemeClr val="accent5"/>
              </a:solidFill>
            </a:endParaRPr>
          </a:p>
        </p:txBody>
      </p:sp>
      <p:cxnSp>
        <p:nvCxnSpPr>
          <p:cNvPr id="102" name="Google Shape;102;p17"/>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3" name="Google Shape;103;p17"/>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should try to define them anyway for our application areas because:</a:t>
            </a:r>
            <a:endParaRPr sz="1400"/>
          </a:p>
          <a:p>
            <a:pPr indent="-317500" lvl="0" marL="457200" rtl="0" algn="l">
              <a:spcBef>
                <a:spcPts val="1600"/>
              </a:spcBef>
              <a:spcAft>
                <a:spcPts val="0"/>
              </a:spcAft>
              <a:buSzPts val="1400"/>
              <a:buChar char="●"/>
            </a:pPr>
            <a:r>
              <a:rPr lang="en" sz="1400"/>
              <a:t>It will help expose the limitations of our solutions</a:t>
            </a:r>
            <a:endParaRPr sz="1400"/>
          </a:p>
          <a:p>
            <a:pPr indent="-317500" lvl="0" marL="457200" rtl="0" algn="l">
              <a:spcBef>
                <a:spcPts val="0"/>
              </a:spcBef>
              <a:spcAft>
                <a:spcPts val="0"/>
              </a:spcAft>
              <a:buSzPts val="1400"/>
              <a:buChar char="●"/>
            </a:pPr>
            <a:r>
              <a:rPr lang="en" sz="1400"/>
              <a:t>It will facilitate the communication of your goal</a:t>
            </a:r>
            <a:endParaRPr sz="1400"/>
          </a:p>
          <a:p>
            <a:pPr indent="-317500" lvl="0" marL="457200" rtl="0" algn="l">
              <a:spcBef>
                <a:spcPts val="0"/>
              </a:spcBef>
              <a:spcAft>
                <a:spcPts val="0"/>
              </a:spcAft>
              <a:buSzPts val="1400"/>
              <a:buChar char="●"/>
            </a:pPr>
            <a:r>
              <a:rPr lang="en" sz="1400"/>
              <a:t>It will facilitate the evaluation of your solution</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Operationalization</a:t>
            </a:r>
            <a:endParaRPr/>
          </a:p>
        </p:txBody>
      </p:sp>
      <p:pic>
        <p:nvPicPr>
          <p:cNvPr id="109" name="Google Shape;109;p18"/>
          <p:cNvPicPr preferRelativeResize="0"/>
          <p:nvPr/>
        </p:nvPicPr>
        <p:blipFill rotWithShape="1">
          <a:blip r:embed="rId3">
            <a:alphaModFix/>
          </a:blip>
          <a:srcRect b="6820" l="0" r="0" t="22207"/>
          <a:stretch/>
        </p:blipFill>
        <p:spPr>
          <a:xfrm>
            <a:off x="2567525" y="1394625"/>
            <a:ext cx="6451601" cy="3434175"/>
          </a:xfrm>
          <a:prstGeom prst="rect">
            <a:avLst/>
          </a:prstGeom>
          <a:noFill/>
          <a:ln>
            <a:noFill/>
          </a:ln>
        </p:spPr>
      </p:pic>
      <p:sp>
        <p:nvSpPr>
          <p:cNvPr id="110" name="Google Shape;110;p18"/>
          <p:cNvSpPr txBox="1"/>
          <p:nvPr/>
        </p:nvSpPr>
        <p:spPr>
          <a:xfrm>
            <a:off x="165425" y="1248800"/>
            <a:ext cx="2402100" cy="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what goes on inside your mind, and your attempt to explain or articulate this to others. It contains the idea or construct of the outcomes or measures that you believe you are trying to affect</a:t>
            </a:r>
            <a:endParaRPr>
              <a:latin typeface="Proxima Nova"/>
              <a:ea typeface="Proxima Nova"/>
              <a:cs typeface="Proxima Nova"/>
              <a:sym typeface="Proxima Nova"/>
            </a:endParaRPr>
          </a:p>
        </p:txBody>
      </p:sp>
      <p:sp>
        <p:nvSpPr>
          <p:cNvPr id="111" name="Google Shape;111;p18"/>
          <p:cNvSpPr txBox="1"/>
          <p:nvPr/>
        </p:nvSpPr>
        <p:spPr>
          <a:xfrm>
            <a:off x="6264250" y="4719175"/>
            <a:ext cx="28458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socialresearchmethods.net</a:t>
            </a:r>
            <a:endParaRPr/>
          </a:p>
        </p:txBody>
      </p:sp>
      <p:sp>
        <p:nvSpPr>
          <p:cNvPr id="112" name="Google Shape;112;p18"/>
          <p:cNvSpPr txBox="1"/>
          <p:nvPr/>
        </p:nvSpPr>
        <p:spPr>
          <a:xfrm>
            <a:off x="213325" y="3163975"/>
            <a:ext cx="2402100" cy="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Proxima Nova"/>
                <a:ea typeface="Proxima Nova"/>
                <a:cs typeface="Proxima Nova"/>
                <a:sym typeface="Proxima Nova"/>
              </a:rPr>
              <a:t>what you see happening in the world around you. This contains your actual program or treatment, and your actual measures or observational procedures.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approaches: outcome based metrics</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9" name="Google Shape;119;p19"/>
          <p:cNvPicPr preferRelativeResize="0"/>
          <p:nvPr/>
        </p:nvPicPr>
        <p:blipFill rotWithShape="1">
          <a:blip r:embed="rId3">
            <a:alphaModFix/>
          </a:blip>
          <a:srcRect b="2534" l="0" r="0" t="2875"/>
          <a:stretch/>
        </p:blipFill>
        <p:spPr>
          <a:xfrm>
            <a:off x="1352350" y="1053075"/>
            <a:ext cx="6492376" cy="4012100"/>
          </a:xfrm>
          <a:prstGeom prst="rect">
            <a:avLst/>
          </a:prstGeom>
          <a:noFill/>
          <a:ln>
            <a:noFill/>
          </a:ln>
        </p:spPr>
      </p:pic>
      <p:sp>
        <p:nvSpPr>
          <p:cNvPr id="120" name="Google Shape;120;p19"/>
          <p:cNvSpPr txBox="1"/>
          <p:nvPr/>
        </p:nvSpPr>
        <p:spPr>
          <a:xfrm>
            <a:off x="36950" y="4760575"/>
            <a:ext cx="3757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From: https://dsapp.uchicago.edu/projects/aequitas/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forced definition and operationalization will still not really solve our problem because:</a:t>
            </a:r>
            <a:endParaRPr/>
          </a:p>
          <a:p>
            <a:pPr indent="-342900" lvl="0" marL="457200" rtl="0" algn="l">
              <a:spcBef>
                <a:spcPts val="1600"/>
              </a:spcBef>
              <a:spcAft>
                <a:spcPts val="0"/>
              </a:spcAft>
              <a:buSzPts val="1800"/>
              <a:buChar char="●"/>
            </a:pPr>
            <a:r>
              <a:rPr lang="en"/>
              <a:t>Human values are complicated and multi-faceted =&gt; they resist definition</a:t>
            </a:r>
            <a:endParaRPr/>
          </a:p>
          <a:p>
            <a:pPr indent="-342900" lvl="0" marL="457200" rtl="0" algn="l">
              <a:spcBef>
                <a:spcPts val="0"/>
              </a:spcBef>
              <a:spcAft>
                <a:spcPts val="0"/>
              </a:spcAft>
              <a:buSzPts val="1800"/>
              <a:buChar char="●"/>
            </a:pPr>
            <a:r>
              <a:rPr lang="en" u="sng"/>
              <a:t>Contested concepts</a:t>
            </a:r>
            <a:r>
              <a:rPr lang="en"/>
              <a:t>: We might agree on the notion that there is a concept out-there that we want to implement, but we don’t agree on how to instantiate it (e.g. the car example from session 1)</a:t>
            </a:r>
            <a:endParaRPr/>
          </a:p>
          <a:p>
            <a:pPr indent="-342900" lvl="0" marL="457200" rtl="0" algn="l">
              <a:spcBef>
                <a:spcPts val="0"/>
              </a:spcBef>
              <a:spcAft>
                <a:spcPts val="0"/>
              </a:spcAft>
              <a:buSzPts val="1800"/>
              <a:buChar char="●"/>
            </a:pPr>
            <a:r>
              <a:rPr lang="en"/>
              <a:t>Even when we abstractly agree on what a concept should mean in a given context, it might not apply equally to all affected by it</a:t>
            </a:r>
            <a:br>
              <a:rPr lang="en"/>
            </a:br>
            <a:r>
              <a:rPr lang="en"/>
              <a:t>=&gt; famous example: recidivism risk rating of criminals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recidivism risk rating</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Recidivism risk rating:</a:t>
            </a:r>
            <a:r>
              <a:rPr lang="en" sz="1400"/>
              <a:t> After someone gets arrested, they are given a score reflecting the assumed risk that they will be arrested again within a certain timeframe in the future</a:t>
            </a:r>
            <a:endParaRPr sz="1400"/>
          </a:p>
          <a:p>
            <a:pPr indent="0" lvl="0" marL="0" rtl="0" algn="l">
              <a:spcBef>
                <a:spcPts val="1600"/>
              </a:spcBef>
              <a:spcAft>
                <a:spcPts val="0"/>
              </a:spcAft>
              <a:buNone/>
            </a:pPr>
            <a:r>
              <a:rPr lang="en" sz="1400"/>
              <a:t>Finding: If we calibrate the measure using the actual level of risk that people encounter, we find that </a:t>
            </a:r>
            <a:r>
              <a:rPr lang="en" sz="1400" u="sng"/>
              <a:t>minorities tend to receive a higher risk rating</a:t>
            </a:r>
            <a:r>
              <a:rPr lang="en" sz="1400"/>
              <a:t> because they have a higher risk of being arrested in general (this holds true even absent of a crime being committed) =&gt; </a:t>
            </a:r>
            <a:r>
              <a:rPr lang="en" sz="1400">
                <a:solidFill>
                  <a:schemeClr val="accent5"/>
                </a:solidFill>
              </a:rPr>
              <a:t>This seems unfair </a:t>
            </a:r>
            <a:endParaRPr sz="1400">
              <a:solidFill>
                <a:schemeClr val="accent5"/>
              </a:solidFill>
            </a:endParaRPr>
          </a:p>
          <a:p>
            <a:pPr indent="0" lvl="0" marL="0" rtl="0" algn="l">
              <a:spcBef>
                <a:spcPts val="1600"/>
              </a:spcBef>
              <a:spcAft>
                <a:spcPts val="0"/>
              </a:spcAft>
              <a:buNone/>
            </a:pPr>
            <a:r>
              <a:rPr lang="en" sz="1400"/>
              <a:t>But if we try to correct for it, we end up having a </a:t>
            </a:r>
            <a:r>
              <a:rPr lang="en" sz="1400" u="sng"/>
              <a:t>score which has a different meaning for different people</a:t>
            </a:r>
            <a:r>
              <a:rPr lang="en" sz="1400"/>
              <a:t> =&gt; </a:t>
            </a:r>
            <a:r>
              <a:rPr lang="en" sz="1400">
                <a:solidFill>
                  <a:schemeClr val="accent5"/>
                </a:solidFill>
              </a:rPr>
              <a:t>This also seems unfair</a:t>
            </a:r>
            <a:endParaRPr sz="1400">
              <a:solidFill>
                <a:schemeClr val="accent5"/>
              </a:solidFill>
            </a:endParaRPr>
          </a:p>
          <a:p>
            <a:pPr indent="0" lvl="0" marL="0" rtl="0" algn="l">
              <a:spcBef>
                <a:spcPts val="1600"/>
              </a:spcBef>
              <a:spcAft>
                <a:spcPts val="1600"/>
              </a:spcAft>
              <a:buNone/>
            </a:pPr>
            <a:r>
              <a:rPr lang="en"/>
              <a:t>=&gt; Perhaps </a:t>
            </a:r>
            <a:r>
              <a:rPr lang="en" u="sng"/>
              <a:t>mathematical correctness is not enough</a:t>
            </a:r>
            <a:r>
              <a:rPr lang="en"/>
              <a:t> if we’re trying to capture human values</a:t>
            </a:r>
            <a:br>
              <a:rPr lang="en"/>
            </a:br>
            <a:r>
              <a:rPr lang="en"/>
              <a:t>=&gt; Maybe the problem is already included in the environment in which the model is built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