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9C160F-577E-4956-A50C-18CDF2FA1532}">
  <a:tblStyle styleId="{A59C160F-577E-4956-A50C-18CDF2FA1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dc16ba5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dc16ba5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bdc16ba5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bdc16ba5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bdc16ba5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bdc16ba5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dc16ba5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dc16ba5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bdc16ba5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bdc16ba5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bdc16ba5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bdc16ba5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bdc16ba5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bdc16ba5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bdc16ba5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bdc16ba5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dc16ba5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dc16ba5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bdc16ba5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bdc16ba5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dc16ba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dc16ba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bdc16ba5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bdc16ba5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bdc16ba5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bdc16ba5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bdc16ba5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bdc16ba5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bdc16ba5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bdc16ba5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dc16ba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dc16ba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bdc16ba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bdc16ba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dc16ba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dc16ba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bdc16ba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bdc16ba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dc16ba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dc16ba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dc16ba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dc16ba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dc16ba5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dc16ba5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on Point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Ajad Chhatkuli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First Nepal Winter School in AI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28 December 2018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PointNet [Qi et al., 2017]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225"/>
            <a:ext cx="6240851" cy="3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PointNet Architecture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1x1 Conv, ReLU and Max pooling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6437"/>
            <a:ext cx="9143999" cy="33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to the Network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is a set of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Point cloud, Mesh, Corresponding points, User data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952475" y="2215875"/>
            <a:ext cx="1640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cloud: 3 x n</a:t>
            </a:r>
            <a:endParaRPr/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952475" y="26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31725"/>
                <a:gridCol w="531725"/>
                <a:gridCol w="531725"/>
                <a:gridCol w="531725"/>
                <a:gridCol w="531725"/>
                <a:gridCol w="531725"/>
                <a:gridCol w="531725"/>
              </a:tblGrid>
              <a:tr h="24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4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4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2" name="Google Shape;182;p24"/>
          <p:cNvCxnSpPr/>
          <p:nvPr/>
        </p:nvCxnSpPr>
        <p:spPr>
          <a:xfrm>
            <a:off x="5199100" y="2891475"/>
            <a:ext cx="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4"/>
          <p:cNvCxnSpPr/>
          <p:nvPr/>
        </p:nvCxnSpPr>
        <p:spPr>
          <a:xfrm flipH="1" rot="10800000">
            <a:off x="2528500" y="4288925"/>
            <a:ext cx="22938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4"/>
          <p:cNvSpPr txBox="1"/>
          <p:nvPr/>
        </p:nvSpPr>
        <p:spPr>
          <a:xfrm>
            <a:off x="3141775" y="4358425"/>
            <a:ext cx="1835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the set: 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to the Network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basic preprocessing: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 scale, centering</a:t>
            </a:r>
            <a:endParaRPr/>
          </a:p>
        </p:txBody>
      </p:sp>
      <p:pic>
        <p:nvPicPr>
          <p:cNvPr descr="\begin{equation}&#10;X = \left[\mathbf{x}_1 \ ... \ \mathbf{x}_n\right]&#10;\end{equation}" id="191" name="Google Shape;191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00" y="2474425"/>
            <a:ext cx="194140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\mathbf{x}_i = \mathbf{x}_i -\text{mean}(\mathbf{x})&#10;\end{equation}" id="192" name="Google Shape;192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200" y="3252925"/>
            <a:ext cx="227462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\mathbf{x}_i = \mathbf{x}_i \ \text{mean}(\|\mathbf{x}\|)^{-1}&#10;\end{equation}" id="193" name="Google Shape;193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388" y="4114800"/>
            <a:ext cx="25830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 Alignment for 3D Points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invariance: Rotation	`	`				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Point cloud, Mesh, Corresponding points, User data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27838" l="32570" r="27839" t="32703"/>
          <a:stretch/>
        </p:blipFill>
        <p:spPr>
          <a:xfrm>
            <a:off x="4893300" y="2418850"/>
            <a:ext cx="2933175" cy="20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b="23514" l="29192" r="29527" t="30539"/>
          <a:stretch/>
        </p:blipFill>
        <p:spPr>
          <a:xfrm>
            <a:off x="1195525" y="2252025"/>
            <a:ext cx="3058298" cy="23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 Alignment for 3D Points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invariance: Rotation	`	`				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Point cloud, Mesh, Corresponding points, User data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51218" l="0" r="80388" t="7187"/>
          <a:stretch/>
        </p:blipFill>
        <p:spPr>
          <a:xfrm>
            <a:off x="1612525" y="2418825"/>
            <a:ext cx="1793274" cy="13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Dimensional Embedding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1x1 Conv with 32, 64, 128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change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55378" l="15808" r="26726" t="6771"/>
          <a:stretch/>
        </p:blipFill>
        <p:spPr>
          <a:xfrm>
            <a:off x="889675" y="2228163"/>
            <a:ext cx="5254702" cy="12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 operation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1x1 Conv with 32, 64, 128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Summarizes the points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50800" l="63542" r="11830" t="7188"/>
          <a:stretch/>
        </p:blipFill>
        <p:spPr>
          <a:xfrm>
            <a:off x="1000900" y="2265900"/>
            <a:ext cx="2251997" cy="14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feature vectors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feature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combined with point-wise features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Vision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 location to pixel location relation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Fundamental Matrix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on Point Sets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point sets and an Image?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3514" l="29192" r="29527" t="30539"/>
          <a:stretch/>
        </p:blipFill>
        <p:spPr>
          <a:xfrm>
            <a:off x="959200" y="1943187"/>
            <a:ext cx="3058298" cy="23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425" y="1769413"/>
            <a:ext cx="3614375" cy="27107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000900" y="4476225"/>
            <a:ext cx="1695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3D Point Cloud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241200" y="4568875"/>
            <a:ext cx="1695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</a:t>
            </a:r>
            <a:r>
              <a:rPr lang="en"/>
              <a:t>Pixel Locations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pixel from one image to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 panaroma images</a:t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 rot="600404">
            <a:off x="917469" y="2780252"/>
            <a:ext cx="1598721" cy="104246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3211200" y="2933175"/>
            <a:ext cx="1570800" cy="10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Locations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relate pixel locations between two images?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Homography</a:t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75" y="2560563"/>
            <a:ext cx="10096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/>
          <p:nvPr/>
        </p:nvSpPr>
        <p:spPr>
          <a:xfrm rot="600404">
            <a:off x="2474444" y="2691552"/>
            <a:ext cx="1598721" cy="104246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4768175" y="2844475"/>
            <a:ext cx="1570800" cy="10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 rot="600666">
            <a:off x="2800421" y="2727775"/>
            <a:ext cx="1277044" cy="1043998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4772575" y="2844475"/>
            <a:ext cx="1177200" cy="1020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125" y="2560563"/>
            <a:ext cx="10096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3010925" y="3398100"/>
            <a:ext cx="111300" cy="83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5449325" y="3550500"/>
            <a:ext cx="111300" cy="83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6225" y="1826325"/>
            <a:ext cx="971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/>
          <p:nvPr/>
        </p:nvSpPr>
        <p:spPr>
          <a:xfrm rot="5400000">
            <a:off x="3678325" y="1455852"/>
            <a:ext cx="1151100" cy="2548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Locations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relate pixel locations between two images?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Homography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75" y="2560563"/>
            <a:ext cx="10096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/>
          <p:nvPr/>
        </p:nvSpPr>
        <p:spPr>
          <a:xfrm rot="600404">
            <a:off x="2474444" y="2691552"/>
            <a:ext cx="1598721" cy="104246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4768175" y="2844475"/>
            <a:ext cx="1570800" cy="10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 rot="600666">
            <a:off x="2800421" y="2727775"/>
            <a:ext cx="1277044" cy="1043998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4772575" y="2844475"/>
            <a:ext cx="1177200" cy="1020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125" y="2560563"/>
            <a:ext cx="10096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4153925" y="3702900"/>
            <a:ext cx="111300" cy="83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6135125" y="3626700"/>
            <a:ext cx="111300" cy="83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6225" y="1826325"/>
            <a:ext cx="971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 rot="5400000">
            <a:off x="4609700" y="1700514"/>
            <a:ext cx="1151100" cy="2548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what condition SGD will approach GD?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vs. Images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set =&gt; No particular order of points in 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User data for a business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841300" y="242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12550"/>
                <a:gridCol w="512550"/>
              </a:tblGrid>
              <a:tr h="39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" name="Google Shape;73;p15"/>
          <p:cNvCxnSpPr/>
          <p:nvPr/>
        </p:nvCxnSpPr>
        <p:spPr>
          <a:xfrm>
            <a:off x="3781175" y="2293725"/>
            <a:ext cx="55500" cy="15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2627350" y="3836650"/>
            <a:ext cx="1195800" cy="7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3802275" y="3836775"/>
            <a:ext cx="17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results depend on the order</a:t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540300" y="19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11100"/>
                <a:gridCol w="511100"/>
                <a:gridCol w="511100"/>
                <a:gridCol w="511100"/>
                <a:gridCol w="511100"/>
                <a:gridCol w="511100"/>
              </a:tblGrid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6"/>
          <p:cNvGraphicFramePr/>
          <p:nvPr/>
        </p:nvGraphicFramePr>
        <p:xfrm>
          <a:off x="5494000" y="19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11100"/>
                <a:gridCol w="511100"/>
                <a:gridCol w="511100"/>
                <a:gridCol w="511100"/>
                <a:gridCol w="511100"/>
                <a:gridCol w="511100"/>
              </a:tblGrid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6"/>
          <p:cNvGraphicFramePr/>
          <p:nvPr/>
        </p:nvGraphicFramePr>
        <p:xfrm>
          <a:off x="3899975" y="243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3541650" y="2813925"/>
            <a:ext cx="573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*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dependence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results depend on the order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540300" y="19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11100"/>
                <a:gridCol w="511100"/>
                <a:gridCol w="511100"/>
                <a:gridCol w="511100"/>
                <a:gridCol w="511100"/>
                <a:gridCol w="511100"/>
              </a:tblGrid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7"/>
          <p:cNvSpPr/>
          <p:nvPr/>
        </p:nvSpPr>
        <p:spPr>
          <a:xfrm>
            <a:off x="5002025" y="2833550"/>
            <a:ext cx="5739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541650" y="2813925"/>
            <a:ext cx="573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*</a:t>
            </a:r>
            <a:endParaRPr sz="3600"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3899975" y="243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7"/>
          <p:cNvGraphicFramePr/>
          <p:nvPr/>
        </p:nvGraphicFramePr>
        <p:xfrm>
          <a:off x="5494000" y="19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11100"/>
                <a:gridCol w="511100"/>
                <a:gridCol w="511100"/>
                <a:gridCol w="511100"/>
                <a:gridCol w="511100"/>
                <a:gridCol w="511100"/>
              </a:tblGrid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order invariance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learn permutation invariant features?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540300" y="19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00225"/>
                <a:gridCol w="500225"/>
                <a:gridCol w="500225"/>
                <a:gridCol w="500225"/>
                <a:gridCol w="500225"/>
                <a:gridCol w="500225"/>
              </a:tblGrid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18"/>
          <p:cNvSpPr/>
          <p:nvPr/>
        </p:nvSpPr>
        <p:spPr>
          <a:xfrm>
            <a:off x="5002025" y="2833550"/>
            <a:ext cx="5739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541650" y="2813925"/>
            <a:ext cx="573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*</a:t>
            </a:r>
            <a:endParaRPr sz="3600"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3899975" y="243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" name="Google Shape;107;p18"/>
          <p:cNvGraphicFramePr/>
          <p:nvPr/>
        </p:nvGraphicFramePr>
        <p:xfrm>
          <a:off x="5494000" y="19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11100"/>
                <a:gridCol w="511100"/>
                <a:gridCol w="511100"/>
                <a:gridCol w="511100"/>
                <a:gridCol w="511100"/>
                <a:gridCol w="511100"/>
              </a:tblGrid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X 1 convolution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order invariance</a:t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540300" y="19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11100"/>
                <a:gridCol w="511100"/>
                <a:gridCol w="511100"/>
                <a:gridCol w="511100"/>
                <a:gridCol w="511100"/>
                <a:gridCol w="511100"/>
              </a:tblGrid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9"/>
          <p:cNvSpPr/>
          <p:nvPr/>
        </p:nvSpPr>
        <p:spPr>
          <a:xfrm>
            <a:off x="4756000" y="2813925"/>
            <a:ext cx="5739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541650" y="2813925"/>
            <a:ext cx="573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*</a:t>
            </a:r>
            <a:endParaRPr sz="3600"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5494000" y="19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511100"/>
                <a:gridCol w="511100"/>
                <a:gridCol w="511100"/>
                <a:gridCol w="511100"/>
                <a:gridCol w="511100"/>
                <a:gridCol w="511100"/>
              </a:tblGrid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19"/>
          <p:cNvGraphicFramePr/>
          <p:nvPr/>
        </p:nvGraphicFramePr>
        <p:xfrm>
          <a:off x="3918475" y="288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{A59C160F-577E-4956-A50C-18CDF2FA1532}</a:tableStyleId>
              </a:tblPr>
              <a:tblGrid>
                <a:gridCol w="41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practical case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66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F1 feature maps as input to a F 1x1 conv filter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820100" y="2405600"/>
            <a:ext cx="1913700" cy="1694700"/>
          </a:xfrm>
          <a:prstGeom prst="cube">
            <a:avLst>
              <a:gd fmla="val 421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904650" y="2569625"/>
            <a:ext cx="1751700" cy="1530600"/>
          </a:xfrm>
          <a:prstGeom prst="cube">
            <a:avLst>
              <a:gd fmla="val 2822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433100" y="3594500"/>
            <a:ext cx="833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cxnSp>
        <p:nvCxnSpPr>
          <p:cNvPr id="128" name="Google Shape;128;p20"/>
          <p:cNvCxnSpPr/>
          <p:nvPr/>
        </p:nvCxnSpPr>
        <p:spPr>
          <a:xfrm flipH="1">
            <a:off x="2310125" y="3943025"/>
            <a:ext cx="3690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 flipH="1" rot="10800000">
            <a:off x="2790525" y="3594500"/>
            <a:ext cx="2847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7534300" y="3850925"/>
            <a:ext cx="833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 flipH="1">
            <a:off x="7534300" y="4100300"/>
            <a:ext cx="1662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 flipH="1" rot="10800000">
            <a:off x="7700500" y="3849200"/>
            <a:ext cx="2847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 txBox="1"/>
          <p:nvPr/>
        </p:nvSpPr>
        <p:spPr>
          <a:xfrm>
            <a:off x="3526400" y="2938625"/>
            <a:ext cx="2173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number of 1 X 1 X F1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127250" y="3319625"/>
            <a:ext cx="5739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on Point Sets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38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ReLU and Max pooling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820100" y="2405600"/>
            <a:ext cx="1913700" cy="1694700"/>
          </a:xfrm>
          <a:prstGeom prst="cube">
            <a:avLst>
              <a:gd fmla="val 4217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5008375" y="2487650"/>
            <a:ext cx="1751700" cy="1530600"/>
          </a:xfrm>
          <a:prstGeom prst="cube">
            <a:avLst>
              <a:gd fmla="val 2822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2433100" y="3594500"/>
            <a:ext cx="833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cxnSp>
        <p:nvCxnSpPr>
          <p:cNvPr id="144" name="Google Shape;144;p21"/>
          <p:cNvCxnSpPr/>
          <p:nvPr/>
        </p:nvCxnSpPr>
        <p:spPr>
          <a:xfrm flipH="1">
            <a:off x="2310125" y="3943025"/>
            <a:ext cx="3690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/>
          <p:nvPr/>
        </p:nvCxnSpPr>
        <p:spPr>
          <a:xfrm flipH="1" rot="10800000">
            <a:off x="2790525" y="3594500"/>
            <a:ext cx="2847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 txBox="1"/>
          <p:nvPr/>
        </p:nvSpPr>
        <p:spPr>
          <a:xfrm>
            <a:off x="6619900" y="3671200"/>
            <a:ext cx="833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flipH="1">
            <a:off x="6619900" y="3920575"/>
            <a:ext cx="1662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/>
          <p:nvPr/>
        </p:nvCxnSpPr>
        <p:spPr>
          <a:xfrm flipH="1" rot="10800000">
            <a:off x="6786100" y="3669475"/>
            <a:ext cx="2847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 txBox="1"/>
          <p:nvPr/>
        </p:nvSpPr>
        <p:spPr>
          <a:xfrm>
            <a:off x="2999025" y="2924950"/>
            <a:ext cx="2173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number of 1 X 1 X F1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672125" y="3319650"/>
            <a:ext cx="5739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114775" y="3319650"/>
            <a:ext cx="573900" cy="4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7764875" y="2557700"/>
            <a:ext cx="1067400" cy="1530600"/>
          </a:xfrm>
          <a:prstGeom prst="cube">
            <a:avLst>
              <a:gd fmla="val 3244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966825" y="2594100"/>
            <a:ext cx="1067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8677300" y="3823600"/>
            <a:ext cx="833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cxnSp>
        <p:nvCxnSpPr>
          <p:cNvPr id="155" name="Google Shape;155;p21"/>
          <p:cNvCxnSpPr/>
          <p:nvPr/>
        </p:nvCxnSpPr>
        <p:spPr>
          <a:xfrm flipH="1">
            <a:off x="8677300" y="4072975"/>
            <a:ext cx="1662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/>
          <p:nvPr/>
        </p:nvCxnSpPr>
        <p:spPr>
          <a:xfrm flipH="1" rot="10800000">
            <a:off x="8843500" y="3821875"/>
            <a:ext cx="2847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5433325" y="3949500"/>
            <a:ext cx="573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093600" y="4012950"/>
            <a:ext cx="644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7854700" y="4072975"/>
            <a:ext cx="573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