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257" r:id="rId3"/>
    <p:sldId id="269" r:id="rId4"/>
    <p:sldId id="258" r:id="rId5"/>
    <p:sldId id="262" r:id="rId6"/>
    <p:sldId id="273" r:id="rId7"/>
    <p:sldId id="264" r:id="rId8"/>
    <p:sldId id="266" r:id="rId9"/>
    <p:sldId id="265" r:id="rId10"/>
    <p:sldId id="272" r:id="rId11"/>
    <p:sldId id="263" r:id="rId12"/>
    <p:sldId id="270" r:id="rId13"/>
    <p:sldId id="271" r:id="rId14"/>
    <p:sldId id="267"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96" y="-3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792510-8230-2F48-9BF7-079F310076B6}" type="datetimeFigureOut">
              <a:rPr lang="en-US" smtClean="0"/>
              <a:t>15-5-13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BDB6BF-C876-584D-9A41-C2EDFB67ED54}" type="slidenum">
              <a:rPr lang="en-US" smtClean="0"/>
              <a:t>‹#›</a:t>
            </a:fld>
            <a:endParaRPr lang="en-US"/>
          </a:p>
        </p:txBody>
      </p:sp>
    </p:spTree>
    <p:extLst>
      <p:ext uri="{BB962C8B-B14F-4D97-AF65-F5344CB8AC3E}">
        <p14:creationId xmlns:p14="http://schemas.microsoft.com/office/powerpoint/2010/main" val="7686885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D07E5-FC9C-4E46-9204-5A39DAD05E96}" type="datetimeFigureOut">
              <a:rPr lang="en-US" smtClean="0"/>
              <a:t>15-5-13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D35C7-5157-B141-8714-F7008C81E932}" type="slidenum">
              <a:rPr lang="en-US" smtClean="0"/>
              <a:t>‹#›</a:t>
            </a:fld>
            <a:endParaRPr lang="en-US"/>
          </a:p>
        </p:txBody>
      </p:sp>
    </p:spTree>
    <p:extLst>
      <p:ext uri="{BB962C8B-B14F-4D97-AF65-F5344CB8AC3E}">
        <p14:creationId xmlns:p14="http://schemas.microsoft.com/office/powerpoint/2010/main" val="23700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23AE193-1EAA-C245-891A-03238CBE43D5}" type="datetime1">
              <a:rPr lang="zh-CN" altLang="en-US" smtClean="0"/>
              <a:t>15-5-13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A169B8-85DC-4E88-B956-ECB76966597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22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9CDAAE-7A27-DD45-AFA2-B62F6EC61FBC}" type="datetime1">
              <a:rPr lang="zh-CN" altLang="en-US" smtClean="0"/>
              <a:t>15-5-13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210661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52EE27-2B9C-7240-8E8E-B18ED7FA8E4D}" type="datetime1">
              <a:rPr lang="zh-CN" altLang="en-US" smtClean="0"/>
              <a:t>15-5-13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281443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07D1ECB-E027-DF4A-9210-1464FC6B6029}" type="datetime1">
              <a:rPr lang="zh-CN" altLang="en-US" smtClean="0"/>
              <a:t>15-5-13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250471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097DD-7E10-C74A-805E-929BB747F1DC}" type="datetime1">
              <a:rPr lang="zh-CN" altLang="en-US" smtClean="0"/>
              <a:t>15-5-13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A169B8-85DC-4E88-B956-ECB76966597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1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889177F-7BDB-2145-876D-D6B407611680}" type="datetime1">
              <a:rPr lang="zh-CN" altLang="en-US" smtClean="0"/>
              <a:t>15-5-13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169258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68D196B-2D3E-4947-8C61-485D83C7606E}" type="datetime1">
              <a:rPr lang="zh-CN" altLang="en-US" smtClean="0"/>
              <a:t>15-5-13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101478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3D6E2DC-1623-5B41-BC9A-481801D9C3C4}" type="datetime1">
              <a:rPr lang="zh-CN" altLang="en-US" smtClean="0"/>
              <a:t>15-5-13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22500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F01781-88F6-734A-ABF6-400EA4E8CB9B}" type="datetime1">
              <a:rPr lang="zh-CN" altLang="en-US" smtClean="0"/>
              <a:t>15-5-13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188264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D6C3E1-DE09-C94A-8737-274630DDC090}" type="datetime1">
              <a:rPr lang="zh-CN" altLang="en-US" smtClean="0"/>
              <a:t>15-5-13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64580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ADFF37A-5690-9C4A-A88F-DC13940A037C}" type="datetime1">
              <a:rPr lang="zh-CN" altLang="en-US" smtClean="0"/>
              <a:t>15-5-13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A169B8-85DC-4E88-B956-ECB769665977}" type="slidenum">
              <a:rPr lang="zh-CN" altLang="en-US" smtClean="0"/>
              <a:t>‹#›</a:t>
            </a:fld>
            <a:endParaRPr lang="zh-CN" altLang="en-US"/>
          </a:p>
        </p:txBody>
      </p:sp>
    </p:spTree>
    <p:extLst>
      <p:ext uri="{BB962C8B-B14F-4D97-AF65-F5344CB8AC3E}">
        <p14:creationId xmlns:p14="http://schemas.microsoft.com/office/powerpoint/2010/main" val="9385876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20DF61-0357-2B4C-8AA6-953294C51556}" type="datetime1">
              <a:rPr lang="zh-CN" altLang="en-US" smtClean="0"/>
              <a:t>15-5-13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A169B8-85DC-4E88-B956-ECB76966597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4228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t>交大食堂消费数据分析</a:t>
            </a:r>
            <a:endParaRPr lang="zh-CN" altLang="en-US" sz="6000" dirty="0"/>
          </a:p>
        </p:txBody>
      </p:sp>
      <p:sp>
        <p:nvSpPr>
          <p:cNvPr id="3" name="副标题 2"/>
          <p:cNvSpPr>
            <a:spLocks noGrp="1"/>
          </p:cNvSpPr>
          <p:nvPr>
            <p:ph type="subTitle" idx="1"/>
          </p:nvPr>
        </p:nvSpPr>
        <p:spPr/>
        <p:txBody>
          <a:bodyPr>
            <a:normAutofit/>
          </a:bodyPr>
          <a:lstStyle/>
          <a:p>
            <a:pPr algn="r"/>
            <a:r>
              <a:rPr lang="zh-CN" altLang="en-US" sz="1800" dirty="0" smtClean="0">
                <a:latin typeface="+mn-ea"/>
              </a:rPr>
              <a:t>组长：郭成</a:t>
            </a:r>
            <a:endParaRPr lang="en-US" altLang="zh-CN" sz="1800" dirty="0" smtClean="0">
              <a:latin typeface="+mn-ea"/>
            </a:endParaRPr>
          </a:p>
          <a:p>
            <a:pPr algn="r"/>
            <a:r>
              <a:rPr lang="zh-CN" altLang="en-US" sz="1800" dirty="0" smtClean="0">
                <a:latin typeface="+mn-ea"/>
              </a:rPr>
              <a:t>组员：孟真，黄媛媛，黄海鑫，</a:t>
            </a:r>
            <a:r>
              <a:rPr lang="zh-CN" altLang="en-US" sz="1800" dirty="0">
                <a:latin typeface="+mn-ea"/>
              </a:rPr>
              <a:t>强思维</a:t>
            </a:r>
          </a:p>
        </p:txBody>
      </p:sp>
      <p:sp>
        <p:nvSpPr>
          <p:cNvPr id="4" name="Slide Number Placeholder 3"/>
          <p:cNvSpPr>
            <a:spLocks noGrp="1"/>
          </p:cNvSpPr>
          <p:nvPr>
            <p:ph type="sldNum" sz="quarter" idx="12"/>
          </p:nvPr>
        </p:nvSpPr>
        <p:spPr/>
        <p:txBody>
          <a:bodyPr/>
          <a:lstStyle/>
          <a:p>
            <a:fld id="{14A169B8-85DC-4E88-B956-ECB769665977}" type="slidenum">
              <a:rPr lang="zh-CN" altLang="en-US" smtClean="0"/>
              <a:t>1</a:t>
            </a:fld>
            <a:endParaRPr lang="zh-CN" altLang="en-US"/>
          </a:p>
        </p:txBody>
      </p:sp>
    </p:spTree>
    <p:extLst>
      <p:ext uri="{BB962C8B-B14F-4D97-AF65-F5344CB8AC3E}">
        <p14:creationId xmlns:p14="http://schemas.microsoft.com/office/powerpoint/2010/main" val="1282352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用户行为</a:t>
            </a:r>
            <a:endParaRPr lang="zh-CN" altLang="en-US" sz="3600" dirty="0"/>
          </a:p>
        </p:txBody>
      </p:sp>
      <p:sp>
        <p:nvSpPr>
          <p:cNvPr id="5" name="文本框 4"/>
          <p:cNvSpPr txBox="1"/>
          <p:nvPr/>
        </p:nvSpPr>
        <p:spPr>
          <a:xfrm>
            <a:off x="3273060" y="507417"/>
            <a:ext cx="7882620" cy="1200329"/>
          </a:xfrm>
          <a:prstGeom prst="rect">
            <a:avLst/>
          </a:prstGeom>
          <a:noFill/>
        </p:spPr>
        <p:txBody>
          <a:bodyPr wrap="square" rtlCol="0">
            <a:spAutoFit/>
          </a:bodyPr>
          <a:lstStyle/>
          <a:p>
            <a:r>
              <a:rPr lang="zh-CN" altLang="en-US" dirty="0" smtClean="0"/>
              <a:t>统计图为各餐厅及窗口的客源</a:t>
            </a:r>
            <a:r>
              <a:rPr lang="zh-CN" altLang="en-US" b="1" dirty="0" smtClean="0">
                <a:solidFill>
                  <a:srgbClr val="FF0000"/>
                </a:solidFill>
              </a:rPr>
              <a:t>滞留度</a:t>
            </a:r>
            <a:r>
              <a:rPr lang="zh-CN" altLang="en-US" dirty="0" smtClean="0"/>
              <a:t>（去</a:t>
            </a:r>
            <a:r>
              <a:rPr lang="en-US" altLang="zh-CN" dirty="0" smtClean="0"/>
              <a:t>A</a:t>
            </a:r>
            <a:r>
              <a:rPr lang="zh-CN" altLang="en-US" dirty="0" smtClean="0"/>
              <a:t>餐厅后下一次还会去</a:t>
            </a:r>
            <a:r>
              <a:rPr lang="en-US" altLang="zh-CN" dirty="0" smtClean="0"/>
              <a:t>A</a:t>
            </a:r>
            <a:r>
              <a:rPr lang="zh-CN" altLang="en-US" dirty="0" smtClean="0"/>
              <a:t>的百分比）；</a:t>
            </a:r>
            <a:endParaRPr lang="en-US" altLang="zh-CN" dirty="0" smtClean="0"/>
          </a:p>
          <a:p>
            <a:r>
              <a:rPr lang="zh-CN" altLang="en-US" dirty="0" smtClean="0"/>
              <a:t>其中可以看出，各餐厅及窗口客源滞留度相差较大，就平均水平而言，</a:t>
            </a:r>
            <a:r>
              <a:rPr lang="zh-CN" altLang="en-US" b="1" dirty="0" smtClean="0">
                <a:solidFill>
                  <a:srgbClr val="FF0000"/>
                </a:solidFill>
              </a:rPr>
              <a:t>哈乐</a:t>
            </a:r>
            <a:r>
              <a:rPr lang="zh-CN" altLang="en-US" dirty="0" smtClean="0"/>
              <a:t>和</a:t>
            </a:r>
            <a:r>
              <a:rPr lang="zh-CN" altLang="en-US" b="1" dirty="0" smtClean="0">
                <a:solidFill>
                  <a:srgbClr val="FF0000"/>
                </a:solidFill>
              </a:rPr>
              <a:t>三餐</a:t>
            </a:r>
            <a:r>
              <a:rPr lang="zh-CN" altLang="en-US" dirty="0" smtClean="0"/>
              <a:t>滞留度较高，</a:t>
            </a:r>
            <a:r>
              <a:rPr lang="zh-CN" altLang="en-US" b="1" dirty="0" smtClean="0">
                <a:solidFill>
                  <a:srgbClr val="FF0000"/>
                </a:solidFill>
              </a:rPr>
              <a:t>四餐</a:t>
            </a:r>
            <a:r>
              <a:rPr lang="zh-CN" altLang="en-US" dirty="0" smtClean="0"/>
              <a:t>滞留度较低，这与餐厅的定位有着较大联系，同时能够反应出用户的喜好和一定程度的满意度</a:t>
            </a:r>
            <a:endParaRPr lang="en-US" altLang="zh-CN" dirty="0" smtClean="0"/>
          </a:p>
        </p:txBody>
      </p:sp>
      <p:pic>
        <p:nvPicPr>
          <p:cNvPr id="9" name="Picture 8" descr="屏幕快照 2015-05-13 下午10.41.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150" y="1847372"/>
            <a:ext cx="8486775" cy="4400550"/>
          </a:xfrm>
          <a:prstGeom prst="rect">
            <a:avLst/>
          </a:prstGeom>
        </p:spPr>
      </p:pic>
      <p:sp>
        <p:nvSpPr>
          <p:cNvPr id="10" name="Slide Number Placeholder 9"/>
          <p:cNvSpPr>
            <a:spLocks noGrp="1"/>
          </p:cNvSpPr>
          <p:nvPr>
            <p:ph type="sldNum" sz="quarter" idx="12"/>
          </p:nvPr>
        </p:nvSpPr>
        <p:spPr/>
        <p:txBody>
          <a:bodyPr/>
          <a:lstStyle/>
          <a:p>
            <a:fld id="{14A169B8-85DC-4E88-B956-ECB769665977}" type="slidenum">
              <a:rPr lang="zh-CN" altLang="en-US" smtClean="0"/>
              <a:t>10</a:t>
            </a:fld>
            <a:endParaRPr lang="zh-CN" altLang="en-US"/>
          </a:p>
        </p:txBody>
      </p:sp>
    </p:spTree>
    <p:extLst>
      <p:ext uri="{BB962C8B-B14F-4D97-AF65-F5344CB8AC3E}">
        <p14:creationId xmlns:p14="http://schemas.microsoft.com/office/powerpoint/2010/main" val="9068262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外部因素</a:t>
            </a:r>
            <a:endParaRPr lang="zh-CN" altLang="en-US" sz="3600" dirty="0"/>
          </a:p>
        </p:txBody>
      </p:sp>
      <p:sp>
        <p:nvSpPr>
          <p:cNvPr id="5" name="文本框 4"/>
          <p:cNvSpPr txBox="1"/>
          <p:nvPr/>
        </p:nvSpPr>
        <p:spPr>
          <a:xfrm>
            <a:off x="3273060" y="767500"/>
            <a:ext cx="8019938" cy="923330"/>
          </a:xfrm>
          <a:prstGeom prst="rect">
            <a:avLst/>
          </a:prstGeom>
          <a:noFill/>
        </p:spPr>
        <p:txBody>
          <a:bodyPr wrap="square" rtlCol="0">
            <a:spAutoFit/>
          </a:bodyPr>
          <a:lstStyle/>
          <a:p>
            <a:r>
              <a:rPr lang="zh-CN" altLang="en-US" dirty="0" smtClean="0"/>
              <a:t>统计图为餐厅在</a:t>
            </a:r>
            <a:r>
              <a:rPr lang="zh-CN" altLang="en-US" b="1" dirty="0" smtClean="0">
                <a:solidFill>
                  <a:srgbClr val="FF0000"/>
                </a:solidFill>
              </a:rPr>
              <a:t>温度</a:t>
            </a:r>
            <a:r>
              <a:rPr lang="zh-CN" altLang="en-US" dirty="0" smtClean="0"/>
              <a:t>及</a:t>
            </a:r>
            <a:r>
              <a:rPr lang="zh-CN" altLang="en-US" b="1" dirty="0" smtClean="0">
                <a:solidFill>
                  <a:srgbClr val="FF0000"/>
                </a:solidFill>
              </a:rPr>
              <a:t>降水量</a:t>
            </a:r>
            <a:r>
              <a:rPr lang="zh-CN" altLang="en-US" dirty="0" smtClean="0"/>
              <a:t>影响下的</a:t>
            </a:r>
            <a:r>
              <a:rPr lang="zh-CN" altLang="en-US" b="1" dirty="0" smtClean="0">
                <a:solidFill>
                  <a:srgbClr val="FF0000"/>
                </a:solidFill>
              </a:rPr>
              <a:t>平均消费金额</a:t>
            </a:r>
            <a:r>
              <a:rPr lang="zh-CN" altLang="en-US" dirty="0" smtClean="0"/>
              <a:t>统计；</a:t>
            </a:r>
            <a:endParaRPr lang="en-US" altLang="zh-CN" dirty="0" smtClean="0"/>
          </a:p>
          <a:p>
            <a:r>
              <a:rPr lang="zh-CN" altLang="en-US" dirty="0" smtClean="0"/>
              <a:t>其中可以看出，降水量对消费金额有一定影响，当</a:t>
            </a:r>
            <a:r>
              <a:rPr lang="zh-CN" altLang="en-US" b="1" dirty="0" smtClean="0">
                <a:solidFill>
                  <a:srgbClr val="FF0000"/>
                </a:solidFill>
              </a:rPr>
              <a:t>降水量上升，消费金额随之减少</a:t>
            </a:r>
            <a:r>
              <a:rPr lang="zh-CN" altLang="en-US" dirty="0" smtClean="0"/>
              <a:t>，</a:t>
            </a:r>
            <a:r>
              <a:rPr lang="zh-CN" altLang="en-US" b="1" dirty="0" smtClean="0">
                <a:solidFill>
                  <a:srgbClr val="FF0000"/>
                </a:solidFill>
              </a:rPr>
              <a:t>温度</a:t>
            </a:r>
            <a:r>
              <a:rPr lang="zh-CN" altLang="en-US" dirty="0" smtClean="0"/>
              <a:t>在</a:t>
            </a:r>
            <a:r>
              <a:rPr lang="en-US" altLang="zh-CN" b="1" dirty="0" smtClean="0">
                <a:solidFill>
                  <a:srgbClr val="FF0000"/>
                </a:solidFill>
              </a:rPr>
              <a:t>20-24</a:t>
            </a:r>
            <a:r>
              <a:rPr lang="zh-CN" altLang="en-US" b="1" dirty="0" smtClean="0">
                <a:solidFill>
                  <a:srgbClr val="FF0000"/>
                </a:solidFill>
              </a:rPr>
              <a:t>度</a:t>
            </a:r>
            <a:r>
              <a:rPr lang="zh-CN" altLang="en-US" dirty="0" smtClean="0"/>
              <a:t>这个区间时，消费金额最大</a:t>
            </a:r>
            <a:endParaRPr lang="zh-CN" altLang="en-US" dirty="0"/>
          </a:p>
        </p:txBody>
      </p:sp>
      <p:pic>
        <p:nvPicPr>
          <p:cNvPr id="8" name="Picture 7" descr="屏幕快照 2015-05-13 下午10.3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88" y="1814303"/>
            <a:ext cx="9877425" cy="4458335"/>
          </a:xfrm>
          <a:prstGeom prst="rect">
            <a:avLst/>
          </a:prstGeom>
        </p:spPr>
      </p:pic>
      <p:sp>
        <p:nvSpPr>
          <p:cNvPr id="9" name="Slide Number Placeholder 8"/>
          <p:cNvSpPr>
            <a:spLocks noGrp="1"/>
          </p:cNvSpPr>
          <p:nvPr>
            <p:ph type="sldNum" sz="quarter" idx="12"/>
          </p:nvPr>
        </p:nvSpPr>
        <p:spPr/>
        <p:txBody>
          <a:bodyPr/>
          <a:lstStyle/>
          <a:p>
            <a:fld id="{14A169B8-85DC-4E88-B956-ECB769665977}" type="slidenum">
              <a:rPr lang="zh-CN" altLang="en-US" smtClean="0"/>
              <a:t>11</a:t>
            </a:fld>
            <a:endParaRPr lang="zh-CN" altLang="en-US"/>
          </a:p>
        </p:txBody>
      </p:sp>
    </p:spTree>
    <p:extLst>
      <p:ext uri="{BB962C8B-B14F-4D97-AF65-F5344CB8AC3E}">
        <p14:creationId xmlns:p14="http://schemas.microsoft.com/office/powerpoint/2010/main" val="26414403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预测流程</a:t>
            </a:r>
            <a:endParaRPr lang="zh-CN" altLang="en-US" sz="3600" dirty="0"/>
          </a:p>
        </p:txBody>
      </p:sp>
      <p:pic>
        <p:nvPicPr>
          <p:cNvPr id="5" name="图片 4"/>
          <p:cNvPicPr>
            <a:picLocks noChangeAspect="1"/>
          </p:cNvPicPr>
          <p:nvPr/>
        </p:nvPicPr>
        <p:blipFill>
          <a:blip r:embed="rId2"/>
          <a:stretch>
            <a:fillRect/>
          </a:stretch>
        </p:blipFill>
        <p:spPr>
          <a:xfrm>
            <a:off x="2443870" y="2829043"/>
            <a:ext cx="7853680" cy="3261360"/>
          </a:xfrm>
          <a:prstGeom prst="rect">
            <a:avLst/>
          </a:prstGeom>
        </p:spPr>
      </p:pic>
      <p:sp>
        <p:nvSpPr>
          <p:cNvPr id="6" name="内容占位符 2"/>
          <p:cNvSpPr>
            <a:spLocks noGrp="1"/>
          </p:cNvSpPr>
          <p:nvPr>
            <p:ph idx="1"/>
          </p:nvPr>
        </p:nvSpPr>
        <p:spPr>
          <a:xfrm>
            <a:off x="1197034" y="1970425"/>
            <a:ext cx="9958646" cy="2363865"/>
          </a:xfrm>
        </p:spPr>
        <p:txBody>
          <a:bodyPr/>
          <a:lstStyle/>
          <a:p>
            <a:pPr>
              <a:buFont typeface="Wingdings" panose="05000000000000000000" pitchFamily="2" charset="2"/>
              <a:buChar char="p"/>
            </a:pPr>
            <a:r>
              <a:rPr lang="zh-CN" altLang="en-US" sz="2400" dirty="0" smtClean="0"/>
              <a:t>  本</a:t>
            </a:r>
            <a:r>
              <a:rPr lang="zh-CN" altLang="en-US" sz="2400" dirty="0"/>
              <a:t>团队</a:t>
            </a:r>
            <a:r>
              <a:rPr lang="zh-CN" altLang="en-US" sz="2400" dirty="0" smtClean="0"/>
              <a:t>主要</a:t>
            </a:r>
            <a:r>
              <a:rPr lang="zh-CN" altLang="en-US" sz="2400" dirty="0"/>
              <a:t>基于</a:t>
            </a:r>
            <a:r>
              <a:rPr lang="zh-CN" altLang="en-US" sz="2400" dirty="0" smtClean="0"/>
              <a:t>校园</a:t>
            </a:r>
            <a:r>
              <a:rPr lang="zh-CN" altLang="en-US" sz="2400" dirty="0"/>
              <a:t>卡消费数据结合多源数据</a:t>
            </a:r>
            <a:r>
              <a:rPr lang="zh-CN" altLang="en-US" sz="2400" dirty="0" smtClean="0"/>
              <a:t>，预测了各</a:t>
            </a:r>
            <a:r>
              <a:rPr lang="zh-CN" altLang="en-US" sz="2400" dirty="0"/>
              <a:t>食堂的客流及消费情况</a:t>
            </a:r>
            <a:r>
              <a:rPr lang="zh-CN" altLang="en-US" sz="2400" dirty="0" smtClean="0"/>
              <a:t>，整体思路与流程如下图：</a:t>
            </a:r>
            <a:endParaRPr lang="zh-CN" altLang="en-US" sz="2400" dirty="0"/>
          </a:p>
          <a:p>
            <a:endParaRPr lang="zh-CN" altLang="en-US" dirty="0"/>
          </a:p>
        </p:txBody>
      </p:sp>
      <p:sp>
        <p:nvSpPr>
          <p:cNvPr id="3" name="Slide Number Placeholder 2"/>
          <p:cNvSpPr>
            <a:spLocks noGrp="1"/>
          </p:cNvSpPr>
          <p:nvPr>
            <p:ph type="sldNum" sz="quarter" idx="12"/>
          </p:nvPr>
        </p:nvSpPr>
        <p:spPr/>
        <p:txBody>
          <a:bodyPr/>
          <a:lstStyle/>
          <a:p>
            <a:fld id="{14A169B8-85DC-4E88-B956-ECB769665977}" type="slidenum">
              <a:rPr lang="zh-CN" altLang="en-US" smtClean="0"/>
              <a:t>12</a:t>
            </a:fld>
            <a:endParaRPr lang="zh-CN" altLang="en-US"/>
          </a:p>
        </p:txBody>
      </p:sp>
    </p:spTree>
    <p:extLst>
      <p:ext uri="{BB962C8B-B14F-4D97-AF65-F5344CB8AC3E}">
        <p14:creationId xmlns:p14="http://schemas.microsoft.com/office/powerpoint/2010/main" val="26053283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预测误差分析</a:t>
            </a:r>
            <a:endParaRPr lang="zh-CN" altLang="en-US" sz="3600" dirty="0"/>
          </a:p>
        </p:txBody>
      </p:sp>
      <p:pic>
        <p:nvPicPr>
          <p:cNvPr id="6" name="图片 5"/>
          <p:cNvPicPr>
            <a:picLocks noChangeAspect="1"/>
          </p:cNvPicPr>
          <p:nvPr/>
        </p:nvPicPr>
        <p:blipFill>
          <a:blip r:embed="rId2"/>
          <a:stretch>
            <a:fillRect/>
          </a:stretch>
        </p:blipFill>
        <p:spPr>
          <a:xfrm>
            <a:off x="2178424" y="1833554"/>
            <a:ext cx="7637088" cy="4441180"/>
          </a:xfrm>
          <a:prstGeom prst="rect">
            <a:avLst/>
          </a:prstGeom>
        </p:spPr>
      </p:pic>
      <p:sp>
        <p:nvSpPr>
          <p:cNvPr id="8" name="文本框 7"/>
          <p:cNvSpPr txBox="1"/>
          <p:nvPr/>
        </p:nvSpPr>
        <p:spPr>
          <a:xfrm>
            <a:off x="4007224" y="246585"/>
            <a:ext cx="7148456" cy="1477328"/>
          </a:xfrm>
          <a:prstGeom prst="rect">
            <a:avLst/>
          </a:prstGeom>
          <a:noFill/>
        </p:spPr>
        <p:txBody>
          <a:bodyPr wrap="square" rtlCol="0">
            <a:spAutoFit/>
          </a:bodyPr>
          <a:lstStyle/>
          <a:p>
            <a:r>
              <a:rPr lang="zh-CN" altLang="en-US" dirty="0" smtClean="0"/>
              <a:t>统计图为预测模型的误差分析图；</a:t>
            </a:r>
            <a:endParaRPr lang="en-US" altLang="zh-CN" dirty="0" smtClean="0"/>
          </a:p>
          <a:p>
            <a:r>
              <a:rPr lang="zh-CN" altLang="en-US" dirty="0" smtClean="0"/>
              <a:t>在对于各个餐厅单日客流量的预测模型的评估中，最大的绝对误差为</a:t>
            </a:r>
            <a:r>
              <a:rPr lang="en-US" altLang="zh-CN" b="1" dirty="0" smtClean="0">
                <a:solidFill>
                  <a:srgbClr val="FF0000"/>
                </a:solidFill>
              </a:rPr>
              <a:t>482</a:t>
            </a:r>
            <a:r>
              <a:rPr lang="zh-CN" altLang="en-US" dirty="0" smtClean="0"/>
              <a:t>人次，最大相对误差为</a:t>
            </a:r>
            <a:r>
              <a:rPr lang="en-US" altLang="zh-CN" b="1" dirty="0" smtClean="0">
                <a:solidFill>
                  <a:srgbClr val="FF0000"/>
                </a:solidFill>
              </a:rPr>
              <a:t>4.8%</a:t>
            </a:r>
            <a:r>
              <a:rPr lang="zh-CN" altLang="en-US" dirty="0" smtClean="0"/>
              <a:t>；在对于各个餐厅单日金额预测模型的评估中，最大绝对误差为</a:t>
            </a:r>
            <a:r>
              <a:rPr lang="en-US" altLang="zh-CN" b="1" dirty="0" smtClean="0">
                <a:solidFill>
                  <a:srgbClr val="FF0000"/>
                </a:solidFill>
              </a:rPr>
              <a:t>3673.25</a:t>
            </a:r>
            <a:r>
              <a:rPr lang="zh-CN" altLang="en-US" dirty="0" smtClean="0"/>
              <a:t>元，最大相对误差为</a:t>
            </a:r>
            <a:r>
              <a:rPr lang="en-US" altLang="zh-CN" b="1" dirty="0" smtClean="0">
                <a:solidFill>
                  <a:srgbClr val="FF0000"/>
                </a:solidFill>
              </a:rPr>
              <a:t>4.9%</a:t>
            </a:r>
            <a:r>
              <a:rPr lang="zh-CN" altLang="en-US" dirty="0" smtClean="0"/>
              <a:t>。相对误差均在</a:t>
            </a:r>
            <a:r>
              <a:rPr lang="en-US" altLang="zh-CN" b="1" dirty="0" smtClean="0">
                <a:solidFill>
                  <a:srgbClr val="FF0000"/>
                </a:solidFill>
              </a:rPr>
              <a:t>5%</a:t>
            </a:r>
            <a:r>
              <a:rPr lang="zh-CN" altLang="en-US" dirty="0" smtClean="0"/>
              <a:t>以内，因此可以评估得到我们构建的预测模型较为准确。</a:t>
            </a:r>
            <a:endParaRPr lang="zh-CN" altLang="en-US" dirty="0"/>
          </a:p>
        </p:txBody>
      </p:sp>
      <p:sp>
        <p:nvSpPr>
          <p:cNvPr id="3" name="Slide Number Placeholder 2"/>
          <p:cNvSpPr>
            <a:spLocks noGrp="1"/>
          </p:cNvSpPr>
          <p:nvPr>
            <p:ph type="sldNum" sz="quarter" idx="12"/>
          </p:nvPr>
        </p:nvSpPr>
        <p:spPr/>
        <p:txBody>
          <a:bodyPr/>
          <a:lstStyle/>
          <a:p>
            <a:fld id="{14A169B8-85DC-4E88-B956-ECB769665977}" type="slidenum">
              <a:rPr lang="zh-CN" altLang="en-US" smtClean="0"/>
              <a:t>13</a:t>
            </a:fld>
            <a:endParaRPr lang="zh-CN" altLang="en-US"/>
          </a:p>
        </p:txBody>
      </p:sp>
    </p:spTree>
    <p:extLst>
      <p:ext uri="{BB962C8B-B14F-4D97-AF65-F5344CB8AC3E}">
        <p14:creationId xmlns:p14="http://schemas.microsoft.com/office/powerpoint/2010/main" val="3731555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意义与决策</a:t>
            </a:r>
            <a:endParaRPr lang="zh-CN" altLang="en-US" sz="3600" dirty="0"/>
          </a:p>
        </p:txBody>
      </p:sp>
      <p:sp>
        <p:nvSpPr>
          <p:cNvPr id="3" name="内容占位符 2"/>
          <p:cNvSpPr>
            <a:spLocks noGrp="1"/>
          </p:cNvSpPr>
          <p:nvPr>
            <p:ph idx="1"/>
          </p:nvPr>
        </p:nvSpPr>
        <p:spPr/>
        <p:txBody>
          <a:bodyPr>
            <a:noAutofit/>
          </a:bodyPr>
          <a:lstStyle/>
          <a:p>
            <a:pPr>
              <a:buFont typeface="Wingdings" charset="2"/>
              <a:buChar char="ü"/>
            </a:pPr>
            <a:r>
              <a:rPr lang="zh-CN" altLang="en-US" sz="2200" dirty="0" smtClean="0"/>
              <a:t>根据食堂一天内的人数、金额消费图我们可以看出，四餐、五餐和六餐可能由于消费主体是研究生，平时课程较少，相比于其它餐厅在饭点时会提前进入高峰期，因此建议这些餐厅的阿姨需要提前准备好服务</a:t>
            </a:r>
            <a:endParaRPr lang="en-US" altLang="zh-CN" sz="2200" dirty="0" smtClean="0"/>
          </a:p>
          <a:p>
            <a:pPr marL="0" indent="0">
              <a:buNone/>
            </a:pPr>
            <a:endParaRPr lang="en-US" altLang="zh-CN" sz="2200" dirty="0" smtClean="0"/>
          </a:p>
          <a:p>
            <a:pPr>
              <a:buFont typeface="Wingdings" charset="2"/>
              <a:buChar char="ü"/>
            </a:pPr>
            <a:r>
              <a:rPr lang="zh-TW" altLang="en-US" sz="2200" dirty="0" smtClean="0"/>
              <a:t>约四分之三的窗口的女生消费次数所占的比例低于全体学生中女生的比例，因此可以考虑增开一些更符合女生口味和饮食习惯的窗口来调动女生的消费积极性</a:t>
            </a:r>
            <a:endParaRPr lang="en-US" altLang="zh-TW" sz="2200" dirty="0" smtClean="0"/>
          </a:p>
          <a:p>
            <a:pPr>
              <a:buFont typeface="Wingdings" charset="2"/>
              <a:buChar char="ü"/>
            </a:pPr>
            <a:endParaRPr lang="en-US" altLang="zh-TW" sz="2200" dirty="0" smtClean="0"/>
          </a:p>
          <a:p>
            <a:pPr>
              <a:buFont typeface="Wingdings" charset="2"/>
              <a:buChar char="ü"/>
            </a:pPr>
            <a:r>
              <a:rPr lang="zh-TW" altLang="en-US" sz="2200" dirty="0" smtClean="0"/>
              <a:t>四餐、五餐、六餐的平均消费金额明显高于其它餐厅，表示了其主要人群的消费</a:t>
            </a:r>
            <a:r>
              <a:rPr lang="zh-TW" altLang="en-US" sz="2200" smtClean="0"/>
              <a:t>水平更高，因此可以考虑开设</a:t>
            </a:r>
            <a:r>
              <a:rPr lang="zh-TW" altLang="en-US" sz="2200" dirty="0" smtClean="0"/>
              <a:t>更多高档餐厅以应对用户需求</a:t>
            </a:r>
            <a:endParaRPr lang="zh-CN" altLang="en-US" sz="2200" dirty="0"/>
          </a:p>
        </p:txBody>
      </p:sp>
      <p:sp>
        <p:nvSpPr>
          <p:cNvPr id="4" name="Slide Number Placeholder 3"/>
          <p:cNvSpPr>
            <a:spLocks noGrp="1"/>
          </p:cNvSpPr>
          <p:nvPr>
            <p:ph type="sldNum" sz="quarter" idx="12"/>
          </p:nvPr>
        </p:nvSpPr>
        <p:spPr/>
        <p:txBody>
          <a:bodyPr/>
          <a:lstStyle/>
          <a:p>
            <a:fld id="{14A169B8-85DC-4E88-B956-ECB769665977}" type="slidenum">
              <a:rPr lang="zh-CN" altLang="en-US" smtClean="0"/>
              <a:t>14</a:t>
            </a:fld>
            <a:endParaRPr lang="zh-CN" altLang="en-US"/>
          </a:p>
        </p:txBody>
      </p:sp>
    </p:spTree>
    <p:extLst>
      <p:ext uri="{BB962C8B-B14F-4D97-AF65-F5344CB8AC3E}">
        <p14:creationId xmlns:p14="http://schemas.microsoft.com/office/powerpoint/2010/main" val="36833853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sz="3600" dirty="0" smtClean="0"/>
              <a:t>数据、代码及可视化</a:t>
            </a:r>
            <a:endParaRPr lang="zh-CN" altLang="en-US" sz="3600" dirty="0"/>
          </a:p>
        </p:txBody>
      </p:sp>
      <p:sp>
        <p:nvSpPr>
          <p:cNvPr id="3" name="内容占位符 2"/>
          <p:cNvSpPr>
            <a:spLocks noGrp="1"/>
          </p:cNvSpPr>
          <p:nvPr>
            <p:ph idx="1"/>
          </p:nvPr>
        </p:nvSpPr>
        <p:spPr/>
        <p:txBody>
          <a:bodyPr/>
          <a:lstStyle/>
          <a:p>
            <a:r>
              <a:rPr lang="zh-CN" altLang="en-US" sz="2400" dirty="0" smtClean="0"/>
              <a:t>数据统计结果：</a:t>
            </a:r>
            <a:endParaRPr lang="en-US" altLang="zh-CN" sz="2400" dirty="0" smtClean="0"/>
          </a:p>
          <a:p>
            <a:r>
              <a:rPr lang="en-US" altLang="zh-CN" dirty="0"/>
              <a:t>http://data.sjtu.edu.cn/dataset/</a:t>
            </a:r>
            <a:r>
              <a:rPr lang="en-US" altLang="zh-CN" dirty="0" err="1"/>
              <a:t>emc</a:t>
            </a:r>
            <a:r>
              <a:rPr lang="en-US" altLang="zh-CN" dirty="0"/>
              <a:t>-competition</a:t>
            </a:r>
          </a:p>
          <a:p>
            <a:r>
              <a:rPr lang="zh-CN" altLang="en-US" sz="2400" dirty="0" smtClean="0"/>
              <a:t>代码托管地址：</a:t>
            </a:r>
            <a:endParaRPr lang="en-US" altLang="zh-CN" sz="2400" dirty="0" smtClean="0"/>
          </a:p>
          <a:p>
            <a:r>
              <a:rPr lang="en-US" altLang="zh-CN" dirty="0"/>
              <a:t>https://</a:t>
            </a:r>
            <a:r>
              <a:rPr lang="en-US" altLang="zh-CN" dirty="0" err="1"/>
              <a:t>github.com</a:t>
            </a:r>
            <a:r>
              <a:rPr lang="en-US" altLang="zh-CN" dirty="0"/>
              <a:t>/</a:t>
            </a:r>
            <a:r>
              <a:rPr lang="en-US" altLang="zh-CN" dirty="0" err="1"/>
              <a:t>qiangsiwei</a:t>
            </a:r>
            <a:r>
              <a:rPr lang="en-US" altLang="zh-CN" dirty="0"/>
              <a:t>/</a:t>
            </a:r>
            <a:r>
              <a:rPr lang="en-US" altLang="zh-CN" dirty="0" err="1"/>
              <a:t>EMC_competition</a:t>
            </a:r>
            <a:endParaRPr lang="en-US" altLang="zh-CN" dirty="0"/>
          </a:p>
          <a:p>
            <a:r>
              <a:rPr lang="zh-CN" altLang="en-US" sz="2400" dirty="0" smtClean="0"/>
              <a:t>可视化地址：</a:t>
            </a:r>
            <a:endParaRPr lang="en-US" altLang="zh-CN" sz="2400" dirty="0" smtClean="0"/>
          </a:p>
          <a:p>
            <a:r>
              <a:rPr lang="en-US" altLang="zh-CN" dirty="0"/>
              <a:t>http://</a:t>
            </a:r>
            <a:r>
              <a:rPr lang="en-US" altLang="zh-CN" dirty="0" err="1"/>
              <a:t>htmlpreview.github.io</a:t>
            </a:r>
            <a:r>
              <a:rPr lang="en-US" altLang="zh-CN" dirty="0"/>
              <a:t>/?https://</a:t>
            </a:r>
            <a:r>
              <a:rPr lang="en-US" altLang="zh-CN" dirty="0" err="1"/>
              <a:t>github.com</a:t>
            </a:r>
            <a:r>
              <a:rPr lang="en-US" altLang="zh-CN" dirty="0"/>
              <a:t>/</a:t>
            </a:r>
            <a:r>
              <a:rPr lang="en-US" altLang="zh-CN" dirty="0" err="1"/>
              <a:t>qiangsiwei</a:t>
            </a:r>
            <a:r>
              <a:rPr lang="en-US" altLang="zh-CN" dirty="0"/>
              <a:t>/</a:t>
            </a:r>
            <a:r>
              <a:rPr lang="en-US" altLang="zh-CN" dirty="0" err="1"/>
              <a:t>EMC_competition</a:t>
            </a:r>
            <a:r>
              <a:rPr lang="en-US" altLang="zh-CN" dirty="0"/>
              <a:t>/blob/master/</a:t>
            </a:r>
            <a:r>
              <a:rPr lang="en-US" altLang="zh-CN" dirty="0" err="1"/>
              <a:t>index.html</a:t>
            </a:r>
            <a:endParaRPr lang="zh-CN" altLang="en-US" dirty="0"/>
          </a:p>
          <a:p>
            <a:endParaRPr lang="zh-CN" altLang="en-US" dirty="0"/>
          </a:p>
        </p:txBody>
      </p:sp>
      <p:sp>
        <p:nvSpPr>
          <p:cNvPr id="4" name="Slide Number Placeholder 3"/>
          <p:cNvSpPr>
            <a:spLocks noGrp="1"/>
          </p:cNvSpPr>
          <p:nvPr>
            <p:ph type="sldNum" sz="quarter" idx="12"/>
          </p:nvPr>
        </p:nvSpPr>
        <p:spPr/>
        <p:txBody>
          <a:bodyPr/>
          <a:lstStyle/>
          <a:p>
            <a:fld id="{14A169B8-85DC-4E88-B956-ECB769665977}" type="slidenum">
              <a:rPr lang="zh-CN" altLang="en-US" smtClean="0"/>
              <a:t>15</a:t>
            </a:fld>
            <a:endParaRPr lang="zh-CN" altLang="en-US"/>
          </a:p>
        </p:txBody>
      </p:sp>
    </p:spTree>
    <p:extLst>
      <p:ext uri="{BB962C8B-B14F-4D97-AF65-F5344CB8AC3E}">
        <p14:creationId xmlns:p14="http://schemas.microsoft.com/office/powerpoint/2010/main" val="30147801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分析目的</a:t>
            </a:r>
            <a:endParaRPr lang="zh-CN" altLang="en-US" sz="3600" dirty="0"/>
          </a:p>
        </p:txBody>
      </p:sp>
      <p:sp>
        <p:nvSpPr>
          <p:cNvPr id="3" name="内容占位符 2"/>
          <p:cNvSpPr>
            <a:spLocks noGrp="1"/>
          </p:cNvSpPr>
          <p:nvPr>
            <p:ph idx="1"/>
          </p:nvPr>
        </p:nvSpPr>
        <p:spPr>
          <a:xfrm>
            <a:off x="1180407" y="2302934"/>
            <a:ext cx="10058400" cy="4023360"/>
          </a:xfrm>
        </p:spPr>
        <p:txBody>
          <a:bodyPr>
            <a:normAutofit/>
          </a:bodyPr>
          <a:lstStyle/>
          <a:p>
            <a:pPr>
              <a:lnSpc>
                <a:spcPct val="150000"/>
              </a:lnSpc>
              <a:buFont typeface="Wingdings" panose="05000000000000000000" pitchFamily="2" charset="2"/>
              <a:buChar char="p"/>
            </a:pPr>
            <a:r>
              <a:rPr lang="en-US" altLang="zh-CN" sz="2400" dirty="0" smtClean="0">
                <a:latin typeface="+mn-ea"/>
              </a:rPr>
              <a:t> </a:t>
            </a:r>
            <a:r>
              <a:rPr lang="zh-CN" altLang="en-US" sz="2400" dirty="0">
                <a:latin typeface="+mn-ea"/>
              </a:rPr>
              <a:t>从</a:t>
            </a:r>
            <a:r>
              <a:rPr lang="zh-CN" altLang="en-US" sz="2400" dirty="0" smtClean="0">
                <a:latin typeface="+mn-ea"/>
              </a:rPr>
              <a:t>大量数据中提取出关键的数据集</a:t>
            </a:r>
            <a:endParaRPr lang="en-US" altLang="zh-CN" sz="2400" dirty="0" smtClean="0">
              <a:latin typeface="+mn-ea"/>
            </a:endParaRPr>
          </a:p>
          <a:p>
            <a:pPr>
              <a:lnSpc>
                <a:spcPct val="150000"/>
              </a:lnSpc>
              <a:buFont typeface="Wingdings" panose="05000000000000000000" pitchFamily="2" charset="2"/>
              <a:buChar char="p"/>
            </a:pPr>
            <a:r>
              <a:rPr lang="en-US" altLang="zh-CN" sz="2400" dirty="0">
                <a:latin typeface="+mn-ea"/>
              </a:rPr>
              <a:t> </a:t>
            </a:r>
            <a:r>
              <a:rPr lang="zh-CN" altLang="en-US" sz="2400" dirty="0" smtClean="0">
                <a:latin typeface="+mn-ea"/>
              </a:rPr>
              <a:t>根据数据研究食堂消费的统计信息，从各方面描述其营业情况</a:t>
            </a:r>
            <a:endParaRPr lang="en-US" altLang="zh-CN" sz="2400" dirty="0" smtClean="0">
              <a:latin typeface="+mn-ea"/>
            </a:endParaRPr>
          </a:p>
          <a:p>
            <a:pPr>
              <a:lnSpc>
                <a:spcPct val="150000"/>
              </a:lnSpc>
              <a:buFont typeface="Wingdings" panose="05000000000000000000" pitchFamily="2" charset="2"/>
              <a:buChar char="p"/>
            </a:pPr>
            <a:r>
              <a:rPr lang="en-US" altLang="zh-CN" sz="2400" dirty="0">
                <a:latin typeface="+mn-ea"/>
              </a:rPr>
              <a:t> </a:t>
            </a:r>
            <a:r>
              <a:rPr lang="zh-CN" altLang="en-US" sz="2400" dirty="0" smtClean="0">
                <a:latin typeface="+mn-ea"/>
              </a:rPr>
              <a:t>根据数据研究用户消费的习惯，并提出有效的决策</a:t>
            </a:r>
            <a:endParaRPr lang="zh-CN" altLang="en-US" sz="2400" dirty="0">
              <a:latin typeface="+mn-ea"/>
            </a:endParaRPr>
          </a:p>
        </p:txBody>
      </p:sp>
      <p:sp>
        <p:nvSpPr>
          <p:cNvPr id="4" name="Slide Number Placeholder 3"/>
          <p:cNvSpPr>
            <a:spLocks noGrp="1"/>
          </p:cNvSpPr>
          <p:nvPr>
            <p:ph type="sldNum" sz="quarter" idx="12"/>
          </p:nvPr>
        </p:nvSpPr>
        <p:spPr/>
        <p:txBody>
          <a:bodyPr/>
          <a:lstStyle/>
          <a:p>
            <a:fld id="{14A169B8-85DC-4E88-B956-ECB769665977}" type="slidenum">
              <a:rPr lang="zh-CN" altLang="en-US" smtClean="0"/>
              <a:t>2</a:t>
            </a:fld>
            <a:endParaRPr lang="zh-CN" altLang="en-US"/>
          </a:p>
        </p:txBody>
      </p:sp>
    </p:spTree>
    <p:extLst>
      <p:ext uri="{BB962C8B-B14F-4D97-AF65-F5344CB8AC3E}">
        <p14:creationId xmlns:p14="http://schemas.microsoft.com/office/powerpoint/2010/main" val="35431502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整体框架</a:t>
            </a:r>
            <a:endParaRPr lang="zh-CN" altLang="en-US" sz="3600" dirty="0"/>
          </a:p>
        </p:txBody>
      </p:sp>
      <p:sp>
        <p:nvSpPr>
          <p:cNvPr id="3" name="内容占位符 2"/>
          <p:cNvSpPr>
            <a:spLocks noGrp="1"/>
          </p:cNvSpPr>
          <p:nvPr>
            <p:ph idx="1"/>
          </p:nvPr>
        </p:nvSpPr>
        <p:spPr>
          <a:xfrm>
            <a:off x="1197034" y="1970425"/>
            <a:ext cx="9958646" cy="4348268"/>
          </a:xfrm>
        </p:spPr>
        <p:txBody>
          <a:bodyPr/>
          <a:lstStyle/>
          <a:p>
            <a:pPr>
              <a:buFont typeface="Wingdings" panose="05000000000000000000" pitchFamily="2" charset="2"/>
              <a:buChar char="p"/>
            </a:pPr>
            <a:r>
              <a:rPr lang="zh-CN" altLang="en-US" sz="2400" dirty="0" smtClean="0"/>
              <a:t>  本</a:t>
            </a:r>
            <a:r>
              <a:rPr lang="zh-CN" altLang="en-US" sz="2400" dirty="0"/>
              <a:t>团队主要针对校园卡消费数据结合多源数据，</a:t>
            </a:r>
            <a:r>
              <a:rPr lang="zh-CN" altLang="en-US" sz="2400" dirty="0" smtClean="0"/>
              <a:t>分析各</a:t>
            </a:r>
            <a:r>
              <a:rPr lang="zh-CN" altLang="en-US" sz="2400" dirty="0"/>
              <a:t>食堂的客流及消费情况，数据存储于</a:t>
            </a:r>
            <a:r>
              <a:rPr lang="en-US" altLang="zh-CN" sz="2400" dirty="0"/>
              <a:t>HDFS</a:t>
            </a:r>
            <a:r>
              <a:rPr lang="zh-CN" altLang="en-US" sz="2400" dirty="0"/>
              <a:t>，计算基于</a:t>
            </a:r>
            <a:r>
              <a:rPr lang="en-US" altLang="zh-CN" sz="2400" dirty="0"/>
              <a:t>Spark</a:t>
            </a:r>
            <a:r>
              <a:rPr lang="zh-CN" altLang="en-US" sz="2400" dirty="0"/>
              <a:t>，</a:t>
            </a:r>
            <a:r>
              <a:rPr lang="zh-CN" altLang="en-US" sz="2400" dirty="0" smtClean="0"/>
              <a:t>整体框架及数据流图如下</a:t>
            </a:r>
            <a:endParaRPr lang="zh-CN" altLang="en-US" sz="2400" dirty="0"/>
          </a:p>
        </p:txBody>
      </p:sp>
      <p:sp>
        <p:nvSpPr>
          <p:cNvPr id="4" name="Slide Number Placeholder 3"/>
          <p:cNvSpPr>
            <a:spLocks noGrp="1"/>
          </p:cNvSpPr>
          <p:nvPr>
            <p:ph type="sldNum" sz="quarter" idx="12"/>
          </p:nvPr>
        </p:nvSpPr>
        <p:spPr/>
        <p:txBody>
          <a:bodyPr/>
          <a:lstStyle/>
          <a:p>
            <a:fld id="{14A169B8-85DC-4E88-B956-ECB769665977}" type="slidenum">
              <a:rPr lang="zh-CN" altLang="en-US" smtClean="0"/>
              <a:t>3</a:t>
            </a:fld>
            <a:endParaRPr lang="zh-CN" altLang="en-US"/>
          </a:p>
        </p:txBody>
      </p:sp>
      <p:pic>
        <p:nvPicPr>
          <p:cNvPr id="5" name="Picture 4" descr="屏幕快照 2015-05-13 下午11.08.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137" y="2783466"/>
            <a:ext cx="5415280" cy="3434080"/>
          </a:xfrm>
          <a:prstGeom prst="rect">
            <a:avLst/>
          </a:prstGeom>
        </p:spPr>
      </p:pic>
    </p:spTree>
    <p:extLst>
      <p:ext uri="{BB962C8B-B14F-4D97-AF65-F5344CB8AC3E}">
        <p14:creationId xmlns:p14="http://schemas.microsoft.com/office/powerpoint/2010/main" val="28725229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时间序列</a:t>
            </a:r>
            <a:endParaRPr lang="zh-CN" altLang="en-US" sz="36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48338"/>
            <a:ext cx="10058400" cy="4018080"/>
          </a:xfrm>
        </p:spPr>
      </p:pic>
      <p:sp>
        <p:nvSpPr>
          <p:cNvPr id="5" name="文本框 4"/>
          <p:cNvSpPr txBox="1"/>
          <p:nvPr/>
        </p:nvSpPr>
        <p:spPr>
          <a:xfrm>
            <a:off x="3273060" y="507417"/>
            <a:ext cx="7882620" cy="1200329"/>
          </a:xfrm>
          <a:prstGeom prst="rect">
            <a:avLst/>
          </a:prstGeom>
          <a:noFill/>
        </p:spPr>
        <p:txBody>
          <a:bodyPr wrap="square" rtlCol="0">
            <a:spAutoFit/>
          </a:bodyPr>
          <a:lstStyle/>
          <a:p>
            <a:r>
              <a:rPr lang="zh-CN" altLang="en-US" dirty="0" smtClean="0"/>
              <a:t>统计图为各餐厅在</a:t>
            </a:r>
            <a:r>
              <a:rPr lang="zh-CN" altLang="en-US" b="1" dirty="0" smtClean="0">
                <a:solidFill>
                  <a:srgbClr val="FF0000"/>
                </a:solidFill>
              </a:rPr>
              <a:t>一个学期内</a:t>
            </a:r>
            <a:r>
              <a:rPr lang="zh-CN" altLang="en-US" dirty="0" smtClean="0"/>
              <a:t>的客流量、消费金额和平均消费统计；</a:t>
            </a:r>
            <a:endParaRPr lang="en-US" altLang="zh-CN" dirty="0" smtClean="0"/>
          </a:p>
          <a:p>
            <a:r>
              <a:rPr lang="zh-CN" altLang="en-US" dirty="0" smtClean="0"/>
              <a:t>其中可以看出，</a:t>
            </a:r>
            <a:r>
              <a:rPr lang="zh-CN" altLang="en-US" b="1" dirty="0" smtClean="0">
                <a:solidFill>
                  <a:srgbClr val="FF0000"/>
                </a:solidFill>
              </a:rPr>
              <a:t>二餐</a:t>
            </a:r>
            <a:r>
              <a:rPr lang="zh-CN" altLang="en-US" dirty="0" smtClean="0"/>
              <a:t>在所有餐厅中消费量最大，但平均消费中等，</a:t>
            </a:r>
            <a:endParaRPr lang="en-US" altLang="zh-CN" dirty="0" smtClean="0"/>
          </a:p>
          <a:p>
            <a:r>
              <a:rPr lang="zh-CN" altLang="en-US" b="1" dirty="0" smtClean="0">
                <a:solidFill>
                  <a:srgbClr val="FF0000"/>
                </a:solidFill>
              </a:rPr>
              <a:t>五餐</a:t>
            </a:r>
            <a:r>
              <a:rPr lang="zh-CN" altLang="en-US" dirty="0" smtClean="0"/>
              <a:t>、</a:t>
            </a:r>
            <a:r>
              <a:rPr lang="zh-CN" altLang="en-US" b="1" dirty="0" smtClean="0">
                <a:solidFill>
                  <a:srgbClr val="FF0000"/>
                </a:solidFill>
              </a:rPr>
              <a:t>六餐</a:t>
            </a:r>
            <a:r>
              <a:rPr lang="zh-CN" altLang="en-US" dirty="0" smtClean="0"/>
              <a:t>的消费量最小，但平均消费最大</a:t>
            </a:r>
            <a:r>
              <a:rPr lang="zh-CN" altLang="en-US" dirty="0"/>
              <a:t>，</a:t>
            </a:r>
            <a:endParaRPr lang="en-US" altLang="zh-CN" dirty="0" smtClean="0"/>
          </a:p>
          <a:p>
            <a:r>
              <a:rPr lang="zh-CN" altLang="en-US" dirty="0"/>
              <a:t>同时</a:t>
            </a:r>
            <a:r>
              <a:rPr lang="zh-CN" altLang="en-US" dirty="0" smtClean="0"/>
              <a:t>受节假日（国庆节）、考试周的影响，所有餐厅的消费量都会有所</a:t>
            </a:r>
            <a:r>
              <a:rPr lang="zh-CN" altLang="en-US" b="1" dirty="0" smtClean="0">
                <a:solidFill>
                  <a:srgbClr val="FF0000"/>
                </a:solidFill>
              </a:rPr>
              <a:t>下降</a:t>
            </a:r>
            <a:endParaRPr lang="zh-CN" altLang="en-US" b="1" dirty="0">
              <a:solidFill>
                <a:srgbClr val="FF0000"/>
              </a:solidFill>
            </a:endParaRPr>
          </a:p>
        </p:txBody>
      </p:sp>
      <p:sp>
        <p:nvSpPr>
          <p:cNvPr id="3" name="Slide Number Placeholder 2"/>
          <p:cNvSpPr>
            <a:spLocks noGrp="1"/>
          </p:cNvSpPr>
          <p:nvPr>
            <p:ph type="sldNum" sz="quarter" idx="12"/>
          </p:nvPr>
        </p:nvSpPr>
        <p:spPr/>
        <p:txBody>
          <a:bodyPr/>
          <a:lstStyle/>
          <a:p>
            <a:fld id="{14A169B8-85DC-4E88-B956-ECB769665977}" type="slidenum">
              <a:rPr lang="zh-CN" altLang="en-US" smtClean="0"/>
              <a:t>4</a:t>
            </a:fld>
            <a:endParaRPr lang="zh-CN" altLang="en-US"/>
          </a:p>
        </p:txBody>
      </p:sp>
    </p:spTree>
    <p:extLst>
      <p:ext uri="{BB962C8B-B14F-4D97-AF65-F5344CB8AC3E}">
        <p14:creationId xmlns:p14="http://schemas.microsoft.com/office/powerpoint/2010/main" val="32362626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6963" y="286603"/>
            <a:ext cx="10058400" cy="1450757"/>
          </a:xfrm>
        </p:spPr>
        <p:txBody>
          <a:bodyPr>
            <a:normAutofit/>
          </a:bodyPr>
          <a:lstStyle/>
          <a:p>
            <a:r>
              <a:rPr lang="zh-CN" altLang="en-US" sz="3600" dirty="0" smtClean="0"/>
              <a:t>时间序列</a:t>
            </a:r>
            <a:endParaRPr lang="zh-CN" altLang="en-US" sz="3600" dirty="0"/>
          </a:p>
        </p:txBody>
      </p:sp>
      <p:sp>
        <p:nvSpPr>
          <p:cNvPr id="5" name="文本框 4"/>
          <p:cNvSpPr txBox="1"/>
          <p:nvPr/>
        </p:nvSpPr>
        <p:spPr>
          <a:xfrm>
            <a:off x="3272743" y="780692"/>
            <a:ext cx="7882620" cy="923330"/>
          </a:xfrm>
          <a:prstGeom prst="rect">
            <a:avLst/>
          </a:prstGeom>
          <a:noFill/>
        </p:spPr>
        <p:txBody>
          <a:bodyPr wrap="square" rtlCol="0">
            <a:spAutoFit/>
          </a:bodyPr>
          <a:lstStyle/>
          <a:p>
            <a:r>
              <a:rPr lang="zh-CN" altLang="en-US" dirty="0" smtClean="0"/>
              <a:t>统计图为各餐厅在</a:t>
            </a:r>
            <a:r>
              <a:rPr lang="zh-CN" altLang="en-US" b="1" dirty="0" smtClean="0">
                <a:solidFill>
                  <a:srgbClr val="FF0000"/>
                </a:solidFill>
              </a:rPr>
              <a:t>一天内</a:t>
            </a:r>
            <a:r>
              <a:rPr lang="zh-CN" altLang="en-US" dirty="0" smtClean="0"/>
              <a:t>的客流量、消费金额和平均消费统计；</a:t>
            </a:r>
            <a:endParaRPr lang="en-US" altLang="zh-CN" dirty="0" smtClean="0"/>
          </a:p>
          <a:p>
            <a:r>
              <a:rPr lang="zh-CN" altLang="en-US" dirty="0" smtClean="0"/>
              <a:t>其中可以看出，消费量在早餐、午餐、晚餐存在</a:t>
            </a:r>
            <a:r>
              <a:rPr lang="zh-CN" altLang="en-US" b="1" dirty="0" smtClean="0">
                <a:solidFill>
                  <a:srgbClr val="FF0000"/>
                </a:solidFill>
              </a:rPr>
              <a:t>三个高峰</a:t>
            </a:r>
            <a:r>
              <a:rPr lang="zh-CN" altLang="zh-CN" dirty="0" smtClean="0"/>
              <a:t>，</a:t>
            </a:r>
            <a:endParaRPr lang="en-US" altLang="zh-CN" dirty="0" smtClean="0"/>
          </a:p>
          <a:p>
            <a:r>
              <a:rPr lang="zh-CN" altLang="en-US" dirty="0" smtClean="0"/>
              <a:t>从细部图还能看出不同食堂的就餐高峰时间存在差异，</a:t>
            </a:r>
            <a:r>
              <a:rPr lang="zh-CN" altLang="en-US" b="1" dirty="0" smtClean="0">
                <a:solidFill>
                  <a:srgbClr val="FF0000"/>
                </a:solidFill>
              </a:rPr>
              <a:t>五餐</a:t>
            </a:r>
            <a:r>
              <a:rPr lang="zh-CN" altLang="en-US" dirty="0" smtClean="0"/>
              <a:t>和</a:t>
            </a:r>
            <a:r>
              <a:rPr lang="zh-CN" altLang="en-US" b="1" dirty="0" smtClean="0">
                <a:solidFill>
                  <a:srgbClr val="FF0000"/>
                </a:solidFill>
              </a:rPr>
              <a:t>六餐</a:t>
            </a:r>
            <a:r>
              <a:rPr lang="zh-CN" altLang="en-US" dirty="0" smtClean="0"/>
              <a:t>较</a:t>
            </a:r>
            <a:r>
              <a:rPr lang="zh-CN" altLang="en-US" b="1" dirty="0" smtClean="0">
                <a:solidFill>
                  <a:srgbClr val="FF0000"/>
                </a:solidFill>
              </a:rPr>
              <a:t>哈乐</a:t>
            </a:r>
            <a:r>
              <a:rPr lang="zh-CN" altLang="en-US" dirty="0" smtClean="0"/>
              <a:t>早</a:t>
            </a:r>
            <a:endParaRPr lang="en-US" altLang="zh-CN" b="1" dirty="0" smtClean="0">
              <a:solidFill>
                <a:srgbClr val="FF0000"/>
              </a:solidFill>
            </a:endParaRPr>
          </a:p>
        </p:txBody>
      </p:sp>
      <p:pic>
        <p:nvPicPr>
          <p:cNvPr id="6" name="内容占位符 5"/>
          <p:cNvPicPr>
            <a:picLocks noGrp="1" noChangeAspect="1"/>
          </p:cNvPicPr>
          <p:nvPr>
            <p:ph idx="1"/>
          </p:nvPr>
        </p:nvPicPr>
        <p:blipFill rotWithShape="1">
          <a:blip r:embed="rId2">
            <a:extLst>
              <a:ext uri="{28A0092B-C50C-407E-A947-70E740481C1C}">
                <a14:useLocalDpi xmlns:a14="http://schemas.microsoft.com/office/drawing/2010/main" val="0"/>
              </a:ext>
            </a:extLst>
          </a:blip>
          <a:srcRect t="390" b="35990"/>
          <a:stretch/>
        </p:blipFill>
        <p:spPr>
          <a:xfrm>
            <a:off x="745017" y="3536778"/>
            <a:ext cx="10789920" cy="2672374"/>
          </a:xfrm>
        </p:spPr>
      </p:pic>
      <p:pic>
        <p:nvPicPr>
          <p:cNvPr id="3" name="Picture 2" descr="屏幕快照 2015-05-13 下午10.49.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489" y="1846523"/>
            <a:ext cx="3136900" cy="173355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lide Number Placeholder 6"/>
          <p:cNvSpPr>
            <a:spLocks noGrp="1"/>
          </p:cNvSpPr>
          <p:nvPr>
            <p:ph type="sldNum" sz="quarter" idx="12"/>
          </p:nvPr>
        </p:nvSpPr>
        <p:spPr/>
        <p:txBody>
          <a:bodyPr/>
          <a:lstStyle/>
          <a:p>
            <a:fld id="{14A169B8-85DC-4E88-B956-ECB769665977}" type="slidenum">
              <a:rPr lang="zh-CN" altLang="en-US" smtClean="0"/>
              <a:t>5</a:t>
            </a:fld>
            <a:endParaRPr lang="zh-CN" altLang="en-US"/>
          </a:p>
        </p:txBody>
      </p:sp>
    </p:spTree>
    <p:extLst>
      <p:ext uri="{BB962C8B-B14F-4D97-AF65-F5344CB8AC3E}">
        <p14:creationId xmlns:p14="http://schemas.microsoft.com/office/powerpoint/2010/main" val="30754697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6963" y="286603"/>
            <a:ext cx="10058400" cy="1450757"/>
          </a:xfrm>
        </p:spPr>
        <p:txBody>
          <a:bodyPr>
            <a:normAutofit/>
          </a:bodyPr>
          <a:lstStyle/>
          <a:p>
            <a:r>
              <a:rPr lang="zh-CN" altLang="en-US" sz="3600" dirty="0" smtClean="0"/>
              <a:t>餐厅统计</a:t>
            </a:r>
            <a:endParaRPr lang="zh-CN" altLang="en-US" sz="3600" dirty="0"/>
          </a:p>
        </p:txBody>
      </p:sp>
      <p:sp>
        <p:nvSpPr>
          <p:cNvPr id="5" name="文本框 4"/>
          <p:cNvSpPr txBox="1"/>
          <p:nvPr/>
        </p:nvSpPr>
        <p:spPr>
          <a:xfrm>
            <a:off x="3272743" y="780692"/>
            <a:ext cx="7882620" cy="923330"/>
          </a:xfrm>
          <a:prstGeom prst="rect">
            <a:avLst/>
          </a:prstGeom>
          <a:noFill/>
        </p:spPr>
        <p:txBody>
          <a:bodyPr wrap="square" rtlCol="0">
            <a:spAutoFit/>
          </a:bodyPr>
          <a:lstStyle/>
          <a:p>
            <a:r>
              <a:rPr lang="zh-CN" altLang="en-US" dirty="0" smtClean="0"/>
              <a:t>统计图为各餐厅及窗口的</a:t>
            </a:r>
            <a:r>
              <a:rPr lang="zh-CN" altLang="en-US" b="1" dirty="0" smtClean="0">
                <a:solidFill>
                  <a:srgbClr val="FF0000"/>
                </a:solidFill>
              </a:rPr>
              <a:t>隶属关系</a:t>
            </a:r>
            <a:r>
              <a:rPr lang="zh-CN" altLang="en-US" dirty="0" smtClean="0"/>
              <a:t>及</a:t>
            </a:r>
            <a:r>
              <a:rPr lang="zh-CN" altLang="en-US" b="1" dirty="0" smtClean="0">
                <a:solidFill>
                  <a:srgbClr val="FF0000"/>
                </a:solidFill>
              </a:rPr>
              <a:t>总客流量</a:t>
            </a:r>
            <a:r>
              <a:rPr lang="zh-CN" altLang="en-US" dirty="0" smtClean="0"/>
              <a:t>、以及不同餐厅在</a:t>
            </a:r>
            <a:r>
              <a:rPr lang="zh-CN" altLang="en-US" b="1" dirty="0" smtClean="0">
                <a:solidFill>
                  <a:srgbClr val="FF0000"/>
                </a:solidFill>
              </a:rPr>
              <a:t>一周内</a:t>
            </a:r>
            <a:r>
              <a:rPr lang="zh-CN" altLang="en-US" dirty="0" smtClean="0"/>
              <a:t>客流量的变化；</a:t>
            </a:r>
            <a:endParaRPr lang="en-US" altLang="zh-CN" dirty="0" smtClean="0"/>
          </a:p>
          <a:p>
            <a:r>
              <a:rPr lang="zh-CN" altLang="en-US" dirty="0" smtClean="0"/>
              <a:t>不同餐厅不同窗口</a:t>
            </a:r>
            <a:r>
              <a:rPr lang="zh-CN" altLang="en-US" b="1" dirty="0" smtClean="0">
                <a:solidFill>
                  <a:srgbClr val="FF0000"/>
                </a:solidFill>
              </a:rPr>
              <a:t>客流</a:t>
            </a:r>
            <a:r>
              <a:rPr lang="zh-CN" altLang="en-US" dirty="0" smtClean="0"/>
              <a:t>差异</a:t>
            </a:r>
            <a:r>
              <a:rPr lang="zh-CN" altLang="en-US" b="1" dirty="0" smtClean="0">
                <a:solidFill>
                  <a:srgbClr val="FF0000"/>
                </a:solidFill>
              </a:rPr>
              <a:t>明显</a:t>
            </a:r>
            <a:r>
              <a:rPr lang="zh-CN" altLang="en-US" dirty="0" smtClean="0"/>
              <a:t>，且各餐厅</a:t>
            </a:r>
            <a:r>
              <a:rPr lang="zh-CN" altLang="en-US" b="1" dirty="0" smtClean="0">
                <a:solidFill>
                  <a:srgbClr val="FF0000"/>
                </a:solidFill>
              </a:rPr>
              <a:t>周末</a:t>
            </a:r>
            <a:r>
              <a:rPr lang="zh-CN" altLang="en-US" dirty="0" smtClean="0"/>
              <a:t>用餐客流明显小于</a:t>
            </a:r>
            <a:r>
              <a:rPr lang="zh-CN" altLang="en-US" b="1" dirty="0" smtClean="0">
                <a:solidFill>
                  <a:srgbClr val="FF0000"/>
                </a:solidFill>
              </a:rPr>
              <a:t>平时</a:t>
            </a:r>
            <a:endParaRPr lang="en-US" altLang="zh-CN" b="1" dirty="0" smtClean="0">
              <a:solidFill>
                <a:srgbClr val="FF0000"/>
              </a:solidFill>
            </a:endParaRPr>
          </a:p>
        </p:txBody>
      </p:sp>
      <p:pic>
        <p:nvPicPr>
          <p:cNvPr id="7" name="Picture 6" descr="屏幕快照 2015-05-13 下午10.30.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35" y="1833855"/>
            <a:ext cx="4516120" cy="4427220"/>
          </a:xfrm>
          <a:prstGeom prst="rect">
            <a:avLst/>
          </a:prstGeom>
        </p:spPr>
      </p:pic>
      <p:pic>
        <p:nvPicPr>
          <p:cNvPr id="8" name="Picture 7" descr="屏幕快照 2015-05-13 下午10.58.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554" y="1792702"/>
            <a:ext cx="4200525" cy="4448175"/>
          </a:xfrm>
          <a:prstGeom prst="rect">
            <a:avLst/>
          </a:prstGeom>
        </p:spPr>
      </p:pic>
      <p:sp>
        <p:nvSpPr>
          <p:cNvPr id="9" name="Slide Number Placeholder 8"/>
          <p:cNvSpPr>
            <a:spLocks noGrp="1"/>
          </p:cNvSpPr>
          <p:nvPr>
            <p:ph type="sldNum" sz="quarter" idx="12"/>
          </p:nvPr>
        </p:nvSpPr>
        <p:spPr/>
        <p:txBody>
          <a:bodyPr/>
          <a:lstStyle/>
          <a:p>
            <a:fld id="{14A169B8-85DC-4E88-B956-ECB769665977}" type="slidenum">
              <a:rPr lang="zh-CN" altLang="en-US" smtClean="0"/>
              <a:t>6</a:t>
            </a:fld>
            <a:endParaRPr lang="zh-CN" altLang="en-US"/>
          </a:p>
        </p:txBody>
      </p:sp>
    </p:spTree>
    <p:extLst>
      <p:ext uri="{BB962C8B-B14F-4D97-AF65-F5344CB8AC3E}">
        <p14:creationId xmlns:p14="http://schemas.microsoft.com/office/powerpoint/2010/main" val="11256332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用户偏好</a:t>
            </a:r>
            <a:endParaRPr lang="zh-CN" altLang="en-US" sz="3600" dirty="0"/>
          </a:p>
        </p:txBody>
      </p:sp>
      <p:sp>
        <p:nvSpPr>
          <p:cNvPr id="5" name="文本框 4"/>
          <p:cNvSpPr txBox="1"/>
          <p:nvPr/>
        </p:nvSpPr>
        <p:spPr>
          <a:xfrm>
            <a:off x="3273060" y="507417"/>
            <a:ext cx="7882620" cy="1200329"/>
          </a:xfrm>
          <a:prstGeom prst="rect">
            <a:avLst/>
          </a:prstGeom>
          <a:noFill/>
        </p:spPr>
        <p:txBody>
          <a:bodyPr wrap="square" rtlCol="0">
            <a:spAutoFit/>
          </a:bodyPr>
          <a:lstStyle/>
          <a:p>
            <a:r>
              <a:rPr lang="zh-CN" altLang="en-US" dirty="0" smtClean="0"/>
              <a:t>统计图为各餐厅的</a:t>
            </a:r>
            <a:r>
              <a:rPr lang="zh-CN" altLang="en-US" b="1" dirty="0" smtClean="0">
                <a:solidFill>
                  <a:srgbClr val="FF0000"/>
                </a:solidFill>
              </a:rPr>
              <a:t>客流量来源</a:t>
            </a:r>
            <a:r>
              <a:rPr lang="zh-CN" altLang="en-US" dirty="0" smtClean="0"/>
              <a:t>统计；</a:t>
            </a:r>
            <a:endParaRPr lang="en-US" altLang="zh-CN" dirty="0" smtClean="0"/>
          </a:p>
          <a:p>
            <a:r>
              <a:rPr lang="zh-CN" altLang="en-US" dirty="0" smtClean="0"/>
              <a:t>其中可以看出，餐厅接受的用户来源与其地理位置有相当密切的关系，</a:t>
            </a:r>
            <a:endParaRPr lang="en-US" altLang="zh-CN" dirty="0" smtClean="0"/>
          </a:p>
          <a:p>
            <a:r>
              <a:rPr lang="zh-CN" altLang="en-US" dirty="0" smtClean="0"/>
              <a:t>例如</a:t>
            </a:r>
            <a:r>
              <a:rPr lang="zh-CN" altLang="en-US" b="1" dirty="0" smtClean="0">
                <a:solidFill>
                  <a:srgbClr val="FF0000"/>
                </a:solidFill>
              </a:rPr>
              <a:t>哈乐餐厅</a:t>
            </a:r>
            <a:r>
              <a:rPr lang="zh-CN" altLang="en-US" dirty="0" smtClean="0"/>
              <a:t>位于大三宿舍之内，</a:t>
            </a:r>
            <a:r>
              <a:rPr lang="zh-CN" altLang="en-US" b="1" dirty="0" smtClean="0">
                <a:solidFill>
                  <a:srgbClr val="FF0000"/>
                </a:solidFill>
              </a:rPr>
              <a:t>大三学生</a:t>
            </a:r>
            <a:r>
              <a:rPr lang="zh-CN" altLang="en-US" dirty="0" smtClean="0"/>
              <a:t>占其客流量的约</a:t>
            </a:r>
            <a:r>
              <a:rPr lang="en-US" altLang="zh-CN" b="1" dirty="0" smtClean="0">
                <a:solidFill>
                  <a:srgbClr val="FF0000"/>
                </a:solidFill>
              </a:rPr>
              <a:t>65%</a:t>
            </a:r>
            <a:r>
              <a:rPr lang="zh-CN" altLang="en-US" dirty="0" smtClean="0"/>
              <a:t>，</a:t>
            </a:r>
            <a:endParaRPr lang="en-US" altLang="zh-CN" dirty="0" smtClean="0"/>
          </a:p>
          <a:p>
            <a:r>
              <a:rPr lang="zh-CN" altLang="en-US" b="1" dirty="0" smtClean="0">
                <a:solidFill>
                  <a:srgbClr val="FF0000"/>
                </a:solidFill>
              </a:rPr>
              <a:t>四餐</a:t>
            </a:r>
            <a:r>
              <a:rPr lang="zh-CN" altLang="en-US" dirty="0" smtClean="0"/>
              <a:t>位于硕士博士宿舍附近，</a:t>
            </a:r>
            <a:r>
              <a:rPr lang="zh-CN" altLang="en-US" b="1" dirty="0" smtClean="0">
                <a:solidFill>
                  <a:srgbClr val="FF0000"/>
                </a:solidFill>
              </a:rPr>
              <a:t>硕士博士</a:t>
            </a:r>
            <a:r>
              <a:rPr lang="zh-CN" altLang="en-US" dirty="0" smtClean="0"/>
              <a:t>占其客流量的约</a:t>
            </a:r>
            <a:r>
              <a:rPr lang="en-US" altLang="zh-CN" b="1" dirty="0" smtClean="0">
                <a:solidFill>
                  <a:srgbClr val="FF0000"/>
                </a:solidFill>
              </a:rPr>
              <a:t>85%</a:t>
            </a:r>
            <a:endParaRPr lang="zh-CN" altLang="en-US" b="1" dirty="0">
              <a:solidFill>
                <a:srgbClr val="FF0000"/>
              </a:solidFill>
            </a:endParaRPr>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187" y="2205611"/>
            <a:ext cx="2147320" cy="1631252"/>
          </a:xfr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532" y="2219431"/>
            <a:ext cx="2196025" cy="1598706"/>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4692" y="2096921"/>
            <a:ext cx="2117036" cy="1721216"/>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056" y="4126046"/>
            <a:ext cx="1997257" cy="1586778"/>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507" y="4117162"/>
            <a:ext cx="1783053" cy="1595662"/>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6754" y="4117162"/>
            <a:ext cx="2034030" cy="1595662"/>
          </a:xfrm>
          <a:prstGeom prst="rect">
            <a:avLst/>
          </a:prstGeom>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4978" y="4102845"/>
            <a:ext cx="1792797" cy="1609979"/>
          </a:xfrm>
          <a:prstGeom prst="rect">
            <a:avLst/>
          </a:prstGeom>
        </p:spPr>
      </p:pic>
      <p:sp>
        <p:nvSpPr>
          <p:cNvPr id="15" name="文本框 14"/>
          <p:cNvSpPr txBox="1"/>
          <p:nvPr/>
        </p:nvSpPr>
        <p:spPr>
          <a:xfrm>
            <a:off x="2793977" y="3756714"/>
            <a:ext cx="543739" cy="307777"/>
          </a:xfrm>
          <a:prstGeom prst="rect">
            <a:avLst/>
          </a:prstGeom>
          <a:noFill/>
        </p:spPr>
        <p:txBody>
          <a:bodyPr wrap="none" rtlCol="0">
            <a:spAutoFit/>
          </a:bodyPr>
          <a:lstStyle/>
          <a:p>
            <a:r>
              <a:rPr lang="zh-CN" altLang="en-US" sz="1400" dirty="0" smtClean="0"/>
              <a:t>一餐</a:t>
            </a:r>
            <a:endParaRPr lang="zh-CN" altLang="en-US" sz="1400" dirty="0"/>
          </a:p>
        </p:txBody>
      </p:sp>
      <p:sp>
        <p:nvSpPr>
          <p:cNvPr id="16" name="文本框 15"/>
          <p:cNvSpPr txBox="1"/>
          <p:nvPr/>
        </p:nvSpPr>
        <p:spPr>
          <a:xfrm>
            <a:off x="5744372" y="3756713"/>
            <a:ext cx="543739" cy="307777"/>
          </a:xfrm>
          <a:prstGeom prst="rect">
            <a:avLst/>
          </a:prstGeom>
          <a:noFill/>
        </p:spPr>
        <p:txBody>
          <a:bodyPr wrap="none" rtlCol="0">
            <a:spAutoFit/>
          </a:bodyPr>
          <a:lstStyle/>
          <a:p>
            <a:r>
              <a:rPr lang="zh-CN" altLang="en-US" sz="1400" dirty="0" smtClean="0"/>
              <a:t>二餐</a:t>
            </a:r>
            <a:endParaRPr lang="zh-CN" altLang="en-US" sz="1400" dirty="0"/>
          </a:p>
        </p:txBody>
      </p:sp>
      <p:sp>
        <p:nvSpPr>
          <p:cNvPr id="17" name="文本框 16"/>
          <p:cNvSpPr txBox="1"/>
          <p:nvPr/>
        </p:nvSpPr>
        <p:spPr>
          <a:xfrm>
            <a:off x="8678227" y="3682974"/>
            <a:ext cx="543739" cy="307777"/>
          </a:xfrm>
          <a:prstGeom prst="rect">
            <a:avLst/>
          </a:prstGeom>
          <a:noFill/>
        </p:spPr>
        <p:txBody>
          <a:bodyPr wrap="none" rtlCol="0">
            <a:spAutoFit/>
          </a:bodyPr>
          <a:lstStyle/>
          <a:p>
            <a:r>
              <a:rPr lang="zh-CN" altLang="en-US" sz="1400" dirty="0" smtClean="0"/>
              <a:t>三餐</a:t>
            </a:r>
            <a:endParaRPr lang="zh-CN" altLang="en-US" sz="1400" dirty="0"/>
          </a:p>
        </p:txBody>
      </p:sp>
      <p:sp>
        <p:nvSpPr>
          <p:cNvPr id="18" name="文本框 17"/>
          <p:cNvSpPr txBox="1"/>
          <p:nvPr/>
        </p:nvSpPr>
        <p:spPr>
          <a:xfrm>
            <a:off x="2648325" y="5687849"/>
            <a:ext cx="543739" cy="307777"/>
          </a:xfrm>
          <a:prstGeom prst="rect">
            <a:avLst/>
          </a:prstGeom>
          <a:noFill/>
        </p:spPr>
        <p:txBody>
          <a:bodyPr wrap="none" rtlCol="0">
            <a:spAutoFit/>
          </a:bodyPr>
          <a:lstStyle/>
          <a:p>
            <a:r>
              <a:rPr lang="zh-CN" altLang="en-US" sz="1400" dirty="0" smtClean="0"/>
              <a:t>四餐</a:t>
            </a:r>
            <a:endParaRPr lang="zh-CN" altLang="en-US" sz="1400" dirty="0"/>
          </a:p>
        </p:txBody>
      </p:sp>
      <p:sp>
        <p:nvSpPr>
          <p:cNvPr id="19" name="文本框 18"/>
          <p:cNvSpPr txBox="1"/>
          <p:nvPr/>
        </p:nvSpPr>
        <p:spPr>
          <a:xfrm>
            <a:off x="4710554" y="5687848"/>
            <a:ext cx="543739" cy="307777"/>
          </a:xfrm>
          <a:prstGeom prst="rect">
            <a:avLst/>
          </a:prstGeom>
          <a:noFill/>
        </p:spPr>
        <p:txBody>
          <a:bodyPr wrap="none" rtlCol="0">
            <a:spAutoFit/>
          </a:bodyPr>
          <a:lstStyle/>
          <a:p>
            <a:r>
              <a:rPr lang="zh-CN" altLang="en-US" sz="1400" dirty="0" smtClean="0"/>
              <a:t>五餐</a:t>
            </a:r>
            <a:endParaRPr lang="zh-CN" altLang="en-US" sz="1400" dirty="0"/>
          </a:p>
        </p:txBody>
      </p:sp>
      <p:sp>
        <p:nvSpPr>
          <p:cNvPr id="20" name="文本框 19"/>
          <p:cNvSpPr txBox="1"/>
          <p:nvPr/>
        </p:nvSpPr>
        <p:spPr>
          <a:xfrm>
            <a:off x="6931899" y="5687847"/>
            <a:ext cx="543739" cy="307777"/>
          </a:xfrm>
          <a:prstGeom prst="rect">
            <a:avLst/>
          </a:prstGeom>
          <a:noFill/>
        </p:spPr>
        <p:txBody>
          <a:bodyPr wrap="none" rtlCol="0">
            <a:spAutoFit/>
          </a:bodyPr>
          <a:lstStyle/>
          <a:p>
            <a:r>
              <a:rPr lang="zh-CN" altLang="en-US" sz="1400" dirty="0" smtClean="0"/>
              <a:t>六餐</a:t>
            </a:r>
            <a:endParaRPr lang="zh-CN" altLang="en-US" sz="1400" dirty="0"/>
          </a:p>
        </p:txBody>
      </p:sp>
      <p:sp>
        <p:nvSpPr>
          <p:cNvPr id="21" name="文本框 20"/>
          <p:cNvSpPr txBox="1"/>
          <p:nvPr/>
        </p:nvSpPr>
        <p:spPr>
          <a:xfrm>
            <a:off x="8994299" y="5680288"/>
            <a:ext cx="543739" cy="307777"/>
          </a:xfrm>
          <a:prstGeom prst="rect">
            <a:avLst/>
          </a:prstGeom>
          <a:noFill/>
        </p:spPr>
        <p:txBody>
          <a:bodyPr wrap="none" rtlCol="0">
            <a:spAutoFit/>
          </a:bodyPr>
          <a:lstStyle/>
          <a:p>
            <a:r>
              <a:rPr lang="zh-CN" altLang="en-US" sz="1400" dirty="0" smtClean="0"/>
              <a:t>哈乐</a:t>
            </a:r>
            <a:endParaRPr lang="zh-CN" altLang="en-US" sz="1400" dirty="0"/>
          </a:p>
        </p:txBody>
      </p:sp>
      <p:sp>
        <p:nvSpPr>
          <p:cNvPr id="3" name="Slide Number Placeholder 2"/>
          <p:cNvSpPr>
            <a:spLocks noGrp="1"/>
          </p:cNvSpPr>
          <p:nvPr>
            <p:ph type="sldNum" sz="quarter" idx="12"/>
          </p:nvPr>
        </p:nvSpPr>
        <p:spPr/>
        <p:txBody>
          <a:bodyPr/>
          <a:lstStyle/>
          <a:p>
            <a:fld id="{14A169B8-85DC-4E88-B956-ECB769665977}" type="slidenum">
              <a:rPr lang="zh-CN" altLang="en-US" smtClean="0"/>
              <a:t>7</a:t>
            </a:fld>
            <a:endParaRPr lang="zh-CN" altLang="en-US"/>
          </a:p>
        </p:txBody>
      </p:sp>
    </p:spTree>
    <p:extLst>
      <p:ext uri="{BB962C8B-B14F-4D97-AF65-F5344CB8AC3E}">
        <p14:creationId xmlns:p14="http://schemas.microsoft.com/office/powerpoint/2010/main" val="27630076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用户偏好</a:t>
            </a:r>
          </a:p>
        </p:txBody>
      </p:sp>
      <p:sp>
        <p:nvSpPr>
          <p:cNvPr id="5" name="文本框 4"/>
          <p:cNvSpPr txBox="1"/>
          <p:nvPr/>
        </p:nvSpPr>
        <p:spPr>
          <a:xfrm>
            <a:off x="3273060" y="507417"/>
            <a:ext cx="7882620" cy="1200329"/>
          </a:xfrm>
          <a:prstGeom prst="rect">
            <a:avLst/>
          </a:prstGeom>
          <a:noFill/>
        </p:spPr>
        <p:txBody>
          <a:bodyPr wrap="square" rtlCol="0">
            <a:spAutoFit/>
          </a:bodyPr>
          <a:lstStyle/>
          <a:p>
            <a:r>
              <a:rPr lang="zh-CN" altLang="en-US" dirty="0" smtClean="0"/>
              <a:t>统计图为各餐厅窗口</a:t>
            </a:r>
            <a:r>
              <a:rPr lang="zh-CN" altLang="en-US" b="1" dirty="0" smtClean="0">
                <a:solidFill>
                  <a:srgbClr val="FF0000"/>
                </a:solidFill>
              </a:rPr>
              <a:t>女生消费比例</a:t>
            </a:r>
            <a:r>
              <a:rPr lang="zh-CN" altLang="en-US" dirty="0" smtClean="0"/>
              <a:t>；</a:t>
            </a:r>
            <a:endParaRPr lang="en-US" altLang="zh-CN" dirty="0" smtClean="0"/>
          </a:p>
          <a:p>
            <a:r>
              <a:rPr lang="zh-CN" altLang="en-US" dirty="0" smtClean="0"/>
              <a:t>基于交大学生男女比例分析，</a:t>
            </a:r>
            <a:r>
              <a:rPr lang="zh-CN" altLang="en-US" b="1" dirty="0" smtClean="0">
                <a:solidFill>
                  <a:srgbClr val="FF0000"/>
                </a:solidFill>
              </a:rPr>
              <a:t>三餐时光咖啡</a:t>
            </a:r>
            <a:r>
              <a:rPr lang="zh-CN" altLang="en-US" dirty="0" smtClean="0"/>
              <a:t>的女生比例明显</a:t>
            </a:r>
            <a:r>
              <a:rPr lang="zh-CN" altLang="en-US" b="1" dirty="0" smtClean="0">
                <a:solidFill>
                  <a:srgbClr val="FF0000"/>
                </a:solidFill>
              </a:rPr>
              <a:t>高于</a:t>
            </a:r>
            <a:r>
              <a:rPr lang="zh-CN" altLang="en-US" dirty="0" smtClean="0"/>
              <a:t>平均比例，</a:t>
            </a:r>
            <a:endParaRPr lang="en-US" altLang="zh-CN" dirty="0" smtClean="0"/>
          </a:p>
          <a:p>
            <a:r>
              <a:rPr lang="zh-CN" altLang="en-US" b="1" dirty="0" smtClean="0">
                <a:solidFill>
                  <a:srgbClr val="FF0000"/>
                </a:solidFill>
              </a:rPr>
              <a:t>烤肉</a:t>
            </a:r>
            <a:r>
              <a:rPr lang="zh-CN" altLang="en-US" dirty="0" smtClean="0"/>
              <a:t>的女生比例明显</a:t>
            </a:r>
            <a:r>
              <a:rPr lang="zh-CN" altLang="en-US" b="1" dirty="0" smtClean="0">
                <a:solidFill>
                  <a:srgbClr val="FF0000"/>
                </a:solidFill>
              </a:rPr>
              <a:t>低于</a:t>
            </a:r>
            <a:r>
              <a:rPr lang="zh-CN" altLang="en-US" dirty="0" smtClean="0"/>
              <a:t>平均比例，</a:t>
            </a:r>
            <a:endParaRPr lang="en-US" altLang="zh-CN" dirty="0" smtClean="0"/>
          </a:p>
          <a:p>
            <a:r>
              <a:rPr lang="zh-CN" altLang="en-US" dirty="0" smtClean="0"/>
              <a:t>其中或许有男女生喜好差别的原因</a:t>
            </a:r>
            <a:endParaRPr lang="zh-CN" altLang="en-US" dirty="0"/>
          </a:p>
        </p:txBody>
      </p:sp>
      <p:pic>
        <p:nvPicPr>
          <p:cNvPr id="11" name="Picture 10" descr="下载.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9397"/>
            <a:ext cx="12192000" cy="3786335"/>
          </a:xfrm>
          <a:prstGeom prst="rect">
            <a:avLst/>
          </a:prstGeom>
        </p:spPr>
      </p:pic>
      <p:sp>
        <p:nvSpPr>
          <p:cNvPr id="12" name="Slide Number Placeholder 11"/>
          <p:cNvSpPr>
            <a:spLocks noGrp="1"/>
          </p:cNvSpPr>
          <p:nvPr>
            <p:ph type="sldNum" sz="quarter" idx="12"/>
          </p:nvPr>
        </p:nvSpPr>
        <p:spPr/>
        <p:txBody>
          <a:bodyPr/>
          <a:lstStyle/>
          <a:p>
            <a:fld id="{14A169B8-85DC-4E88-B956-ECB769665977}" type="slidenum">
              <a:rPr lang="zh-CN" altLang="en-US" smtClean="0"/>
              <a:t>8</a:t>
            </a:fld>
            <a:endParaRPr lang="zh-CN" altLang="en-US"/>
          </a:p>
        </p:txBody>
      </p:sp>
    </p:spTree>
    <p:extLst>
      <p:ext uri="{BB962C8B-B14F-4D97-AF65-F5344CB8AC3E}">
        <p14:creationId xmlns:p14="http://schemas.microsoft.com/office/powerpoint/2010/main" val="31343931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用户行为</a:t>
            </a:r>
            <a:endParaRPr lang="zh-CN" altLang="en-US" sz="3600" dirty="0"/>
          </a:p>
        </p:txBody>
      </p:sp>
      <p:sp>
        <p:nvSpPr>
          <p:cNvPr id="5" name="文本框 4"/>
          <p:cNvSpPr txBox="1"/>
          <p:nvPr/>
        </p:nvSpPr>
        <p:spPr>
          <a:xfrm>
            <a:off x="3273060" y="507417"/>
            <a:ext cx="7882620" cy="1200329"/>
          </a:xfrm>
          <a:prstGeom prst="rect">
            <a:avLst/>
          </a:prstGeom>
          <a:noFill/>
        </p:spPr>
        <p:txBody>
          <a:bodyPr wrap="square" rtlCol="0">
            <a:spAutoFit/>
          </a:bodyPr>
          <a:lstStyle/>
          <a:p>
            <a:r>
              <a:rPr lang="zh-CN" altLang="en-US" dirty="0" smtClean="0"/>
              <a:t>统计图为各餐厅的客源之间的</a:t>
            </a:r>
            <a:r>
              <a:rPr lang="zh-CN" altLang="en-US" b="1" dirty="0" smtClean="0">
                <a:solidFill>
                  <a:srgbClr val="FF0000"/>
                </a:solidFill>
              </a:rPr>
              <a:t>共享关系</a:t>
            </a:r>
            <a:r>
              <a:rPr lang="zh-CN" altLang="en-US" dirty="0" smtClean="0"/>
              <a:t>（去</a:t>
            </a:r>
            <a:r>
              <a:rPr lang="en-US" altLang="zh-CN" dirty="0" smtClean="0"/>
              <a:t>A</a:t>
            </a:r>
            <a:r>
              <a:rPr lang="zh-CN" altLang="en-US" dirty="0" smtClean="0"/>
              <a:t>餐厅，同时也去</a:t>
            </a:r>
            <a:r>
              <a:rPr lang="en-US" altLang="zh-CN" dirty="0" smtClean="0"/>
              <a:t>B</a:t>
            </a:r>
            <a:r>
              <a:rPr lang="zh-CN" altLang="en-US" dirty="0" smtClean="0"/>
              <a:t>餐厅的用户）；</a:t>
            </a:r>
            <a:endParaRPr lang="en-US" altLang="zh-CN" dirty="0" smtClean="0"/>
          </a:p>
          <a:p>
            <a:r>
              <a:rPr lang="zh-CN" altLang="en-US" dirty="0" smtClean="0"/>
              <a:t>以及使用热点图展示的各餐厅</a:t>
            </a:r>
            <a:r>
              <a:rPr lang="zh-CN" altLang="en-US" b="1" dirty="0" smtClean="0">
                <a:solidFill>
                  <a:srgbClr val="FF0000"/>
                </a:solidFill>
              </a:rPr>
              <a:t>地理位置关系和客流量</a:t>
            </a:r>
            <a:r>
              <a:rPr lang="zh-CN" altLang="en-US" dirty="0" smtClean="0"/>
              <a:t>，</a:t>
            </a:r>
            <a:endParaRPr lang="en-US" altLang="zh-CN" dirty="0" smtClean="0"/>
          </a:p>
          <a:p>
            <a:r>
              <a:rPr lang="zh-CN" altLang="en-US" dirty="0" smtClean="0"/>
              <a:t>可以看出</a:t>
            </a:r>
            <a:r>
              <a:rPr lang="zh-CN" altLang="en-US" b="1" dirty="0" smtClean="0">
                <a:solidFill>
                  <a:srgbClr val="FF0000"/>
                </a:solidFill>
              </a:rPr>
              <a:t>五餐</a:t>
            </a:r>
            <a:r>
              <a:rPr lang="zh-CN" altLang="en-US" dirty="0" smtClean="0"/>
              <a:t>、</a:t>
            </a:r>
            <a:r>
              <a:rPr lang="zh-CN" altLang="en-US" b="1" dirty="0" smtClean="0">
                <a:solidFill>
                  <a:srgbClr val="FF0000"/>
                </a:solidFill>
              </a:rPr>
              <a:t>六餐</a:t>
            </a:r>
            <a:r>
              <a:rPr lang="zh-CN" altLang="en-US" dirty="0" smtClean="0"/>
              <a:t>的用户大量与其他餐厅共享，</a:t>
            </a:r>
            <a:endParaRPr lang="en-US" altLang="zh-CN" dirty="0" smtClean="0"/>
          </a:p>
          <a:p>
            <a:r>
              <a:rPr lang="zh-CN" altLang="en-US" dirty="0" smtClean="0"/>
              <a:t>而</a:t>
            </a:r>
            <a:r>
              <a:rPr lang="zh-CN" altLang="en-US" b="1" dirty="0" smtClean="0">
                <a:solidFill>
                  <a:srgbClr val="FF0000"/>
                </a:solidFill>
              </a:rPr>
              <a:t>一餐</a:t>
            </a:r>
            <a:r>
              <a:rPr lang="zh-CN" altLang="en-US" dirty="0" smtClean="0"/>
              <a:t>、</a:t>
            </a:r>
            <a:r>
              <a:rPr lang="zh-CN" altLang="en-US" b="1" dirty="0" smtClean="0">
                <a:solidFill>
                  <a:srgbClr val="FF0000"/>
                </a:solidFill>
              </a:rPr>
              <a:t>二餐</a:t>
            </a:r>
            <a:r>
              <a:rPr lang="zh-CN" altLang="en-US" dirty="0" smtClean="0"/>
              <a:t>、</a:t>
            </a:r>
            <a:r>
              <a:rPr lang="zh-CN" altLang="en-US" b="1" dirty="0" smtClean="0">
                <a:solidFill>
                  <a:srgbClr val="FF0000"/>
                </a:solidFill>
              </a:rPr>
              <a:t>三餐</a:t>
            </a:r>
            <a:r>
              <a:rPr lang="zh-CN" altLang="en-US" dirty="0" smtClean="0"/>
              <a:t>之间有着不可忽视的共享关系</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389" y="2224841"/>
            <a:ext cx="3971429" cy="3845351"/>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389" y="1958174"/>
            <a:ext cx="3971429" cy="26666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457" y="2347233"/>
            <a:ext cx="4761905" cy="3304762"/>
          </a:xfrm>
          <a:prstGeom prst="rect">
            <a:avLst/>
          </a:prstGeom>
        </p:spPr>
      </p:pic>
      <p:sp>
        <p:nvSpPr>
          <p:cNvPr id="4" name="Slide Number Placeholder 3"/>
          <p:cNvSpPr>
            <a:spLocks noGrp="1"/>
          </p:cNvSpPr>
          <p:nvPr>
            <p:ph type="sldNum" sz="quarter" idx="12"/>
          </p:nvPr>
        </p:nvSpPr>
        <p:spPr/>
        <p:txBody>
          <a:bodyPr/>
          <a:lstStyle/>
          <a:p>
            <a:fld id="{14A169B8-85DC-4E88-B956-ECB769665977}" type="slidenum">
              <a:rPr lang="zh-CN" altLang="en-US" smtClean="0"/>
              <a:t>9</a:t>
            </a:fld>
            <a:endParaRPr lang="zh-CN" altLang="en-US"/>
          </a:p>
        </p:txBody>
      </p:sp>
    </p:spTree>
    <p:extLst>
      <p:ext uri="{BB962C8B-B14F-4D97-AF65-F5344CB8AC3E}">
        <p14:creationId xmlns:p14="http://schemas.microsoft.com/office/powerpoint/2010/main" val="1306357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248</TotalTime>
  <Words>508</Words>
  <Application>Microsoft Macintosh PowerPoint</Application>
  <PresentationFormat>Custom</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回顾</vt:lpstr>
      <vt:lpstr>交大食堂消费数据分析</vt:lpstr>
      <vt:lpstr>分析目的</vt:lpstr>
      <vt:lpstr>整体框架</vt:lpstr>
      <vt:lpstr>时间序列</vt:lpstr>
      <vt:lpstr>时间序列</vt:lpstr>
      <vt:lpstr>餐厅统计</vt:lpstr>
      <vt:lpstr>用户偏好</vt:lpstr>
      <vt:lpstr>用户偏好</vt:lpstr>
      <vt:lpstr>用户行为</vt:lpstr>
      <vt:lpstr>用户行为</vt:lpstr>
      <vt:lpstr>外部因素</vt:lpstr>
      <vt:lpstr>预测流程</vt:lpstr>
      <vt:lpstr>预测误差分析</vt:lpstr>
      <vt:lpstr>意义与决策</vt:lpstr>
      <vt:lpstr>数据、代码及可视化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黄海鑫</dc:creator>
  <cp:lastModifiedBy>思维 强</cp:lastModifiedBy>
  <cp:revision>69</cp:revision>
  <dcterms:created xsi:type="dcterms:W3CDTF">2015-05-12T11:40:19Z</dcterms:created>
  <dcterms:modified xsi:type="dcterms:W3CDTF">2015-05-13T15:17:54Z</dcterms:modified>
</cp:coreProperties>
</file>