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1" r:id="rId2"/>
    <p:sldId id="372" r:id="rId3"/>
    <p:sldId id="373" r:id="rId4"/>
    <p:sldId id="349" r:id="rId5"/>
    <p:sldId id="374" r:id="rId6"/>
    <p:sldId id="338" r:id="rId7"/>
    <p:sldId id="330" r:id="rId8"/>
    <p:sldId id="331" r:id="rId9"/>
    <p:sldId id="315" r:id="rId10"/>
    <p:sldId id="316" r:id="rId11"/>
    <p:sldId id="317" r:id="rId12"/>
    <p:sldId id="301" r:id="rId13"/>
    <p:sldId id="302" r:id="rId14"/>
    <p:sldId id="303" r:id="rId15"/>
    <p:sldId id="306" r:id="rId16"/>
    <p:sldId id="307" r:id="rId17"/>
    <p:sldId id="308" r:id="rId18"/>
    <p:sldId id="310" r:id="rId19"/>
    <p:sldId id="320" r:id="rId20"/>
    <p:sldId id="323" r:id="rId21"/>
    <p:sldId id="326" r:id="rId22"/>
    <p:sldId id="327" r:id="rId23"/>
    <p:sldId id="329" r:id="rId24"/>
    <p:sldId id="335" r:id="rId25"/>
    <p:sldId id="336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53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14/07/2017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14/07/2017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2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14/07/2017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35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14/07/2017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14/07/2017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14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14/07/2017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34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14/07/2017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14/07/2017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2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14/07/2017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14/07/2017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14/07/2017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73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7C70-6C77-4BAA-8198-78B080AEE7B6}" type="datetimeFigureOut">
              <a:rPr lang="en-CA" smtClean="0"/>
              <a:t>14/07/2017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3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zh/learn/learn-sql" TargetMode="External"/><Relationship Id="rId2" Type="http://schemas.openxmlformats.org/officeDocument/2006/relationships/hyperlink" Target="https://www.sqlteaching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zincapi.com/#introduction" TargetMode="External"/><Relationship Id="rId2" Type="http://schemas.openxmlformats.org/officeDocument/2006/relationships/hyperlink" Target="http://docs.aws.amazon.com/AWSECommerceService/latest/DG/Welcome.html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idisql.com/download.php" TargetMode="External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6875" y="363986"/>
            <a:ext cx="9144000" cy="1655762"/>
          </a:xfrm>
        </p:spPr>
        <p:txBody>
          <a:bodyPr/>
          <a:lstStyle/>
          <a:p>
            <a:pPr algn="l"/>
            <a:r>
              <a:rPr lang="zh-CN" altLang="en-US" dirty="0"/>
              <a:t>钱进培训是哈法地区资深工程师组成的培训机构，通过各位老师的现身说法，帮助各位学员迅速掌握实战知识，为求职打下坚实的基础。电子邮件：</a:t>
            </a:r>
            <a:r>
              <a:rPr lang="en-CA" dirty="0"/>
              <a:t>jin.qian.canada@gmail.com</a:t>
            </a:r>
            <a:r>
              <a:rPr lang="zh-CN" altLang="en-US" dirty="0"/>
              <a:t>钱老师报名、答疑微信号：</a:t>
            </a:r>
            <a:r>
              <a:rPr lang="en-CA" dirty="0" err="1"/>
              <a:t>qianjincanada</a:t>
            </a:r>
            <a:r>
              <a:rPr lang="en-CA" dirty="0"/>
              <a:t>，</a:t>
            </a:r>
            <a:r>
              <a:rPr lang="zh-CN" altLang="en-US" dirty="0"/>
              <a:t>或扫描以下二维码添加：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75" y="1925663"/>
            <a:ext cx="6084646" cy="5673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881" y="2370712"/>
            <a:ext cx="4368800" cy="437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3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/>
              <a:t>SQL </a:t>
            </a:r>
            <a:r>
              <a:rPr lang="zh-CN" altLang="en-US" sz="1800" b="1" dirty="0"/>
              <a:t>能做什么？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面向数据库执行查询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可从数据库取回数据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可在数据库中插入新的记录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可更新数据库中的数据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可从数据库删除记录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可创建新数据库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可在数据库中创建新表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可在数据库中创建存储过程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可在数据库中创建视图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可以设置表、存储过程和视图的权限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1845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RDBMS</a:t>
            </a:r>
          </a:p>
          <a:p>
            <a:pPr algn="l"/>
            <a:r>
              <a:rPr lang="en-US" altLang="zh-CN" sz="1800" dirty="0" smtClean="0"/>
              <a:t>RDBMS </a:t>
            </a:r>
            <a:r>
              <a:rPr lang="zh-CN" altLang="en-US" sz="1800" dirty="0" smtClean="0"/>
              <a:t>指的是关系型数据库管理系统。</a:t>
            </a:r>
          </a:p>
          <a:p>
            <a:pPr algn="l"/>
            <a:r>
              <a:rPr lang="en-US" altLang="zh-CN" sz="1800" dirty="0" smtClean="0"/>
              <a:t>RDBMS </a:t>
            </a:r>
            <a:r>
              <a:rPr lang="zh-CN" altLang="en-US" sz="1800" dirty="0" smtClean="0"/>
              <a:t>是 </a:t>
            </a:r>
            <a:r>
              <a:rPr lang="en-US" altLang="zh-CN" sz="1800" dirty="0" smtClean="0"/>
              <a:t>SQL </a:t>
            </a:r>
            <a:r>
              <a:rPr lang="zh-CN" altLang="en-US" sz="1800" dirty="0" smtClean="0"/>
              <a:t>的基础，同样也是所有现代数据库系统的基础，比如 </a:t>
            </a:r>
            <a:r>
              <a:rPr lang="en-US" altLang="zh-CN" sz="1800" dirty="0" smtClean="0"/>
              <a:t>MS SQL Server, IBM DB2, Oracle, MySQL </a:t>
            </a:r>
            <a:r>
              <a:rPr lang="zh-CN" altLang="en-US" sz="1800" dirty="0" smtClean="0"/>
              <a:t>以及 </a:t>
            </a:r>
            <a:r>
              <a:rPr lang="en-US" altLang="zh-CN" sz="1800" dirty="0" smtClean="0"/>
              <a:t>Microsoft Access</a:t>
            </a:r>
            <a:r>
              <a:rPr lang="zh-CN" altLang="en-US" sz="1800" dirty="0" smtClean="0"/>
              <a:t>。</a:t>
            </a:r>
          </a:p>
          <a:p>
            <a:pPr algn="l"/>
            <a:r>
              <a:rPr lang="en-US" altLang="zh-CN" sz="1800" dirty="0" smtClean="0"/>
              <a:t>RDBMS </a:t>
            </a:r>
            <a:r>
              <a:rPr lang="zh-CN" altLang="en-US" sz="1800" dirty="0" smtClean="0"/>
              <a:t>中的数据存储在被称为表（</a:t>
            </a:r>
            <a:r>
              <a:rPr lang="en-US" altLang="zh-CN" sz="1800" dirty="0" smtClean="0"/>
              <a:t>tables</a:t>
            </a:r>
            <a:r>
              <a:rPr lang="zh-CN" altLang="en-US" sz="1800" dirty="0" smtClean="0"/>
              <a:t>）的数据库对象中。</a:t>
            </a:r>
          </a:p>
          <a:p>
            <a:pPr algn="l"/>
            <a:r>
              <a:rPr lang="zh-CN" altLang="en-US" sz="1800" dirty="0" smtClean="0"/>
              <a:t>表是相关的数据项的集合，它由列和行组成。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9247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关</a:t>
            </a:r>
            <a:r>
              <a:rPr lang="zh-CN" altLang="en-US" sz="1800" dirty="0"/>
              <a:t>系数据库标准语言</a:t>
            </a:r>
            <a:r>
              <a:rPr lang="en-US" altLang="zh-CN" sz="1800" dirty="0"/>
              <a:t>SQL </a:t>
            </a:r>
          </a:p>
          <a:p>
            <a:pPr algn="l"/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r>
              <a:rPr lang="zh-CN" altLang="en-US" sz="1800" dirty="0" smtClean="0"/>
              <a:t> </a:t>
            </a:r>
            <a:r>
              <a:rPr lang="en-CA" altLang="zh-CN" sz="1800" dirty="0"/>
              <a:t>1.  SQL</a:t>
            </a:r>
            <a:r>
              <a:rPr lang="zh-CN" altLang="en-US" sz="1800" dirty="0"/>
              <a:t>的主要标准 </a:t>
            </a:r>
          </a:p>
          <a:p>
            <a:pPr algn="l"/>
            <a:r>
              <a:rPr lang="en-CA" altLang="zh-CN" sz="1800" dirty="0"/>
              <a:t>SQL-86</a:t>
            </a:r>
          </a:p>
          <a:p>
            <a:pPr algn="l"/>
            <a:r>
              <a:rPr lang="en-CA" altLang="zh-CN" sz="1800" dirty="0"/>
              <a:t>SQL-89</a:t>
            </a:r>
          </a:p>
          <a:p>
            <a:pPr algn="l"/>
            <a:r>
              <a:rPr lang="en-CA" altLang="zh-CN" sz="1800" dirty="0"/>
              <a:t>SQL-92(SQL2)</a:t>
            </a:r>
          </a:p>
          <a:p>
            <a:pPr algn="l"/>
            <a:r>
              <a:rPr lang="en-CA" altLang="zh-CN" sz="1800" dirty="0"/>
              <a:t>SQL-99(SQL3)</a:t>
            </a:r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2808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SQL-86</a:t>
            </a:r>
            <a:r>
              <a:rPr lang="zh-CN" altLang="en-US" sz="1800" dirty="0"/>
              <a:t>。</a:t>
            </a:r>
            <a:r>
              <a:rPr lang="en-US" altLang="zh-CN" sz="1800" dirty="0"/>
              <a:t>SQL</a:t>
            </a:r>
            <a:r>
              <a:rPr lang="zh-CN" altLang="en-US" sz="1800" dirty="0"/>
              <a:t>的第一个标准是</a:t>
            </a:r>
            <a:r>
              <a:rPr lang="en-US" altLang="zh-CN" sz="1800" dirty="0"/>
              <a:t>1986</a:t>
            </a:r>
            <a:r>
              <a:rPr lang="zh-CN" altLang="en-US" sz="1800" dirty="0"/>
              <a:t>年</a:t>
            </a:r>
            <a:r>
              <a:rPr lang="en-US" altLang="zh-CN" sz="1800" dirty="0"/>
              <a:t>10</a:t>
            </a:r>
            <a:r>
              <a:rPr lang="zh-CN" altLang="en-US" sz="1800" dirty="0"/>
              <a:t>月由美国国家标准化组织</a:t>
            </a:r>
            <a:r>
              <a:rPr lang="en-US" altLang="zh-CN" sz="1800" dirty="0"/>
              <a:t>(ANSI)</a:t>
            </a:r>
            <a:r>
              <a:rPr lang="zh-CN" altLang="en-US" sz="1800" dirty="0"/>
              <a:t>公布的。</a:t>
            </a:r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SQL-89</a:t>
            </a:r>
            <a:r>
              <a:rPr lang="zh-CN" altLang="en-US" sz="1800" dirty="0"/>
              <a:t>。</a:t>
            </a:r>
            <a:r>
              <a:rPr lang="en-US" altLang="zh-CN" sz="1800" dirty="0"/>
              <a:t>ANSI</a:t>
            </a:r>
            <a:r>
              <a:rPr lang="zh-CN" altLang="en-US" sz="1800" dirty="0"/>
              <a:t>以后通过对</a:t>
            </a:r>
            <a:r>
              <a:rPr lang="en-US" altLang="zh-CN" sz="1800" dirty="0"/>
              <a:t>SQL-86</a:t>
            </a:r>
            <a:r>
              <a:rPr lang="zh-CN" altLang="en-US" sz="1800" dirty="0"/>
              <a:t>的不断修改和完善，于</a:t>
            </a:r>
            <a:r>
              <a:rPr lang="en-US" altLang="zh-CN" sz="1800" dirty="0"/>
              <a:t>1989</a:t>
            </a:r>
            <a:r>
              <a:rPr lang="zh-CN" altLang="en-US" sz="1800" dirty="0"/>
              <a:t>年第二次公布了</a:t>
            </a:r>
            <a:r>
              <a:rPr lang="en-US" altLang="zh-CN" sz="1800" dirty="0"/>
              <a:t>SQL</a:t>
            </a:r>
            <a:r>
              <a:rPr lang="zh-CN" altLang="en-US" sz="1800" dirty="0"/>
              <a:t>标准，即</a:t>
            </a:r>
            <a:r>
              <a:rPr lang="en-US" altLang="zh-CN" sz="1800" dirty="0"/>
              <a:t>SQL-89</a:t>
            </a:r>
            <a:r>
              <a:rPr lang="zh-CN" altLang="en-US" sz="1800" dirty="0"/>
              <a:t>，该标准增强了完整性的语言特征。</a:t>
            </a:r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SQL-92(SQL2)</a:t>
            </a:r>
            <a:r>
              <a:rPr lang="zh-CN" altLang="en-US" sz="1800" dirty="0"/>
              <a:t>。</a:t>
            </a:r>
            <a:r>
              <a:rPr lang="en-US" altLang="zh-CN" sz="1800" dirty="0"/>
              <a:t>1992</a:t>
            </a:r>
            <a:r>
              <a:rPr lang="zh-CN" altLang="en-US" sz="1800" dirty="0"/>
              <a:t>年又公布了</a:t>
            </a:r>
            <a:r>
              <a:rPr lang="en-US" altLang="zh-CN" sz="1800" dirty="0"/>
              <a:t>SQL-92</a:t>
            </a:r>
            <a:r>
              <a:rPr lang="zh-CN" altLang="en-US" sz="1800" dirty="0"/>
              <a:t>标准，该标准增加了支持对远程数据库的访问，扩充了数据类型、操作类型、动态</a:t>
            </a:r>
            <a:r>
              <a:rPr lang="en-US" altLang="zh-CN" sz="1800" dirty="0"/>
              <a:t>SQL</a:t>
            </a:r>
            <a:r>
              <a:rPr lang="zh-CN" altLang="en-US" sz="1800" dirty="0"/>
              <a:t>等许多新的特征。</a:t>
            </a:r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SQL-99(SQL3)</a:t>
            </a:r>
            <a:r>
              <a:rPr lang="zh-CN" altLang="en-US" sz="1800" dirty="0"/>
              <a:t>。完成于</a:t>
            </a:r>
            <a:r>
              <a:rPr lang="en-US" altLang="zh-CN" sz="1800" dirty="0"/>
              <a:t>1999</a:t>
            </a:r>
            <a:r>
              <a:rPr lang="zh-CN" altLang="en-US" sz="1800" dirty="0"/>
              <a:t>年的</a:t>
            </a:r>
            <a:r>
              <a:rPr lang="en-US" altLang="zh-CN" sz="1800" dirty="0"/>
              <a:t>SQL-99</a:t>
            </a:r>
            <a:r>
              <a:rPr lang="zh-CN" altLang="en-US" sz="1800" dirty="0"/>
              <a:t>修订本具有更高级的特征。引入了支持对象</a:t>
            </a:r>
            <a:r>
              <a:rPr lang="en-US" altLang="zh-CN" sz="1800" dirty="0"/>
              <a:t>-</a:t>
            </a:r>
            <a:r>
              <a:rPr lang="zh-CN" altLang="en-US" sz="1800" dirty="0"/>
              <a:t>关系</a:t>
            </a:r>
            <a:r>
              <a:rPr lang="en-US" altLang="zh-CN" sz="1800" dirty="0"/>
              <a:t>DBMS</a:t>
            </a:r>
            <a:r>
              <a:rPr lang="zh-CN" altLang="en-US" sz="1800" dirty="0"/>
              <a:t>模型的</a:t>
            </a:r>
            <a:r>
              <a:rPr lang="en-US" altLang="zh-CN" sz="1800" dirty="0"/>
              <a:t>SQL</a:t>
            </a:r>
            <a:r>
              <a:rPr lang="zh-CN" altLang="en-US" sz="1800" dirty="0"/>
              <a:t>，扩展了对象、递归、触发等许多新的特征，支持用户自定义函数、自定义数据类型。</a:t>
            </a:r>
          </a:p>
        </p:txBody>
      </p:sp>
    </p:spTree>
    <p:extLst>
      <p:ext uri="{BB962C8B-B14F-4D97-AF65-F5344CB8AC3E}">
        <p14:creationId xmlns:p14="http://schemas.microsoft.com/office/powerpoint/2010/main" val="324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SQL</a:t>
            </a:r>
            <a:r>
              <a:rPr lang="zh-CN" altLang="en-US" sz="1800" dirty="0"/>
              <a:t>的功能特点</a:t>
            </a:r>
          </a:p>
          <a:p>
            <a:pPr algn="l"/>
            <a:r>
              <a:rPr lang="zh-CN" altLang="en-US" sz="1800" dirty="0"/>
              <a:t>功能：</a:t>
            </a:r>
          </a:p>
          <a:p>
            <a:pPr algn="l"/>
            <a:r>
              <a:rPr lang="zh-CN" altLang="en-US" sz="1800" dirty="0"/>
              <a:t>   数据定义</a:t>
            </a:r>
          </a:p>
          <a:p>
            <a:pPr algn="l"/>
            <a:r>
              <a:rPr lang="zh-CN" altLang="en-US" sz="1800" dirty="0"/>
              <a:t>   数据查询 </a:t>
            </a:r>
          </a:p>
          <a:p>
            <a:pPr algn="l"/>
            <a:r>
              <a:rPr lang="zh-CN" altLang="en-US" sz="1800" dirty="0"/>
              <a:t>   数据操纵</a:t>
            </a:r>
          </a:p>
          <a:p>
            <a:pPr algn="l"/>
            <a:r>
              <a:rPr lang="zh-CN" altLang="en-US" sz="1800" dirty="0"/>
              <a:t>   数据控制</a:t>
            </a:r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37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数据库表</a:t>
            </a:r>
          </a:p>
          <a:p>
            <a:pPr algn="l"/>
            <a:r>
              <a:rPr lang="zh-CN" altLang="en-US" sz="1800" dirty="0"/>
              <a:t>一个数据库通常包含一个或多个表。每个表由一个名字标识（例如“客户”或者“订单”）。表包含带有数据的记录（行）。</a:t>
            </a:r>
          </a:p>
          <a:p>
            <a:pPr algn="l"/>
            <a:r>
              <a:rPr lang="zh-CN" altLang="en-US" sz="1800" dirty="0"/>
              <a:t>下面的例子是一个名为 </a:t>
            </a:r>
            <a:r>
              <a:rPr lang="en-US" altLang="zh-CN" sz="1800" dirty="0"/>
              <a:t>"Persons" </a:t>
            </a:r>
            <a:r>
              <a:rPr lang="zh-CN" altLang="en-US" sz="1800" dirty="0"/>
              <a:t>的表</a:t>
            </a:r>
            <a:r>
              <a:rPr lang="zh-CN" altLang="en-US" sz="1800" dirty="0" smtClean="0"/>
              <a:t>：</a:t>
            </a:r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r>
              <a:rPr lang="zh-CN" altLang="en-US" sz="1800" dirty="0"/>
              <a:t>上面的表包含三条记录（每一条对应一个人）和五个列（</a:t>
            </a:r>
            <a:r>
              <a:rPr lang="en-US" altLang="zh-CN" sz="1800" dirty="0"/>
              <a:t>Id</a:t>
            </a:r>
            <a:r>
              <a:rPr lang="zh-CN" altLang="en-US" sz="1800" dirty="0"/>
              <a:t>、姓、名、地址和城市）。</a:t>
            </a:r>
            <a:endParaRPr lang="en-CA" altLang="zh-CN" sz="1800" dirty="0" smtClean="0"/>
          </a:p>
          <a:p>
            <a:pPr algn="l"/>
            <a:endParaRPr lang="en-CA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81475"/>
            <a:ext cx="10500968" cy="17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需要在数据库上执行的大部分工作都由 </a:t>
            </a:r>
            <a:r>
              <a:rPr lang="en-CA" altLang="zh-CN" sz="1800" dirty="0"/>
              <a:t>SQL </a:t>
            </a:r>
            <a:r>
              <a:rPr lang="zh-CN" altLang="en-US" sz="1800" dirty="0"/>
              <a:t>语句完成。</a:t>
            </a:r>
          </a:p>
          <a:p>
            <a:pPr algn="l"/>
            <a:r>
              <a:rPr lang="zh-CN" altLang="en-US" sz="1800" dirty="0"/>
              <a:t>下面的语句从表中选取 </a:t>
            </a:r>
            <a:r>
              <a:rPr lang="en-CA" altLang="zh-CN" sz="1800" dirty="0" err="1"/>
              <a:t>LastName</a:t>
            </a:r>
            <a:r>
              <a:rPr lang="en-CA" altLang="zh-CN" sz="1800" dirty="0"/>
              <a:t> </a:t>
            </a:r>
            <a:r>
              <a:rPr lang="zh-CN" altLang="en-US" sz="1800" dirty="0"/>
              <a:t>列的数据：</a:t>
            </a:r>
          </a:p>
          <a:p>
            <a:pPr algn="l"/>
            <a:r>
              <a:rPr lang="en-CA" altLang="zh-CN" sz="1800" dirty="0"/>
              <a:t>SELECT </a:t>
            </a:r>
            <a:r>
              <a:rPr lang="en-CA" altLang="zh-CN" sz="1800" dirty="0" err="1"/>
              <a:t>LastName</a:t>
            </a:r>
            <a:r>
              <a:rPr lang="en-CA" altLang="zh-CN" sz="1800" dirty="0"/>
              <a:t> FROM </a:t>
            </a:r>
            <a:r>
              <a:rPr lang="en-CA" altLang="zh-CN" sz="1800" dirty="0" smtClean="0"/>
              <a:t>Persons</a:t>
            </a:r>
          </a:p>
          <a:p>
            <a:pPr algn="l"/>
            <a:endParaRPr lang="en-CA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2009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1800" dirty="0"/>
              <a:t>SQL DML </a:t>
            </a:r>
            <a:r>
              <a:rPr lang="zh-CN" altLang="en-US" sz="1800" dirty="0"/>
              <a:t>和 </a:t>
            </a:r>
            <a:r>
              <a:rPr lang="en-US" altLang="zh-CN" sz="1800" dirty="0"/>
              <a:t>DDL</a:t>
            </a:r>
          </a:p>
          <a:p>
            <a:pPr algn="l"/>
            <a:r>
              <a:rPr lang="zh-CN" altLang="en-US" sz="1800" dirty="0"/>
              <a:t>可以把 </a:t>
            </a:r>
            <a:r>
              <a:rPr lang="en-US" altLang="zh-CN" sz="1800" dirty="0"/>
              <a:t>SQL </a:t>
            </a:r>
            <a:r>
              <a:rPr lang="zh-CN" altLang="en-US" sz="1800" dirty="0"/>
              <a:t>分为两个部分：数据操作语言 </a:t>
            </a:r>
            <a:r>
              <a:rPr lang="en-US" altLang="zh-CN" sz="1800" dirty="0"/>
              <a:t>(DML) </a:t>
            </a:r>
            <a:r>
              <a:rPr lang="zh-CN" altLang="en-US" sz="1800" dirty="0"/>
              <a:t>和 数据定义语言 </a:t>
            </a:r>
            <a:r>
              <a:rPr lang="en-US" altLang="zh-CN" sz="1800" dirty="0"/>
              <a:t>(DDL)</a:t>
            </a:r>
            <a:r>
              <a:rPr lang="zh-CN" altLang="en-US" sz="1800" dirty="0"/>
              <a:t>。</a:t>
            </a:r>
          </a:p>
          <a:p>
            <a:pPr algn="l"/>
            <a:r>
              <a:rPr lang="en-US" altLang="zh-CN" sz="1800" dirty="0"/>
              <a:t>SQL (</a:t>
            </a:r>
            <a:r>
              <a:rPr lang="zh-CN" altLang="en-US" sz="1800" dirty="0"/>
              <a:t>结构化查询语言</a:t>
            </a:r>
            <a:r>
              <a:rPr lang="en-US" altLang="zh-CN" sz="1800" dirty="0"/>
              <a:t>)</a:t>
            </a:r>
            <a:r>
              <a:rPr lang="zh-CN" altLang="en-US" sz="1800" dirty="0"/>
              <a:t>是用于执行查询的语法。但是 </a:t>
            </a:r>
            <a:r>
              <a:rPr lang="en-US" altLang="zh-CN" sz="1800" dirty="0"/>
              <a:t>SQL </a:t>
            </a:r>
            <a:r>
              <a:rPr lang="zh-CN" altLang="en-US" sz="1800" dirty="0"/>
              <a:t>语言也包含用于更新、插入和删除记录的语法。</a:t>
            </a:r>
          </a:p>
          <a:p>
            <a:pPr algn="l"/>
            <a:r>
              <a:rPr lang="zh-CN" altLang="en-US" sz="1800" dirty="0"/>
              <a:t>查询和更新指令构成了 </a:t>
            </a:r>
            <a:r>
              <a:rPr lang="en-US" altLang="zh-CN" sz="1800" dirty="0"/>
              <a:t>SQL </a:t>
            </a:r>
            <a:r>
              <a:rPr lang="zh-CN" altLang="en-US" sz="1800" dirty="0"/>
              <a:t>的 </a:t>
            </a:r>
            <a:r>
              <a:rPr lang="en-US" altLang="zh-CN" sz="1800" dirty="0"/>
              <a:t>DML </a:t>
            </a:r>
            <a:r>
              <a:rPr lang="zh-CN" altLang="en-US" sz="1800" dirty="0"/>
              <a:t>部分：</a:t>
            </a:r>
          </a:p>
          <a:p>
            <a:pPr algn="l"/>
            <a:r>
              <a:rPr lang="en-US" altLang="zh-CN" sz="1800" dirty="0"/>
              <a:t>SELECT - </a:t>
            </a:r>
            <a:r>
              <a:rPr lang="zh-CN" altLang="en-US" sz="1800" dirty="0"/>
              <a:t>从数据库表中获取数据</a:t>
            </a:r>
          </a:p>
          <a:p>
            <a:pPr algn="l"/>
            <a:r>
              <a:rPr lang="en-US" altLang="zh-CN" sz="1800" dirty="0"/>
              <a:t>UPDATE - </a:t>
            </a:r>
            <a:r>
              <a:rPr lang="zh-CN" altLang="en-US" sz="1800" dirty="0"/>
              <a:t>更新数据库表中的数据</a:t>
            </a:r>
          </a:p>
          <a:p>
            <a:pPr algn="l"/>
            <a:r>
              <a:rPr lang="en-US" altLang="zh-CN" sz="1800" dirty="0"/>
              <a:t>DELETE - </a:t>
            </a:r>
            <a:r>
              <a:rPr lang="zh-CN" altLang="en-US" sz="1800" dirty="0"/>
              <a:t>从数据库表中删除数据</a:t>
            </a:r>
          </a:p>
          <a:p>
            <a:pPr algn="l"/>
            <a:r>
              <a:rPr lang="en-US" altLang="zh-CN" sz="1800" dirty="0"/>
              <a:t>INSERT INTO - </a:t>
            </a:r>
            <a:r>
              <a:rPr lang="zh-CN" altLang="en-US" sz="1800" dirty="0"/>
              <a:t>向数据库表中插入数据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的数据定义语言 </a:t>
            </a:r>
            <a:r>
              <a:rPr lang="en-US" altLang="zh-CN" sz="1800" dirty="0"/>
              <a:t>(DDL) </a:t>
            </a:r>
            <a:r>
              <a:rPr lang="zh-CN" altLang="en-US" sz="1800" dirty="0"/>
              <a:t>部分使我们有能力创建或删除表格。我们也可以定义索引（键），规定表之间的链接，以及施加表间的约束。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中最重要的 </a:t>
            </a:r>
            <a:r>
              <a:rPr lang="en-US" altLang="zh-CN" sz="1800" dirty="0"/>
              <a:t>DDL </a:t>
            </a:r>
            <a:r>
              <a:rPr lang="zh-CN" altLang="en-US" sz="1800" dirty="0"/>
              <a:t>语句</a:t>
            </a:r>
            <a:r>
              <a:rPr lang="en-US" altLang="zh-CN" sz="1800" dirty="0"/>
              <a:t>:</a:t>
            </a:r>
          </a:p>
          <a:p>
            <a:pPr algn="l"/>
            <a:r>
              <a:rPr lang="en-US" altLang="zh-CN" sz="1800" dirty="0"/>
              <a:t>CREATE DATABASE - </a:t>
            </a:r>
            <a:r>
              <a:rPr lang="zh-CN" altLang="en-US" sz="1800" dirty="0"/>
              <a:t>创建新数据库</a:t>
            </a:r>
          </a:p>
          <a:p>
            <a:pPr algn="l"/>
            <a:r>
              <a:rPr lang="en-US" altLang="zh-CN" sz="1800" dirty="0"/>
              <a:t>ALTER DATABASE - </a:t>
            </a:r>
            <a:r>
              <a:rPr lang="zh-CN" altLang="en-US" sz="1800" dirty="0"/>
              <a:t>修改数据库</a:t>
            </a:r>
          </a:p>
          <a:p>
            <a:pPr algn="l"/>
            <a:r>
              <a:rPr lang="en-US" altLang="zh-CN" sz="1800" dirty="0"/>
              <a:t>CREATE TABLE - </a:t>
            </a:r>
            <a:r>
              <a:rPr lang="zh-CN" altLang="en-US" sz="1800" dirty="0"/>
              <a:t>创建新表</a:t>
            </a:r>
          </a:p>
          <a:p>
            <a:pPr algn="l"/>
            <a:r>
              <a:rPr lang="en-US" altLang="zh-CN" sz="1800" dirty="0"/>
              <a:t>ALTER TABLE - </a:t>
            </a:r>
            <a:r>
              <a:rPr lang="zh-CN" altLang="en-US" sz="1800" dirty="0"/>
              <a:t>变更（改变）数据库表</a:t>
            </a:r>
          </a:p>
          <a:p>
            <a:pPr algn="l"/>
            <a:r>
              <a:rPr lang="en-US" altLang="zh-CN" sz="1800" dirty="0"/>
              <a:t>DROP TABLE - </a:t>
            </a:r>
            <a:r>
              <a:rPr lang="zh-CN" altLang="en-US" sz="1800" dirty="0"/>
              <a:t>删除表</a:t>
            </a:r>
          </a:p>
          <a:p>
            <a:pPr algn="l"/>
            <a:r>
              <a:rPr lang="en-US" altLang="zh-CN" sz="1800" dirty="0"/>
              <a:t>CREATE INDEX - </a:t>
            </a:r>
            <a:r>
              <a:rPr lang="zh-CN" altLang="en-US" sz="1800" dirty="0"/>
              <a:t>创建索引（搜索键）</a:t>
            </a:r>
          </a:p>
          <a:p>
            <a:pPr algn="l"/>
            <a:r>
              <a:rPr lang="en-US" altLang="zh-CN" sz="1800" dirty="0"/>
              <a:t>DROP INDEX - </a:t>
            </a:r>
            <a:r>
              <a:rPr lang="zh-CN" altLang="en-US" sz="1800" dirty="0"/>
              <a:t>删除索引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411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SQL SELECT </a:t>
            </a:r>
            <a:r>
              <a:rPr lang="zh-CN" altLang="en-US" sz="1800" dirty="0"/>
              <a:t>语句</a:t>
            </a:r>
          </a:p>
          <a:p>
            <a:pPr algn="l"/>
            <a:r>
              <a:rPr lang="en-CA" altLang="zh-CN" sz="1800" dirty="0"/>
              <a:t>SELECT </a:t>
            </a:r>
            <a:r>
              <a:rPr lang="zh-CN" altLang="en-US" sz="1800" dirty="0"/>
              <a:t>语句用于从表中选取数据。</a:t>
            </a:r>
          </a:p>
          <a:p>
            <a:pPr algn="l"/>
            <a:r>
              <a:rPr lang="zh-CN" altLang="en-US" sz="1800" dirty="0"/>
              <a:t>结果被存储在一个结果表中（称为结果集）。</a:t>
            </a:r>
          </a:p>
          <a:p>
            <a:pPr algn="l"/>
            <a:r>
              <a:rPr lang="en-CA" altLang="zh-CN" sz="1800" dirty="0"/>
              <a:t>SQL SELECT </a:t>
            </a:r>
            <a:r>
              <a:rPr lang="zh-CN" altLang="en-US" sz="1800" dirty="0"/>
              <a:t>语法</a:t>
            </a:r>
          </a:p>
          <a:p>
            <a:pPr algn="l"/>
            <a:r>
              <a:rPr lang="en-CA" altLang="zh-CN" sz="1800" dirty="0"/>
              <a:t>SELECT </a:t>
            </a:r>
            <a:r>
              <a:rPr lang="zh-CN" altLang="en-US" sz="1800" dirty="0"/>
              <a:t>列名称 </a:t>
            </a:r>
            <a:r>
              <a:rPr lang="en-CA" altLang="zh-CN" sz="1800" dirty="0"/>
              <a:t>FROM </a:t>
            </a:r>
            <a:r>
              <a:rPr lang="zh-CN" altLang="en-US" sz="1800" dirty="0"/>
              <a:t>表名称</a:t>
            </a:r>
          </a:p>
          <a:p>
            <a:pPr algn="l"/>
            <a:r>
              <a:rPr lang="zh-CN" altLang="en-US" sz="1800" dirty="0"/>
              <a:t>以及：</a:t>
            </a:r>
          </a:p>
          <a:p>
            <a:pPr algn="l"/>
            <a:r>
              <a:rPr lang="en-CA" altLang="zh-CN" sz="1800" dirty="0"/>
              <a:t>SELECT * FROM </a:t>
            </a:r>
            <a:r>
              <a:rPr lang="zh-CN" altLang="en-US" sz="1800" dirty="0"/>
              <a:t>表名称</a:t>
            </a:r>
          </a:p>
          <a:p>
            <a:pPr algn="l"/>
            <a:r>
              <a:rPr lang="zh-CN" altLang="en-US" sz="1800" dirty="0"/>
              <a:t>注释：</a:t>
            </a:r>
            <a:r>
              <a:rPr lang="en-CA" altLang="zh-CN" sz="1800" dirty="0"/>
              <a:t>SQL </a:t>
            </a:r>
            <a:r>
              <a:rPr lang="zh-CN" altLang="en-US" sz="1800" dirty="0"/>
              <a:t>语句对大小写不敏感。</a:t>
            </a:r>
            <a:r>
              <a:rPr lang="en-CA" altLang="zh-CN" sz="1800" dirty="0"/>
              <a:t>SELECT </a:t>
            </a:r>
            <a:r>
              <a:rPr lang="zh-CN" altLang="en-US" sz="1800" dirty="0"/>
              <a:t>等效于 </a:t>
            </a:r>
            <a:r>
              <a:rPr lang="en-CA" altLang="zh-CN" sz="1800" dirty="0"/>
              <a:t>select</a:t>
            </a:r>
            <a:r>
              <a:rPr lang="zh-CN" altLang="en-CA" sz="1800" dirty="0"/>
              <a:t>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449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>
                <a:hlinkClick r:id="rId2"/>
              </a:rPr>
              <a:t>https://www.sqlteaching.com</a:t>
            </a:r>
            <a:r>
              <a:rPr lang="en-CA" altLang="zh-CN" sz="1800" dirty="0" smtClean="0">
                <a:hlinkClick r:id="rId2"/>
              </a:rPr>
              <a:t>/</a:t>
            </a:r>
            <a:endParaRPr lang="en-CA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CA" altLang="zh-CN" sz="1800" dirty="0">
                <a:hlinkClick r:id="rId3"/>
              </a:rPr>
              <a:t>https://</a:t>
            </a:r>
            <a:r>
              <a:rPr lang="en-CA" altLang="zh-CN" sz="1800" dirty="0" smtClean="0">
                <a:hlinkClick r:id="rId3"/>
              </a:rPr>
              <a:t>www.codecademy.com/zh/learn/learn-sql</a:t>
            </a:r>
            <a:endParaRPr lang="en-CA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CA" altLang="zh-CN" sz="1800" dirty="0" smtClean="0"/>
          </a:p>
          <a:p>
            <a:pPr algn="l"/>
            <a:endParaRPr 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9662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r>
              <a:rPr lang="en-CA" altLang="zh-CN" sz="2800" b="1" dirty="0" smtClean="0"/>
              <a:t>Java</a:t>
            </a:r>
            <a:r>
              <a:rPr lang="zh-CN" altLang="en-US" sz="2800" b="1" dirty="0" smtClean="0"/>
              <a:t>高级速成班</a:t>
            </a:r>
            <a:endParaRPr lang="en-US" altLang="zh-CN" sz="2800" b="1" dirty="0" smtClean="0"/>
          </a:p>
          <a:p>
            <a:endParaRPr lang="en-US" sz="1800" dirty="0" smtClean="0"/>
          </a:p>
          <a:p>
            <a:pPr algn="l"/>
            <a:r>
              <a:rPr lang="zh-CN" altLang="en-US" sz="1800" dirty="0" smtClean="0"/>
              <a:t>本</a:t>
            </a:r>
            <a:r>
              <a:rPr lang="zh-CN" altLang="en-US" sz="1800" dirty="0"/>
              <a:t>课</a:t>
            </a:r>
            <a:r>
              <a:rPr lang="zh-CN" altLang="en-US" sz="1800" dirty="0" smtClean="0"/>
              <a:t>程</a:t>
            </a:r>
            <a:r>
              <a:rPr lang="zh-CN" altLang="en-US" sz="1800" dirty="0"/>
              <a:t>针</a:t>
            </a:r>
            <a:r>
              <a:rPr lang="zh-CN" altLang="en-US" sz="1800" dirty="0" smtClean="0"/>
              <a:t>对有</a:t>
            </a:r>
            <a:r>
              <a:rPr lang="zh-CN" altLang="en-US" sz="1800" dirty="0"/>
              <a:t>一</a:t>
            </a:r>
            <a:r>
              <a:rPr lang="zh-CN" altLang="en-US" sz="1800" dirty="0" smtClean="0"/>
              <a:t>定</a:t>
            </a:r>
            <a:r>
              <a:rPr lang="zh-CN" altLang="en-US" sz="1800" dirty="0"/>
              <a:t>编</a:t>
            </a:r>
            <a:r>
              <a:rPr lang="zh-CN" altLang="en-US" sz="1800" dirty="0" smtClean="0"/>
              <a:t>成</a:t>
            </a:r>
            <a:r>
              <a:rPr lang="zh-CN" altLang="en-US" sz="1800" dirty="0"/>
              <a:t>基</a:t>
            </a:r>
            <a:r>
              <a:rPr lang="zh-CN" altLang="en-US" sz="1800" dirty="0" smtClean="0"/>
              <a:t>础，</a:t>
            </a:r>
            <a:r>
              <a:rPr lang="zh-CN" altLang="en-US" sz="1800" dirty="0"/>
              <a:t>希</a:t>
            </a:r>
            <a:r>
              <a:rPr lang="zh-CN" altLang="en-US" sz="1800" dirty="0" smtClean="0"/>
              <a:t>望在短</a:t>
            </a:r>
            <a:r>
              <a:rPr lang="zh-CN" altLang="en-US" sz="1800" dirty="0"/>
              <a:t>时</a:t>
            </a:r>
            <a:r>
              <a:rPr lang="zh-CN" altLang="en-US" sz="1800" dirty="0" smtClean="0"/>
              <a:t>间内对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企业级开发有所了解的同学。</a:t>
            </a:r>
            <a:endParaRPr lang="en-US" altLang="zh-CN" sz="1800" dirty="0" smtClean="0"/>
          </a:p>
          <a:p>
            <a:pPr algn="l"/>
            <a:endParaRPr lang="en-US" sz="1800" dirty="0" smtClean="0"/>
          </a:p>
          <a:p>
            <a:pPr algn="l"/>
            <a:r>
              <a:rPr lang="zh-CN" altLang="en-US" sz="1800" dirty="0"/>
              <a:t>通</a:t>
            </a:r>
            <a:r>
              <a:rPr lang="zh-CN" altLang="en-US" sz="1800" dirty="0" smtClean="0"/>
              <a:t>过本</a:t>
            </a:r>
            <a:r>
              <a:rPr lang="zh-CN" altLang="en-US" sz="1800" dirty="0"/>
              <a:t>课</a:t>
            </a:r>
            <a:r>
              <a:rPr lang="zh-CN" altLang="en-US" sz="1800" dirty="0" smtClean="0"/>
              <a:t>程的</a:t>
            </a:r>
            <a:r>
              <a:rPr lang="zh-CN" altLang="en-US" sz="1800" dirty="0"/>
              <a:t>学</a:t>
            </a:r>
            <a:r>
              <a:rPr lang="zh-CN" altLang="en-US" sz="1800" dirty="0" smtClean="0"/>
              <a:t>习，学员能够顺利掌</a:t>
            </a:r>
            <a:r>
              <a:rPr lang="zh-CN" altLang="en-US" sz="1800" dirty="0"/>
              <a:t>握</a:t>
            </a:r>
            <a:r>
              <a:rPr lang="en-US" altLang="zh-CN" sz="1800" dirty="0"/>
              <a:t>J2EE</a:t>
            </a:r>
            <a:r>
              <a:rPr lang="zh-CN" altLang="en-US" sz="1800" dirty="0"/>
              <a:t>的体系结构，了解常见的</a:t>
            </a:r>
            <a:r>
              <a:rPr lang="en-US" altLang="zh-CN" sz="1800" dirty="0"/>
              <a:t>Java</a:t>
            </a:r>
            <a:r>
              <a:rPr lang="zh-CN" altLang="en-US" sz="1800" dirty="0"/>
              <a:t>框架并熟练使用</a:t>
            </a:r>
          </a:p>
          <a:p>
            <a:pPr algn="l"/>
            <a:r>
              <a:rPr lang="zh-CN" altLang="en-US" sz="1800" dirty="0" smtClean="0"/>
              <a:t>，具体内</a:t>
            </a:r>
            <a:r>
              <a:rPr lang="zh-CN" altLang="en-US" sz="1800" dirty="0"/>
              <a:t>容包括</a:t>
            </a:r>
            <a:r>
              <a:rPr lang="en-US" altLang="zh-CN" sz="1800" dirty="0"/>
              <a:t>:</a:t>
            </a:r>
          </a:p>
          <a:p>
            <a:pPr algn="l"/>
            <a:r>
              <a:rPr lang="en-US" altLang="zh-CN" sz="1800" dirty="0"/>
              <a:t>1. B/s</a:t>
            </a:r>
            <a:r>
              <a:rPr lang="zh-CN" altLang="en-US" sz="1800" dirty="0"/>
              <a:t>体系结构，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协议栈相关内容（</a:t>
            </a:r>
            <a:r>
              <a:rPr lang="en-US" altLang="zh-CN" sz="1800" dirty="0"/>
              <a:t>HTML</a:t>
            </a:r>
            <a:r>
              <a:rPr lang="zh-CN" altLang="en-US" sz="1800" dirty="0"/>
              <a:t>，</a:t>
            </a:r>
            <a:r>
              <a:rPr lang="en-US" altLang="zh-CN" sz="1800" dirty="0"/>
              <a:t>CSS</a:t>
            </a:r>
            <a:r>
              <a:rPr lang="zh-CN" altLang="en-US" sz="1800" dirty="0"/>
              <a:t>，</a:t>
            </a:r>
            <a:r>
              <a:rPr lang="en-US" altLang="zh-CN" sz="1800" dirty="0"/>
              <a:t>JS</a:t>
            </a:r>
            <a:r>
              <a:rPr lang="zh-CN" altLang="en-US" sz="1800" dirty="0"/>
              <a:t>）</a:t>
            </a:r>
          </a:p>
          <a:p>
            <a:pPr algn="l"/>
            <a:r>
              <a:rPr lang="en-US" altLang="zh-CN" sz="1800" dirty="0"/>
              <a:t>2. </a:t>
            </a:r>
            <a:r>
              <a:rPr lang="zh-CN" altLang="en-US" sz="1800" dirty="0"/>
              <a:t>数据库访问的不同方法（</a:t>
            </a:r>
            <a:r>
              <a:rPr lang="en-US" altLang="zh-CN" sz="1800" dirty="0"/>
              <a:t>Hibernate</a:t>
            </a:r>
            <a:r>
              <a:rPr lang="zh-CN" altLang="en-US" sz="1800" dirty="0"/>
              <a:t>使用）</a:t>
            </a:r>
          </a:p>
          <a:p>
            <a:pPr algn="l"/>
            <a:r>
              <a:rPr lang="en-US" altLang="zh-CN" sz="1800" dirty="0"/>
              <a:t>3. Spring IOC</a:t>
            </a:r>
            <a:r>
              <a:rPr lang="zh-CN" altLang="en-US" sz="1800" dirty="0"/>
              <a:t>在企业开发中的应用</a:t>
            </a:r>
          </a:p>
          <a:p>
            <a:pPr algn="l"/>
            <a:r>
              <a:rPr lang="en-US" altLang="zh-CN" sz="1800" dirty="0"/>
              <a:t>4. Restful API/SOAP</a:t>
            </a:r>
            <a:r>
              <a:rPr lang="zh-CN" altLang="en-US" sz="1800" dirty="0"/>
              <a:t>开发及应用</a:t>
            </a:r>
          </a:p>
          <a:p>
            <a:pPr algn="l"/>
            <a:r>
              <a:rPr lang="en-US" altLang="zh-CN" sz="1800" dirty="0"/>
              <a:t>5. SVN/GIT/MAVEN</a:t>
            </a:r>
            <a:r>
              <a:rPr lang="zh-CN" altLang="en-US" sz="1800" dirty="0"/>
              <a:t>的应用</a:t>
            </a:r>
          </a:p>
          <a:p>
            <a:pPr algn="l"/>
            <a:endParaRPr lang="en-US" altLang="zh-CN" sz="1800" dirty="0" smtClean="0"/>
          </a:p>
          <a:p>
            <a:pPr algn="l"/>
            <a:endParaRPr lang="en-CA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473" y="2713353"/>
            <a:ext cx="3489662" cy="3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err="1"/>
              <a:t>Mysql</a:t>
            </a:r>
            <a:r>
              <a:rPr lang="zh-CN" altLang="en-US" sz="1800" dirty="0"/>
              <a:t>是最流行的关系型数据库管理系统，在</a:t>
            </a:r>
            <a:r>
              <a:rPr lang="en-CA" altLang="zh-CN" sz="1800" dirty="0"/>
              <a:t>WEB</a:t>
            </a:r>
            <a:r>
              <a:rPr lang="zh-CN" altLang="en-US" sz="1800" dirty="0"/>
              <a:t>应用方面</a:t>
            </a:r>
            <a:r>
              <a:rPr lang="en-CA" altLang="zh-CN" sz="1800" dirty="0"/>
              <a:t>MySQL</a:t>
            </a:r>
            <a:r>
              <a:rPr lang="zh-CN" altLang="en-US" sz="1800" dirty="0"/>
              <a:t>是最好的</a:t>
            </a:r>
            <a:r>
              <a:rPr lang="en-CA" altLang="zh-CN" sz="1800" dirty="0"/>
              <a:t>RDBMS(Relational Database Management System</a:t>
            </a:r>
            <a:r>
              <a:rPr lang="zh-CN" altLang="en-CA" sz="1800" dirty="0"/>
              <a:t>：</a:t>
            </a:r>
            <a:r>
              <a:rPr lang="zh-CN" altLang="en-US" sz="1800" dirty="0"/>
              <a:t>关系数据库管理系统</a:t>
            </a:r>
            <a:r>
              <a:rPr lang="en-US" altLang="zh-CN" sz="1800" dirty="0"/>
              <a:t>)</a:t>
            </a:r>
            <a:r>
              <a:rPr lang="zh-CN" altLang="en-US" sz="1800" dirty="0"/>
              <a:t>应用软件之一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/>
              <a:t>数据库</a:t>
            </a:r>
            <a:r>
              <a:rPr lang="en-US" altLang="zh-CN" sz="1800" dirty="0"/>
              <a:t>: </a:t>
            </a:r>
            <a:r>
              <a:rPr lang="zh-CN" altLang="en-US" sz="1800" dirty="0"/>
              <a:t>数据库是一些关联表的集合。</a:t>
            </a:r>
            <a:r>
              <a:rPr lang="en-US" altLang="zh-CN" sz="1800" dirty="0"/>
              <a:t>.</a:t>
            </a:r>
          </a:p>
          <a:p>
            <a:pPr algn="l"/>
            <a:r>
              <a:rPr lang="zh-CN" altLang="en-US" sz="1800" dirty="0"/>
              <a:t>数据表</a:t>
            </a:r>
            <a:r>
              <a:rPr lang="en-US" altLang="zh-CN" sz="1800" dirty="0"/>
              <a:t>: </a:t>
            </a:r>
            <a:r>
              <a:rPr lang="zh-CN" altLang="en-US" sz="1800" dirty="0"/>
              <a:t>表是数据的矩阵。在一个数据库中的表看起来像一个简单的电子表格。</a:t>
            </a:r>
          </a:p>
          <a:p>
            <a:pPr algn="l"/>
            <a:r>
              <a:rPr lang="zh-CN" altLang="en-US" sz="1800" dirty="0"/>
              <a:t>列</a:t>
            </a:r>
            <a:r>
              <a:rPr lang="en-US" altLang="zh-CN" sz="1800" dirty="0"/>
              <a:t>: </a:t>
            </a:r>
            <a:r>
              <a:rPr lang="zh-CN" altLang="en-US" sz="1800" dirty="0"/>
              <a:t>一列</a:t>
            </a:r>
            <a:r>
              <a:rPr lang="en-US" altLang="zh-CN" sz="1800" dirty="0"/>
              <a:t>(</a:t>
            </a:r>
            <a:r>
              <a:rPr lang="zh-CN" altLang="en-US" sz="1800" dirty="0"/>
              <a:t>数据元素</a:t>
            </a:r>
            <a:r>
              <a:rPr lang="en-US" altLang="zh-CN" sz="1800" dirty="0"/>
              <a:t>) </a:t>
            </a:r>
            <a:r>
              <a:rPr lang="zh-CN" altLang="en-US" sz="1800" dirty="0"/>
              <a:t>包含了相同的数据</a:t>
            </a:r>
            <a:r>
              <a:rPr lang="en-US" altLang="zh-CN" sz="1800" dirty="0"/>
              <a:t>, </a:t>
            </a:r>
            <a:r>
              <a:rPr lang="zh-CN" altLang="en-US" sz="1800" dirty="0"/>
              <a:t>例如邮政编码的数据。</a:t>
            </a:r>
          </a:p>
          <a:p>
            <a:pPr algn="l"/>
            <a:r>
              <a:rPr lang="zh-CN" altLang="en-US" sz="1800" dirty="0"/>
              <a:t>行：一行（</a:t>
            </a:r>
            <a:r>
              <a:rPr lang="en-US" altLang="zh-CN" sz="1800" dirty="0"/>
              <a:t>=</a:t>
            </a:r>
            <a:r>
              <a:rPr lang="zh-CN" altLang="en-US" sz="1800" dirty="0"/>
              <a:t>元组，或记录）是一组相关的数据，例如一条用户订阅的数据。</a:t>
            </a:r>
          </a:p>
          <a:p>
            <a:pPr algn="l"/>
            <a:r>
              <a:rPr lang="zh-CN" altLang="en-US" sz="1800" dirty="0"/>
              <a:t>冗余：存储两倍数据，冗余可以使系统速度更快。</a:t>
            </a:r>
          </a:p>
          <a:p>
            <a:pPr algn="l"/>
            <a:r>
              <a:rPr lang="zh-CN" altLang="en-US" sz="1800" dirty="0"/>
              <a:t>主键：主键是唯一的。一个数据表中只能包含一个主键。你可以使用主键来查询数据。</a:t>
            </a:r>
          </a:p>
          <a:p>
            <a:pPr algn="l"/>
            <a:r>
              <a:rPr lang="zh-CN" altLang="en-US" sz="1800" dirty="0"/>
              <a:t>外键：外键用于关联两个表。</a:t>
            </a:r>
          </a:p>
          <a:p>
            <a:pPr algn="l"/>
            <a:r>
              <a:rPr lang="zh-CN" altLang="en-US" sz="1800" dirty="0"/>
              <a:t>复合键：复合键（组合键）将多个列作为一个索引键，一般用于复合索引。</a:t>
            </a:r>
          </a:p>
          <a:p>
            <a:pPr algn="l"/>
            <a:r>
              <a:rPr lang="zh-CN" altLang="en-US" sz="1800" dirty="0"/>
              <a:t>索引：使用索引可快速访问数据库表中的特定信息。索引是对数据库表中一列或多列的值进行排序的一种结构。类似于书籍的目录。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699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MySQL</a:t>
            </a:r>
            <a:r>
              <a:rPr lang="zh-CN" altLang="en-US" sz="1800" dirty="0"/>
              <a:t>是一个关系型数据库管理系统，由瑞典</a:t>
            </a:r>
            <a:r>
              <a:rPr lang="en-US" altLang="zh-CN" sz="1800" dirty="0"/>
              <a:t>MySQL AB</a:t>
            </a:r>
            <a:r>
              <a:rPr lang="zh-CN" altLang="en-US" sz="1800" dirty="0"/>
              <a:t>公司开发，目前属于</a:t>
            </a:r>
            <a:r>
              <a:rPr lang="en-US" altLang="zh-CN" sz="1800" dirty="0"/>
              <a:t>Oracle</a:t>
            </a:r>
            <a:r>
              <a:rPr lang="zh-CN" altLang="en-US" sz="1800" dirty="0"/>
              <a:t>公司。</a:t>
            </a:r>
            <a:r>
              <a:rPr lang="en-US" altLang="zh-CN" sz="1800" dirty="0"/>
              <a:t>MySQL</a:t>
            </a:r>
            <a:r>
              <a:rPr lang="zh-CN" altLang="en-US" sz="1800" dirty="0"/>
              <a:t>是一种关联数据库管理系统，关联数据库将数据保存在不同的表中，而不是将所有数据放在一个大仓库内，这样就增加了速度并提高了灵活性。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是开源的，所以你不需要支付额外的费用。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支持大型的数据库。可以处理拥有上千万条记录的大型数据库。</a:t>
            </a:r>
          </a:p>
          <a:p>
            <a:pPr algn="l"/>
            <a:r>
              <a:rPr lang="en-US" altLang="zh-CN" sz="1800" dirty="0"/>
              <a:t>MySQL</a:t>
            </a:r>
            <a:r>
              <a:rPr lang="zh-CN" altLang="en-US" sz="1800" dirty="0"/>
              <a:t>使用标准的</a:t>
            </a:r>
            <a:r>
              <a:rPr lang="en-US" altLang="zh-CN" sz="1800" dirty="0"/>
              <a:t>SQL</a:t>
            </a:r>
            <a:r>
              <a:rPr lang="zh-CN" altLang="en-US" sz="1800" dirty="0"/>
              <a:t>数据语言形式。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可以允许于多个系统上，并且支持多种语言。这些编程语言包括</a:t>
            </a:r>
            <a:r>
              <a:rPr lang="en-US" altLang="zh-CN" sz="1800" dirty="0"/>
              <a:t>C</a:t>
            </a:r>
            <a:r>
              <a:rPr lang="zh-CN" altLang="en-US" sz="1800" dirty="0"/>
              <a:t>、</a:t>
            </a:r>
            <a:r>
              <a:rPr lang="en-US" altLang="zh-CN" sz="1800" dirty="0"/>
              <a:t>C++</a:t>
            </a:r>
            <a:r>
              <a:rPr lang="zh-CN" altLang="en-US" sz="1800" dirty="0"/>
              <a:t>、</a:t>
            </a:r>
            <a:r>
              <a:rPr lang="en-US" altLang="zh-CN" sz="1800" dirty="0"/>
              <a:t>Python</a:t>
            </a:r>
            <a:r>
              <a:rPr lang="zh-CN" altLang="en-US" sz="1800" dirty="0"/>
              <a:t>、</a:t>
            </a:r>
            <a:r>
              <a:rPr lang="en-US" altLang="zh-CN" sz="1800" dirty="0"/>
              <a:t>Java</a:t>
            </a:r>
            <a:r>
              <a:rPr lang="zh-CN" altLang="en-US" sz="1800" dirty="0"/>
              <a:t>、</a:t>
            </a:r>
            <a:r>
              <a:rPr lang="en-US" altLang="zh-CN" sz="1800" dirty="0"/>
              <a:t>Perl</a:t>
            </a:r>
            <a:r>
              <a:rPr lang="zh-CN" altLang="en-US" sz="1800" dirty="0"/>
              <a:t>、</a:t>
            </a:r>
            <a:r>
              <a:rPr lang="en-US" altLang="zh-CN" sz="1800" dirty="0"/>
              <a:t>PHP</a:t>
            </a:r>
            <a:r>
              <a:rPr lang="zh-CN" altLang="en-US" sz="1800" dirty="0"/>
              <a:t>、</a:t>
            </a:r>
            <a:r>
              <a:rPr lang="en-US" altLang="zh-CN" sz="1800" dirty="0"/>
              <a:t>Eiffel</a:t>
            </a:r>
            <a:r>
              <a:rPr lang="zh-CN" altLang="en-US" sz="1800" dirty="0"/>
              <a:t>、</a:t>
            </a:r>
            <a:r>
              <a:rPr lang="en-US" altLang="zh-CN" sz="1800" dirty="0"/>
              <a:t>Ruby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Tcl</a:t>
            </a:r>
            <a:r>
              <a:rPr lang="zh-CN" altLang="en-US" sz="1800" dirty="0"/>
              <a:t>等。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对</a:t>
            </a:r>
            <a:r>
              <a:rPr lang="en-US" altLang="zh-CN" sz="1800" dirty="0"/>
              <a:t>PHP</a:t>
            </a:r>
            <a:r>
              <a:rPr lang="zh-CN" altLang="en-US" sz="1800" dirty="0"/>
              <a:t>有很好的支持，</a:t>
            </a:r>
            <a:r>
              <a:rPr lang="en-US" altLang="zh-CN" sz="1800" dirty="0"/>
              <a:t>PHP</a:t>
            </a:r>
            <a:r>
              <a:rPr lang="zh-CN" altLang="en-US" sz="1800" dirty="0"/>
              <a:t>是目前最流行的</a:t>
            </a:r>
            <a:r>
              <a:rPr lang="en-US" altLang="zh-CN" sz="1800" dirty="0"/>
              <a:t>Web</a:t>
            </a:r>
            <a:r>
              <a:rPr lang="zh-CN" altLang="en-US" sz="1800" dirty="0"/>
              <a:t>开发语言。</a:t>
            </a:r>
          </a:p>
          <a:p>
            <a:pPr algn="l"/>
            <a:r>
              <a:rPr lang="en-US" altLang="zh-CN" sz="1800" dirty="0"/>
              <a:t>MySQL</a:t>
            </a:r>
            <a:r>
              <a:rPr lang="zh-CN" altLang="en-US" sz="1800" dirty="0"/>
              <a:t>支持大型数据库，支持</a:t>
            </a:r>
            <a:r>
              <a:rPr lang="en-US" altLang="zh-CN" sz="1800" dirty="0"/>
              <a:t>5000</a:t>
            </a:r>
            <a:r>
              <a:rPr lang="zh-CN" altLang="en-US" sz="1800" dirty="0"/>
              <a:t>万条记录的数据仓库，</a:t>
            </a:r>
            <a:r>
              <a:rPr lang="en-US" altLang="zh-CN" sz="1800" dirty="0"/>
              <a:t>32</a:t>
            </a:r>
            <a:r>
              <a:rPr lang="zh-CN" altLang="en-US" sz="1800" dirty="0"/>
              <a:t>位系统表文件最大可支持</a:t>
            </a:r>
            <a:r>
              <a:rPr lang="en-US" altLang="zh-CN" sz="1800" dirty="0"/>
              <a:t>4GB</a:t>
            </a:r>
            <a:r>
              <a:rPr lang="zh-CN" altLang="en-US" sz="1800" dirty="0"/>
              <a:t>，</a:t>
            </a:r>
            <a:r>
              <a:rPr lang="en-US" altLang="zh-CN" sz="1800" dirty="0"/>
              <a:t>64</a:t>
            </a:r>
            <a:r>
              <a:rPr lang="zh-CN" altLang="en-US" sz="1800" dirty="0"/>
              <a:t>位系统支持最大的表文件为</a:t>
            </a:r>
            <a:r>
              <a:rPr lang="en-US" altLang="zh-CN" sz="1800" dirty="0"/>
              <a:t>8TB</a:t>
            </a:r>
            <a:r>
              <a:rPr lang="zh-CN" altLang="en-US" sz="1800" dirty="0"/>
              <a:t>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是可以定制的，采用了</a:t>
            </a:r>
            <a:r>
              <a:rPr lang="en-US" altLang="zh-CN" sz="1800" dirty="0"/>
              <a:t>GPL</a:t>
            </a:r>
            <a:r>
              <a:rPr lang="zh-CN" altLang="en-US" sz="1800" dirty="0"/>
              <a:t>协议，你可以修改源码来开发自己的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系统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215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nl-NL" sz="1800" dirty="0"/>
              <a:t>可以通过以下命令来连接到</a:t>
            </a:r>
            <a:r>
              <a:rPr lang="nl-NL" altLang="zh-CN" sz="1800" dirty="0"/>
              <a:t>Mysql</a:t>
            </a:r>
            <a:r>
              <a:rPr lang="zh-CN" altLang="nl-NL" sz="1800" dirty="0"/>
              <a:t>服务器：</a:t>
            </a:r>
          </a:p>
          <a:p>
            <a:pPr algn="l"/>
            <a:r>
              <a:rPr lang="nl-NL" altLang="zh-CN" sz="1800" dirty="0"/>
              <a:t>[root@host]# mysql -u root -p</a:t>
            </a:r>
          </a:p>
          <a:p>
            <a:pPr algn="l"/>
            <a:r>
              <a:rPr lang="nl-NL" altLang="zh-CN" sz="1800" dirty="0"/>
              <a:t>Enter password</a:t>
            </a:r>
            <a:r>
              <a:rPr lang="nl-NL" altLang="zh-CN" sz="1800" dirty="0" smtClean="0"/>
              <a:t>:*******</a:t>
            </a:r>
          </a:p>
          <a:p>
            <a:pPr algn="l"/>
            <a:endParaRPr lang="nl-NL" sz="1800" dirty="0" smtClean="0"/>
          </a:p>
          <a:p>
            <a:pPr algn="l"/>
            <a:r>
              <a:rPr lang="en-US" altLang="zh-CN" sz="1800" dirty="0" err="1"/>
              <a:t>mysql</a:t>
            </a:r>
            <a:r>
              <a:rPr lang="en-US" altLang="zh-CN" sz="1800" dirty="0"/>
              <a:t> -h </a:t>
            </a:r>
            <a:r>
              <a:rPr lang="zh-CN" altLang="en-US" sz="1800" dirty="0"/>
              <a:t>主机名 </a:t>
            </a:r>
            <a:r>
              <a:rPr lang="en-US" altLang="zh-CN" sz="1800" dirty="0"/>
              <a:t>-u </a:t>
            </a:r>
            <a:r>
              <a:rPr lang="zh-CN" altLang="en-US" sz="1800" dirty="0"/>
              <a:t>用户名 </a:t>
            </a:r>
            <a:r>
              <a:rPr lang="en-US" altLang="zh-CN" sz="1800" dirty="0"/>
              <a:t>-p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-h : </a:t>
            </a:r>
            <a:r>
              <a:rPr lang="zh-CN" altLang="en-US" sz="1800" dirty="0"/>
              <a:t>该命令用于指定客户端所要登录的</a:t>
            </a:r>
            <a:r>
              <a:rPr lang="en-US" altLang="zh-CN" sz="1800" dirty="0"/>
              <a:t>MySQL</a:t>
            </a:r>
            <a:r>
              <a:rPr lang="zh-CN" altLang="en-US" sz="1800" dirty="0"/>
              <a:t>主机名</a:t>
            </a:r>
            <a:r>
              <a:rPr lang="en-US" altLang="zh-CN" sz="1800" dirty="0"/>
              <a:t>, </a:t>
            </a:r>
            <a:r>
              <a:rPr lang="zh-CN" altLang="en-US" sz="1800" dirty="0"/>
              <a:t>登录当前机器该参数可以省略</a:t>
            </a:r>
            <a:r>
              <a:rPr lang="en-US" altLang="zh-CN" sz="1800" dirty="0"/>
              <a:t>;</a:t>
            </a:r>
          </a:p>
          <a:p>
            <a:pPr algn="l"/>
            <a:r>
              <a:rPr lang="en-US" altLang="zh-CN" sz="1800" dirty="0"/>
              <a:t>-u : </a:t>
            </a:r>
            <a:r>
              <a:rPr lang="zh-CN" altLang="en-US" sz="1800" dirty="0"/>
              <a:t>所要登录的用户名</a:t>
            </a:r>
            <a:r>
              <a:rPr lang="en-US" altLang="zh-CN" sz="1800" dirty="0"/>
              <a:t>;</a:t>
            </a:r>
          </a:p>
          <a:p>
            <a:pPr algn="l"/>
            <a:r>
              <a:rPr lang="en-US" altLang="zh-CN" sz="1800" dirty="0"/>
              <a:t>-p : </a:t>
            </a:r>
            <a:r>
              <a:rPr lang="zh-CN" altLang="en-US" sz="1800" dirty="0"/>
              <a:t>告诉服务器将会使用一个密码来登录</a:t>
            </a:r>
            <a:r>
              <a:rPr lang="en-US" altLang="zh-CN" sz="1800" dirty="0"/>
              <a:t>, </a:t>
            </a:r>
            <a:r>
              <a:rPr lang="zh-CN" altLang="en-US" sz="1800" dirty="0"/>
              <a:t>如果所要登录的用户名密码为空</a:t>
            </a:r>
            <a:r>
              <a:rPr lang="en-US" altLang="zh-CN" sz="1800" dirty="0"/>
              <a:t>, </a:t>
            </a:r>
            <a:r>
              <a:rPr lang="zh-CN" altLang="en-US" sz="1800" dirty="0"/>
              <a:t>可以忽略此选项。</a:t>
            </a:r>
            <a:endParaRPr lang="nl-NL" sz="1800" dirty="0"/>
          </a:p>
          <a:p>
            <a:pPr algn="l"/>
            <a:endParaRPr lang="nl-NL" sz="1800" dirty="0" smtClean="0"/>
          </a:p>
          <a:p>
            <a:pPr algn="l"/>
            <a:r>
              <a:rPr lang="en-US" altLang="zh-CN" sz="1800" dirty="0"/>
              <a:t>USE </a:t>
            </a:r>
            <a:r>
              <a:rPr lang="zh-CN" altLang="en-US" sz="1800" dirty="0"/>
              <a:t>数据库名 </a:t>
            </a:r>
            <a:r>
              <a:rPr lang="en-US" altLang="zh-CN" sz="1800" dirty="0"/>
              <a:t>:</a:t>
            </a:r>
          </a:p>
          <a:p>
            <a:pPr algn="l"/>
            <a:r>
              <a:rPr lang="zh-CN" altLang="en-US" sz="1800" dirty="0"/>
              <a:t>选择要操作的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数据库，使用该命令后所有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命令都只针对该数据库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en-CA" sz="1800" dirty="0"/>
              <a:t>SHOW DATABASES: </a:t>
            </a:r>
          </a:p>
          <a:p>
            <a:pPr algn="l"/>
            <a:r>
              <a:rPr lang="zh-CN" altLang="en-US" sz="1800" dirty="0"/>
              <a:t>列出 </a:t>
            </a:r>
            <a:r>
              <a:rPr lang="en-CA" sz="1800" dirty="0"/>
              <a:t>MySQL </a:t>
            </a:r>
            <a:r>
              <a:rPr lang="zh-CN" altLang="en-US" sz="1800" dirty="0"/>
              <a:t>数据库管理系统的数据库列表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en-CA" sz="1800" dirty="0"/>
              <a:t>SHOW TABLES:</a:t>
            </a:r>
          </a:p>
          <a:p>
            <a:pPr algn="l"/>
            <a:r>
              <a:rPr lang="zh-CN" altLang="en-US" sz="1800" dirty="0"/>
              <a:t>显示指定数据库的所有表，使用该命令前需要使用 </a:t>
            </a:r>
            <a:r>
              <a:rPr lang="en-CA" sz="1800" dirty="0"/>
              <a:t>use </a:t>
            </a:r>
            <a:r>
              <a:rPr lang="zh-CN" altLang="en-US" sz="1800" dirty="0"/>
              <a:t>命令来选择要操作的数据库。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39712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smtClean="0"/>
              <a:t>MySQL</a:t>
            </a:r>
            <a:r>
              <a:rPr lang="zh-CN" altLang="en-US" sz="1800" dirty="0"/>
              <a:t>有三大类数据类型</a:t>
            </a:r>
            <a:r>
              <a:rPr lang="en-US" altLang="zh-CN" sz="1800" dirty="0"/>
              <a:t>, </a:t>
            </a:r>
            <a:r>
              <a:rPr lang="zh-CN" altLang="en-US" sz="1800" dirty="0"/>
              <a:t>分别为数字、日期</a:t>
            </a:r>
            <a:r>
              <a:rPr lang="en-US" altLang="zh-CN" sz="1800" dirty="0"/>
              <a:t>\</a:t>
            </a:r>
            <a:r>
              <a:rPr lang="zh-CN" altLang="en-US" sz="1800" dirty="0"/>
              <a:t>时间、字符串</a:t>
            </a:r>
            <a:r>
              <a:rPr lang="en-US" altLang="zh-CN" sz="1800" dirty="0"/>
              <a:t>, </a:t>
            </a:r>
            <a:r>
              <a:rPr lang="zh-CN" altLang="en-US" sz="1800" dirty="0"/>
              <a:t>这三大类中又更细致的划分了许多子类型</a:t>
            </a:r>
            <a:r>
              <a:rPr lang="en-US" altLang="zh-CN" sz="1800" dirty="0"/>
              <a:t>:</a:t>
            </a:r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/>
              <a:t>数字类型</a:t>
            </a:r>
          </a:p>
          <a:p>
            <a:pPr algn="l"/>
            <a:r>
              <a:rPr lang="zh-CN" altLang="en-US" sz="1800" dirty="0"/>
              <a:t>整数</a:t>
            </a:r>
            <a:r>
              <a:rPr lang="en-US" altLang="zh-CN" sz="1800" dirty="0"/>
              <a:t>: </a:t>
            </a:r>
            <a:r>
              <a:rPr lang="en-CA" altLang="zh-CN" sz="1800" dirty="0" err="1"/>
              <a:t>tinyint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smallint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mediumint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int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bigint</a:t>
            </a:r>
            <a:endParaRPr lang="en-CA" altLang="zh-CN" sz="1800" dirty="0"/>
          </a:p>
          <a:p>
            <a:pPr algn="l"/>
            <a:r>
              <a:rPr lang="zh-CN" altLang="en-US" sz="1800" dirty="0"/>
              <a:t>浮点数</a:t>
            </a:r>
            <a:r>
              <a:rPr lang="en-US" altLang="zh-CN" sz="1800" dirty="0"/>
              <a:t>: </a:t>
            </a:r>
            <a:r>
              <a:rPr lang="en-CA" altLang="zh-CN" sz="1800" dirty="0"/>
              <a:t>float</a:t>
            </a:r>
            <a:r>
              <a:rPr lang="zh-CN" altLang="en-CA" sz="1800" dirty="0"/>
              <a:t>、</a:t>
            </a:r>
            <a:r>
              <a:rPr lang="en-CA" altLang="zh-CN" sz="1800" dirty="0"/>
              <a:t>double</a:t>
            </a:r>
            <a:r>
              <a:rPr lang="zh-CN" altLang="en-CA" sz="1800" dirty="0"/>
              <a:t>、</a:t>
            </a:r>
            <a:r>
              <a:rPr lang="en-CA" altLang="zh-CN" sz="1800" dirty="0"/>
              <a:t>real</a:t>
            </a:r>
            <a:r>
              <a:rPr lang="zh-CN" altLang="en-CA" sz="1800" dirty="0"/>
              <a:t>、</a:t>
            </a:r>
            <a:r>
              <a:rPr lang="en-CA" altLang="zh-CN" sz="1800" dirty="0"/>
              <a:t>decimal</a:t>
            </a:r>
          </a:p>
          <a:p>
            <a:pPr algn="l"/>
            <a:r>
              <a:rPr lang="zh-CN" altLang="en-US" sz="1800" dirty="0"/>
              <a:t>日期和时间</a:t>
            </a:r>
            <a:r>
              <a:rPr lang="en-US" altLang="zh-CN" sz="1800" dirty="0"/>
              <a:t>: </a:t>
            </a:r>
            <a:r>
              <a:rPr lang="en-CA" altLang="zh-CN" sz="1800" dirty="0"/>
              <a:t>date</a:t>
            </a:r>
            <a:r>
              <a:rPr lang="zh-CN" altLang="en-CA" sz="1800" dirty="0"/>
              <a:t>、</a:t>
            </a:r>
            <a:r>
              <a:rPr lang="en-CA" altLang="zh-CN" sz="1800" dirty="0"/>
              <a:t>time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datetime</a:t>
            </a:r>
            <a:r>
              <a:rPr lang="zh-CN" altLang="en-CA" sz="1800" dirty="0"/>
              <a:t>、</a:t>
            </a:r>
            <a:r>
              <a:rPr lang="en-CA" altLang="zh-CN" sz="1800" dirty="0"/>
              <a:t>timestamp</a:t>
            </a:r>
            <a:r>
              <a:rPr lang="zh-CN" altLang="en-CA" sz="1800" dirty="0"/>
              <a:t>、</a:t>
            </a:r>
            <a:r>
              <a:rPr lang="en-CA" altLang="zh-CN" sz="1800" dirty="0"/>
              <a:t>year</a:t>
            </a:r>
          </a:p>
          <a:p>
            <a:pPr algn="l"/>
            <a:r>
              <a:rPr lang="zh-CN" altLang="en-US" sz="1800" dirty="0"/>
              <a:t>字符串类型</a:t>
            </a:r>
          </a:p>
          <a:p>
            <a:pPr algn="l"/>
            <a:r>
              <a:rPr lang="zh-CN" altLang="en-US" sz="1800" dirty="0"/>
              <a:t>字符串</a:t>
            </a:r>
            <a:r>
              <a:rPr lang="en-US" altLang="zh-CN" sz="1800" dirty="0"/>
              <a:t>: </a:t>
            </a:r>
            <a:r>
              <a:rPr lang="en-CA" altLang="zh-CN" sz="1800" dirty="0"/>
              <a:t>char</a:t>
            </a:r>
            <a:r>
              <a:rPr lang="zh-CN" altLang="en-CA" sz="1800" dirty="0"/>
              <a:t>、</a:t>
            </a:r>
            <a:r>
              <a:rPr lang="en-CA" altLang="zh-CN" sz="1800" dirty="0"/>
              <a:t>varchar</a:t>
            </a:r>
          </a:p>
          <a:p>
            <a:pPr algn="l"/>
            <a:r>
              <a:rPr lang="zh-CN" altLang="en-US" sz="1800" dirty="0"/>
              <a:t>文本</a:t>
            </a:r>
            <a:r>
              <a:rPr lang="en-US" altLang="zh-CN" sz="1800" dirty="0"/>
              <a:t>: </a:t>
            </a:r>
            <a:r>
              <a:rPr lang="en-CA" altLang="zh-CN" sz="1800" dirty="0" err="1"/>
              <a:t>tinytext</a:t>
            </a:r>
            <a:r>
              <a:rPr lang="zh-CN" altLang="en-CA" sz="1800" dirty="0"/>
              <a:t>、</a:t>
            </a:r>
            <a:r>
              <a:rPr lang="en-CA" altLang="zh-CN" sz="1800" dirty="0"/>
              <a:t>text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mediumtext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longtext</a:t>
            </a:r>
            <a:endParaRPr lang="en-CA" altLang="zh-CN" sz="1800" dirty="0"/>
          </a:p>
          <a:p>
            <a:pPr algn="l"/>
            <a:r>
              <a:rPr lang="zh-CN" altLang="en-US" sz="1800" dirty="0"/>
              <a:t>二进制</a:t>
            </a:r>
            <a:r>
              <a:rPr lang="en-US" altLang="zh-CN" sz="1800" dirty="0"/>
              <a:t>(</a:t>
            </a:r>
            <a:r>
              <a:rPr lang="zh-CN" altLang="en-US" sz="1800" dirty="0"/>
              <a:t>可用来存储图片、音乐等</a:t>
            </a:r>
            <a:r>
              <a:rPr lang="en-US" altLang="zh-CN" sz="1800" dirty="0"/>
              <a:t>): </a:t>
            </a:r>
            <a:r>
              <a:rPr lang="en-CA" altLang="zh-CN" sz="1800" dirty="0" err="1"/>
              <a:t>tinyblob</a:t>
            </a:r>
            <a:r>
              <a:rPr lang="zh-CN" altLang="en-CA" sz="1800" dirty="0"/>
              <a:t>、</a:t>
            </a:r>
            <a:r>
              <a:rPr lang="en-CA" altLang="zh-CN" sz="1800" dirty="0"/>
              <a:t>blob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mediumblob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longblobd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2862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JDB</a:t>
            </a:r>
            <a:r>
              <a:rPr lang="en-US" altLang="zh-CN" sz="1800" dirty="0"/>
              <a:t>C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8748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688" y="430305"/>
            <a:ext cx="10051312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JDBC</a:t>
            </a:r>
            <a:r>
              <a:rPr lang="zh-CN" altLang="en-US" sz="1800" dirty="0"/>
              <a:t>（</a:t>
            </a:r>
            <a:r>
              <a:rPr lang="en-US" altLang="zh-CN" sz="1800" dirty="0"/>
              <a:t>Java Data Base </a:t>
            </a:r>
            <a:r>
              <a:rPr lang="en-US" altLang="zh-CN" sz="1800" dirty="0" err="1"/>
              <a:t>Connectivity,java</a:t>
            </a:r>
            <a:r>
              <a:rPr lang="zh-CN" altLang="en-US" sz="1800" dirty="0"/>
              <a:t>数据库连接）是一种用于执行</a:t>
            </a:r>
            <a:r>
              <a:rPr lang="en-US" altLang="zh-CN" sz="1800" dirty="0"/>
              <a:t>SQL</a:t>
            </a:r>
            <a:r>
              <a:rPr lang="zh-CN" altLang="en-US" sz="1800" dirty="0"/>
              <a:t>语句的</a:t>
            </a:r>
            <a:r>
              <a:rPr lang="en-US" altLang="zh-CN" sz="1800" dirty="0"/>
              <a:t>Java API</a:t>
            </a:r>
            <a:r>
              <a:rPr lang="zh-CN" altLang="en-US" sz="1800" dirty="0"/>
              <a:t>，可以为多种关系数据库提供统一访问，它由一组用</a:t>
            </a:r>
            <a:r>
              <a:rPr lang="en-US" altLang="zh-CN" sz="1800" dirty="0"/>
              <a:t>Java</a:t>
            </a:r>
            <a:r>
              <a:rPr lang="zh-CN" altLang="en-US" sz="1800" dirty="0"/>
              <a:t>语言编写的类和接口组成。</a:t>
            </a:r>
            <a:r>
              <a:rPr lang="en-US" altLang="zh-CN" sz="1800" dirty="0"/>
              <a:t>JDBC</a:t>
            </a:r>
            <a:r>
              <a:rPr lang="zh-CN" altLang="en-US" sz="1800" dirty="0"/>
              <a:t>为工具</a:t>
            </a:r>
            <a:r>
              <a:rPr lang="en-US" altLang="zh-CN" sz="1800" dirty="0"/>
              <a:t>/</a:t>
            </a:r>
            <a:r>
              <a:rPr lang="zh-CN" altLang="en-US" sz="1800" dirty="0"/>
              <a:t>数据库开发人员提供了一个标准的</a:t>
            </a:r>
            <a:r>
              <a:rPr lang="en-US" altLang="zh-CN" sz="1800" dirty="0"/>
              <a:t>API</a:t>
            </a:r>
            <a:r>
              <a:rPr lang="zh-CN" altLang="en-US" sz="1800" dirty="0"/>
              <a:t>，据此可以构建更高级的工具和接口，使数据库开发人员能够用纯 </a:t>
            </a:r>
            <a:r>
              <a:rPr lang="en-US" altLang="zh-CN" sz="1800" dirty="0"/>
              <a:t>Java API </a:t>
            </a:r>
            <a:r>
              <a:rPr lang="zh-CN" altLang="en-US" sz="1800" dirty="0"/>
              <a:t>编写数据库应用程序。</a:t>
            </a:r>
          </a:p>
          <a:p>
            <a:pPr algn="l"/>
            <a:r>
              <a:rPr lang="zh-CN" altLang="en-US" sz="1800" dirty="0" smtClean="0"/>
              <a:t>有了</a:t>
            </a:r>
            <a:r>
              <a:rPr lang="en-US" altLang="zh-CN" sz="1800" dirty="0"/>
              <a:t>JDBC</a:t>
            </a:r>
            <a:r>
              <a:rPr lang="zh-CN" altLang="en-US" sz="1800" dirty="0"/>
              <a:t>，向各种关系数据发送</a:t>
            </a:r>
            <a:r>
              <a:rPr lang="en-US" altLang="zh-CN" sz="1800" dirty="0"/>
              <a:t>SQL</a:t>
            </a:r>
            <a:r>
              <a:rPr lang="zh-CN" altLang="en-US" sz="1800" dirty="0"/>
              <a:t>语句就是一件很容易的事。换言之，有了</a:t>
            </a:r>
            <a:r>
              <a:rPr lang="en-US" altLang="zh-CN" sz="1800" dirty="0"/>
              <a:t>JDBC API</a:t>
            </a:r>
            <a:r>
              <a:rPr lang="zh-CN" altLang="en-US" sz="1800" dirty="0"/>
              <a:t>，就不必为访问</a:t>
            </a:r>
            <a:r>
              <a:rPr lang="en-US" altLang="zh-CN" sz="1800" dirty="0"/>
              <a:t>Sybase</a:t>
            </a:r>
            <a:r>
              <a:rPr lang="zh-CN" altLang="en-US" sz="1800" dirty="0"/>
              <a:t>数据库专门写一个程序，为访问</a:t>
            </a:r>
            <a:r>
              <a:rPr lang="en-US" altLang="zh-CN" sz="1800" dirty="0"/>
              <a:t>Oracle</a:t>
            </a:r>
            <a:r>
              <a:rPr lang="zh-CN" altLang="en-US" sz="1800" dirty="0"/>
              <a:t>数据库又专门写一个程序，或为访问</a:t>
            </a:r>
            <a:r>
              <a:rPr lang="en-US" altLang="zh-CN" sz="1800" dirty="0"/>
              <a:t>Informix</a:t>
            </a:r>
            <a:r>
              <a:rPr lang="zh-CN" altLang="en-US" sz="1800" dirty="0"/>
              <a:t>数据库又编写另一个程序等等，程序员只需用</a:t>
            </a:r>
            <a:r>
              <a:rPr lang="en-US" altLang="zh-CN" sz="1800" dirty="0"/>
              <a:t>JDBC API</a:t>
            </a:r>
            <a:r>
              <a:rPr lang="zh-CN" altLang="en-US" sz="1800" dirty="0"/>
              <a:t>写一个程序就够了，它可向相应数据库发送</a:t>
            </a:r>
            <a:r>
              <a:rPr lang="en-US" altLang="zh-CN" sz="1800" dirty="0"/>
              <a:t>SQL</a:t>
            </a:r>
            <a:r>
              <a:rPr lang="zh-CN" altLang="en-US" sz="1800" dirty="0"/>
              <a:t>调用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endParaRPr lang="en-CA" sz="1800" dirty="0"/>
          </a:p>
        </p:txBody>
      </p:sp>
      <p:pic>
        <p:nvPicPr>
          <p:cNvPr id="1026" name="Picture 2" descr="http://images.cnitblog.com/blog/445059/201304/08141443-c19ccbb920e74264b85541ac27d4465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55" y="2422345"/>
            <a:ext cx="69056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6688" y="4060645"/>
            <a:ext cx="108841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问题的重点在于，你的应用程序如何调用这组程序库？不同的数据库通常会有不同的通信协议，用以连接不同数据库的程序库在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API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上也会有所不同，如果应用程序直接使用这些程序库，例如：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XySqlConnection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 conn = new 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XySqlConnection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("localhost", "root", "1234");</a:t>
            </a:r>
          </a:p>
          <a:p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conn.selectDB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("gossip");</a:t>
            </a:r>
          </a:p>
          <a:p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XySqlQuery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 query = 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conn.query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("SELECT * FROM T_USER");</a:t>
            </a:r>
          </a:p>
          <a:p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假设这段代码中的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API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是某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Xy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数据库厂商程序库所提供，应用程序中要使用到数据库连接时，都会直接调用这些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API，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若哪天应用程序打算改用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Ab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厂商数据库及其提供的数据库连接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API，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那就得修改相关的代码。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err="1" smtClean="0"/>
              <a:t>dd</a:t>
            </a:r>
            <a:endParaRPr lang="en-CA" sz="1800" dirty="0"/>
          </a:p>
        </p:txBody>
      </p:sp>
      <p:pic>
        <p:nvPicPr>
          <p:cNvPr id="2050" name="Picture 2" descr="http://images.cnitblog.com/blog/445059/201304/08141536-4b779d2f884142e0be114d376511e3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70" y="483468"/>
            <a:ext cx="642937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JDBC </a:t>
            </a:r>
            <a:r>
              <a:rPr lang="zh-CN" altLang="en-US" sz="1800" dirty="0"/>
              <a:t>标准主要分为两个部分： </a:t>
            </a:r>
            <a:r>
              <a:rPr lang="en-US" altLang="zh-CN" sz="1800" dirty="0"/>
              <a:t>JDBC </a:t>
            </a:r>
            <a:r>
              <a:rPr lang="zh-CN" altLang="en-US" sz="1800" dirty="0"/>
              <a:t>应用程序开发者接口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ApplicationDeveloper</a:t>
            </a:r>
            <a:r>
              <a:rPr lang="en-US" altLang="zh-CN" sz="1800" dirty="0"/>
              <a:t> Interface)</a:t>
            </a:r>
            <a:r>
              <a:rPr lang="zh-CN" altLang="en-US" sz="1800" dirty="0"/>
              <a:t>以及</a:t>
            </a:r>
            <a:r>
              <a:rPr lang="en-US" altLang="zh-CN" sz="1800" dirty="0"/>
              <a:t>JDBC </a:t>
            </a:r>
            <a:r>
              <a:rPr lang="zh-CN" altLang="en-US" sz="1800" dirty="0"/>
              <a:t>驱动程序开发者接口</a:t>
            </a:r>
            <a:r>
              <a:rPr lang="en-US" altLang="zh-CN" sz="1800" dirty="0"/>
              <a:t>(Driver Developer Interface)</a:t>
            </a:r>
            <a:r>
              <a:rPr lang="zh-CN" altLang="en-US" sz="1800" dirty="0"/>
              <a:t>。如果应用程序需要连接数据库，就是调用</a:t>
            </a:r>
            <a:r>
              <a:rPr lang="en-US" altLang="zh-CN" sz="1800" dirty="0"/>
              <a:t>JDBC </a:t>
            </a:r>
            <a:r>
              <a:rPr lang="zh-CN" altLang="en-US" sz="1800" dirty="0"/>
              <a:t>应用程序开发者接口，相关</a:t>
            </a:r>
            <a:r>
              <a:rPr lang="en-US" altLang="zh-CN" sz="1800" dirty="0"/>
              <a:t>API </a:t>
            </a:r>
            <a:r>
              <a:rPr lang="zh-CN" altLang="en-US" sz="1800" dirty="0"/>
              <a:t>主要在</a:t>
            </a:r>
            <a:r>
              <a:rPr lang="en-US" altLang="zh-CN" sz="1800" dirty="0" err="1"/>
              <a:t>java.sql</a:t>
            </a:r>
            <a:r>
              <a:rPr lang="en-US" altLang="zh-CN" sz="1800" dirty="0"/>
              <a:t> </a:t>
            </a:r>
            <a:r>
              <a:rPr lang="zh-CN" altLang="en-US" sz="1800" dirty="0"/>
              <a:t>与</a:t>
            </a:r>
            <a:r>
              <a:rPr lang="en-US" altLang="zh-CN" sz="1800" dirty="0" err="1"/>
              <a:t>javax.sql</a:t>
            </a:r>
            <a:r>
              <a:rPr lang="en-US" altLang="zh-CN" sz="1800" dirty="0"/>
              <a:t> </a:t>
            </a:r>
            <a:r>
              <a:rPr lang="zh-CN" altLang="en-US" sz="1800" dirty="0"/>
              <a:t>两个包中。</a:t>
            </a:r>
            <a:r>
              <a:rPr lang="en-US" altLang="zh-CN" sz="1800" dirty="0"/>
              <a:t>JDBC </a:t>
            </a:r>
            <a:r>
              <a:rPr lang="zh-CN" altLang="en-US" sz="1800" dirty="0"/>
              <a:t>驱动程序开发者接口则是数据库厂商要实现驱动程序时的规范，一般开发者并不用了解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en-CA" sz="1800" dirty="0"/>
              <a:t>Connection conn = </a:t>
            </a:r>
            <a:r>
              <a:rPr lang="en-CA" sz="1800" dirty="0" err="1"/>
              <a:t>DriverManager.getConnection</a:t>
            </a:r>
            <a:r>
              <a:rPr lang="en-CA" sz="1800" dirty="0"/>
              <a:t>(…);</a:t>
            </a:r>
          </a:p>
          <a:p>
            <a:pPr algn="l"/>
            <a:r>
              <a:rPr lang="en-CA" sz="1800" dirty="0" smtClean="0"/>
              <a:t>Statement </a:t>
            </a:r>
            <a:r>
              <a:rPr lang="en-CA" sz="1800" dirty="0" err="1"/>
              <a:t>st</a:t>
            </a:r>
            <a:r>
              <a:rPr lang="en-CA" sz="1800" dirty="0"/>
              <a:t> = </a:t>
            </a:r>
            <a:r>
              <a:rPr lang="en-CA" sz="1800" dirty="0" err="1"/>
              <a:t>conn.createStatement</a:t>
            </a:r>
            <a:r>
              <a:rPr lang="en-CA" sz="1800" dirty="0"/>
              <a:t>();</a:t>
            </a:r>
          </a:p>
          <a:p>
            <a:pPr algn="l"/>
            <a:r>
              <a:rPr lang="en-CA" sz="1800" dirty="0" err="1" smtClean="0"/>
              <a:t>ResultSet</a:t>
            </a:r>
            <a:r>
              <a:rPr lang="en-CA" sz="1800" dirty="0" smtClean="0"/>
              <a:t> </a:t>
            </a:r>
            <a:r>
              <a:rPr lang="en-CA" sz="1800" dirty="0" err="1"/>
              <a:t>rs</a:t>
            </a:r>
            <a:r>
              <a:rPr lang="en-CA" sz="1800" dirty="0"/>
              <a:t> = </a:t>
            </a:r>
            <a:r>
              <a:rPr lang="en-CA" sz="1800" dirty="0" err="1"/>
              <a:t>st.executeQuery</a:t>
            </a:r>
            <a:r>
              <a:rPr lang="en-CA" sz="1800" dirty="0"/>
              <a:t>("SELECT * FROM T_USER");</a:t>
            </a:r>
          </a:p>
          <a:p>
            <a:pPr algn="l"/>
            <a:r>
              <a:rPr lang="zh-CN" altLang="en-US" sz="1800" dirty="0" smtClean="0"/>
              <a:t>假设</a:t>
            </a:r>
            <a:r>
              <a:rPr lang="zh-CN" altLang="en-US" sz="1800" dirty="0"/>
              <a:t>这段代码是连接</a:t>
            </a:r>
            <a:r>
              <a:rPr lang="en-CA" sz="1800" dirty="0"/>
              <a:t>MySQL </a:t>
            </a:r>
            <a:r>
              <a:rPr lang="zh-CN" altLang="en-US" sz="1800" dirty="0"/>
              <a:t>数据库，你会需要在</a:t>
            </a:r>
            <a:r>
              <a:rPr lang="en-CA" sz="1800" dirty="0" err="1"/>
              <a:t>Classpath</a:t>
            </a:r>
            <a:r>
              <a:rPr lang="en-CA" sz="1800" dirty="0"/>
              <a:t> </a:t>
            </a:r>
            <a:r>
              <a:rPr lang="zh-CN" altLang="en-US" sz="1800" dirty="0"/>
              <a:t>中设置</a:t>
            </a:r>
            <a:r>
              <a:rPr lang="en-CA" sz="1800" dirty="0"/>
              <a:t>MySQL </a:t>
            </a:r>
            <a:r>
              <a:rPr lang="zh-CN" altLang="en-US" sz="1800" dirty="0"/>
              <a:t>对应</a:t>
            </a:r>
            <a:r>
              <a:rPr lang="en-CA" sz="1800" dirty="0"/>
              <a:t>JDBC</a:t>
            </a:r>
            <a:r>
              <a:rPr lang="zh-CN" altLang="en-US" sz="1800" dirty="0"/>
              <a:t>的驱动程序。具体来说，就是在</a:t>
            </a:r>
            <a:r>
              <a:rPr lang="en-CA" sz="1800" dirty="0" err="1"/>
              <a:t>Classpath</a:t>
            </a:r>
            <a:r>
              <a:rPr lang="en-CA" sz="1800" dirty="0"/>
              <a:t> </a:t>
            </a:r>
            <a:r>
              <a:rPr lang="zh-CN" altLang="en-US" sz="1800" dirty="0"/>
              <a:t>中设置一个</a:t>
            </a:r>
            <a:r>
              <a:rPr lang="en-CA" sz="1800" dirty="0"/>
              <a:t>JAR</a:t>
            </a:r>
            <a:r>
              <a:rPr lang="zh-CN" altLang="en-US" sz="1800" dirty="0"/>
              <a:t>文件，此时应用程序、</a:t>
            </a:r>
            <a:r>
              <a:rPr lang="en-CA" sz="1800" dirty="0"/>
              <a:t>JDBC </a:t>
            </a:r>
            <a:r>
              <a:rPr lang="zh-CN" altLang="en-US" sz="1800" dirty="0"/>
              <a:t>与数据库的关系如下图所示。</a:t>
            </a:r>
            <a:endParaRPr lang="en-CA" sz="1800" dirty="0"/>
          </a:p>
        </p:txBody>
      </p:sp>
      <p:pic>
        <p:nvPicPr>
          <p:cNvPr id="3074" name="Picture 2" descr="http://images.cnitblog.com/blog/445059/201304/08142124-44cf03bcedf84fa396eb7e28400150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57" y="3946378"/>
            <a:ext cx="77628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err="1" smtClean="0"/>
              <a:t>dd</a:t>
            </a:r>
            <a:endParaRPr lang="en-CA" sz="1800" dirty="0"/>
          </a:p>
        </p:txBody>
      </p:sp>
      <p:pic>
        <p:nvPicPr>
          <p:cNvPr id="4098" name="Picture 2" descr="http://wiki.jikexueyuan.com/project/jdbc/images/r8GqQJ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4" y="1004814"/>
            <a:ext cx="6075104" cy="49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8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、加载</a:t>
            </a:r>
            <a:r>
              <a:rPr lang="en-CA" altLang="zh-CN" sz="1800" dirty="0"/>
              <a:t>JDBC</a:t>
            </a:r>
            <a:r>
              <a:rPr lang="zh-CN" altLang="en-US" sz="1800" dirty="0"/>
              <a:t>驱动程序：   </a:t>
            </a:r>
          </a:p>
          <a:p>
            <a:pPr algn="l"/>
            <a:r>
              <a:rPr lang="zh-CN" altLang="en-US" sz="1800" dirty="0"/>
              <a:t>    在连接数据库之前，首先要加载想要连接的数据库的驱动到</a:t>
            </a:r>
            <a:r>
              <a:rPr lang="en-CA" altLang="zh-CN" sz="1800" dirty="0"/>
              <a:t>JVM</a:t>
            </a:r>
            <a:r>
              <a:rPr lang="zh-CN" altLang="en-CA" sz="1800" dirty="0"/>
              <a:t>（</a:t>
            </a:r>
            <a:r>
              <a:rPr lang="en-CA" altLang="zh-CN" sz="1800" dirty="0"/>
              <a:t>Java</a:t>
            </a:r>
            <a:r>
              <a:rPr lang="zh-CN" altLang="en-US" sz="1800" dirty="0"/>
              <a:t>虚拟机），   </a:t>
            </a:r>
          </a:p>
          <a:p>
            <a:pPr algn="l"/>
            <a:r>
              <a:rPr lang="zh-CN" altLang="en-US" sz="1800" dirty="0"/>
              <a:t>    这通过</a:t>
            </a:r>
            <a:r>
              <a:rPr lang="en-CA" altLang="zh-CN" sz="1800" dirty="0" err="1"/>
              <a:t>java.lang.Class</a:t>
            </a:r>
            <a:r>
              <a:rPr lang="zh-CN" altLang="en-US" sz="1800" dirty="0"/>
              <a:t>类的静态方法</a:t>
            </a:r>
            <a:r>
              <a:rPr lang="en-CA" altLang="zh-CN" sz="1800" dirty="0" err="1"/>
              <a:t>forName</a:t>
            </a:r>
            <a:r>
              <a:rPr lang="en-CA" altLang="zh-CN" sz="1800" dirty="0"/>
              <a:t>(String  </a:t>
            </a:r>
            <a:r>
              <a:rPr lang="en-CA" altLang="zh-CN" sz="1800" dirty="0" err="1"/>
              <a:t>className</a:t>
            </a:r>
            <a:r>
              <a:rPr lang="en-CA" altLang="zh-CN" sz="1800" dirty="0"/>
              <a:t>)</a:t>
            </a:r>
            <a:r>
              <a:rPr lang="zh-CN" altLang="en-US" sz="1800" dirty="0"/>
              <a:t>实现。   </a:t>
            </a:r>
          </a:p>
          <a:p>
            <a:pPr algn="l"/>
            <a:r>
              <a:rPr lang="zh-CN" altLang="en-US" sz="1800" dirty="0"/>
              <a:t>    例如：   </a:t>
            </a:r>
          </a:p>
          <a:p>
            <a:pPr algn="l"/>
            <a:r>
              <a:rPr lang="zh-CN" altLang="en-US" sz="1800" dirty="0"/>
              <a:t>    </a:t>
            </a:r>
            <a:r>
              <a:rPr lang="en-CA" altLang="zh-CN" sz="1800" dirty="0"/>
              <a:t>try{   </a:t>
            </a:r>
          </a:p>
          <a:p>
            <a:pPr algn="l"/>
            <a:r>
              <a:rPr lang="en-CA" altLang="zh-CN" sz="1800" dirty="0"/>
              <a:t>    //</a:t>
            </a:r>
            <a:r>
              <a:rPr lang="zh-CN" altLang="en-US" sz="1800" dirty="0"/>
              <a:t>加载</a:t>
            </a:r>
            <a:r>
              <a:rPr lang="en-CA" altLang="zh-CN" sz="1800" dirty="0" err="1"/>
              <a:t>MySql</a:t>
            </a:r>
            <a:r>
              <a:rPr lang="zh-CN" altLang="en-US" sz="1800" dirty="0"/>
              <a:t>的驱动类   </a:t>
            </a:r>
          </a:p>
          <a:p>
            <a:pPr algn="l"/>
            <a:r>
              <a:rPr lang="zh-CN" altLang="en-US" sz="1800" dirty="0"/>
              <a:t>    </a:t>
            </a:r>
            <a:r>
              <a:rPr lang="en-CA" altLang="zh-CN" sz="1800" dirty="0" err="1"/>
              <a:t>Class.forName</a:t>
            </a:r>
            <a:r>
              <a:rPr lang="en-CA" altLang="zh-CN" sz="1800" dirty="0"/>
              <a:t>("</a:t>
            </a:r>
            <a:r>
              <a:rPr lang="en-CA" altLang="zh-CN" sz="1800" dirty="0" err="1"/>
              <a:t>com.mysql.jdbc.Driver</a:t>
            </a:r>
            <a:r>
              <a:rPr lang="en-CA" altLang="zh-CN" sz="1800" dirty="0"/>
              <a:t>") ;   </a:t>
            </a:r>
          </a:p>
          <a:p>
            <a:pPr algn="l"/>
            <a:r>
              <a:rPr lang="en-CA" altLang="zh-CN" sz="1800" dirty="0"/>
              <a:t>    }catch(</a:t>
            </a:r>
            <a:r>
              <a:rPr lang="en-CA" altLang="zh-CN" sz="1800" dirty="0" err="1"/>
              <a:t>ClassNotFoundException</a:t>
            </a:r>
            <a:r>
              <a:rPr lang="en-CA" altLang="zh-CN" sz="1800" dirty="0"/>
              <a:t> e){   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System.out.println</a:t>
            </a:r>
            <a:r>
              <a:rPr lang="en-CA" altLang="zh-CN" sz="1800" dirty="0"/>
              <a:t>("</a:t>
            </a:r>
            <a:r>
              <a:rPr lang="zh-CN" altLang="en-US" sz="1800" dirty="0"/>
              <a:t>找不到驱动程序类 ，加载驱动失败！</a:t>
            </a:r>
            <a:r>
              <a:rPr lang="en-US" altLang="zh-CN" sz="1800" dirty="0"/>
              <a:t>");   </a:t>
            </a:r>
          </a:p>
          <a:p>
            <a:pPr algn="l"/>
            <a:r>
              <a:rPr lang="en-US" altLang="zh-CN" sz="1800" dirty="0"/>
              <a:t>    </a:t>
            </a:r>
            <a:r>
              <a:rPr lang="en-CA" altLang="zh-CN" sz="1800" dirty="0" err="1"/>
              <a:t>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}   </a:t>
            </a:r>
          </a:p>
          <a:p>
            <a:pPr algn="l"/>
            <a:r>
              <a:rPr lang="en-CA" altLang="zh-CN" sz="1800" dirty="0"/>
              <a:t>   </a:t>
            </a:r>
            <a:r>
              <a:rPr lang="zh-CN" altLang="en-US" sz="1800" dirty="0"/>
              <a:t>成功加载后，会将</a:t>
            </a:r>
            <a:r>
              <a:rPr lang="en-CA" altLang="zh-CN" sz="1800" dirty="0"/>
              <a:t>Driver</a:t>
            </a:r>
            <a:r>
              <a:rPr lang="zh-CN" altLang="en-US" sz="1800" dirty="0"/>
              <a:t>类的实例注册到</a:t>
            </a:r>
            <a:r>
              <a:rPr lang="en-CA" altLang="zh-CN" sz="1800" dirty="0" err="1"/>
              <a:t>DriverManager</a:t>
            </a:r>
            <a:r>
              <a:rPr lang="zh-CN" altLang="en-US" sz="1800" dirty="0"/>
              <a:t>类中。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5192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zh-CN" altLang="en-US" sz="3200" b="1" dirty="0"/>
              <a:t>三</a:t>
            </a:r>
            <a:r>
              <a:rPr lang="zh-CN" altLang="en-US" sz="3200" b="1" dirty="0" smtClean="0"/>
              <a:t>讲：数据库相关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99237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2</a:t>
            </a:r>
            <a:r>
              <a:rPr lang="zh-CN" altLang="en-US" sz="1800" dirty="0"/>
              <a:t>、提供</a:t>
            </a:r>
            <a:r>
              <a:rPr lang="en-US" altLang="zh-CN" sz="1800" dirty="0"/>
              <a:t>JDBC</a:t>
            </a:r>
            <a:r>
              <a:rPr lang="zh-CN" altLang="en-US" sz="1800" dirty="0"/>
              <a:t>连接的</a:t>
            </a:r>
            <a:r>
              <a:rPr lang="en-US" altLang="zh-CN" sz="1800" dirty="0"/>
              <a:t>URL   </a:t>
            </a:r>
          </a:p>
          <a:p>
            <a:pPr algn="l"/>
            <a:r>
              <a:rPr lang="en-US" altLang="zh-CN" sz="1800" dirty="0"/>
              <a:t>   •</a:t>
            </a:r>
            <a:r>
              <a:rPr lang="zh-CN" altLang="en-US" sz="1800" dirty="0"/>
              <a:t>连接</a:t>
            </a:r>
            <a:r>
              <a:rPr lang="en-US" altLang="zh-CN" sz="1800" dirty="0"/>
              <a:t>URL</a:t>
            </a:r>
            <a:r>
              <a:rPr lang="zh-CN" altLang="en-US" sz="1800" dirty="0"/>
              <a:t>定义了连接数据库时的协议、子协议、数据源标识。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</a:t>
            </a:r>
            <a:r>
              <a:rPr lang="zh-CN" altLang="en-US" sz="1800" dirty="0"/>
              <a:t>书写形式：协议：子协议：数据源标识   </a:t>
            </a:r>
          </a:p>
          <a:p>
            <a:pPr algn="l"/>
            <a:r>
              <a:rPr lang="zh-CN" altLang="en-US" sz="1800" dirty="0"/>
              <a:t>    协议：在</a:t>
            </a:r>
            <a:r>
              <a:rPr lang="en-US" altLang="zh-CN" sz="1800" dirty="0"/>
              <a:t>JDBC</a:t>
            </a:r>
            <a:r>
              <a:rPr lang="zh-CN" altLang="en-US" sz="1800" dirty="0"/>
              <a:t>中总是以</a:t>
            </a:r>
            <a:r>
              <a:rPr lang="en-US" altLang="zh-CN" sz="1800" dirty="0" err="1"/>
              <a:t>jdbc</a:t>
            </a:r>
            <a:r>
              <a:rPr lang="zh-CN" altLang="en-US" sz="1800" dirty="0"/>
              <a:t>开始   </a:t>
            </a:r>
          </a:p>
          <a:p>
            <a:pPr algn="l"/>
            <a:r>
              <a:rPr lang="zh-CN" altLang="en-US" sz="1800" dirty="0"/>
              <a:t>    子协议：是桥连接的驱动程序或是数据库管理系统名称。   </a:t>
            </a:r>
          </a:p>
          <a:p>
            <a:pPr algn="l"/>
            <a:r>
              <a:rPr lang="zh-CN" altLang="en-US" sz="1800" dirty="0"/>
              <a:t>    数据源标识：标记找到数据库来源的地址与连接端口。   </a:t>
            </a:r>
          </a:p>
          <a:p>
            <a:pPr algn="l"/>
            <a:r>
              <a:rPr lang="zh-CN" altLang="en-US" sz="1800" dirty="0"/>
              <a:t>    例如：（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的连接</a:t>
            </a:r>
            <a:r>
              <a:rPr lang="en-US" altLang="zh-CN" sz="1800" dirty="0"/>
              <a:t>URL</a:t>
            </a:r>
            <a:r>
              <a:rPr lang="zh-CN" altLang="en-US" sz="1800" dirty="0"/>
              <a:t>）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 err="1"/>
              <a:t>jdbc:mysql</a:t>
            </a:r>
            <a:r>
              <a:rPr lang="en-US" altLang="zh-CN" sz="1800" dirty="0"/>
              <a:t>:   </a:t>
            </a:r>
          </a:p>
          <a:p>
            <a:pPr algn="l"/>
            <a:r>
              <a:rPr lang="en-US" altLang="zh-CN" sz="1800" dirty="0"/>
              <a:t>        //localhost:3306/</a:t>
            </a:r>
            <a:r>
              <a:rPr lang="en-US" altLang="zh-CN" sz="1800" dirty="0" err="1"/>
              <a:t>test?useUnicode</a:t>
            </a:r>
            <a:r>
              <a:rPr lang="en-US" altLang="zh-CN" sz="1800" dirty="0"/>
              <a:t>=</a:t>
            </a:r>
            <a:r>
              <a:rPr lang="en-US" altLang="zh-CN" sz="1800" dirty="0" err="1"/>
              <a:t>true&amp;characterEncoding</a:t>
            </a:r>
            <a:r>
              <a:rPr lang="en-US" altLang="zh-CN" sz="1800" dirty="0"/>
              <a:t>=</a:t>
            </a:r>
            <a:r>
              <a:rPr lang="en-US" altLang="zh-CN" sz="1800" dirty="0" err="1"/>
              <a:t>gbk</a:t>
            </a:r>
            <a:r>
              <a:rPr lang="en-US" altLang="zh-CN" sz="1800" dirty="0"/>
              <a:t> ;   </a:t>
            </a:r>
          </a:p>
          <a:p>
            <a:pPr algn="l"/>
            <a:r>
              <a:rPr lang="en-US" altLang="zh-CN" sz="1800" dirty="0"/>
              <a:t>   </a:t>
            </a:r>
            <a:r>
              <a:rPr lang="en-US" altLang="zh-CN" sz="1800" dirty="0" err="1"/>
              <a:t>useUnicode</a:t>
            </a:r>
            <a:r>
              <a:rPr lang="en-US" altLang="zh-CN" sz="1800" dirty="0"/>
              <a:t>=true</a:t>
            </a:r>
            <a:r>
              <a:rPr lang="zh-CN" altLang="en-US" sz="1800" dirty="0"/>
              <a:t>：表示使用</a:t>
            </a:r>
            <a:r>
              <a:rPr lang="en-US" altLang="zh-CN" sz="1800" dirty="0"/>
              <a:t>Unicode</a:t>
            </a:r>
            <a:r>
              <a:rPr lang="zh-CN" altLang="en-US" sz="1800" dirty="0"/>
              <a:t>字符集。如果</a:t>
            </a:r>
            <a:r>
              <a:rPr lang="en-US" altLang="zh-CN" sz="1800" dirty="0" err="1"/>
              <a:t>characterEncoding</a:t>
            </a:r>
            <a:r>
              <a:rPr lang="zh-CN" altLang="en-US" sz="1800" dirty="0"/>
              <a:t>设置为   </a:t>
            </a:r>
          </a:p>
          <a:p>
            <a:pPr algn="l"/>
            <a:r>
              <a:rPr lang="zh-CN" altLang="en-US" sz="1800" dirty="0"/>
              <a:t>   </a:t>
            </a:r>
            <a:r>
              <a:rPr lang="en-US" altLang="zh-CN" sz="1800" dirty="0"/>
              <a:t>gb2312</a:t>
            </a:r>
            <a:r>
              <a:rPr lang="zh-CN" altLang="en-US" sz="1800" dirty="0"/>
              <a:t>或</a:t>
            </a:r>
            <a:r>
              <a:rPr lang="en-US" altLang="zh-CN" sz="1800" dirty="0"/>
              <a:t>GBK</a:t>
            </a:r>
            <a:r>
              <a:rPr lang="zh-CN" altLang="en-US" sz="1800" dirty="0"/>
              <a:t>，本参数必须设置为</a:t>
            </a:r>
            <a:r>
              <a:rPr lang="en-US" altLang="zh-CN" sz="1800" dirty="0"/>
              <a:t>true </a:t>
            </a:r>
            <a:r>
              <a:rPr lang="zh-CN" altLang="en-US" sz="1800" dirty="0"/>
              <a:t>。</a:t>
            </a:r>
            <a:r>
              <a:rPr lang="en-US" altLang="zh-CN" sz="1800" dirty="0" err="1"/>
              <a:t>characterEncoding</a:t>
            </a:r>
            <a:r>
              <a:rPr lang="en-US" altLang="zh-CN" sz="1800" dirty="0"/>
              <a:t>=</a:t>
            </a:r>
            <a:r>
              <a:rPr lang="en-US" altLang="zh-CN" sz="1800" dirty="0" err="1"/>
              <a:t>gbk</a:t>
            </a:r>
            <a:r>
              <a:rPr lang="zh-CN" altLang="en-US" sz="1800" dirty="0"/>
              <a:t>：字符编码方式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968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1800" dirty="0"/>
              <a:t>3</a:t>
            </a:r>
            <a:r>
              <a:rPr lang="zh-CN" altLang="en-US" sz="1800" dirty="0"/>
              <a:t>、创建数据库的连接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</a:t>
            </a:r>
            <a:r>
              <a:rPr lang="zh-CN" altLang="en-US" sz="1800" dirty="0"/>
              <a:t>要连接数据库，需要向</a:t>
            </a:r>
            <a:r>
              <a:rPr lang="en-CA" altLang="zh-CN" sz="1800" dirty="0" err="1"/>
              <a:t>java.sql.DriverManager</a:t>
            </a:r>
            <a:r>
              <a:rPr lang="zh-CN" altLang="en-US" sz="1800" dirty="0"/>
              <a:t>请求并获得</a:t>
            </a:r>
            <a:r>
              <a:rPr lang="en-CA" altLang="zh-CN" sz="1800" dirty="0"/>
              <a:t>Connection</a:t>
            </a:r>
            <a:r>
              <a:rPr lang="zh-CN" altLang="en-US" sz="1800" dirty="0"/>
              <a:t>对象，   </a:t>
            </a:r>
          </a:p>
          <a:p>
            <a:pPr algn="l"/>
            <a:r>
              <a:rPr lang="zh-CN" altLang="en-US" sz="1800" dirty="0"/>
              <a:t>     该对象就代表一个数据库的连接。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</a:t>
            </a:r>
            <a:r>
              <a:rPr lang="zh-CN" altLang="en-US" sz="1800" dirty="0"/>
              <a:t>使用</a:t>
            </a:r>
            <a:r>
              <a:rPr lang="en-CA" altLang="zh-CN" sz="1800" dirty="0" err="1"/>
              <a:t>DriverManager</a:t>
            </a:r>
            <a:r>
              <a:rPr lang="zh-CN" altLang="en-US" sz="1800" dirty="0"/>
              <a:t>的</a:t>
            </a:r>
            <a:r>
              <a:rPr lang="en-CA" altLang="zh-CN" sz="1800" dirty="0" err="1"/>
              <a:t>getConnectin</a:t>
            </a:r>
            <a:r>
              <a:rPr lang="en-CA" altLang="zh-CN" sz="1800" dirty="0"/>
              <a:t>(String </a:t>
            </a:r>
            <a:r>
              <a:rPr lang="en-CA" altLang="zh-CN" sz="1800" dirty="0" err="1"/>
              <a:t>url</a:t>
            </a:r>
            <a:r>
              <a:rPr lang="en-CA" altLang="zh-CN" sz="1800" dirty="0"/>
              <a:t> , String username ,    </a:t>
            </a:r>
          </a:p>
          <a:p>
            <a:pPr algn="l"/>
            <a:r>
              <a:rPr lang="en-CA" altLang="zh-CN" sz="1800" dirty="0"/>
              <a:t>    String password )</a:t>
            </a:r>
            <a:r>
              <a:rPr lang="zh-CN" altLang="en-US" sz="1800" dirty="0"/>
              <a:t>方法传入指定的欲连接的数据库的路径、数据库的用户名和   </a:t>
            </a:r>
          </a:p>
          <a:p>
            <a:pPr algn="l"/>
            <a:r>
              <a:rPr lang="zh-CN" altLang="en-US" sz="1800" dirty="0"/>
              <a:t>     密码来获得。   </a:t>
            </a:r>
          </a:p>
          <a:p>
            <a:pPr algn="l"/>
            <a:r>
              <a:rPr lang="zh-CN" altLang="en-US" sz="1800" dirty="0"/>
              <a:t>     例如：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//</a:t>
            </a:r>
            <a:r>
              <a:rPr lang="zh-CN" altLang="en-US" sz="1800" dirty="0"/>
              <a:t>连接</a:t>
            </a:r>
            <a:r>
              <a:rPr lang="en-CA" altLang="zh-CN" sz="1800" dirty="0" err="1"/>
              <a:t>MySql</a:t>
            </a:r>
            <a:r>
              <a:rPr lang="zh-CN" altLang="en-US" sz="1800" dirty="0"/>
              <a:t>数据库，用户名和密码都是</a:t>
            </a:r>
            <a:r>
              <a:rPr lang="en-CA" altLang="zh-CN" sz="1800" dirty="0"/>
              <a:t>root   </a:t>
            </a:r>
          </a:p>
          <a:p>
            <a:pPr algn="l"/>
            <a:r>
              <a:rPr lang="en-CA" altLang="zh-CN" sz="1800" dirty="0"/>
              <a:t>     String </a:t>
            </a:r>
            <a:r>
              <a:rPr lang="en-CA" altLang="zh-CN" sz="1800" dirty="0" err="1"/>
              <a:t>url</a:t>
            </a:r>
            <a:r>
              <a:rPr lang="en-CA" altLang="zh-CN" sz="1800" dirty="0"/>
              <a:t> = "</a:t>
            </a:r>
            <a:r>
              <a:rPr lang="en-CA" altLang="zh-CN" sz="1800" dirty="0" err="1"/>
              <a:t>jdbc:mysql</a:t>
            </a:r>
            <a:r>
              <a:rPr lang="en-CA" altLang="zh-CN" sz="1800" dirty="0"/>
              <a:t>://localhost:3306/test" ;    </a:t>
            </a:r>
          </a:p>
          <a:p>
            <a:pPr algn="l"/>
            <a:r>
              <a:rPr lang="en-CA" altLang="zh-CN" sz="1800" dirty="0"/>
              <a:t>     String username = "root" ;   </a:t>
            </a:r>
          </a:p>
          <a:p>
            <a:pPr algn="l"/>
            <a:r>
              <a:rPr lang="en-CA" altLang="zh-CN" sz="1800" dirty="0"/>
              <a:t>     String password = "root" ;   </a:t>
            </a:r>
          </a:p>
          <a:p>
            <a:pPr algn="l"/>
            <a:r>
              <a:rPr lang="en-CA" altLang="zh-CN" sz="1800" dirty="0"/>
              <a:t>     try{   </a:t>
            </a:r>
          </a:p>
          <a:p>
            <a:pPr algn="l"/>
            <a:r>
              <a:rPr lang="en-CA" altLang="zh-CN" sz="1800" dirty="0"/>
              <a:t>    Connection con =    </a:t>
            </a:r>
          </a:p>
          <a:p>
            <a:pPr algn="l"/>
            <a:r>
              <a:rPr lang="en-CA" altLang="zh-CN" sz="1800" dirty="0"/>
              <a:t>             </a:t>
            </a:r>
            <a:r>
              <a:rPr lang="en-CA" altLang="zh-CN" sz="1800" dirty="0" err="1"/>
              <a:t>DriverManager.getConnection</a:t>
            </a:r>
            <a:r>
              <a:rPr lang="en-CA" altLang="zh-CN" sz="1800" dirty="0"/>
              <a:t>(</a:t>
            </a:r>
            <a:r>
              <a:rPr lang="en-CA" altLang="zh-CN" sz="1800" dirty="0" err="1"/>
              <a:t>url</a:t>
            </a:r>
            <a:r>
              <a:rPr lang="en-CA" altLang="zh-CN" sz="1800" dirty="0"/>
              <a:t> , username , password ) ;   </a:t>
            </a:r>
          </a:p>
          <a:p>
            <a:pPr algn="l"/>
            <a:r>
              <a:rPr lang="en-CA" altLang="zh-CN" sz="1800" dirty="0"/>
              <a:t>     }catch(</a:t>
            </a:r>
            <a:r>
              <a:rPr lang="en-CA" altLang="zh-CN" sz="1800" dirty="0" err="1"/>
              <a:t>SQLException</a:t>
            </a:r>
            <a:r>
              <a:rPr lang="en-CA" altLang="zh-CN" sz="1800" dirty="0"/>
              <a:t> se){   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System.out.println</a:t>
            </a:r>
            <a:r>
              <a:rPr lang="en-CA" altLang="zh-CN" sz="1800" dirty="0"/>
              <a:t>("</a:t>
            </a:r>
            <a:r>
              <a:rPr lang="zh-CN" altLang="en-US" sz="1800" dirty="0"/>
              <a:t>数据库连接失败！</a:t>
            </a:r>
            <a:r>
              <a:rPr lang="en-US" altLang="zh-CN" sz="1800" dirty="0"/>
              <a:t>");   </a:t>
            </a:r>
          </a:p>
          <a:p>
            <a:pPr algn="l"/>
            <a:r>
              <a:rPr lang="en-US" altLang="zh-CN" sz="1800" dirty="0"/>
              <a:t>    </a:t>
            </a:r>
            <a:r>
              <a:rPr lang="en-CA" altLang="zh-CN" sz="1800" dirty="0" err="1"/>
              <a:t>se.printStackTrace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}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9981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4</a:t>
            </a:r>
            <a:r>
              <a:rPr lang="zh-CN" altLang="en-US" sz="1800" dirty="0"/>
              <a:t>、创建一个</a:t>
            </a:r>
            <a:r>
              <a:rPr lang="en-CA" altLang="zh-CN" sz="1800" dirty="0"/>
              <a:t>Statement   </a:t>
            </a:r>
          </a:p>
          <a:p>
            <a:pPr algn="l"/>
            <a:r>
              <a:rPr lang="en-CA" altLang="zh-CN" sz="1800" dirty="0"/>
              <a:t>    •</a:t>
            </a:r>
            <a:r>
              <a:rPr lang="zh-CN" altLang="en-US" sz="1800" dirty="0"/>
              <a:t>要执行</a:t>
            </a:r>
            <a:r>
              <a:rPr lang="en-CA" altLang="zh-CN" sz="1800" dirty="0"/>
              <a:t>SQL</a:t>
            </a:r>
            <a:r>
              <a:rPr lang="zh-CN" altLang="en-US" sz="1800" dirty="0"/>
              <a:t>语句，必须获得</a:t>
            </a:r>
            <a:r>
              <a:rPr lang="en-CA" altLang="zh-CN" sz="1800" dirty="0" err="1"/>
              <a:t>java.sql.Statement</a:t>
            </a:r>
            <a:r>
              <a:rPr lang="zh-CN" altLang="en-US" sz="1800" dirty="0"/>
              <a:t>实例，</a:t>
            </a:r>
            <a:r>
              <a:rPr lang="en-CA" altLang="zh-CN" sz="1800" dirty="0"/>
              <a:t>Statement</a:t>
            </a:r>
            <a:r>
              <a:rPr lang="zh-CN" altLang="en-US" sz="1800" dirty="0"/>
              <a:t>实例分为以下</a:t>
            </a:r>
            <a:r>
              <a:rPr lang="en-US" altLang="zh-CN" sz="1800" dirty="0"/>
              <a:t>3  </a:t>
            </a:r>
          </a:p>
          <a:p>
            <a:pPr algn="l"/>
            <a:r>
              <a:rPr lang="en-US" altLang="zh-CN" sz="1800" dirty="0"/>
              <a:t>     </a:t>
            </a:r>
            <a:r>
              <a:rPr lang="zh-CN" altLang="en-US" sz="1800" dirty="0"/>
              <a:t>种类型：   </a:t>
            </a:r>
          </a:p>
          <a:p>
            <a:pPr algn="l"/>
            <a:r>
              <a:rPr lang="zh-CN" altLang="en-US" sz="1800" dirty="0"/>
              <a:t>      </a:t>
            </a:r>
            <a:r>
              <a:rPr lang="en-US" altLang="zh-CN" sz="1800" dirty="0"/>
              <a:t>1</a:t>
            </a:r>
            <a:r>
              <a:rPr lang="zh-CN" altLang="en-US" sz="1800" dirty="0"/>
              <a:t>、执行静态</a:t>
            </a:r>
            <a:r>
              <a:rPr lang="en-CA" altLang="zh-CN" sz="1800" dirty="0"/>
              <a:t>SQL</a:t>
            </a:r>
            <a:r>
              <a:rPr lang="zh-CN" altLang="en-US" sz="1800" dirty="0"/>
              <a:t>语句。通常通过</a:t>
            </a:r>
            <a:r>
              <a:rPr lang="en-CA" altLang="zh-CN" sz="1800" dirty="0"/>
              <a:t>Statement</a:t>
            </a:r>
            <a:r>
              <a:rPr lang="zh-CN" altLang="en-US" sz="1800" dirty="0"/>
              <a:t>实例实现。   </a:t>
            </a:r>
          </a:p>
          <a:p>
            <a:pPr algn="l"/>
            <a:r>
              <a:rPr lang="zh-CN" altLang="en-US" sz="1800" dirty="0"/>
              <a:t>      </a:t>
            </a:r>
            <a:r>
              <a:rPr lang="en-US" altLang="zh-CN" sz="1800" dirty="0"/>
              <a:t>2</a:t>
            </a:r>
            <a:r>
              <a:rPr lang="zh-CN" altLang="en-US" sz="1800" dirty="0"/>
              <a:t>、执行动态</a:t>
            </a:r>
            <a:r>
              <a:rPr lang="en-CA" altLang="zh-CN" sz="1800" dirty="0"/>
              <a:t>SQL</a:t>
            </a:r>
            <a:r>
              <a:rPr lang="zh-CN" altLang="en-US" sz="1800" dirty="0"/>
              <a:t>语句。通常通过</a:t>
            </a:r>
            <a:r>
              <a:rPr lang="en-CA" altLang="zh-CN" sz="1800" dirty="0" err="1"/>
              <a:t>PreparedStatement</a:t>
            </a:r>
            <a:r>
              <a:rPr lang="zh-CN" altLang="en-US" sz="1800" dirty="0"/>
              <a:t>实例实现。   </a:t>
            </a:r>
          </a:p>
          <a:p>
            <a:pPr algn="l"/>
            <a:r>
              <a:rPr lang="zh-CN" altLang="en-US" sz="1800" dirty="0"/>
              <a:t>      </a:t>
            </a:r>
            <a:r>
              <a:rPr lang="en-US" altLang="zh-CN" sz="1800" dirty="0"/>
              <a:t>3</a:t>
            </a:r>
            <a:r>
              <a:rPr lang="zh-CN" altLang="en-US" sz="1800" dirty="0"/>
              <a:t>、执行数据库存储过程。通常通过</a:t>
            </a:r>
            <a:r>
              <a:rPr lang="en-CA" altLang="zh-CN" sz="1800" dirty="0" err="1"/>
              <a:t>CallableStatement</a:t>
            </a:r>
            <a:r>
              <a:rPr lang="zh-CN" altLang="en-US" sz="1800" dirty="0"/>
              <a:t>实例实现。   </a:t>
            </a:r>
          </a:p>
          <a:p>
            <a:pPr algn="l"/>
            <a:r>
              <a:rPr lang="zh-CN" altLang="en-US" sz="1800" dirty="0"/>
              <a:t>    具体的实现方式：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CA" altLang="zh-CN" sz="1800" dirty="0"/>
              <a:t>Statement </a:t>
            </a:r>
            <a:r>
              <a:rPr lang="en-CA" altLang="zh-CN" sz="1800" dirty="0" err="1"/>
              <a:t>stmt</a:t>
            </a:r>
            <a:r>
              <a:rPr lang="en-CA" altLang="zh-CN" sz="1800" dirty="0"/>
              <a:t> = </a:t>
            </a:r>
            <a:r>
              <a:rPr lang="en-CA" altLang="zh-CN" sz="1800" dirty="0" err="1"/>
              <a:t>con.createStatement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</a:t>
            </a:r>
            <a:r>
              <a:rPr lang="en-CA" altLang="zh-CN" sz="1800" dirty="0" err="1"/>
              <a:t>PreparedStatement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pstmt</a:t>
            </a:r>
            <a:r>
              <a:rPr lang="en-CA" altLang="zh-CN" sz="1800" dirty="0"/>
              <a:t> = </a:t>
            </a:r>
            <a:r>
              <a:rPr lang="en-CA" altLang="zh-CN" sz="1800" dirty="0" err="1"/>
              <a:t>con.prepareStatement</a:t>
            </a:r>
            <a:r>
              <a:rPr lang="en-CA" altLang="zh-CN" sz="1800" dirty="0"/>
              <a:t>(</a:t>
            </a:r>
            <a:r>
              <a:rPr lang="en-CA" altLang="zh-CN" sz="1800" dirty="0" err="1"/>
              <a:t>sql</a:t>
            </a:r>
            <a:r>
              <a:rPr lang="en-CA" altLang="zh-CN" sz="1800" dirty="0"/>
              <a:t>) ;   </a:t>
            </a:r>
          </a:p>
          <a:p>
            <a:pPr algn="l"/>
            <a:r>
              <a:rPr lang="en-CA" altLang="zh-CN" sz="1800" dirty="0"/>
              <a:t>       </a:t>
            </a:r>
            <a:r>
              <a:rPr lang="en-CA" altLang="zh-CN" sz="1800" dirty="0" err="1"/>
              <a:t>CallableStatement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cstmt</a:t>
            </a:r>
            <a:r>
              <a:rPr lang="en-CA" altLang="zh-CN" sz="1800" dirty="0"/>
              <a:t> =    </a:t>
            </a:r>
          </a:p>
          <a:p>
            <a:pPr algn="l"/>
            <a:r>
              <a:rPr lang="en-CA" altLang="zh-CN" sz="1800" dirty="0"/>
              <a:t>                            </a:t>
            </a:r>
            <a:r>
              <a:rPr lang="en-CA" altLang="zh-CN" sz="1800" dirty="0" err="1"/>
              <a:t>con.prepareCall</a:t>
            </a:r>
            <a:r>
              <a:rPr lang="en-CA" altLang="zh-CN" sz="1800" dirty="0"/>
              <a:t>("{CALL </a:t>
            </a:r>
            <a:r>
              <a:rPr lang="en-CA" altLang="zh-CN" sz="1800" dirty="0" err="1"/>
              <a:t>demoSp</a:t>
            </a:r>
            <a:r>
              <a:rPr lang="en-CA" altLang="zh-CN" sz="1800" dirty="0"/>
              <a:t>(? , ?)}") ;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4180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、执行</a:t>
            </a:r>
            <a:r>
              <a:rPr lang="en-CA" altLang="zh-CN" sz="1800" dirty="0"/>
              <a:t>SQL</a:t>
            </a:r>
            <a:r>
              <a:rPr lang="zh-CN" altLang="en-US" sz="1800" dirty="0"/>
              <a:t>语句   </a:t>
            </a:r>
          </a:p>
          <a:p>
            <a:pPr algn="l"/>
            <a:r>
              <a:rPr lang="zh-CN" altLang="en-US" sz="1800" dirty="0"/>
              <a:t>    </a:t>
            </a:r>
            <a:r>
              <a:rPr lang="en-CA" altLang="zh-CN" sz="1800" dirty="0"/>
              <a:t>Statement</a:t>
            </a:r>
            <a:r>
              <a:rPr lang="zh-CN" altLang="en-US" sz="1800" dirty="0"/>
              <a:t>接口提供了三种执行</a:t>
            </a:r>
            <a:r>
              <a:rPr lang="en-CA" altLang="zh-CN" sz="1800" dirty="0"/>
              <a:t>SQL</a:t>
            </a:r>
            <a:r>
              <a:rPr lang="zh-CN" altLang="en-US" sz="1800" dirty="0"/>
              <a:t>语句的方法：</a:t>
            </a:r>
            <a:r>
              <a:rPr lang="en-CA" altLang="zh-CN" sz="1800" dirty="0" err="1"/>
              <a:t>executeQuery</a:t>
            </a:r>
            <a:r>
              <a:rPr lang="en-CA" altLang="zh-CN" sz="1800" dirty="0"/>
              <a:t> 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executeUpdate</a:t>
            </a:r>
            <a:r>
              <a:rPr lang="en-CA" altLang="zh-CN" sz="1800" dirty="0"/>
              <a:t>   </a:t>
            </a:r>
          </a:p>
          <a:p>
            <a:pPr algn="l"/>
            <a:r>
              <a:rPr lang="en-CA" altLang="zh-CN" sz="1800" dirty="0"/>
              <a:t>   </a:t>
            </a:r>
            <a:r>
              <a:rPr lang="zh-CN" altLang="en-US" sz="1800" dirty="0"/>
              <a:t>和</a:t>
            </a:r>
            <a:r>
              <a:rPr lang="en-CA" altLang="zh-CN" sz="1800" dirty="0"/>
              <a:t>execute   </a:t>
            </a:r>
          </a:p>
          <a:p>
            <a:pPr algn="l"/>
            <a:r>
              <a:rPr lang="en-CA" altLang="zh-CN" sz="1800" dirty="0"/>
              <a:t>    1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ResultSet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executeQuery</a:t>
            </a:r>
            <a:r>
              <a:rPr lang="en-CA" altLang="zh-CN" sz="1800" dirty="0"/>
              <a:t>(String </a:t>
            </a:r>
            <a:r>
              <a:rPr lang="en-CA" altLang="zh-CN" sz="1800" dirty="0" err="1"/>
              <a:t>sqlString</a:t>
            </a:r>
            <a:r>
              <a:rPr lang="en-CA" altLang="zh-CN" sz="1800" dirty="0"/>
              <a:t>)</a:t>
            </a:r>
            <a:r>
              <a:rPr lang="zh-CN" altLang="en-CA" sz="1800" dirty="0"/>
              <a:t>：</a:t>
            </a:r>
            <a:r>
              <a:rPr lang="zh-CN" altLang="en-US" sz="1800" dirty="0"/>
              <a:t>执行查询数据库的</a:t>
            </a:r>
            <a:r>
              <a:rPr lang="en-CA" altLang="zh-CN" sz="1800" dirty="0"/>
              <a:t>SQL</a:t>
            </a:r>
            <a:r>
              <a:rPr lang="zh-CN" altLang="en-US" sz="1800" dirty="0"/>
              <a:t>语句   </a:t>
            </a:r>
          </a:p>
          <a:p>
            <a:pPr algn="l"/>
            <a:r>
              <a:rPr lang="zh-CN" altLang="en-US" sz="1800" dirty="0"/>
              <a:t>        ，返回一个结果集（</a:t>
            </a:r>
            <a:r>
              <a:rPr lang="en-CA" altLang="zh-CN" sz="1800" dirty="0" err="1"/>
              <a:t>ResultSet</a:t>
            </a:r>
            <a:r>
              <a:rPr lang="zh-CN" altLang="en-CA" sz="1800" dirty="0"/>
              <a:t>）</a:t>
            </a:r>
            <a:r>
              <a:rPr lang="zh-CN" altLang="en-US" sz="1800" dirty="0"/>
              <a:t>对象。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CA" altLang="zh-CN" sz="1800" dirty="0" err="1"/>
              <a:t>int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executeUpdate</a:t>
            </a:r>
            <a:r>
              <a:rPr lang="en-CA" altLang="zh-CN" sz="1800" dirty="0"/>
              <a:t>(String </a:t>
            </a:r>
            <a:r>
              <a:rPr lang="en-CA" altLang="zh-CN" sz="1800" dirty="0" err="1"/>
              <a:t>sqlString</a:t>
            </a:r>
            <a:r>
              <a:rPr lang="en-CA" altLang="zh-CN" sz="1800" dirty="0"/>
              <a:t>)</a:t>
            </a:r>
            <a:r>
              <a:rPr lang="zh-CN" altLang="en-CA" sz="1800" dirty="0"/>
              <a:t>：</a:t>
            </a:r>
            <a:r>
              <a:rPr lang="zh-CN" altLang="en-US" sz="1800" dirty="0"/>
              <a:t>用于执行</a:t>
            </a:r>
            <a:r>
              <a:rPr lang="en-CA" altLang="zh-CN" sz="1800" dirty="0"/>
              <a:t>INSERT</a:t>
            </a:r>
            <a:r>
              <a:rPr lang="zh-CN" altLang="en-CA" sz="1800" dirty="0"/>
              <a:t>、</a:t>
            </a:r>
            <a:r>
              <a:rPr lang="en-CA" altLang="zh-CN" sz="1800" dirty="0"/>
              <a:t>UPDATE</a:t>
            </a:r>
            <a:r>
              <a:rPr lang="zh-CN" altLang="en-US" sz="1800" dirty="0"/>
              <a:t>或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CA" altLang="zh-CN" sz="1800" dirty="0"/>
              <a:t>DELETE</a:t>
            </a:r>
            <a:r>
              <a:rPr lang="zh-CN" altLang="en-US" sz="1800" dirty="0"/>
              <a:t>语句以及</a:t>
            </a:r>
            <a:r>
              <a:rPr lang="en-CA" altLang="zh-CN" sz="1800" dirty="0"/>
              <a:t>SQL DDL</a:t>
            </a:r>
            <a:r>
              <a:rPr lang="zh-CN" altLang="en-US" sz="1800" dirty="0"/>
              <a:t>语句，如：</a:t>
            </a:r>
            <a:r>
              <a:rPr lang="en-CA" altLang="zh-CN" sz="1800" dirty="0"/>
              <a:t>CREATE TABLE</a:t>
            </a:r>
            <a:r>
              <a:rPr lang="zh-CN" altLang="en-US" sz="1800" dirty="0"/>
              <a:t>和</a:t>
            </a:r>
            <a:r>
              <a:rPr lang="en-CA" altLang="zh-CN" sz="1800" dirty="0"/>
              <a:t>DROP TABLE</a:t>
            </a:r>
            <a:r>
              <a:rPr lang="zh-CN" altLang="en-US" sz="1800" dirty="0"/>
              <a:t>等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CA" altLang="zh-CN" sz="1800" dirty="0"/>
              <a:t>execute(</a:t>
            </a:r>
            <a:r>
              <a:rPr lang="en-CA" altLang="zh-CN" sz="1800" dirty="0" err="1"/>
              <a:t>sqlString</a:t>
            </a:r>
            <a:r>
              <a:rPr lang="en-CA" altLang="zh-CN" sz="1800" dirty="0"/>
              <a:t>):</a:t>
            </a:r>
            <a:r>
              <a:rPr lang="zh-CN" altLang="en-US" sz="1800" dirty="0"/>
              <a:t>用于执行返回多个结果集、多个更新计数或二者组合的   </a:t>
            </a:r>
          </a:p>
          <a:p>
            <a:pPr algn="l"/>
            <a:r>
              <a:rPr lang="zh-CN" altLang="en-US" sz="1800" dirty="0"/>
              <a:t>        语句。   </a:t>
            </a:r>
          </a:p>
          <a:p>
            <a:pPr algn="l"/>
            <a:r>
              <a:rPr lang="zh-CN" altLang="en-US" sz="1800" dirty="0"/>
              <a:t>   具体实现的代码：   </a:t>
            </a:r>
          </a:p>
          <a:p>
            <a:pPr algn="l"/>
            <a:r>
              <a:rPr lang="zh-CN" altLang="en-US" sz="1800" dirty="0"/>
              <a:t>          </a:t>
            </a:r>
            <a:r>
              <a:rPr lang="en-CA" altLang="zh-CN" sz="1800" dirty="0" err="1"/>
              <a:t>ResultSet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rs</a:t>
            </a:r>
            <a:r>
              <a:rPr lang="en-CA" altLang="zh-CN" sz="1800" dirty="0"/>
              <a:t> = </a:t>
            </a:r>
            <a:r>
              <a:rPr lang="en-CA" altLang="zh-CN" sz="1800" dirty="0" err="1"/>
              <a:t>stmt.executeQuery</a:t>
            </a:r>
            <a:r>
              <a:rPr lang="en-CA" altLang="zh-CN" sz="1800" dirty="0"/>
              <a:t>("SELECT * FROM ...") ;   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int</a:t>
            </a:r>
            <a:r>
              <a:rPr lang="en-CA" altLang="zh-CN" sz="1800" dirty="0"/>
              <a:t> rows = </a:t>
            </a:r>
            <a:r>
              <a:rPr lang="en-CA" altLang="zh-CN" sz="1800" dirty="0" err="1"/>
              <a:t>stmt.executeUpdate</a:t>
            </a:r>
            <a:r>
              <a:rPr lang="en-CA" altLang="zh-CN" sz="1800" dirty="0"/>
              <a:t>("INSERT INTO ...") ;   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boolean</a:t>
            </a:r>
            <a:r>
              <a:rPr lang="en-CA" altLang="zh-CN" sz="1800" dirty="0"/>
              <a:t> flag = </a:t>
            </a:r>
            <a:r>
              <a:rPr lang="en-CA" altLang="zh-CN" sz="1800" dirty="0" err="1"/>
              <a:t>stmt.execute</a:t>
            </a:r>
            <a:r>
              <a:rPr lang="en-CA" altLang="zh-CN" sz="1800" dirty="0"/>
              <a:t>(String </a:t>
            </a:r>
            <a:r>
              <a:rPr lang="en-CA" altLang="zh-CN" sz="1800" dirty="0" err="1"/>
              <a:t>sql</a:t>
            </a:r>
            <a:r>
              <a:rPr lang="en-CA" altLang="zh-CN" sz="1800" dirty="0"/>
              <a:t>) ;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6370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6</a:t>
            </a:r>
            <a:r>
              <a:rPr lang="zh-CN" altLang="en-US" sz="1800" dirty="0"/>
              <a:t>、处理结果   </a:t>
            </a:r>
          </a:p>
          <a:p>
            <a:pPr algn="l"/>
            <a:r>
              <a:rPr lang="zh-CN" altLang="en-US" sz="1800" dirty="0"/>
              <a:t>    两种情况：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1</a:t>
            </a:r>
            <a:r>
              <a:rPr lang="zh-CN" altLang="en-US" sz="1800" dirty="0"/>
              <a:t>、执行更新返回的是本次操作影响到的记录数。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2</a:t>
            </a:r>
            <a:r>
              <a:rPr lang="zh-CN" altLang="en-US" sz="1800" dirty="0"/>
              <a:t>、执行查询返回的结果是一个</a:t>
            </a:r>
            <a:r>
              <a:rPr lang="en-CA" altLang="zh-CN" sz="1800" dirty="0" err="1"/>
              <a:t>ResultSet</a:t>
            </a:r>
            <a:r>
              <a:rPr lang="zh-CN" altLang="en-US" sz="1800" dirty="0"/>
              <a:t>对象。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 </a:t>
            </a:r>
            <a:r>
              <a:rPr lang="en-CA" altLang="zh-CN" sz="1800" dirty="0" err="1"/>
              <a:t>ResultSet</a:t>
            </a:r>
            <a:r>
              <a:rPr lang="zh-CN" altLang="en-US" sz="1800" dirty="0"/>
              <a:t>包含符合</a:t>
            </a:r>
            <a:r>
              <a:rPr lang="en-CA" altLang="zh-CN" sz="1800" dirty="0"/>
              <a:t>SQL</a:t>
            </a:r>
            <a:r>
              <a:rPr lang="zh-CN" altLang="en-US" sz="1800" dirty="0"/>
              <a:t>语句中条件的所有行，并且它通过一套</a:t>
            </a:r>
            <a:r>
              <a:rPr lang="en-CA" altLang="zh-CN" sz="1800" dirty="0"/>
              <a:t>get</a:t>
            </a:r>
            <a:r>
              <a:rPr lang="zh-CN" altLang="en-US" sz="1800" dirty="0"/>
              <a:t>方法提供了对这些   </a:t>
            </a:r>
          </a:p>
          <a:p>
            <a:pPr algn="l"/>
            <a:r>
              <a:rPr lang="zh-CN" altLang="en-US" sz="1800" dirty="0"/>
              <a:t>      行中数据的访问。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 </a:t>
            </a:r>
            <a:r>
              <a:rPr lang="zh-CN" altLang="en-US" sz="1800" dirty="0"/>
              <a:t>使用结果集（</a:t>
            </a:r>
            <a:r>
              <a:rPr lang="en-CA" altLang="zh-CN" sz="1800" dirty="0" err="1"/>
              <a:t>ResultSet</a:t>
            </a:r>
            <a:r>
              <a:rPr lang="zh-CN" altLang="en-CA" sz="1800" dirty="0"/>
              <a:t>）</a:t>
            </a:r>
            <a:r>
              <a:rPr lang="zh-CN" altLang="en-US" sz="1800" dirty="0"/>
              <a:t>对象的访问方法获取数据：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CA" altLang="zh-CN" sz="1800" dirty="0"/>
              <a:t>while(</a:t>
            </a:r>
            <a:r>
              <a:rPr lang="en-CA" altLang="zh-CN" sz="1800" dirty="0" err="1"/>
              <a:t>rs.next</a:t>
            </a:r>
            <a:r>
              <a:rPr lang="en-CA" altLang="zh-CN" sz="1800" dirty="0"/>
              <a:t>()){   </a:t>
            </a:r>
          </a:p>
          <a:p>
            <a:pPr algn="l"/>
            <a:r>
              <a:rPr lang="en-CA" altLang="zh-CN" sz="1800" dirty="0"/>
              <a:t>         String name = </a:t>
            </a:r>
            <a:r>
              <a:rPr lang="en-CA" altLang="zh-CN" sz="1800" dirty="0" err="1"/>
              <a:t>rs.getString</a:t>
            </a:r>
            <a:r>
              <a:rPr lang="en-CA" altLang="zh-CN" sz="1800" dirty="0"/>
              <a:t>("name") ;   </a:t>
            </a:r>
          </a:p>
          <a:p>
            <a:pPr algn="l"/>
            <a:r>
              <a:rPr lang="en-CA" altLang="zh-CN" sz="1800" dirty="0"/>
              <a:t>    String pass = </a:t>
            </a:r>
            <a:r>
              <a:rPr lang="en-CA" altLang="zh-CN" sz="1800" dirty="0" err="1"/>
              <a:t>rs.getString</a:t>
            </a:r>
            <a:r>
              <a:rPr lang="en-CA" altLang="zh-CN" sz="1800" dirty="0"/>
              <a:t>(1) ; // </a:t>
            </a:r>
            <a:r>
              <a:rPr lang="zh-CN" altLang="en-US" sz="1800" dirty="0"/>
              <a:t>此方法比较高效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}   </a:t>
            </a:r>
          </a:p>
          <a:p>
            <a:pPr algn="l"/>
            <a:r>
              <a:rPr lang="en-US" altLang="zh-CN" sz="1800" dirty="0"/>
              <a:t>    </a:t>
            </a:r>
            <a:r>
              <a:rPr lang="zh-CN" altLang="en-US" sz="1800" dirty="0"/>
              <a:t>（列是从左到右编号的，并且从列</a:t>
            </a:r>
            <a:r>
              <a:rPr lang="en-US" altLang="zh-CN" sz="1800" dirty="0"/>
              <a:t>1</a:t>
            </a:r>
            <a:r>
              <a:rPr lang="zh-CN" altLang="en-US" sz="1800" dirty="0"/>
              <a:t>开始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194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altLang="zh-CN" sz="1800" dirty="0"/>
              <a:t>7</a:t>
            </a:r>
            <a:r>
              <a:rPr lang="zh-CN" altLang="en-US" sz="1800" dirty="0"/>
              <a:t>、关闭</a:t>
            </a:r>
            <a:r>
              <a:rPr lang="en-CA" altLang="zh-CN" sz="1800" dirty="0"/>
              <a:t>JDBC</a:t>
            </a:r>
            <a:r>
              <a:rPr lang="zh-CN" altLang="en-US" sz="1800" dirty="0"/>
              <a:t>对象    </a:t>
            </a:r>
          </a:p>
          <a:p>
            <a:pPr algn="l"/>
            <a:r>
              <a:rPr lang="zh-CN" altLang="en-US" sz="1800" dirty="0"/>
              <a:t>     操作完成以后要把所有使用的</a:t>
            </a:r>
            <a:r>
              <a:rPr lang="en-CA" altLang="zh-CN" sz="1800" dirty="0"/>
              <a:t>JDBC</a:t>
            </a:r>
            <a:r>
              <a:rPr lang="zh-CN" altLang="en-US" sz="1800" dirty="0"/>
              <a:t>对象全都关闭，以释放</a:t>
            </a:r>
            <a:r>
              <a:rPr lang="en-CA" altLang="zh-CN" sz="1800" dirty="0"/>
              <a:t>JDBC</a:t>
            </a:r>
            <a:r>
              <a:rPr lang="zh-CN" altLang="en-US" sz="1800" dirty="0"/>
              <a:t>资源，关闭顺序和声   </a:t>
            </a:r>
          </a:p>
          <a:p>
            <a:pPr algn="l"/>
            <a:r>
              <a:rPr lang="zh-CN" altLang="en-US" sz="1800" dirty="0"/>
              <a:t>     明顺序相反：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1</a:t>
            </a:r>
            <a:r>
              <a:rPr lang="zh-CN" altLang="en-US" sz="1800" dirty="0"/>
              <a:t>、关闭记录集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2</a:t>
            </a:r>
            <a:r>
              <a:rPr lang="zh-CN" altLang="en-US" sz="1800" dirty="0"/>
              <a:t>、关闭声明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3</a:t>
            </a:r>
            <a:r>
              <a:rPr lang="zh-CN" altLang="en-US" sz="1800" dirty="0"/>
              <a:t>、关闭连接对象   </a:t>
            </a:r>
          </a:p>
          <a:p>
            <a:pPr algn="l"/>
            <a:r>
              <a:rPr lang="zh-CN" altLang="en-US" sz="1800" dirty="0"/>
              <a:t>          </a:t>
            </a:r>
            <a:r>
              <a:rPr lang="en-CA" altLang="zh-CN" sz="1800" dirty="0"/>
              <a:t>if(</a:t>
            </a:r>
            <a:r>
              <a:rPr lang="en-CA" altLang="zh-CN" sz="1800" dirty="0" err="1"/>
              <a:t>rs</a:t>
            </a:r>
            <a:r>
              <a:rPr lang="en-CA" altLang="zh-CN" sz="1800" dirty="0"/>
              <a:t> != null){   // </a:t>
            </a:r>
            <a:r>
              <a:rPr lang="zh-CN" altLang="en-US" sz="1800" dirty="0"/>
              <a:t>关闭记录集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CA" altLang="zh-CN" sz="1800" dirty="0"/>
              <a:t>try{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rs.close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}catch(</a:t>
            </a:r>
            <a:r>
              <a:rPr lang="en-CA" altLang="zh-CN" sz="1800" dirty="0" err="1"/>
              <a:t>SQLException</a:t>
            </a:r>
            <a:r>
              <a:rPr lang="en-CA" altLang="zh-CN" sz="1800" dirty="0"/>
              <a:t> e){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}   </a:t>
            </a:r>
          </a:p>
          <a:p>
            <a:pPr algn="l"/>
            <a:r>
              <a:rPr lang="en-CA" altLang="zh-CN" sz="1800" dirty="0"/>
              <a:t>          }   </a:t>
            </a:r>
          </a:p>
          <a:p>
            <a:pPr algn="l"/>
            <a:r>
              <a:rPr lang="en-CA" altLang="zh-CN" sz="1800" dirty="0"/>
              <a:t>          if(</a:t>
            </a:r>
            <a:r>
              <a:rPr lang="en-CA" altLang="zh-CN" sz="1800" dirty="0" err="1"/>
              <a:t>stmt</a:t>
            </a:r>
            <a:r>
              <a:rPr lang="en-CA" altLang="zh-CN" sz="1800" dirty="0"/>
              <a:t> != null){   // </a:t>
            </a:r>
            <a:r>
              <a:rPr lang="zh-CN" altLang="en-US" sz="1800" dirty="0"/>
              <a:t>关闭声明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CA" altLang="zh-CN" sz="1800" dirty="0"/>
              <a:t>try{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stmt.close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}catch(</a:t>
            </a:r>
            <a:r>
              <a:rPr lang="en-CA" altLang="zh-CN" sz="1800" dirty="0" err="1"/>
              <a:t>SQLException</a:t>
            </a:r>
            <a:r>
              <a:rPr lang="en-CA" altLang="zh-CN" sz="1800" dirty="0"/>
              <a:t> e){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}   </a:t>
            </a:r>
          </a:p>
          <a:p>
            <a:pPr algn="l"/>
            <a:r>
              <a:rPr lang="en-CA" altLang="zh-CN" sz="1800" dirty="0"/>
              <a:t>          }   </a:t>
            </a:r>
          </a:p>
          <a:p>
            <a:pPr algn="l"/>
            <a:r>
              <a:rPr lang="en-CA" altLang="zh-CN" sz="1800" dirty="0"/>
              <a:t>          if(conn != null){  // </a:t>
            </a:r>
            <a:r>
              <a:rPr lang="zh-CN" altLang="en-US" sz="1800" dirty="0"/>
              <a:t>关闭连接对象   </a:t>
            </a:r>
          </a:p>
          <a:p>
            <a:pPr algn="l"/>
            <a:r>
              <a:rPr lang="zh-CN" altLang="en-US" sz="1800" dirty="0"/>
              <a:t>         </a:t>
            </a:r>
            <a:r>
              <a:rPr lang="en-CA" altLang="zh-CN" sz="1800" dirty="0"/>
              <a:t>try{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conn.close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 }catch(</a:t>
            </a:r>
            <a:r>
              <a:rPr lang="en-CA" altLang="zh-CN" sz="1800" dirty="0" err="1"/>
              <a:t>SQLException</a:t>
            </a:r>
            <a:r>
              <a:rPr lang="en-CA" altLang="zh-CN" sz="1800" dirty="0"/>
              <a:t> e){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 }   </a:t>
            </a:r>
          </a:p>
          <a:p>
            <a:pPr algn="l"/>
            <a:r>
              <a:rPr lang="en-CA" altLang="zh-CN" sz="1800" dirty="0"/>
              <a:t>          }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5147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对象</a:t>
            </a:r>
            <a:r>
              <a:rPr lang="en-US" altLang="zh-CN" sz="1800" dirty="0"/>
              <a:t>-</a:t>
            </a:r>
            <a:r>
              <a:rPr lang="zh-CN" altLang="en-US" sz="1800" dirty="0"/>
              <a:t>关系映射（</a:t>
            </a:r>
            <a:r>
              <a:rPr lang="en-US" altLang="zh-CN" sz="1800" dirty="0"/>
              <a:t>Object/Relation Mapping</a:t>
            </a:r>
            <a:r>
              <a:rPr lang="zh-CN" altLang="en-US" sz="1800" dirty="0"/>
              <a:t>，简称</a:t>
            </a:r>
            <a:r>
              <a:rPr lang="en-US" altLang="zh-CN" sz="1800" dirty="0"/>
              <a:t>ORM</a:t>
            </a:r>
            <a:r>
              <a:rPr lang="zh-CN" altLang="en-US" sz="1800" dirty="0"/>
              <a:t>），是随着面向对象的软件开发方法发展而产生的。面向对象的开发方法是当今企业级应用开发环境中的主流开发方法，关系数据库是企业级应用环境中永久存放数据的主流数据存储系统。对象和关系数据是业务实体的两种表现形式，业务实体在内存中表现为对象，在数据库中表现为关系数据。内存中的对象之间存在关联和继承关系，而在数据库中，关系数据无法直接表达多对多关联和继承关系。因此，对象</a:t>
            </a:r>
            <a:r>
              <a:rPr lang="en-US" altLang="zh-CN" sz="1800" dirty="0"/>
              <a:t>-</a:t>
            </a:r>
            <a:r>
              <a:rPr lang="zh-CN" altLang="en-US" sz="1800" dirty="0"/>
              <a:t>关系映射</a:t>
            </a:r>
            <a:r>
              <a:rPr lang="en-US" altLang="zh-CN" sz="1800" dirty="0"/>
              <a:t>(ORM)</a:t>
            </a:r>
            <a:r>
              <a:rPr lang="zh-CN" altLang="en-US" sz="1800" dirty="0"/>
              <a:t>系统一般以中间件的形式存在，主要实现程序对象到关系数据库数据的映射。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942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 传统的</a:t>
            </a:r>
            <a:r>
              <a:rPr lang="en-US" altLang="zh-CN" sz="1800" dirty="0"/>
              <a:t>Java</a:t>
            </a:r>
            <a:r>
              <a:rPr lang="zh-CN" altLang="en-US" sz="1800" dirty="0"/>
              <a:t>数据库操作，是使用</a:t>
            </a:r>
            <a:r>
              <a:rPr lang="en-US" altLang="zh-CN" sz="1800" dirty="0" err="1"/>
              <a:t>jdbc</a:t>
            </a:r>
            <a:r>
              <a:rPr lang="zh-CN" altLang="en-US" sz="1800" dirty="0"/>
              <a:t>将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语句嵌入在</a:t>
            </a:r>
            <a:r>
              <a:rPr lang="en-US" altLang="zh-CN" sz="1800" dirty="0"/>
              <a:t>java</a:t>
            </a:r>
            <a:r>
              <a:rPr lang="zh-CN" altLang="en-US" sz="1800" dirty="0"/>
              <a:t>代码中执行，查询获取到的结果形式类似于数组或者键值对。这样的编写方式将使我们的程序面临如下问题：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每一个操作都要编写对应的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语句 </a:t>
            </a:r>
            <a:r>
              <a:rPr lang="en-US" altLang="zh-CN" sz="1800" dirty="0"/>
              <a:t>—— </a:t>
            </a:r>
            <a:r>
              <a:rPr lang="zh-CN" altLang="en-US" sz="1800" dirty="0"/>
              <a:t>开发效率低</a:t>
            </a:r>
          </a:p>
          <a:p>
            <a:pPr algn="l"/>
            <a:r>
              <a:rPr lang="en-US" altLang="zh-CN" sz="1800" dirty="0" err="1"/>
              <a:t>sql</a:t>
            </a:r>
            <a:r>
              <a:rPr lang="zh-CN" altLang="en-US" sz="1800" dirty="0"/>
              <a:t>语句是以字符串的形式出现在</a:t>
            </a:r>
            <a:r>
              <a:rPr lang="en-US" altLang="zh-CN" sz="1800" dirty="0"/>
              <a:t>java</a:t>
            </a:r>
            <a:r>
              <a:rPr lang="zh-CN" altLang="en-US" sz="1800" dirty="0"/>
              <a:t>代码中，当字段名或表名修改，将会影响所有相关的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代码 </a:t>
            </a:r>
            <a:r>
              <a:rPr lang="en-US" altLang="zh-CN" sz="1800" dirty="0"/>
              <a:t>—— </a:t>
            </a:r>
            <a:r>
              <a:rPr lang="zh-CN" altLang="en-US" sz="1800" dirty="0"/>
              <a:t>维护效率低</a:t>
            </a:r>
          </a:p>
          <a:p>
            <a:pPr algn="l"/>
            <a:r>
              <a:rPr lang="zh-CN" altLang="en-US" sz="1800" dirty="0"/>
              <a:t>如果编写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语句时没有注意参照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标准，极可能编写出针对当前所用数据库的扩展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语句，这将导致后期更换数据库困难 </a:t>
            </a:r>
            <a:r>
              <a:rPr lang="en-US" altLang="zh-CN" sz="1800" dirty="0"/>
              <a:t>—— </a:t>
            </a:r>
            <a:r>
              <a:rPr lang="zh-CN" altLang="en-US" sz="1800" dirty="0"/>
              <a:t>数据库移植性差</a:t>
            </a:r>
          </a:p>
          <a:p>
            <a:pPr algn="l"/>
            <a:r>
              <a:rPr lang="zh-CN" altLang="en-US" sz="1800" dirty="0"/>
              <a:t>        而</a:t>
            </a:r>
            <a:r>
              <a:rPr lang="en-US" altLang="zh-CN" sz="1800" dirty="0"/>
              <a:t>Hibernate</a:t>
            </a:r>
            <a:r>
              <a:rPr lang="zh-CN" altLang="en-US" sz="1800" dirty="0"/>
              <a:t>的出现，解决了上面所提出的问题。</a:t>
            </a:r>
            <a:r>
              <a:rPr lang="en-US" altLang="zh-CN" sz="1800" dirty="0"/>
              <a:t>Hibernate</a:t>
            </a:r>
            <a:r>
              <a:rPr lang="zh-CN" altLang="en-US" sz="1800" dirty="0"/>
              <a:t>使用对象和表映射的方式，可以采用</a:t>
            </a:r>
            <a:r>
              <a:rPr lang="en-US" altLang="zh-CN" sz="1800" dirty="0"/>
              <a:t>xml</a:t>
            </a:r>
            <a:r>
              <a:rPr lang="zh-CN" altLang="en-US" sz="1800" dirty="0"/>
              <a:t>配置和注解配置两种方式来说明对象和表、对象属性和表字段的映射关系。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       当操作数据库时，仅需要调用对应</a:t>
            </a:r>
            <a:r>
              <a:rPr lang="en-US" altLang="zh-CN" sz="1800" dirty="0" err="1"/>
              <a:t>api</a:t>
            </a:r>
            <a:r>
              <a:rPr lang="zh-CN" altLang="en-US" sz="1800" dirty="0"/>
              <a:t>即可实现自动生成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语句，极大的提高了开发效率。当数据库结构发生改动时，仅需要调整实体属性和</a:t>
            </a:r>
            <a:r>
              <a:rPr lang="en-US" altLang="zh-CN" sz="1800" dirty="0"/>
              <a:t>xml/</a:t>
            </a:r>
            <a:r>
              <a:rPr lang="zh-CN" altLang="en-US" sz="1800" dirty="0"/>
              <a:t>注解配置即可，大大降低了维护的工作量。过程中，可以完全避免手动编写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语句，仅修改配置即可完成切换数据库。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8091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CN" altLang="en-US" sz="1800" dirty="0"/>
              <a:t>创建</a:t>
            </a:r>
            <a:r>
              <a:rPr lang="en-US" altLang="zh-CN" sz="1800" dirty="0"/>
              <a:t>hibernate.cfg.xml</a:t>
            </a:r>
            <a:r>
              <a:rPr lang="zh-CN" altLang="en-US" sz="1800" dirty="0" smtClean="0"/>
              <a:t>配置</a:t>
            </a:r>
            <a:r>
              <a:rPr lang="zh-CN" altLang="en-US" sz="1800" dirty="0"/>
              <a:t>文</a:t>
            </a:r>
            <a:r>
              <a:rPr lang="zh-CN" altLang="en-US" sz="1800" dirty="0" smtClean="0"/>
              <a:t>件</a:t>
            </a:r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r>
              <a:rPr lang="en-US" altLang="zh-CN" sz="1800" dirty="0"/>
              <a:t>&lt;?xml version="1.0" encoding="UTF-8"?&gt;</a:t>
            </a:r>
          </a:p>
          <a:p>
            <a:pPr algn="l"/>
            <a:r>
              <a:rPr lang="en-US" altLang="zh-CN" sz="1800" dirty="0"/>
              <a:t>&lt;!DOCTYPE hibernate-configuration PUBLIC</a:t>
            </a:r>
          </a:p>
          <a:p>
            <a:pPr algn="l"/>
            <a:r>
              <a:rPr lang="en-US" altLang="zh-CN" sz="1800" dirty="0"/>
              <a:t>     "-//Hibernate/Hibernate Configuration DTD 3.0//EN"</a:t>
            </a:r>
          </a:p>
          <a:p>
            <a:pPr algn="l"/>
            <a:r>
              <a:rPr lang="en-US" altLang="zh-CN" sz="1800" dirty="0"/>
              <a:t>     "http://www.hibernate.org/dtd/hibernate-configuration-3.0.dtd"&gt;</a:t>
            </a:r>
          </a:p>
          <a:p>
            <a:pPr algn="l"/>
            <a:r>
              <a:rPr lang="en-US" altLang="zh-CN" sz="1800" dirty="0"/>
              <a:t>&lt;hibernate-configuration&gt;</a:t>
            </a:r>
          </a:p>
          <a:p>
            <a:pPr algn="l"/>
            <a:r>
              <a:rPr lang="en-US" altLang="zh-CN" sz="1800" dirty="0"/>
              <a:t> &lt;session-factory&gt;</a:t>
            </a:r>
          </a:p>
          <a:p>
            <a:pPr algn="l"/>
            <a:r>
              <a:rPr lang="en-US" altLang="zh-CN" sz="1800" dirty="0"/>
              <a:t>     &lt;property name="</a:t>
            </a:r>
            <a:r>
              <a:rPr lang="en-US" altLang="zh-CN" sz="1800" dirty="0" err="1"/>
              <a:t>connection.user</a:t>
            </a:r>
            <a:r>
              <a:rPr lang="en-US" altLang="zh-CN" sz="1800" dirty="0"/>
              <a:t>"&gt;root&lt;/property&gt;</a:t>
            </a:r>
          </a:p>
          <a:p>
            <a:pPr algn="l"/>
            <a:r>
              <a:rPr lang="en-US" altLang="zh-CN" sz="1800" dirty="0"/>
              <a:t>     &lt;property name="</a:t>
            </a:r>
            <a:r>
              <a:rPr lang="en-US" altLang="zh-CN" sz="1800" dirty="0" err="1"/>
              <a:t>connection.password</a:t>
            </a:r>
            <a:r>
              <a:rPr lang="en-US" altLang="zh-CN" sz="1800" dirty="0"/>
              <a:t>"&gt;root&lt;/property&gt;</a:t>
            </a:r>
          </a:p>
          <a:p>
            <a:pPr algn="l"/>
            <a:r>
              <a:rPr lang="en-US" altLang="zh-CN" sz="1800" dirty="0"/>
              <a:t>     &lt;property name="</a:t>
            </a:r>
            <a:r>
              <a:rPr lang="en-US" altLang="zh-CN" sz="1800" dirty="0" err="1"/>
              <a:t>connection.driver_class</a:t>
            </a:r>
            <a:r>
              <a:rPr lang="en-US" altLang="zh-CN" sz="1800" dirty="0"/>
              <a:t>"&gt;</a:t>
            </a:r>
            <a:r>
              <a:rPr lang="en-US" altLang="zh-CN" sz="1800" dirty="0" err="1"/>
              <a:t>com.mysql.jdbc.Driver</a:t>
            </a:r>
            <a:r>
              <a:rPr lang="en-US" altLang="zh-CN" sz="1800" dirty="0"/>
              <a:t>&lt;/property&gt;</a:t>
            </a:r>
          </a:p>
          <a:p>
            <a:pPr algn="l"/>
            <a:r>
              <a:rPr lang="en-US" altLang="zh-CN" sz="1800" dirty="0"/>
              <a:t>     &lt;property name="connection.url"&gt;</a:t>
            </a:r>
            <a:r>
              <a:rPr lang="en-US" altLang="zh-CN" sz="1800" dirty="0" err="1"/>
              <a:t>jdbc:mysql</a:t>
            </a:r>
            <a:r>
              <a:rPr lang="en-US" altLang="zh-CN" sz="1800" dirty="0"/>
              <a:t>://localhost:3306/</a:t>
            </a:r>
            <a:r>
              <a:rPr lang="en-US" altLang="zh-CN" sz="1800" dirty="0" err="1"/>
              <a:t>hibernate?useUnicode</a:t>
            </a:r>
            <a:r>
              <a:rPr lang="en-US" altLang="zh-CN" sz="1800" dirty="0"/>
              <a:t>=</a:t>
            </a:r>
            <a:r>
              <a:rPr lang="en-US" altLang="zh-CN" sz="1800" dirty="0" err="1"/>
              <a:t>true&amp;characterEncoding</a:t>
            </a:r>
            <a:r>
              <a:rPr lang="en-US" altLang="zh-CN" sz="1800" dirty="0"/>
              <a:t>=UTF-8&lt;/property&gt;</a:t>
            </a:r>
          </a:p>
          <a:p>
            <a:pPr algn="l"/>
            <a:r>
              <a:rPr lang="en-US" altLang="zh-CN" sz="1800" dirty="0"/>
              <a:t>     &lt;property name="dialect"&gt;</a:t>
            </a:r>
            <a:r>
              <a:rPr lang="en-US" altLang="zh-CN" sz="1800" dirty="0" err="1"/>
              <a:t>org.hibernate.dialect.MySQLDialect</a:t>
            </a:r>
            <a:r>
              <a:rPr lang="en-US" altLang="zh-CN" sz="1800" dirty="0"/>
              <a:t>&lt;/property&gt;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     &lt;property name="</a:t>
            </a:r>
            <a:r>
              <a:rPr lang="en-US" altLang="zh-CN" sz="1800" dirty="0" err="1"/>
              <a:t>show_sql</a:t>
            </a:r>
            <a:r>
              <a:rPr lang="en-US" altLang="zh-CN" sz="1800" dirty="0"/>
              <a:t>"&gt;true&lt;/property&gt;</a:t>
            </a:r>
          </a:p>
          <a:p>
            <a:pPr algn="l"/>
            <a:r>
              <a:rPr lang="en-US" altLang="zh-CN" sz="1800" dirty="0"/>
              <a:t>     &lt;property name="</a:t>
            </a:r>
            <a:r>
              <a:rPr lang="en-US" altLang="zh-CN" sz="1800" dirty="0" err="1"/>
              <a:t>format_sql</a:t>
            </a:r>
            <a:r>
              <a:rPr lang="en-US" altLang="zh-CN" sz="1800" dirty="0"/>
              <a:t>"&gt;true&lt;/property&gt;</a:t>
            </a:r>
          </a:p>
          <a:p>
            <a:pPr algn="l"/>
            <a:r>
              <a:rPr lang="en-US" altLang="zh-CN" sz="1800" dirty="0"/>
              <a:t>     &lt;property name="hbm2ddl.auto"&gt;update&lt;/property&gt;</a:t>
            </a:r>
          </a:p>
          <a:p>
            <a:pPr algn="l"/>
            <a:r>
              <a:rPr lang="en-US" altLang="zh-CN" sz="1800" dirty="0"/>
              <a:t> &lt;/session-factory&gt;</a:t>
            </a:r>
          </a:p>
          <a:p>
            <a:pPr algn="l"/>
            <a:r>
              <a:rPr lang="en-US" altLang="zh-CN" sz="1800" dirty="0"/>
              <a:t>&lt;/hibernate-configuration&gt;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0028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/>
              <a:t>configuration.setProperty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hibernate.connection.driver_class</a:t>
            </a:r>
            <a:r>
              <a:rPr lang="en-US" altLang="zh-CN" sz="1800" dirty="0"/>
              <a:t>", "org.h2.Driver");</a:t>
            </a:r>
          </a:p>
          <a:p>
            <a:pPr algn="l"/>
            <a:r>
              <a:rPr lang="en-US" altLang="zh-CN" sz="1800" dirty="0" err="1" smtClean="0"/>
              <a:t>configuration.setProperty</a:t>
            </a:r>
            <a:r>
              <a:rPr lang="en-US" altLang="zh-CN" sz="1800" dirty="0"/>
              <a:t>("hibernate.connection.url", "jdbc:h2:mem:testdb");</a:t>
            </a:r>
          </a:p>
          <a:p>
            <a:pPr algn="l"/>
            <a:r>
              <a:rPr lang="en-US" altLang="zh-CN" sz="1800" dirty="0" err="1" smtClean="0"/>
              <a:t>configuration.setProperty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hibernate.connection.username</a:t>
            </a:r>
            <a:r>
              <a:rPr lang="en-US" altLang="zh-CN" sz="1800" dirty="0"/>
              <a:t>", "</a:t>
            </a:r>
            <a:r>
              <a:rPr lang="en-US" altLang="zh-CN" sz="1800" dirty="0" err="1"/>
              <a:t>sa</a:t>
            </a:r>
            <a:r>
              <a:rPr lang="en-US" altLang="zh-CN" sz="1800" dirty="0"/>
              <a:t>");</a:t>
            </a:r>
          </a:p>
          <a:p>
            <a:pPr algn="l"/>
            <a:r>
              <a:rPr lang="en-US" altLang="zh-CN" sz="1800" dirty="0" err="1" smtClean="0"/>
              <a:t>configuration.setProperty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hibernate.connection.password</a:t>
            </a:r>
            <a:r>
              <a:rPr lang="en-US" altLang="zh-CN" sz="1800" dirty="0"/>
              <a:t>", "");</a:t>
            </a:r>
          </a:p>
          <a:p>
            <a:pPr algn="l"/>
            <a:r>
              <a:rPr lang="en-US" altLang="zh-CN" sz="1800" dirty="0" err="1" smtClean="0"/>
              <a:t>configuration.setProperty</a:t>
            </a:r>
            <a:r>
              <a:rPr lang="en-US" altLang="zh-CN" sz="1800" dirty="0"/>
              <a:t>("hibernate.dialect","org.hibernate.dialect.H2Dialect");</a:t>
            </a:r>
          </a:p>
          <a:p>
            <a:pPr algn="l"/>
            <a:r>
              <a:rPr lang="en-US" altLang="zh-CN" sz="1800" dirty="0" err="1" smtClean="0"/>
              <a:t>configuration.setProperty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hibernate.show_sql</a:t>
            </a:r>
            <a:r>
              <a:rPr lang="en-US" altLang="zh-CN" sz="1800" dirty="0"/>
              <a:t>", "true");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070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lvl="1" algn="l"/>
            <a:endParaRPr lang="en-CA" sz="1400" dirty="0" smtClean="0"/>
          </a:p>
          <a:p>
            <a:pPr lvl="1" algn="l"/>
            <a:endParaRPr lang="en-CA" sz="1400" dirty="0"/>
          </a:p>
          <a:p>
            <a:pPr lvl="1" algn="l"/>
            <a:r>
              <a:rPr lang="en-CA" sz="1400" dirty="0">
                <a:hlinkClick r:id="rId2"/>
              </a:rPr>
              <a:t>http://</a:t>
            </a:r>
            <a:r>
              <a:rPr lang="en-CA" sz="1400" dirty="0" smtClean="0">
                <a:hlinkClick r:id="rId2"/>
              </a:rPr>
              <a:t>docs.aws.amazon.com/AWSECommerceService/latest/DG/Welcome.html</a:t>
            </a:r>
            <a:endParaRPr lang="en-CA" sz="1400" dirty="0" smtClean="0"/>
          </a:p>
          <a:p>
            <a:pPr lvl="1" algn="l"/>
            <a:endParaRPr lang="en-CA" sz="1400" dirty="0"/>
          </a:p>
          <a:p>
            <a:pPr lvl="1" algn="l"/>
            <a:endParaRPr lang="en-CA" sz="1400" dirty="0" smtClean="0"/>
          </a:p>
          <a:p>
            <a:pPr lvl="1" algn="l"/>
            <a:r>
              <a:rPr lang="en-CA" sz="1400" dirty="0">
                <a:hlinkClick r:id="rId3"/>
              </a:rPr>
              <a:t>https://docs.zincapi.com/#</a:t>
            </a:r>
            <a:r>
              <a:rPr lang="en-CA" sz="1400" dirty="0" smtClean="0">
                <a:hlinkClick r:id="rId3"/>
              </a:rPr>
              <a:t>introduction</a:t>
            </a:r>
            <a:endParaRPr lang="en-CA" sz="1400" dirty="0" smtClean="0"/>
          </a:p>
          <a:p>
            <a:pPr lvl="1" algn="l"/>
            <a:endParaRPr lang="en-CA" sz="1400" dirty="0"/>
          </a:p>
          <a:p>
            <a:pPr lvl="1" algn="l"/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0521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创建持久化类</a:t>
            </a:r>
            <a:r>
              <a:rPr lang="en-US" altLang="zh-CN" sz="1800" dirty="0"/>
              <a:t>(</a:t>
            </a:r>
            <a:r>
              <a:rPr lang="en-US" altLang="zh-CN" sz="1800" dirty="0" err="1"/>
              <a:t>javabean</a:t>
            </a:r>
            <a:r>
              <a:rPr lang="en-US" altLang="zh-CN" sz="1800" dirty="0" smtClean="0"/>
              <a:t>)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@Entity                              //</a:t>
            </a:r>
            <a:r>
              <a:rPr lang="zh-CN" altLang="en-US" sz="1800" dirty="0"/>
              <a:t>注解</a:t>
            </a:r>
            <a:r>
              <a:rPr lang="en-US" altLang="zh-CN" sz="1800" dirty="0"/>
              <a:t>Entity</a:t>
            </a:r>
            <a:r>
              <a:rPr lang="zh-CN" altLang="en-US" sz="1800" dirty="0"/>
              <a:t>表示该类能被</a:t>
            </a:r>
            <a:r>
              <a:rPr lang="en-US" altLang="zh-CN" sz="1800" dirty="0"/>
              <a:t>Hibernate</a:t>
            </a:r>
            <a:r>
              <a:rPr lang="zh-CN" altLang="en-US" sz="1800" dirty="0"/>
              <a:t>持久化</a:t>
            </a:r>
          </a:p>
          <a:p>
            <a:pPr algn="l"/>
            <a:r>
              <a:rPr lang="en-US" altLang="zh-CN" sz="1800" dirty="0"/>
              <a:t>@Table(name = "</a:t>
            </a:r>
            <a:r>
              <a:rPr lang="en-US" altLang="zh-CN" sz="1800" dirty="0" err="1"/>
              <a:t>tb_cat</a:t>
            </a:r>
            <a:r>
              <a:rPr lang="en-US" altLang="zh-CN" sz="1800" dirty="0"/>
              <a:t>")              //</a:t>
            </a:r>
            <a:r>
              <a:rPr lang="zh-CN" altLang="en-US" sz="1800" dirty="0"/>
              <a:t>指定该</a:t>
            </a:r>
            <a:r>
              <a:rPr lang="en-US" altLang="zh-CN" sz="1800" dirty="0"/>
              <a:t>Entity</a:t>
            </a:r>
            <a:r>
              <a:rPr lang="zh-CN" altLang="en-US" sz="1800" dirty="0"/>
              <a:t>对应的数据表名</a:t>
            </a:r>
          </a:p>
          <a:p>
            <a:pPr algn="l"/>
            <a:r>
              <a:rPr lang="en-US" altLang="zh-CN" sz="1800" dirty="0"/>
              <a:t>public class Cat {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    @Id                              //</a:t>
            </a:r>
            <a:r>
              <a:rPr lang="zh-CN" altLang="en-US" sz="1800" dirty="0"/>
              <a:t>指定该列为主键。主键类型最好不要使用</a:t>
            </a:r>
            <a:r>
              <a:rPr lang="en-US" altLang="zh-CN" sz="1800" dirty="0" err="1"/>
              <a:t>int</a:t>
            </a:r>
            <a:r>
              <a:rPr lang="zh-CN" altLang="en-US" sz="1800" dirty="0"/>
              <a:t>等原始类型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@</a:t>
            </a:r>
            <a:r>
              <a:rPr lang="en-US" altLang="zh-CN" sz="1800" dirty="0" err="1"/>
              <a:t>GeneratedValue</a:t>
            </a:r>
            <a:r>
              <a:rPr lang="en-US" altLang="zh-CN" sz="1800" dirty="0"/>
              <a:t>(strategy = </a:t>
            </a:r>
            <a:r>
              <a:rPr lang="en-US" altLang="zh-CN" sz="1800" dirty="0" err="1"/>
              <a:t>GenerationType.AUTO</a:t>
            </a:r>
            <a:r>
              <a:rPr lang="en-US" altLang="zh-CN" sz="1800" dirty="0"/>
              <a:t>) //</a:t>
            </a:r>
            <a:r>
              <a:rPr lang="zh-CN" altLang="en-US" sz="1800" dirty="0"/>
              <a:t>主键类型</a:t>
            </a:r>
            <a:r>
              <a:rPr lang="en-US" altLang="zh-CN" sz="1800" dirty="0"/>
              <a:t>auto</a:t>
            </a:r>
            <a:r>
              <a:rPr lang="zh-CN" altLang="en-US" sz="1800" dirty="0"/>
              <a:t>表示该主键为自增长型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private Integer id;</a:t>
            </a:r>
          </a:p>
          <a:p>
            <a:pPr algn="l"/>
            <a:r>
              <a:rPr lang="en-US" altLang="zh-CN" sz="1800" dirty="0"/>
              <a:t>    </a:t>
            </a:r>
          </a:p>
          <a:p>
            <a:pPr algn="l"/>
            <a:r>
              <a:rPr lang="en-US" altLang="zh-CN" sz="1800" dirty="0"/>
              <a:t>    @Column(name = "name")           //</a:t>
            </a:r>
            <a:r>
              <a:rPr lang="zh-CN" altLang="en-US" sz="1800" dirty="0"/>
              <a:t>指定该属性对应的数据库表的列为</a:t>
            </a:r>
            <a:r>
              <a:rPr lang="en-US" altLang="zh-CN" sz="1800" dirty="0"/>
              <a:t>name</a:t>
            </a:r>
            <a:r>
              <a:rPr lang="zh-CN" altLang="en-US" sz="1800" dirty="0"/>
              <a:t>，列名与属性名一样时这句注解可省略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private String name;</a:t>
            </a:r>
          </a:p>
          <a:p>
            <a:pPr algn="l"/>
            <a:r>
              <a:rPr lang="en-US" altLang="zh-CN" sz="1800" dirty="0"/>
              <a:t>    </a:t>
            </a:r>
          </a:p>
          <a:p>
            <a:pPr algn="l"/>
            <a:r>
              <a:rPr lang="en-US" altLang="zh-CN" sz="1800" dirty="0"/>
              <a:t>    @Column(name = "description")</a:t>
            </a:r>
          </a:p>
          <a:p>
            <a:pPr algn="l"/>
            <a:r>
              <a:rPr lang="en-US" altLang="zh-CN" sz="1800" dirty="0"/>
              <a:t>    private String description;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1918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 Session </a:t>
            </a:r>
            <a:r>
              <a:rPr lang="en-US" altLang="zh-CN" sz="1800" dirty="0" err="1"/>
              <a:t>session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HibernateUtil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getSessionFactory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openSession</a:t>
            </a:r>
            <a:r>
              <a:rPr lang="en-US" altLang="zh-CN" sz="1800" dirty="0"/>
              <a:t>(); //</a:t>
            </a:r>
            <a:r>
              <a:rPr lang="zh-CN" altLang="en-US" sz="1800" dirty="0"/>
              <a:t>获取</a:t>
            </a:r>
            <a:r>
              <a:rPr lang="en-US" altLang="zh-CN" sz="1800" dirty="0"/>
              <a:t>session</a:t>
            </a:r>
            <a:r>
              <a:rPr lang="zh-CN" altLang="en-US" sz="1800" dirty="0"/>
              <a:t>并</a:t>
            </a:r>
            <a:r>
              <a:rPr lang="en-US" altLang="zh-CN" sz="1800" dirty="0"/>
              <a:t>open</a:t>
            </a:r>
            <a:r>
              <a:rPr lang="zh-CN" altLang="en-US" sz="1800" dirty="0"/>
              <a:t>，开启一个</a:t>
            </a:r>
            <a:r>
              <a:rPr lang="en-US" altLang="zh-CN" sz="1800" dirty="0"/>
              <a:t>Hibernate</a:t>
            </a:r>
            <a:r>
              <a:rPr lang="zh-CN" altLang="en-US" sz="1800" dirty="0"/>
              <a:t>会话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US" altLang="zh-CN" sz="1800" dirty="0"/>
              <a:t>Transaction trans = </a:t>
            </a:r>
            <a:r>
              <a:rPr lang="en-US" altLang="zh-CN" sz="1800" dirty="0" err="1"/>
              <a:t>session.beginTransaction</a:t>
            </a:r>
            <a:r>
              <a:rPr lang="en-US" altLang="zh-CN" sz="1800" dirty="0"/>
              <a:t>(); //</a:t>
            </a:r>
            <a:r>
              <a:rPr lang="zh-CN" altLang="en-US" sz="1800" dirty="0"/>
              <a:t>开启一个事务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        </a:t>
            </a:r>
            <a:r>
              <a:rPr lang="en-US" altLang="zh-CN" sz="1800" dirty="0" err="1"/>
              <a:t>session.persist</a:t>
            </a:r>
            <a:r>
              <a:rPr lang="en-US" altLang="zh-CN" sz="1800" dirty="0"/>
              <a:t>(mother); //</a:t>
            </a:r>
            <a:r>
              <a:rPr lang="zh-CN" altLang="en-US" sz="1800" dirty="0"/>
              <a:t>将</a:t>
            </a:r>
            <a:r>
              <a:rPr lang="en-US" altLang="zh-CN" sz="1800" dirty="0"/>
              <a:t>mother</a:t>
            </a:r>
            <a:r>
              <a:rPr lang="zh-CN" altLang="en-US" sz="1800" dirty="0"/>
              <a:t>保存到数据</a:t>
            </a:r>
            <a:r>
              <a:rPr lang="zh-CN" altLang="en-US" sz="1800" dirty="0" smtClean="0"/>
              <a:t>库</a:t>
            </a:r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endParaRPr lang="en-CA" altLang="zh-CN" sz="1800" dirty="0" smtClean="0"/>
          </a:p>
          <a:p>
            <a:pPr algn="l"/>
            <a:r>
              <a:rPr lang="en-US" altLang="zh-CN" sz="1800" dirty="0" err="1"/>
              <a:t>trans.commit</a:t>
            </a:r>
            <a:r>
              <a:rPr lang="en-US" altLang="zh-CN" sz="1800" dirty="0"/>
              <a:t>(); //</a:t>
            </a:r>
            <a:r>
              <a:rPr lang="zh-CN" altLang="en-US" sz="1800" dirty="0"/>
              <a:t>提交事务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US" altLang="zh-CN" sz="1800" dirty="0" err="1"/>
              <a:t>session.close</a:t>
            </a:r>
            <a:r>
              <a:rPr lang="en-US" altLang="zh-CN" sz="1800" dirty="0"/>
              <a:t>(); //</a:t>
            </a:r>
            <a:r>
              <a:rPr lang="zh-CN" altLang="en-US" sz="1800" dirty="0"/>
              <a:t>关闭</a:t>
            </a:r>
            <a:r>
              <a:rPr lang="en-US" altLang="zh-CN" sz="1800" dirty="0"/>
              <a:t>Hibernate</a:t>
            </a:r>
            <a:r>
              <a:rPr lang="zh-CN" altLang="en-US" sz="1800" dirty="0"/>
              <a:t>会话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5939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  <p:pic>
        <p:nvPicPr>
          <p:cNvPr id="2050" name="Picture 2" descr="http://upload-images.jianshu.io/upload_images/3200716-8ba5cc67dfc6d4fa.png?imageMogr2/auto-orient/strip%7CimageView2/2/w/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30305"/>
            <a:ext cx="1137285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4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配置对象</a:t>
            </a:r>
            <a:r>
              <a:rPr lang="en-US" altLang="zh-CN" sz="1800" dirty="0"/>
              <a:t>Configuration</a:t>
            </a:r>
          </a:p>
          <a:p>
            <a:pPr algn="l"/>
            <a:r>
              <a:rPr lang="zh-CN" altLang="en-US" sz="1800" dirty="0"/>
              <a:t>作用：读取配置文档：</a:t>
            </a:r>
            <a:r>
              <a:rPr lang="en-US" altLang="zh-CN" sz="1800" dirty="0"/>
              <a:t>Hibernate.cfg.xml</a:t>
            </a:r>
            <a:r>
              <a:rPr lang="zh-CN" altLang="en-US" sz="1800" dirty="0"/>
              <a:t>；</a:t>
            </a:r>
          </a:p>
          <a:p>
            <a:pPr algn="l"/>
            <a:r>
              <a:rPr lang="zh-CN" altLang="en-US" sz="1800" dirty="0"/>
              <a:t>创建</a:t>
            </a:r>
            <a:r>
              <a:rPr lang="en-US" altLang="zh-CN" sz="1800" dirty="0" err="1"/>
              <a:t>SessionFactory</a:t>
            </a:r>
            <a:r>
              <a:rPr lang="zh-CN" altLang="en-US" sz="1800" dirty="0"/>
              <a:t>对象</a:t>
            </a:r>
          </a:p>
          <a:p>
            <a:pPr algn="l"/>
            <a:r>
              <a:rPr lang="zh-CN" altLang="en-US" sz="1800" dirty="0"/>
              <a:t>作用：读取相应的里面加载的对象关系映射文件</a:t>
            </a:r>
          </a:p>
          <a:p>
            <a:pPr algn="l"/>
            <a:r>
              <a:rPr lang="zh-CN" altLang="en-US" sz="1800" dirty="0"/>
              <a:t>创建</a:t>
            </a:r>
            <a:r>
              <a:rPr lang="en-US" altLang="zh-CN" sz="1800" dirty="0"/>
              <a:t>session</a:t>
            </a:r>
            <a:r>
              <a:rPr lang="zh-CN" altLang="en-US" sz="1800" dirty="0"/>
              <a:t>文件</a:t>
            </a:r>
          </a:p>
          <a:p>
            <a:pPr algn="l"/>
            <a:r>
              <a:rPr lang="zh-CN" altLang="en-US" sz="1800" dirty="0"/>
              <a:t>作用：类似于</a:t>
            </a:r>
            <a:r>
              <a:rPr lang="en-US" altLang="zh-CN" sz="1800" dirty="0"/>
              <a:t>JDBC</a:t>
            </a:r>
            <a:r>
              <a:rPr lang="zh-CN" altLang="en-US" sz="1800" dirty="0"/>
              <a:t>中的</a:t>
            </a:r>
            <a:r>
              <a:rPr lang="en-US" altLang="zh-CN" sz="1800" dirty="0"/>
              <a:t>Connection,</a:t>
            </a:r>
            <a:r>
              <a:rPr lang="zh-CN" altLang="en-US" sz="1800" dirty="0"/>
              <a:t>这个</a:t>
            </a:r>
            <a:r>
              <a:rPr lang="en-US" altLang="zh-CN" sz="1800" dirty="0"/>
              <a:t>session</a:t>
            </a:r>
            <a:r>
              <a:rPr lang="zh-CN" altLang="en-US" sz="1800" dirty="0"/>
              <a:t>对象等同于连接对象</a:t>
            </a:r>
          </a:p>
          <a:p>
            <a:pPr algn="l"/>
            <a:r>
              <a:rPr lang="zh-CN" altLang="en-US" sz="1800" dirty="0"/>
              <a:t>执行增删改查：</a:t>
            </a:r>
            <a:r>
              <a:rPr lang="en-US" altLang="zh-CN" sz="1800" dirty="0"/>
              <a:t>save</a:t>
            </a:r>
            <a:r>
              <a:rPr lang="zh-CN" altLang="en-US" sz="1800" dirty="0"/>
              <a:t>，</a:t>
            </a:r>
            <a:r>
              <a:rPr lang="en-US" altLang="zh-CN" sz="1800" dirty="0"/>
              <a:t>delete</a:t>
            </a:r>
            <a:r>
              <a:rPr lang="zh-CN" altLang="en-US" sz="1800" dirty="0"/>
              <a:t>，</a:t>
            </a:r>
            <a:r>
              <a:rPr lang="en-US" altLang="zh-CN" sz="1800" dirty="0"/>
              <a:t>update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createQuery</a:t>
            </a:r>
            <a:r>
              <a:rPr lang="zh-CN" altLang="en-US" sz="1800" dirty="0"/>
              <a:t>等。</a:t>
            </a:r>
          </a:p>
          <a:p>
            <a:pPr algn="l"/>
            <a:r>
              <a:rPr lang="zh-CN" altLang="en-US" sz="1800" dirty="0"/>
              <a:t>执行某个</a:t>
            </a:r>
            <a:r>
              <a:rPr lang="en-US" altLang="zh-CN" sz="1800" dirty="0"/>
              <a:t>session</a:t>
            </a:r>
            <a:r>
              <a:rPr lang="zh-CN" altLang="en-US" sz="1800" dirty="0"/>
              <a:t>对象的方法的时候，必须开启一个事物</a:t>
            </a:r>
            <a:r>
              <a:rPr lang="en-US" altLang="zh-CN" sz="1800" dirty="0"/>
              <a:t>transaction</a:t>
            </a:r>
            <a:r>
              <a:rPr lang="zh-CN" altLang="en-US" sz="1800" dirty="0"/>
              <a:t>，这些方法需要封装在事物当中。</a:t>
            </a:r>
          </a:p>
          <a:p>
            <a:pPr algn="l"/>
            <a:r>
              <a:rPr lang="zh-CN" altLang="en-US" sz="1800" dirty="0"/>
              <a:t>执行完成方法之后，需要提交事务并且关闭</a:t>
            </a:r>
            <a:r>
              <a:rPr lang="en-US" altLang="zh-CN" sz="1800" dirty="0"/>
              <a:t>session</a:t>
            </a:r>
          </a:p>
          <a:p>
            <a:pPr algn="l"/>
            <a:r>
              <a:rPr lang="en-US" altLang="zh-CN" sz="1800" dirty="0" err="1"/>
              <a:t>transaction.commit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 err="1"/>
              <a:t>session.close</a:t>
            </a:r>
            <a:r>
              <a:rPr lang="en-US" altLang="zh-CN" sz="1800" dirty="0"/>
              <a:t>();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5977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Configuration</a:t>
            </a:r>
            <a:r>
              <a:rPr lang="zh-CN" altLang="en-US" sz="1800" dirty="0"/>
              <a:t>类（管理</a:t>
            </a:r>
            <a:r>
              <a:rPr lang="en-US" altLang="zh-CN" sz="1800" dirty="0"/>
              <a:t>Hibernate</a:t>
            </a:r>
            <a:r>
              <a:rPr lang="zh-CN" altLang="en-US" sz="1800" dirty="0"/>
              <a:t>的配置信息）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Configuration </a:t>
            </a:r>
            <a:r>
              <a:rPr lang="zh-CN" altLang="en-US" sz="1800" dirty="0"/>
              <a:t>类负责管理 </a:t>
            </a:r>
            <a:r>
              <a:rPr lang="en-US" altLang="zh-CN" sz="1800" dirty="0"/>
              <a:t>Hibernate </a:t>
            </a:r>
            <a:r>
              <a:rPr lang="zh-CN" altLang="en-US" sz="1800" dirty="0"/>
              <a:t>的配置信息。包括如下内容：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加载</a:t>
            </a:r>
            <a:r>
              <a:rPr lang="en-US" altLang="zh-CN" sz="1800" dirty="0" err="1"/>
              <a:t>hibernate.properties</a:t>
            </a:r>
            <a:r>
              <a:rPr lang="en-US" altLang="zh-CN" sz="1800" dirty="0"/>
              <a:t> </a:t>
            </a:r>
            <a:r>
              <a:rPr lang="zh-CN" altLang="en-US" sz="1800" dirty="0"/>
              <a:t>和 </a:t>
            </a:r>
            <a:r>
              <a:rPr lang="en-US" altLang="zh-CN" sz="1800" dirty="0"/>
              <a:t>hibernate.cfg.xml</a:t>
            </a:r>
          </a:p>
          <a:p>
            <a:pPr algn="l"/>
            <a:r>
              <a:rPr lang="zh-CN" altLang="en-US" sz="1800" dirty="0"/>
              <a:t>持久化类与数据表的映射关系（*</a:t>
            </a:r>
            <a:r>
              <a:rPr lang="en-US" altLang="zh-CN" sz="1800" dirty="0"/>
              <a:t>.hbm.xml</a:t>
            </a:r>
            <a:r>
              <a:rPr lang="zh-CN" altLang="en-US" sz="1800" dirty="0"/>
              <a:t>文件）</a:t>
            </a:r>
          </a:p>
          <a:p>
            <a:pPr algn="l"/>
            <a:r>
              <a:rPr lang="zh-CN" altLang="en-US" sz="1800" dirty="0"/>
              <a:t>创建</a:t>
            </a:r>
            <a:r>
              <a:rPr lang="en-US" altLang="zh-CN" sz="1800" dirty="0"/>
              <a:t>Configuration </a:t>
            </a:r>
            <a:r>
              <a:rPr lang="zh-CN" altLang="en-US" sz="1800" dirty="0"/>
              <a:t>的两种方式：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属性文件（</a:t>
            </a:r>
            <a:r>
              <a:rPr lang="en-US" altLang="zh-CN" sz="1800" dirty="0" err="1"/>
              <a:t>hibernate.properties</a:t>
            </a:r>
            <a:r>
              <a:rPr lang="zh-CN" altLang="en-US" sz="1800" dirty="0"/>
              <a:t>）</a:t>
            </a:r>
            <a:r>
              <a:rPr lang="en-US" altLang="zh-CN" sz="1800" dirty="0"/>
              <a:t>:</a:t>
            </a:r>
          </a:p>
          <a:p>
            <a:pPr algn="l"/>
            <a:r>
              <a:rPr lang="en-US" altLang="zh-CN" sz="1800" dirty="0"/>
              <a:t>Configuration </a:t>
            </a:r>
            <a:r>
              <a:rPr lang="en-US" altLang="zh-CN" sz="1800" dirty="0" err="1"/>
              <a:t>cfg</a:t>
            </a:r>
            <a:r>
              <a:rPr lang="en-US" altLang="zh-CN" sz="1800" dirty="0"/>
              <a:t> = new Configuration(); //</a:t>
            </a:r>
            <a:r>
              <a:rPr lang="zh-CN" altLang="en-US" sz="1800" dirty="0"/>
              <a:t>手动加载</a:t>
            </a:r>
            <a:r>
              <a:rPr lang="en-US" altLang="zh-CN" sz="1800" dirty="0" err="1"/>
              <a:t>hbm</a:t>
            </a:r>
            <a:endParaRPr lang="en-US" altLang="zh-CN" sz="1800" dirty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Xml</a:t>
            </a:r>
            <a:r>
              <a:rPr lang="zh-CN" altLang="en-US" sz="1800" dirty="0"/>
              <a:t>文件（</a:t>
            </a:r>
            <a:r>
              <a:rPr lang="en-US" altLang="zh-CN" sz="1800" dirty="0"/>
              <a:t>hibernate.cfg.xml</a:t>
            </a:r>
            <a:r>
              <a:rPr lang="zh-CN" altLang="en-US" sz="1800" dirty="0"/>
              <a:t>）</a:t>
            </a:r>
          </a:p>
          <a:p>
            <a:pPr algn="l"/>
            <a:r>
              <a:rPr lang="en-US" altLang="zh-CN" sz="1800" dirty="0"/>
              <a:t>Configuration </a:t>
            </a:r>
            <a:r>
              <a:rPr lang="en-US" altLang="zh-CN" sz="1800" dirty="0" err="1"/>
              <a:t>cfg</a:t>
            </a:r>
            <a:r>
              <a:rPr lang="en-US" altLang="zh-CN" sz="1800" dirty="0"/>
              <a:t> = new Configuration().configure();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9923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  <p:pic>
        <p:nvPicPr>
          <p:cNvPr id="3074" name="Picture 2" descr="http://upload-images.jianshu.io/upload_images/3200716-4ae18c1b0ea01175.png?imageMogr2/auto-orient/strip%7CimageView2/2/w/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4" y="430305"/>
            <a:ext cx="10873844" cy="47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7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/>
              <a:t>SessionFactory</a:t>
            </a:r>
            <a:r>
              <a:rPr lang="zh-CN" altLang="en-US" sz="1800" dirty="0"/>
              <a:t>接口（获取</a:t>
            </a:r>
            <a:r>
              <a:rPr lang="en-US" altLang="zh-CN" sz="1800" dirty="0"/>
              <a:t>Session</a:t>
            </a:r>
            <a:r>
              <a:rPr lang="zh-CN" altLang="en-US" sz="1800" dirty="0"/>
              <a:t>对象）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Configuration</a:t>
            </a:r>
            <a:r>
              <a:rPr lang="zh-CN" altLang="en-US" sz="1800" dirty="0"/>
              <a:t>对象根据当前的配置信息生成</a:t>
            </a:r>
            <a:r>
              <a:rPr lang="en-US" altLang="zh-CN" sz="1800" dirty="0" err="1"/>
              <a:t>SessionFactory</a:t>
            </a:r>
            <a:r>
              <a:rPr lang="zh-CN" altLang="en-US" sz="1800" dirty="0"/>
              <a:t>对象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 err="1"/>
              <a:t>SessionFactory</a:t>
            </a:r>
            <a:r>
              <a:rPr lang="zh-CN" altLang="en-US" sz="1800" dirty="0"/>
              <a:t>对象中保存了当前数据库配置信息和所有映射关系以及预定义的</a:t>
            </a:r>
            <a:r>
              <a:rPr lang="en-US" altLang="zh-CN" sz="1800" dirty="0"/>
              <a:t>SQL</a:t>
            </a:r>
            <a:r>
              <a:rPr lang="zh-CN" altLang="en-US" sz="1800" dirty="0"/>
              <a:t>语句</a:t>
            </a:r>
          </a:p>
          <a:p>
            <a:pPr algn="l"/>
            <a:r>
              <a:rPr lang="en-US" altLang="zh-CN" sz="1800" dirty="0" err="1"/>
              <a:t>SessionFactory</a:t>
            </a:r>
            <a:r>
              <a:rPr lang="zh-CN" altLang="en-US" sz="1800" dirty="0"/>
              <a:t>对象是线程安全的</a:t>
            </a:r>
          </a:p>
          <a:p>
            <a:pPr algn="l"/>
            <a:r>
              <a:rPr lang="en-US" altLang="zh-CN" sz="1800" dirty="0" err="1"/>
              <a:t>SessionFactory</a:t>
            </a:r>
            <a:r>
              <a:rPr lang="zh-CN" altLang="en-US" sz="1800" dirty="0"/>
              <a:t>还负责维护</a:t>
            </a:r>
            <a:r>
              <a:rPr lang="en-US" altLang="zh-CN" sz="1800" dirty="0"/>
              <a:t>Hibernate</a:t>
            </a:r>
            <a:r>
              <a:rPr lang="zh-CN" altLang="en-US" sz="1800" dirty="0"/>
              <a:t>的二级缓存</a:t>
            </a:r>
          </a:p>
          <a:p>
            <a:pPr algn="l"/>
            <a:r>
              <a:rPr lang="en-US" altLang="zh-CN" sz="1800" dirty="0"/>
              <a:t>Configuration </a:t>
            </a:r>
            <a:r>
              <a:rPr lang="en-US" altLang="zh-CN" sz="1800" dirty="0" err="1"/>
              <a:t>configuration</a:t>
            </a:r>
            <a:r>
              <a:rPr lang="en-US" altLang="zh-CN" sz="1800" dirty="0"/>
              <a:t> = new Configuration().configure();</a:t>
            </a:r>
          </a:p>
          <a:p>
            <a:pPr algn="l"/>
            <a:r>
              <a:rPr lang="zh-CN" altLang="en-US" sz="1800" dirty="0"/>
              <a:t>创建</a:t>
            </a:r>
            <a:r>
              <a:rPr lang="en-US" altLang="zh-CN" sz="1800" dirty="0" err="1"/>
              <a:t>sessionFactory</a:t>
            </a:r>
            <a:endParaRPr lang="en-US" altLang="zh-CN" sz="1800" dirty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 err="1"/>
              <a:t>SessionFactory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sessionFactory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configuration.buildSessionFactory</a:t>
            </a:r>
            <a:r>
              <a:rPr lang="en-US" altLang="zh-CN" sz="1800" dirty="0"/>
              <a:t>();</a:t>
            </a:r>
          </a:p>
          <a:p>
            <a:pPr algn="l"/>
            <a:r>
              <a:rPr lang="zh-CN" altLang="en-US" sz="1800" dirty="0"/>
              <a:t>可以通过</a:t>
            </a:r>
            <a:r>
              <a:rPr lang="en-US" altLang="zh-CN" sz="1800" dirty="0" err="1"/>
              <a:t>SessionFactory</a:t>
            </a:r>
            <a:r>
              <a:rPr lang="zh-CN" altLang="en-US" sz="1800" dirty="0"/>
              <a:t>对象 获得</a:t>
            </a:r>
            <a:r>
              <a:rPr lang="en-US" altLang="zh-CN" sz="1800" dirty="0"/>
              <a:t>Session</a:t>
            </a:r>
            <a:r>
              <a:rPr lang="zh-CN" altLang="en-US" sz="1800" dirty="0"/>
              <a:t>对象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Session </a:t>
            </a:r>
            <a:r>
              <a:rPr lang="en-US" altLang="zh-CN" sz="1800" dirty="0" err="1"/>
              <a:t>session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sessionFactory.openSession</a:t>
            </a:r>
            <a:r>
              <a:rPr lang="en-US" altLang="zh-CN" sz="1800" dirty="0"/>
              <a:t>();</a:t>
            </a:r>
          </a:p>
          <a:p>
            <a:pPr algn="l"/>
            <a:r>
              <a:rPr lang="zh-CN" altLang="en-US" sz="1800" dirty="0"/>
              <a:t>或者</a:t>
            </a:r>
          </a:p>
          <a:p>
            <a:pPr algn="l"/>
            <a:r>
              <a:rPr lang="en-US" altLang="zh-CN" sz="1800" dirty="0"/>
              <a:t>Session </a:t>
            </a:r>
            <a:r>
              <a:rPr lang="en-US" altLang="zh-CN" sz="1800" dirty="0" err="1"/>
              <a:t>session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sessionFactory.getCurrentSession</a:t>
            </a:r>
            <a:r>
              <a:rPr lang="en-US" altLang="zh-CN" sz="1800" dirty="0"/>
              <a:t>();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9212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/>
              <a:t>openSession</a:t>
            </a:r>
            <a:r>
              <a:rPr lang="zh-CN" altLang="en-US" sz="1800" dirty="0"/>
              <a:t>与</a:t>
            </a:r>
            <a:r>
              <a:rPr lang="en-US" altLang="zh-CN" sz="1800" dirty="0" err="1"/>
              <a:t>getCurrentSession</a:t>
            </a:r>
            <a:r>
              <a:rPr lang="zh-CN" altLang="en-US" sz="1800" dirty="0"/>
              <a:t>的区别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 err="1"/>
              <a:t>openSession</a:t>
            </a:r>
            <a:r>
              <a:rPr lang="en-US" altLang="zh-CN" sz="1800" dirty="0"/>
              <a:t> </a:t>
            </a:r>
            <a:r>
              <a:rPr lang="zh-CN" altLang="en-US" sz="1800" dirty="0"/>
              <a:t>每次使用都是创建一个新的</a:t>
            </a:r>
            <a:r>
              <a:rPr lang="en-US" altLang="zh-CN" sz="1800" dirty="0"/>
              <a:t>session</a:t>
            </a:r>
            <a:r>
              <a:rPr lang="zh-CN" altLang="en-US" sz="1800" dirty="0"/>
              <a:t>；</a:t>
            </a:r>
            <a:r>
              <a:rPr lang="en-US" altLang="zh-CN" sz="1800" dirty="0" err="1"/>
              <a:t>getCurrentSession</a:t>
            </a:r>
            <a:r>
              <a:rPr lang="en-US" altLang="zh-CN" sz="1800" dirty="0"/>
              <a:t> </a:t>
            </a:r>
            <a:r>
              <a:rPr lang="zh-CN" altLang="en-US" sz="1800" dirty="0"/>
              <a:t>是获取当前</a:t>
            </a:r>
            <a:r>
              <a:rPr lang="en-US" altLang="zh-CN" sz="1800" dirty="0"/>
              <a:t>session</a:t>
            </a:r>
            <a:r>
              <a:rPr lang="zh-CN" altLang="en-US" sz="1800" dirty="0"/>
              <a:t>对象，连续使用多次时，得到的</a:t>
            </a:r>
            <a:r>
              <a:rPr lang="en-US" altLang="zh-CN" sz="1800" dirty="0"/>
              <a:t>session</a:t>
            </a:r>
            <a:r>
              <a:rPr lang="zh-CN" altLang="en-US" sz="1800" dirty="0"/>
              <a:t>都是同一个对象。</a:t>
            </a:r>
          </a:p>
          <a:p>
            <a:pPr algn="l"/>
            <a:r>
              <a:rPr lang="en-US" altLang="zh-CN" sz="1800" dirty="0" err="1"/>
              <a:t>getCurrentSession</a:t>
            </a:r>
            <a:r>
              <a:rPr lang="zh-CN" altLang="en-US" sz="1800" dirty="0"/>
              <a:t>在事物提交或者回滚之后会自动关闭；而</a:t>
            </a:r>
            <a:r>
              <a:rPr lang="en-US" altLang="zh-CN" sz="1800" dirty="0" err="1"/>
              <a:t>openSession</a:t>
            </a:r>
            <a:r>
              <a:rPr lang="zh-CN" altLang="en-US" sz="1800" dirty="0"/>
              <a:t>需要手动关闭，如果使用</a:t>
            </a:r>
            <a:r>
              <a:rPr lang="en-US" altLang="zh-CN" sz="1800" dirty="0" err="1"/>
              <a:t>openSession</a:t>
            </a:r>
            <a:r>
              <a:rPr lang="zh-CN" altLang="en-US" sz="1800" dirty="0"/>
              <a:t>而没有手动关闭，多次使用之后会导致连接池溢出。</a:t>
            </a:r>
          </a:p>
          <a:p>
            <a:pPr algn="l"/>
            <a:r>
              <a:rPr lang="zh-CN" altLang="en-US" sz="1800" dirty="0"/>
              <a:t>一般在实际开发中，往往使用</a:t>
            </a:r>
            <a:r>
              <a:rPr lang="en-US" altLang="zh-CN" sz="1800" dirty="0" err="1"/>
              <a:t>getCurrentSession</a:t>
            </a:r>
            <a:r>
              <a:rPr lang="zh-CN" altLang="en-US" sz="1800" dirty="0"/>
              <a:t>多，因为一般是处理同一个事务，所以在一般情况下比较少使用</a:t>
            </a:r>
            <a:r>
              <a:rPr lang="en-US" altLang="zh-CN" sz="1800" dirty="0" err="1"/>
              <a:t>openSession</a:t>
            </a:r>
            <a:r>
              <a:rPr lang="zh-CN" altLang="en-US" sz="1800" dirty="0"/>
              <a:t>。</a:t>
            </a:r>
          </a:p>
          <a:p>
            <a:pPr algn="l"/>
            <a:r>
              <a:rPr lang="zh-CN" altLang="en-US" sz="1800" dirty="0"/>
              <a:t>构造</a:t>
            </a:r>
            <a:r>
              <a:rPr lang="en-US" altLang="zh-CN" sz="1800" dirty="0" err="1"/>
              <a:t>SessionFactory</a:t>
            </a:r>
            <a:r>
              <a:rPr lang="en-US" altLang="zh-CN" sz="1800" dirty="0"/>
              <a:t> </a:t>
            </a:r>
            <a:r>
              <a:rPr lang="zh-CN" altLang="en-US" sz="1800" dirty="0"/>
              <a:t>很消耗资源，一般情况下一个应用只初始化一个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1727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Session</a:t>
            </a:r>
            <a:r>
              <a:rPr lang="zh-CN" altLang="en-US" sz="1800" dirty="0"/>
              <a:t>接口（</a:t>
            </a:r>
            <a:r>
              <a:rPr lang="en-US" altLang="zh-CN" sz="1800" dirty="0"/>
              <a:t>CRUD</a:t>
            </a:r>
            <a:r>
              <a:rPr lang="zh-CN" altLang="en-US" sz="1800" dirty="0"/>
              <a:t>操作）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调用</a:t>
            </a:r>
            <a:r>
              <a:rPr lang="en-US" altLang="zh-CN" sz="1800" dirty="0"/>
              <a:t>Session</a:t>
            </a:r>
            <a:r>
              <a:rPr lang="zh-CN" altLang="en-US" sz="1800" dirty="0"/>
              <a:t>里面的方法，实现</a:t>
            </a:r>
            <a:r>
              <a:rPr lang="en-US" altLang="zh-CN" sz="1800" dirty="0"/>
              <a:t>crud</a:t>
            </a:r>
            <a:r>
              <a:rPr lang="zh-CN" altLang="en-US" sz="1800" dirty="0"/>
              <a:t>操作。</a:t>
            </a:r>
          </a:p>
          <a:p>
            <a:pPr algn="l"/>
            <a:r>
              <a:rPr lang="en-US" altLang="zh-CN" sz="1800" dirty="0"/>
              <a:t>Session</a:t>
            </a:r>
            <a:r>
              <a:rPr lang="zh-CN" altLang="en-US" sz="1800" dirty="0"/>
              <a:t>是单线程对象，只能有一个操作时候，不能同时多个操作使用，不要把</a:t>
            </a:r>
            <a:r>
              <a:rPr lang="en-US" altLang="zh-CN" sz="1800" dirty="0"/>
              <a:t>Session</a:t>
            </a:r>
            <a:r>
              <a:rPr lang="zh-CN" altLang="en-US" sz="1800" dirty="0"/>
              <a:t>变量定义成成员变量，每次使用都创建新对象，相当于</a:t>
            </a:r>
            <a:r>
              <a:rPr lang="en-US" altLang="zh-CN" sz="1800" dirty="0"/>
              <a:t>JDBC</a:t>
            </a:r>
            <a:r>
              <a:rPr lang="zh-CN" altLang="en-US" sz="1800" dirty="0"/>
              <a:t>的</a:t>
            </a:r>
            <a:r>
              <a:rPr lang="en-US" altLang="zh-CN" sz="1800" dirty="0"/>
              <a:t>Connection</a:t>
            </a:r>
            <a:r>
              <a:rPr lang="zh-CN" altLang="en-US" sz="1800" dirty="0"/>
              <a:t>。</a:t>
            </a:r>
          </a:p>
          <a:p>
            <a:pPr algn="l"/>
            <a:r>
              <a:rPr lang="en-US" altLang="zh-CN" sz="1800" dirty="0"/>
              <a:t>Session</a:t>
            </a:r>
            <a:r>
              <a:rPr lang="zh-CN" altLang="en-US" sz="1800" dirty="0"/>
              <a:t>是应用程序与数据库之间交互操作的一个单线程对象，是 </a:t>
            </a:r>
            <a:r>
              <a:rPr lang="en-US" altLang="zh-CN" sz="1800" dirty="0"/>
              <a:t>Hibernate </a:t>
            </a:r>
            <a:r>
              <a:rPr lang="zh-CN" altLang="en-US" sz="1800" dirty="0"/>
              <a:t>运作的中心；</a:t>
            </a:r>
            <a:r>
              <a:rPr lang="en-US" altLang="zh-CN" sz="1800" dirty="0"/>
              <a:t>Session</a:t>
            </a:r>
            <a:r>
              <a:rPr lang="zh-CN" altLang="en-US" sz="1800" dirty="0"/>
              <a:t>是线程不安全的。</a:t>
            </a:r>
          </a:p>
          <a:p>
            <a:pPr algn="l"/>
            <a:r>
              <a:rPr lang="zh-CN" altLang="en-US" sz="1800" dirty="0"/>
              <a:t>所有持久化对象必须在</a:t>
            </a:r>
            <a:r>
              <a:rPr lang="en-US" altLang="zh-CN" sz="1800" dirty="0"/>
              <a:t>Session </a:t>
            </a:r>
            <a:r>
              <a:rPr lang="zh-CN" altLang="en-US" sz="1800" dirty="0"/>
              <a:t>的管理下才可以进行持久化操作。</a:t>
            </a:r>
          </a:p>
          <a:p>
            <a:pPr algn="l"/>
            <a:r>
              <a:rPr lang="en-US" altLang="zh-CN" sz="1800" dirty="0"/>
              <a:t>Session </a:t>
            </a:r>
            <a:r>
              <a:rPr lang="zh-CN" altLang="en-US" sz="1800" dirty="0"/>
              <a:t>对象有一个一级缓存，显式执行 </a:t>
            </a:r>
            <a:r>
              <a:rPr lang="en-US" altLang="zh-CN" sz="1800" dirty="0"/>
              <a:t>flush </a:t>
            </a:r>
            <a:r>
              <a:rPr lang="zh-CN" altLang="en-US" sz="1800" dirty="0"/>
              <a:t>之前，所有的持久化操作的数据都缓存在 </a:t>
            </a:r>
            <a:r>
              <a:rPr lang="en-US" altLang="zh-CN" sz="1800" dirty="0"/>
              <a:t>session </a:t>
            </a:r>
            <a:r>
              <a:rPr lang="zh-CN" altLang="en-US" sz="1800" dirty="0"/>
              <a:t>对象处。</a:t>
            </a:r>
          </a:p>
          <a:p>
            <a:pPr algn="l"/>
            <a:r>
              <a:rPr lang="zh-CN" altLang="en-US" sz="1800" dirty="0"/>
              <a:t>持久化类与 </a:t>
            </a:r>
            <a:r>
              <a:rPr lang="en-US" altLang="zh-CN" sz="1800" dirty="0"/>
              <a:t>Session </a:t>
            </a:r>
            <a:r>
              <a:rPr lang="zh-CN" altLang="en-US" sz="1800" dirty="0"/>
              <a:t>关联起来后就具有了持久化的能力。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44267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  <p:pic>
        <p:nvPicPr>
          <p:cNvPr id="4098" name="Picture 2" descr="http://upload-images.jianshu.io/upload_images/3200716-a042060e618567e3.png?imageMogr2/auto-orient/strip%7CimageView2/2/w/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59" y="430305"/>
            <a:ext cx="10373511" cy="378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复习题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en-US" altLang="zh-CN" sz="1800" dirty="0"/>
              <a:t> </a:t>
            </a:r>
            <a:r>
              <a:rPr lang="en-US" altLang="zh-CN" sz="1800" dirty="0" smtClean="0"/>
              <a:t>       1. </a:t>
            </a:r>
            <a:r>
              <a:rPr lang="en-US" altLang="zh-CN" sz="1800" dirty="0" err="1" smtClean="0"/>
              <a:t>access_log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每个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访问量，根据访问量排序</a:t>
            </a:r>
            <a:endParaRPr lang="en-US" altLang="zh-CN" sz="1800" dirty="0" smtClean="0"/>
          </a:p>
          <a:p>
            <a:pPr marL="800100" lvl="1" indent="-342900" algn="l">
              <a:buAutoNum type="arabicPeriod"/>
            </a:pPr>
            <a:r>
              <a:rPr lang="en-US" altLang="zh-CN" sz="1400" dirty="0" smtClean="0"/>
              <a:t>POJO</a:t>
            </a:r>
          </a:p>
          <a:p>
            <a:pPr marL="800100" lvl="1" indent="-342900" algn="l">
              <a:buAutoNum type="arabicPeriod"/>
            </a:pPr>
            <a:r>
              <a:rPr lang="en-US" sz="1400" dirty="0" err="1" smtClean="0"/>
              <a:t>HashMap</a:t>
            </a:r>
            <a:r>
              <a:rPr lang="zh-CN" altLang="en-US" sz="1400" dirty="0" smtClean="0"/>
              <a:t>创建、添加、遍历</a:t>
            </a:r>
            <a:endParaRPr lang="en-US" altLang="zh-CN" sz="1400" dirty="0" smtClean="0"/>
          </a:p>
          <a:p>
            <a:pPr marL="800100" lvl="1" indent="-342900" algn="l">
              <a:buAutoNum type="arabicPeriod"/>
            </a:pPr>
            <a:r>
              <a:rPr lang="en-US" altLang="zh-CN" sz="1400" dirty="0" smtClean="0"/>
              <a:t>Comparable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Comparator</a:t>
            </a:r>
          </a:p>
          <a:p>
            <a:pPr lvl="1" algn="l"/>
            <a:endParaRPr lang="en-US" altLang="zh-CN" sz="1400" dirty="0" smtClean="0"/>
          </a:p>
          <a:p>
            <a:pPr lvl="1" algn="l"/>
            <a:r>
              <a:rPr lang="en-US" altLang="zh-CN" sz="1800" dirty="0" smtClean="0"/>
              <a:t>2. HTML </a:t>
            </a:r>
          </a:p>
          <a:p>
            <a:pPr lvl="1" algn="l"/>
            <a:r>
              <a:rPr lang="en-US" altLang="zh-CN" sz="1800" dirty="0" smtClean="0"/>
              <a:t>Table/</a:t>
            </a:r>
            <a:r>
              <a:rPr lang="zh-CN" altLang="en-US" sz="1800" dirty="0" smtClean="0"/>
              <a:t>打印一个表格的内容</a:t>
            </a:r>
            <a:endParaRPr lang="en-US" altLang="zh-CN" sz="1800" dirty="0" smtClean="0"/>
          </a:p>
          <a:p>
            <a:pPr lvl="1" algn="l"/>
            <a:endParaRPr lang="en-US" altLang="zh-CN" sz="1800" dirty="0"/>
          </a:p>
          <a:p>
            <a:pPr lvl="1" algn="l"/>
            <a:r>
              <a:rPr lang="en-US" altLang="zh-CN" sz="1800" dirty="0" smtClean="0"/>
              <a:t>3.</a:t>
            </a:r>
            <a:r>
              <a:rPr lang="zh-CN" altLang="en-US" sz="1800" dirty="0" smtClean="0"/>
              <a:t>实现一个</a:t>
            </a:r>
            <a:r>
              <a:rPr lang="en-US" altLang="zh-CN" sz="1800" dirty="0" smtClean="0"/>
              <a:t>SMTP</a:t>
            </a:r>
            <a:r>
              <a:rPr lang="zh-CN" altLang="en-US" sz="1800" dirty="0" smtClean="0"/>
              <a:t>客户端</a:t>
            </a:r>
            <a:endParaRPr lang="en-US" altLang="zh-CN" sz="1800" dirty="0" smtClean="0"/>
          </a:p>
          <a:p>
            <a:pPr lvl="1" algn="l"/>
            <a:endParaRPr lang="en-US" altLang="zh-CN" sz="1800" dirty="0"/>
          </a:p>
          <a:p>
            <a:pPr lvl="1" algn="l"/>
            <a:r>
              <a:rPr lang="en-US" altLang="zh-CN" sz="1800" dirty="0" smtClean="0"/>
              <a:t>4.JAXB,xml</a:t>
            </a:r>
            <a:r>
              <a:rPr lang="zh-CN" altLang="en-US" sz="1800" dirty="0" smtClean="0"/>
              <a:t>文件和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对象的转换</a:t>
            </a:r>
            <a:endParaRPr lang="en-US" altLang="zh-CN" sz="1800" dirty="0" smtClean="0"/>
          </a:p>
          <a:p>
            <a:pPr lvl="1" algn="l"/>
            <a:endParaRPr lang="en-US" altLang="zh-CN" sz="1800" dirty="0"/>
          </a:p>
          <a:p>
            <a:pPr lvl="1" algn="l"/>
            <a:r>
              <a:rPr lang="en-US" altLang="zh-CN" sz="1800" dirty="0" smtClean="0"/>
              <a:t>5.GSON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json</a:t>
            </a:r>
            <a:r>
              <a:rPr lang="zh-CN" altLang="en-US" sz="1800" dirty="0" smtClean="0"/>
              <a:t>文件和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对象的互换</a:t>
            </a:r>
            <a:endParaRPr lang="en-US" altLang="zh-CN" sz="1800" dirty="0" smtClean="0"/>
          </a:p>
          <a:p>
            <a:pPr lvl="1" algn="l"/>
            <a:endParaRPr lang="en-US" altLang="zh-CN" sz="1800" dirty="0"/>
          </a:p>
          <a:p>
            <a:pPr lvl="1" algn="l"/>
            <a:r>
              <a:rPr lang="en-US" altLang="zh-CN" sz="1800" dirty="0" smtClean="0"/>
              <a:t>6.MAVEN</a:t>
            </a:r>
          </a:p>
          <a:p>
            <a:pPr lvl="1" algn="l"/>
            <a:endParaRPr lang="en-US" altLang="zh-CN" sz="1800" dirty="0"/>
          </a:p>
          <a:p>
            <a:pPr lvl="1" algn="l"/>
            <a:endParaRPr lang="en-US" sz="1400" dirty="0" smtClean="0"/>
          </a:p>
          <a:p>
            <a:pPr marL="800100" lvl="1" indent="-342900" algn="l">
              <a:buAutoNum type="arabicPeriod"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8071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相关软件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  <a:p>
            <a:pPr algn="l"/>
            <a:r>
              <a:rPr lang="zh-CN" altLang="en-US" sz="1800" dirty="0" smtClean="0"/>
              <a:t>安装</a:t>
            </a:r>
            <a:r>
              <a:rPr lang="en-US" altLang="zh-CN" sz="1800" dirty="0" err="1" smtClean="0"/>
              <a:t>mysql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>
                <a:hlinkClick r:id="rId2"/>
              </a:rPr>
              <a:t>https://dev.mysql.com/downloads/mysql</a:t>
            </a:r>
            <a:r>
              <a:rPr lang="en-US" altLang="zh-CN" sz="1800" dirty="0" smtClean="0">
                <a:hlinkClick r:id="rId2"/>
              </a:rPr>
              <a:t>/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记下</a:t>
            </a:r>
            <a:r>
              <a:rPr lang="en-US" altLang="zh-CN" sz="1800" dirty="0" smtClean="0"/>
              <a:t>root</a:t>
            </a:r>
            <a:r>
              <a:rPr lang="zh-CN" altLang="en-US" sz="1800" dirty="0" smtClean="0"/>
              <a:t>用户的密码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 smtClean="0"/>
              <a:t>安装</a:t>
            </a:r>
            <a:r>
              <a:rPr lang="en-US" altLang="zh-CN" sz="1800" dirty="0" err="1" smtClean="0"/>
              <a:t>heidisql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>
                <a:hlinkClick r:id="rId3"/>
              </a:rPr>
              <a:t>http://</a:t>
            </a:r>
            <a:r>
              <a:rPr lang="en-US" altLang="zh-CN" sz="1800" dirty="0" smtClean="0">
                <a:hlinkClick r:id="rId3"/>
              </a:rPr>
              <a:t>www.heidisql.com/download.php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774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数据库（</a:t>
            </a:r>
            <a:r>
              <a:rPr lang="en-US" altLang="zh-CN" sz="1800" dirty="0"/>
              <a:t>Database</a:t>
            </a:r>
            <a:r>
              <a:rPr lang="zh-CN" altLang="en-US" sz="1800" dirty="0"/>
              <a:t>）是按照数据结构来组织、存储和管理数据的仓库，</a:t>
            </a:r>
          </a:p>
          <a:p>
            <a:pPr algn="l"/>
            <a:r>
              <a:rPr lang="zh-CN" altLang="en-US" sz="1800" dirty="0"/>
              <a:t>每个数据库都有一个或多个不同的</a:t>
            </a:r>
            <a:r>
              <a:rPr lang="en-US" altLang="zh-CN" sz="1800" dirty="0"/>
              <a:t>API</a:t>
            </a:r>
            <a:r>
              <a:rPr lang="zh-CN" altLang="en-US" sz="1800" dirty="0"/>
              <a:t>用于创建，访问，管理，搜索和复制所保存的数据。</a:t>
            </a:r>
          </a:p>
          <a:p>
            <a:pPr algn="l"/>
            <a:r>
              <a:rPr lang="zh-CN" altLang="en-US" sz="1800" dirty="0"/>
              <a:t>我们也可以将数据存储在文件中，但是在文件中读写数据速度相对较慢。</a:t>
            </a:r>
          </a:p>
          <a:p>
            <a:pPr algn="l"/>
            <a:r>
              <a:rPr lang="zh-CN" altLang="en-US" sz="1800" dirty="0"/>
              <a:t>所以，现在我们使用关系型数据库管理系统（</a:t>
            </a:r>
            <a:r>
              <a:rPr lang="en-US" altLang="zh-CN" sz="1800" dirty="0"/>
              <a:t>RDBMS</a:t>
            </a:r>
            <a:r>
              <a:rPr lang="zh-CN" altLang="en-US" sz="1800" dirty="0"/>
              <a:t>）来存储和管理的大数据量。所谓的关系型数据库，是建立在关系模型基础上的数据库，借助于集合代数等数学概念和方法来处理数据库中的数据。</a:t>
            </a:r>
          </a:p>
          <a:p>
            <a:pPr algn="l"/>
            <a:r>
              <a:rPr lang="en-US" altLang="zh-CN" sz="1800" dirty="0"/>
              <a:t>RDBMS</a:t>
            </a:r>
            <a:r>
              <a:rPr lang="zh-CN" altLang="en-US" sz="1800" dirty="0"/>
              <a:t>即关系数据库管理系统</a:t>
            </a:r>
            <a:r>
              <a:rPr lang="en-US" altLang="zh-CN" sz="1800" dirty="0"/>
              <a:t>(Relational Database Management System)</a:t>
            </a:r>
            <a:r>
              <a:rPr lang="zh-CN" altLang="en-US" sz="1800" dirty="0"/>
              <a:t>的特点：</a:t>
            </a:r>
          </a:p>
          <a:p>
            <a:pPr algn="l"/>
            <a:r>
              <a:rPr lang="en-US" altLang="zh-CN" sz="1800" dirty="0"/>
              <a:t>1.</a:t>
            </a:r>
            <a:r>
              <a:rPr lang="zh-CN" altLang="en-US" sz="1800" dirty="0"/>
              <a:t>数据以表格的形式出现</a:t>
            </a:r>
          </a:p>
          <a:p>
            <a:pPr algn="l"/>
            <a:r>
              <a:rPr lang="en-US" altLang="zh-CN" sz="1800" dirty="0"/>
              <a:t>2.</a:t>
            </a:r>
            <a:r>
              <a:rPr lang="zh-CN" altLang="en-US" sz="1800" dirty="0"/>
              <a:t>每行为各种记录名称</a:t>
            </a:r>
          </a:p>
          <a:p>
            <a:pPr algn="l"/>
            <a:r>
              <a:rPr lang="en-US" altLang="zh-CN" sz="1800" dirty="0"/>
              <a:t>3.</a:t>
            </a:r>
            <a:r>
              <a:rPr lang="zh-CN" altLang="en-US" sz="1800" dirty="0"/>
              <a:t>每列为记录名称所对应的数据域</a:t>
            </a:r>
          </a:p>
          <a:p>
            <a:pPr algn="l"/>
            <a:r>
              <a:rPr lang="en-US" altLang="zh-CN" sz="1800" dirty="0"/>
              <a:t>4.</a:t>
            </a:r>
            <a:r>
              <a:rPr lang="zh-CN" altLang="en-US" sz="1800" dirty="0"/>
              <a:t>许多的行和列组成一张表单</a:t>
            </a:r>
          </a:p>
          <a:p>
            <a:pPr algn="l"/>
            <a:r>
              <a:rPr lang="en-US" altLang="zh-CN" sz="1800" dirty="0"/>
              <a:t>5.</a:t>
            </a:r>
            <a:r>
              <a:rPr lang="zh-CN" altLang="en-US" sz="1800" dirty="0"/>
              <a:t>若干的表单组成</a:t>
            </a:r>
            <a:r>
              <a:rPr lang="en-US" altLang="zh-CN" sz="1800" dirty="0"/>
              <a:t>database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774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表头</a:t>
            </a:r>
            <a:r>
              <a:rPr lang="en-US" altLang="zh-CN" sz="1800" dirty="0"/>
              <a:t>(header): </a:t>
            </a:r>
            <a:r>
              <a:rPr lang="zh-CN" altLang="en-US" sz="1800" dirty="0"/>
              <a:t>每一列的名称</a:t>
            </a:r>
            <a:r>
              <a:rPr lang="en-US" altLang="zh-CN" sz="1800" dirty="0"/>
              <a:t>;</a:t>
            </a:r>
          </a:p>
          <a:p>
            <a:pPr algn="l"/>
            <a:r>
              <a:rPr lang="zh-CN" altLang="en-US" sz="1800" dirty="0"/>
              <a:t>列</a:t>
            </a:r>
            <a:r>
              <a:rPr lang="en-US" altLang="zh-CN" sz="1800" dirty="0"/>
              <a:t>(row): </a:t>
            </a:r>
            <a:r>
              <a:rPr lang="zh-CN" altLang="en-US" sz="1800" dirty="0"/>
              <a:t>具有相同数据类型的数据的集合</a:t>
            </a:r>
            <a:r>
              <a:rPr lang="en-US" altLang="zh-CN" sz="1800" dirty="0"/>
              <a:t>;</a:t>
            </a:r>
          </a:p>
          <a:p>
            <a:pPr algn="l"/>
            <a:r>
              <a:rPr lang="zh-CN" altLang="en-US" sz="1800" dirty="0"/>
              <a:t>行</a:t>
            </a:r>
            <a:r>
              <a:rPr lang="en-US" altLang="zh-CN" sz="1800" dirty="0"/>
              <a:t>(col): </a:t>
            </a:r>
            <a:r>
              <a:rPr lang="zh-CN" altLang="en-US" sz="1800" dirty="0"/>
              <a:t>每一行用来描述某个人</a:t>
            </a:r>
            <a:r>
              <a:rPr lang="en-US" altLang="zh-CN" sz="1800" dirty="0"/>
              <a:t>/</a:t>
            </a:r>
            <a:r>
              <a:rPr lang="zh-CN" altLang="en-US" sz="1800" dirty="0"/>
              <a:t>物的具体信息</a:t>
            </a:r>
            <a:r>
              <a:rPr lang="en-US" altLang="zh-CN" sz="1800" dirty="0"/>
              <a:t>;</a:t>
            </a:r>
          </a:p>
          <a:p>
            <a:pPr algn="l"/>
            <a:r>
              <a:rPr lang="zh-CN" altLang="en-US" sz="1800" dirty="0"/>
              <a:t>值</a:t>
            </a:r>
            <a:r>
              <a:rPr lang="en-US" altLang="zh-CN" sz="1800" dirty="0"/>
              <a:t>(value): </a:t>
            </a:r>
            <a:r>
              <a:rPr lang="zh-CN" altLang="en-US" sz="1800" dirty="0"/>
              <a:t>行的具体信息</a:t>
            </a:r>
            <a:r>
              <a:rPr lang="en-US" altLang="zh-CN" sz="1800" dirty="0"/>
              <a:t>, </a:t>
            </a:r>
            <a:r>
              <a:rPr lang="zh-CN" altLang="en-US" sz="1800" dirty="0"/>
              <a:t>每个值必须与该列的数据类型相同</a:t>
            </a:r>
            <a:r>
              <a:rPr lang="en-US" altLang="zh-CN" sz="1800" dirty="0"/>
              <a:t>;</a:t>
            </a:r>
          </a:p>
          <a:p>
            <a:pPr algn="l"/>
            <a:r>
              <a:rPr lang="zh-CN" altLang="en-US" sz="1800" dirty="0"/>
              <a:t>键</a:t>
            </a:r>
            <a:r>
              <a:rPr lang="en-US" altLang="zh-CN" sz="1800" dirty="0"/>
              <a:t>(key): </a:t>
            </a:r>
            <a:r>
              <a:rPr lang="zh-CN" altLang="en-US" sz="1800" dirty="0"/>
              <a:t>表中用来识别某个特定的人</a:t>
            </a:r>
            <a:r>
              <a:rPr lang="en-US" altLang="zh-CN" sz="1800" dirty="0"/>
              <a:t>\</a:t>
            </a:r>
            <a:r>
              <a:rPr lang="zh-CN" altLang="en-US" sz="1800" dirty="0"/>
              <a:t>物的方法</a:t>
            </a:r>
            <a:r>
              <a:rPr lang="en-US" altLang="zh-CN" sz="1800" dirty="0"/>
              <a:t>, </a:t>
            </a:r>
            <a:r>
              <a:rPr lang="zh-CN" altLang="en-US" sz="1800" dirty="0"/>
              <a:t>键的值在当前列中具有唯一性。</a:t>
            </a:r>
            <a:endParaRPr lang="en-CA" sz="1800" dirty="0"/>
          </a:p>
        </p:txBody>
      </p:sp>
      <p:pic>
        <p:nvPicPr>
          <p:cNvPr id="12290" name="Picture 2" descr="http://images.cnitblog.com/blog/453818/201305/09030127-13657abaf11945d1916297e6d23f2e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143" y="2390280"/>
            <a:ext cx="6491120" cy="417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/>
              <a:t>SQL </a:t>
            </a:r>
            <a:r>
              <a:rPr lang="zh-CN" altLang="en-US" sz="1800" b="1" dirty="0"/>
              <a:t>是用于访问和处理数据库的标准的计算机语言</a:t>
            </a:r>
            <a:r>
              <a:rPr lang="zh-CN" altLang="en-US" sz="1800" b="1" dirty="0" smtClean="0"/>
              <a:t>。</a:t>
            </a:r>
            <a:endParaRPr lang="en-CA" altLang="zh-CN" sz="1800" b="1" dirty="0" smtClean="0"/>
          </a:p>
          <a:p>
            <a:pPr algn="l"/>
            <a:r>
              <a:rPr lang="zh-CN" altLang="en-US" sz="1800" dirty="0"/>
              <a:t>什么是 </a:t>
            </a:r>
            <a:r>
              <a:rPr lang="en-US" altLang="zh-CN" sz="1800" dirty="0"/>
              <a:t>SQL</a:t>
            </a:r>
            <a:r>
              <a:rPr lang="zh-CN" altLang="en-US" sz="1800" dirty="0"/>
              <a:t>？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指结构化查询语言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使我们有能力访问数据库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是一种 </a:t>
            </a:r>
            <a:r>
              <a:rPr lang="en-US" altLang="zh-CN" sz="1800" dirty="0"/>
              <a:t>ANSI </a:t>
            </a:r>
            <a:r>
              <a:rPr lang="zh-CN" altLang="en-US" sz="1800" dirty="0"/>
              <a:t>的标准计算机语</a:t>
            </a:r>
            <a:r>
              <a:rPr lang="zh-CN" altLang="en-US" sz="1800" dirty="0" smtClean="0"/>
              <a:t>言</a:t>
            </a:r>
            <a:endParaRPr lang="en-CA" altLang="zh-CN" sz="1800" dirty="0" smtClean="0"/>
          </a:p>
          <a:p>
            <a:pPr algn="l"/>
            <a:endParaRPr lang="en-CA" sz="1800" dirty="0"/>
          </a:p>
          <a:p>
            <a:pPr algn="l"/>
            <a:r>
              <a:rPr lang="en-US" altLang="zh-CN" sz="1800" dirty="0"/>
              <a:t>ANSI</a:t>
            </a:r>
            <a:r>
              <a:rPr lang="zh-CN" altLang="en-US" sz="1800" dirty="0"/>
              <a:t>：美国国家标准学会（</a:t>
            </a:r>
            <a:r>
              <a:rPr lang="en-US" altLang="zh-CN" sz="1800" dirty="0"/>
              <a:t>AMERICAN NATIONAL STANDARDS INSTITUTE: ANSI</a:t>
            </a:r>
            <a:r>
              <a:rPr lang="zh-CN" altLang="en-US" sz="1800" dirty="0"/>
              <a:t>）成立于</a:t>
            </a:r>
            <a:r>
              <a:rPr lang="en-US" altLang="zh-CN" sz="1800" dirty="0"/>
              <a:t>1918</a:t>
            </a:r>
            <a:r>
              <a:rPr lang="zh-CN" altLang="en-US" sz="1800" dirty="0"/>
              <a:t>年。当时，美国的许多企业和专业技术团体，已开始了标准化工作，但因彼此间没有协调，存在不少矛盾和问题。为了进一步提高效率，数百个科技学会、协会组织和团体，均认为有必要成立一个专门的标准化机构，并制订统一的通用标准</a:t>
            </a:r>
            <a:r>
              <a:rPr lang="zh-CN" altLang="en-US" sz="1800" dirty="0" smtClean="0"/>
              <a:t>。</a:t>
            </a:r>
            <a:endParaRPr lang="en-CA" altLang="zh-CN" sz="1800" dirty="0" smtClean="0"/>
          </a:p>
          <a:p>
            <a:pPr algn="l"/>
            <a:endParaRPr lang="en-CA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67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5906</TotalTime>
  <Words>6421</Words>
  <Application>Microsoft Office PowerPoint</Application>
  <PresentationFormat>Widescreen</PresentationFormat>
  <Paragraphs>428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宋体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Qian</dc:creator>
  <cp:lastModifiedBy>Danxun Jiao</cp:lastModifiedBy>
  <cp:revision>269</cp:revision>
  <dcterms:created xsi:type="dcterms:W3CDTF">2017-02-14T13:11:35Z</dcterms:created>
  <dcterms:modified xsi:type="dcterms:W3CDTF">2017-07-17T13:07:26Z</dcterms:modified>
</cp:coreProperties>
</file>