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3" r:id="rId2"/>
    <p:sldId id="504" r:id="rId3"/>
    <p:sldId id="527" r:id="rId4"/>
    <p:sldId id="528" r:id="rId5"/>
    <p:sldId id="529" r:id="rId6"/>
    <p:sldId id="530" r:id="rId7"/>
    <p:sldId id="505" r:id="rId8"/>
    <p:sldId id="506" r:id="rId9"/>
    <p:sldId id="531" r:id="rId10"/>
    <p:sldId id="532" r:id="rId11"/>
    <p:sldId id="535" r:id="rId12"/>
    <p:sldId id="508" r:id="rId13"/>
    <p:sldId id="509" r:id="rId14"/>
    <p:sldId id="510" r:id="rId15"/>
    <p:sldId id="512" r:id="rId16"/>
    <p:sldId id="376" r:id="rId17"/>
    <p:sldId id="455" r:id="rId18"/>
    <p:sldId id="456" r:id="rId19"/>
    <p:sldId id="457" r:id="rId20"/>
    <p:sldId id="458" r:id="rId21"/>
    <p:sldId id="459" r:id="rId22"/>
    <p:sldId id="513" r:id="rId23"/>
    <p:sldId id="514" r:id="rId24"/>
    <p:sldId id="515" r:id="rId25"/>
    <p:sldId id="517" r:id="rId26"/>
    <p:sldId id="518" r:id="rId27"/>
    <p:sldId id="519" r:id="rId28"/>
    <p:sldId id="520" r:id="rId29"/>
    <p:sldId id="521" r:id="rId30"/>
    <p:sldId id="522" r:id="rId31"/>
    <p:sldId id="523" r:id="rId32"/>
    <p:sldId id="524" r:id="rId33"/>
    <p:sldId id="516" r:id="rId34"/>
    <p:sldId id="460" r:id="rId35"/>
    <p:sldId id="461" r:id="rId36"/>
    <p:sldId id="462" r:id="rId37"/>
    <p:sldId id="463" r:id="rId38"/>
    <p:sldId id="469" r:id="rId39"/>
    <p:sldId id="470" r:id="rId40"/>
    <p:sldId id="471" r:id="rId41"/>
    <p:sldId id="472" r:id="rId42"/>
    <p:sldId id="473" r:id="rId43"/>
    <p:sldId id="464" r:id="rId44"/>
    <p:sldId id="468" r:id="rId45"/>
    <p:sldId id="454" r:id="rId46"/>
    <p:sldId id="365" r:id="rId47"/>
    <p:sldId id="366" r:id="rId48"/>
    <p:sldId id="382" r:id="rId49"/>
    <p:sldId id="474" r:id="rId50"/>
    <p:sldId id="475" r:id="rId51"/>
    <p:sldId id="476" r:id="rId52"/>
    <p:sldId id="479" r:id="rId53"/>
    <p:sldId id="480" r:id="rId54"/>
    <p:sldId id="481" r:id="rId55"/>
    <p:sldId id="482" r:id="rId56"/>
    <p:sldId id="525" r:id="rId57"/>
    <p:sldId id="52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90" d="100"/>
          <a:sy n="90"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26/07/2017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26/07/2017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26/07/2017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26/07/2017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26/07/2017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26/07/2017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localhost:8123/testMavenWeb/TestServlet1" TargetMode="External"/><Relationship Id="rId2" Type="http://schemas.openxmlformats.org/officeDocument/2006/relationships/hyperlink" Target="http://localhost:8123/testMavenWeb/index.jsp"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249002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None/>
            </a:pPr>
            <a:r>
              <a:rPr lang="en-CA" altLang="en-US" sz="2000" dirty="0"/>
              <a:t>HTTP+</a:t>
            </a:r>
            <a:r>
              <a:rPr lang="zh-CN" altLang="en-US" sz="2000" dirty="0"/>
              <a:t>加密</a:t>
            </a:r>
            <a:r>
              <a:rPr lang="en-US" altLang="zh-CN" sz="2000" dirty="0"/>
              <a:t>+</a:t>
            </a:r>
            <a:r>
              <a:rPr lang="zh-CN" altLang="en-US" sz="2000" dirty="0"/>
              <a:t>认证</a:t>
            </a:r>
            <a:r>
              <a:rPr lang="en-US" altLang="zh-CN" sz="2000" dirty="0"/>
              <a:t>+</a:t>
            </a:r>
            <a:r>
              <a:rPr lang="zh-CN" altLang="en-US" sz="2000" dirty="0"/>
              <a:t>完整性保护 </a:t>
            </a:r>
            <a:r>
              <a:rPr lang="en-US" altLang="zh-CN" sz="2000" dirty="0"/>
              <a:t>= </a:t>
            </a:r>
            <a:r>
              <a:rPr lang="en-CA" altLang="en-US" sz="2000" dirty="0"/>
              <a:t>HTTPS.</a:t>
            </a:r>
          </a:p>
          <a:p>
            <a:pPr marL="0" indent="0">
              <a:buNone/>
            </a:pPr>
            <a:endParaRPr lang="en-CA" altLang="en-US" sz="2000" dirty="0"/>
          </a:p>
          <a:p>
            <a:pPr marL="0" indent="0">
              <a:buNone/>
            </a:pPr>
            <a:r>
              <a:rPr lang="zh-CN" altLang="en-US" sz="2000" dirty="0"/>
              <a:t>为了解决上述问题</a:t>
            </a:r>
            <a:r>
              <a:rPr lang="en-US" altLang="zh-CN" sz="2000" dirty="0"/>
              <a:t>,</a:t>
            </a:r>
            <a:r>
              <a:rPr lang="zh-CN" altLang="en-US" sz="2000" dirty="0"/>
              <a:t>需要再</a:t>
            </a:r>
            <a:r>
              <a:rPr lang="en-CA" altLang="en-US" sz="2000" dirty="0"/>
              <a:t>http</a:t>
            </a:r>
            <a:r>
              <a:rPr lang="zh-CN" altLang="en-US" sz="2000" dirty="0"/>
              <a:t>上再加入加密处理和认证等机制</a:t>
            </a:r>
            <a:r>
              <a:rPr lang="en-US" altLang="zh-CN" sz="2000" dirty="0"/>
              <a:t>.</a:t>
            </a:r>
            <a:r>
              <a:rPr lang="zh-CN" altLang="en-US" sz="2000" dirty="0"/>
              <a:t>我们把添加了加密和认证机制的</a:t>
            </a:r>
            <a:r>
              <a:rPr lang="en-CA" altLang="en-US" sz="2000" dirty="0"/>
              <a:t>http</a:t>
            </a:r>
            <a:r>
              <a:rPr lang="zh-CN" altLang="en-US" sz="2000" dirty="0"/>
              <a:t>称之为</a:t>
            </a:r>
            <a:r>
              <a:rPr lang="en-CA" altLang="en-US" sz="2000" dirty="0"/>
              <a:t>https(http secure</a:t>
            </a:r>
            <a:r>
              <a:rPr lang="en-CA" altLang="en-US" sz="2000" dirty="0" smtClean="0"/>
              <a:t>)</a:t>
            </a:r>
          </a:p>
          <a:p>
            <a:pPr marL="0" indent="0">
              <a:buNone/>
            </a:pPr>
            <a:endParaRPr lang="en-CA" altLang="en-US" sz="2000" dirty="0"/>
          </a:p>
          <a:p>
            <a:pPr marL="0" indent="0">
              <a:buNone/>
            </a:pPr>
            <a:r>
              <a:rPr lang="zh-CN" altLang="en-US" sz="2000" dirty="0"/>
              <a:t>公开密钥加密</a:t>
            </a:r>
            <a:r>
              <a:rPr lang="en-US" altLang="zh-CN" sz="2000" dirty="0"/>
              <a:t>(</a:t>
            </a:r>
            <a:r>
              <a:rPr lang="en-CA" altLang="en-US" sz="2000" dirty="0"/>
              <a:t>public-key cryptography)-&gt;</a:t>
            </a:r>
            <a:r>
              <a:rPr lang="zh-CN" altLang="en-US" sz="2000" dirty="0"/>
              <a:t>加密算法是公开的</a:t>
            </a:r>
            <a:r>
              <a:rPr lang="en-US" altLang="zh-CN" sz="2000" dirty="0"/>
              <a:t>,</a:t>
            </a:r>
            <a:r>
              <a:rPr lang="zh-CN" altLang="en-US" sz="2000" dirty="0"/>
              <a:t>而密钥是保密的</a:t>
            </a:r>
            <a:r>
              <a:rPr lang="en-US" altLang="zh-CN" sz="2000" dirty="0"/>
              <a:t>.</a:t>
            </a:r>
            <a:r>
              <a:rPr lang="zh-CN" altLang="en-US" sz="2000" dirty="0"/>
              <a:t>加密和解密都会用到密钥</a:t>
            </a:r>
            <a:r>
              <a:rPr lang="en-US" altLang="zh-CN" sz="2000" dirty="0"/>
              <a:t>.</a:t>
            </a:r>
            <a:r>
              <a:rPr lang="zh-CN" altLang="en-US" sz="2000" dirty="0"/>
              <a:t>但反过来说只要持有密钥就能解密</a:t>
            </a:r>
            <a:r>
              <a:rPr lang="en-US" altLang="zh-CN" sz="2000" dirty="0" smtClean="0"/>
              <a:t>.</a:t>
            </a:r>
          </a:p>
          <a:p>
            <a:pPr marL="0" indent="0">
              <a:buNone/>
            </a:pPr>
            <a:endParaRPr lang="en-US" altLang="zh-CN" sz="2000" dirty="0"/>
          </a:p>
          <a:p>
            <a:pPr marL="0" indent="0">
              <a:buNone/>
            </a:pPr>
            <a:r>
              <a:rPr lang="zh-CN" altLang="en-US" sz="2000" dirty="0" smtClean="0"/>
              <a:t>共</a:t>
            </a:r>
            <a:r>
              <a:rPr lang="zh-CN" altLang="en-US" sz="2000" dirty="0"/>
              <a:t>享密钥加密</a:t>
            </a:r>
            <a:r>
              <a:rPr lang="en-US" altLang="zh-CN" sz="2000" dirty="0"/>
              <a:t>(</a:t>
            </a:r>
            <a:r>
              <a:rPr lang="en-CA" altLang="en-US" sz="2000" dirty="0"/>
              <a:t>common key crypto system)-&gt;</a:t>
            </a:r>
            <a:r>
              <a:rPr lang="zh-CN" altLang="en-US" sz="2000" dirty="0"/>
              <a:t>也被叫做对密钥加密</a:t>
            </a:r>
            <a:r>
              <a:rPr lang="en-US" altLang="zh-CN" sz="2000" dirty="0"/>
              <a:t>.</a:t>
            </a:r>
            <a:r>
              <a:rPr lang="zh-CN" altLang="en-US" sz="2000" dirty="0"/>
              <a:t>以共享密钥方式加密时必须将密钥也发给对方</a:t>
            </a:r>
            <a:r>
              <a:rPr lang="en-US" altLang="zh-CN" sz="2000" dirty="0"/>
              <a:t>.</a:t>
            </a:r>
            <a:r>
              <a:rPr lang="zh-CN" altLang="en-US" sz="2000" dirty="0"/>
              <a:t>在互联网上转发密钥时</a:t>
            </a:r>
            <a:r>
              <a:rPr lang="en-US" altLang="zh-CN" sz="2000" dirty="0"/>
              <a:t>,</a:t>
            </a:r>
            <a:r>
              <a:rPr lang="zh-CN" altLang="en-US" sz="2000" dirty="0"/>
              <a:t>若果通信被监听那么密钥就会落入攻击者之手</a:t>
            </a:r>
            <a:r>
              <a:rPr lang="en-US" altLang="zh-CN" sz="2000" dirty="0"/>
              <a:t>,</a:t>
            </a:r>
            <a:r>
              <a:rPr lang="zh-CN" altLang="en-US" sz="2000" dirty="0"/>
              <a:t>另外还得设法安全的保管接收到的密钥</a:t>
            </a:r>
            <a:r>
              <a:rPr lang="en-US" altLang="zh-CN" sz="2000" dirty="0" smtClean="0"/>
              <a:t>.</a:t>
            </a:r>
            <a:endParaRPr lang="en-CA" altLang="en-US" sz="2000" dirty="0" smtClean="0"/>
          </a:p>
        </p:txBody>
      </p:sp>
    </p:spTree>
    <p:extLst>
      <p:ext uri="{BB962C8B-B14F-4D97-AF65-F5344CB8AC3E}">
        <p14:creationId xmlns:p14="http://schemas.microsoft.com/office/powerpoint/2010/main" val="198465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None/>
            </a:pPr>
            <a:endParaRPr lang="en-CA" altLang="en-US" sz="2000" dirty="0" smtClean="0"/>
          </a:p>
        </p:txBody>
      </p:sp>
    </p:spTree>
    <p:extLst>
      <p:ext uri="{BB962C8B-B14F-4D97-AF65-F5344CB8AC3E}">
        <p14:creationId xmlns:p14="http://schemas.microsoft.com/office/powerpoint/2010/main" val="69057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None/>
            </a:pPr>
            <a:r>
              <a:rPr lang="zh-CN" altLang="en-US" sz="2000" dirty="0"/>
              <a:t>目前能够提供</a:t>
            </a:r>
            <a:r>
              <a:rPr lang="en-CA" altLang="en-US" sz="2000" dirty="0"/>
              <a:t>WEB</a:t>
            </a:r>
            <a:r>
              <a:rPr lang="zh-CN" altLang="en-US" sz="2000" dirty="0"/>
              <a:t>网络服务的程序有</a:t>
            </a:r>
            <a:r>
              <a:rPr lang="en-CA" altLang="en-US" sz="2000" dirty="0" err="1"/>
              <a:t>Apache、Nginx</a:t>
            </a:r>
            <a:r>
              <a:rPr lang="zh-CN" altLang="en-US" sz="2000" dirty="0"/>
              <a:t>或</a:t>
            </a:r>
            <a:r>
              <a:rPr lang="en-CA" altLang="en-US" sz="2000" dirty="0"/>
              <a:t>IIS</a:t>
            </a:r>
            <a:r>
              <a:rPr lang="zh-CN" altLang="en-US" sz="2000" dirty="0"/>
              <a:t>等等，在</a:t>
            </a:r>
            <a:r>
              <a:rPr lang="en-CA" altLang="en-US" sz="2000" dirty="0"/>
              <a:t>Windows</a:t>
            </a:r>
            <a:r>
              <a:rPr lang="zh-CN" altLang="en-US" sz="2000" dirty="0"/>
              <a:t>系统中默认</a:t>
            </a:r>
            <a:r>
              <a:rPr lang="en-CA" altLang="en-US" sz="2000" dirty="0"/>
              <a:t>Web</a:t>
            </a:r>
            <a:r>
              <a:rPr lang="zh-CN" altLang="en-US" sz="2000" dirty="0"/>
              <a:t>服务程序是</a:t>
            </a:r>
            <a:r>
              <a:rPr lang="en-CA" altLang="en-US" sz="2000" dirty="0"/>
              <a:t>IIS</a:t>
            </a:r>
            <a:r>
              <a:rPr lang="zh-CN" altLang="en-US" sz="2000" dirty="0"/>
              <a:t>互联网信息服务</a:t>
            </a:r>
            <a:r>
              <a:rPr lang="en-US" altLang="zh-CN" sz="2000" dirty="0"/>
              <a:t>(</a:t>
            </a:r>
            <a:r>
              <a:rPr lang="en-CA" altLang="en-US" sz="2000" dirty="0"/>
              <a:t>Internet Information Services)，</a:t>
            </a:r>
            <a:r>
              <a:rPr lang="zh-CN" altLang="en-US" sz="2000" dirty="0"/>
              <a:t>这是一款图形化的网站管理工具，</a:t>
            </a:r>
            <a:r>
              <a:rPr lang="en-CA" altLang="en-US" sz="2000" dirty="0"/>
              <a:t>IIS</a:t>
            </a:r>
            <a:r>
              <a:rPr lang="zh-CN" altLang="en-US" sz="2000" dirty="0"/>
              <a:t>程序不光能提供</a:t>
            </a:r>
            <a:r>
              <a:rPr lang="en-CA" altLang="en-US" sz="2000" dirty="0"/>
              <a:t>Web</a:t>
            </a:r>
            <a:r>
              <a:rPr lang="zh-CN" altLang="en-US" sz="2000" dirty="0"/>
              <a:t>网站服务，还能够提供</a:t>
            </a:r>
            <a:r>
              <a:rPr lang="en-CA" altLang="en-US" sz="2000" dirty="0"/>
              <a:t>FTP、NMTP、SMTP</a:t>
            </a:r>
            <a:r>
              <a:rPr lang="zh-CN" altLang="en-US" sz="2000" dirty="0"/>
              <a:t>等服务功能，但只能在</a:t>
            </a:r>
            <a:r>
              <a:rPr lang="en-CA" altLang="en-US" sz="2000" dirty="0"/>
              <a:t>Windows</a:t>
            </a:r>
            <a:r>
              <a:rPr lang="zh-CN" altLang="en-US" sz="2000" dirty="0"/>
              <a:t>系统中使</a:t>
            </a:r>
            <a:r>
              <a:rPr lang="zh-CN" altLang="en-US" sz="2000" dirty="0" smtClean="0"/>
              <a:t>用。</a:t>
            </a:r>
            <a:endParaRPr lang="en-US" altLang="zh-CN" sz="2000" dirty="0" smtClean="0"/>
          </a:p>
          <a:p>
            <a:pPr marL="0" indent="0">
              <a:buNone/>
            </a:pPr>
            <a:endParaRPr lang="en-US" altLang="en-US" sz="2000" dirty="0"/>
          </a:p>
          <a:p>
            <a:pPr marL="0" indent="0">
              <a:buNone/>
            </a:pPr>
            <a:r>
              <a:rPr lang="en-US" altLang="zh-CN" sz="2000" dirty="0"/>
              <a:t>2004</a:t>
            </a:r>
            <a:r>
              <a:rPr lang="zh-CN" altLang="en-US" sz="2000" dirty="0"/>
              <a:t>年</a:t>
            </a:r>
            <a:r>
              <a:rPr lang="en-US" altLang="zh-CN" sz="2000" dirty="0"/>
              <a:t>10</a:t>
            </a:r>
            <a:r>
              <a:rPr lang="zh-CN" altLang="en-US" sz="2000" dirty="0"/>
              <a:t>月</a:t>
            </a:r>
            <a:r>
              <a:rPr lang="en-US" altLang="zh-CN" sz="2000" dirty="0"/>
              <a:t>4</a:t>
            </a:r>
            <a:r>
              <a:rPr lang="zh-CN" altLang="en-US" sz="2000" dirty="0"/>
              <a:t>日为俄罗斯知名门户站点而开发的</a:t>
            </a:r>
            <a:r>
              <a:rPr lang="en-US" altLang="zh-CN" sz="2000" dirty="0"/>
              <a:t>Web</a:t>
            </a:r>
            <a:r>
              <a:rPr lang="zh-CN" altLang="en-US" sz="2000" dirty="0"/>
              <a:t>服务程序</a:t>
            </a:r>
            <a:r>
              <a:rPr lang="en-US" altLang="zh-CN" sz="2000" dirty="0"/>
              <a:t>Nginx</a:t>
            </a:r>
            <a:r>
              <a:rPr lang="zh-CN" altLang="en-US" sz="2000" dirty="0"/>
              <a:t>出世了，</a:t>
            </a:r>
            <a:r>
              <a:rPr lang="en-US" altLang="zh-CN" sz="2000" dirty="0"/>
              <a:t>Nginx</a:t>
            </a:r>
            <a:r>
              <a:rPr lang="zh-CN" altLang="en-US" sz="2000" dirty="0"/>
              <a:t>程序作为一款轻量级的网站服务软件，因其稳定性和丰富的功能而快速占领服务器市场，但最最最被认可的还当属是低系统资源、占用内存少且并发能力强，目前国内如新浪、网易、腾讯等门户站均使</a:t>
            </a:r>
            <a:r>
              <a:rPr lang="zh-CN" altLang="en-US" sz="2000" dirty="0" smtClean="0"/>
              <a:t>用。</a:t>
            </a:r>
            <a:endParaRPr lang="en-US" altLang="zh-CN" sz="2000" dirty="0" smtClean="0"/>
          </a:p>
          <a:p>
            <a:pPr marL="0" indent="0">
              <a:buNone/>
            </a:pPr>
            <a:endParaRPr lang="en-US" altLang="en-US" sz="2000" dirty="0"/>
          </a:p>
          <a:p>
            <a:pPr marL="0" indent="0">
              <a:buNone/>
            </a:pPr>
            <a:r>
              <a:rPr lang="en-US" altLang="zh-CN" sz="2000" dirty="0"/>
              <a:t>Apache</a:t>
            </a:r>
            <a:r>
              <a:rPr lang="zh-CN" altLang="en-US" sz="2000" dirty="0"/>
              <a:t>程序是目前拥有很高市场占有率的</a:t>
            </a:r>
            <a:r>
              <a:rPr lang="en-US" altLang="zh-CN" sz="2000" dirty="0"/>
              <a:t>Web</a:t>
            </a:r>
            <a:r>
              <a:rPr lang="zh-CN" altLang="en-US" sz="2000" dirty="0"/>
              <a:t>服务程序之一，其跨平台和安全性广泛被认可且拥有快速、可靠、简单的</a:t>
            </a:r>
            <a:r>
              <a:rPr lang="en-US" altLang="zh-CN" sz="2000" dirty="0"/>
              <a:t>API</a:t>
            </a:r>
            <a:r>
              <a:rPr lang="zh-CN" altLang="en-US" sz="2000" dirty="0"/>
              <a:t>扩展</a:t>
            </a:r>
            <a:r>
              <a:rPr lang="zh-CN" altLang="en-US" sz="2000" dirty="0" smtClean="0"/>
              <a:t>，</a:t>
            </a:r>
            <a:r>
              <a:rPr lang="en-US" altLang="zh-CN" sz="2000" dirty="0" smtClean="0"/>
              <a:t>Apache</a:t>
            </a:r>
            <a:r>
              <a:rPr lang="zh-CN" altLang="en-US" sz="2000" dirty="0" smtClean="0"/>
              <a:t>的名字取</a:t>
            </a:r>
            <a:r>
              <a:rPr lang="zh-CN" altLang="en-US" sz="2000" dirty="0"/>
              <a:t>自美国印第安人土著语，寓意着拥有高超的作战策略和无穷的耐</a:t>
            </a:r>
            <a:r>
              <a:rPr lang="zh-CN" altLang="en-US" sz="2000" dirty="0" smtClean="0"/>
              <a:t>性。</a:t>
            </a:r>
            <a:endParaRPr lang="en-US" altLang="zh-CN" sz="2000" dirty="0" smtClean="0"/>
          </a:p>
          <a:p>
            <a:pPr marL="0" indent="0">
              <a:buNone/>
            </a:pPr>
            <a:r>
              <a:rPr lang="en-US" altLang="zh-CN" sz="2000" dirty="0" smtClean="0"/>
              <a:t>Apache</a:t>
            </a:r>
            <a:r>
              <a:rPr lang="zh-CN" altLang="en-US" sz="2000" dirty="0"/>
              <a:t>服务程序可以运行在</a:t>
            </a:r>
            <a:r>
              <a:rPr lang="en-US" altLang="zh-CN" sz="2000" dirty="0"/>
              <a:t>Linux</a:t>
            </a:r>
            <a:r>
              <a:rPr lang="zh-CN" altLang="en-US" sz="2000" dirty="0"/>
              <a:t>系统、</a:t>
            </a:r>
            <a:r>
              <a:rPr lang="en-US" altLang="zh-CN" sz="2000" dirty="0"/>
              <a:t>Unix</a:t>
            </a:r>
            <a:r>
              <a:rPr lang="zh-CN" altLang="en-US" sz="2000" dirty="0"/>
              <a:t>系统甚至是</a:t>
            </a:r>
            <a:r>
              <a:rPr lang="en-US" altLang="zh-CN" sz="2000" dirty="0"/>
              <a:t>Windows</a:t>
            </a:r>
            <a:r>
              <a:rPr lang="zh-CN" altLang="en-US" sz="2000" dirty="0"/>
              <a:t>系统中，支持基于</a:t>
            </a:r>
            <a:r>
              <a:rPr lang="en-US" altLang="zh-CN" sz="2000" dirty="0"/>
              <a:t>IP</a:t>
            </a:r>
            <a:r>
              <a:rPr lang="zh-CN" altLang="en-US" sz="2000" dirty="0"/>
              <a:t>、域名及端口号的虚拟主机功能、支持多种</a:t>
            </a:r>
            <a:r>
              <a:rPr lang="en-US" altLang="zh-CN" sz="2000" dirty="0"/>
              <a:t>HTTP</a:t>
            </a:r>
            <a:r>
              <a:rPr lang="zh-CN" altLang="en-US" sz="2000" dirty="0"/>
              <a:t>认证方式、集成有代理服务器模块、安全</a:t>
            </a:r>
            <a:r>
              <a:rPr lang="en-US" altLang="zh-CN" sz="2000" dirty="0"/>
              <a:t>Socket</a:t>
            </a:r>
            <a:r>
              <a:rPr lang="zh-CN" altLang="en-US" sz="2000" dirty="0"/>
              <a:t>层</a:t>
            </a:r>
            <a:r>
              <a:rPr lang="en-US" altLang="zh-CN" sz="2000" dirty="0"/>
              <a:t>(SSL)</a:t>
            </a:r>
            <a:r>
              <a:rPr lang="zh-CN" altLang="en-US" sz="2000" dirty="0"/>
              <a:t>、能够实时监视服务状态与定制日志消息，并有着各类丰富的模块支持。</a:t>
            </a:r>
            <a:endParaRPr lang="en-CA" altLang="en-US" sz="2000" dirty="0" smtClean="0"/>
          </a:p>
        </p:txBody>
      </p:sp>
    </p:spTree>
    <p:extLst>
      <p:ext uri="{BB962C8B-B14F-4D97-AF65-F5344CB8AC3E}">
        <p14:creationId xmlns:p14="http://schemas.microsoft.com/office/powerpoint/2010/main" val="147914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682625" y="515089"/>
            <a:ext cx="10515600" cy="5821363"/>
          </a:xfrm>
        </p:spPr>
        <p:txBody>
          <a:bodyPr/>
          <a:lstStyle/>
          <a:p>
            <a:pPr marL="0" indent="0">
              <a:buNone/>
            </a:pPr>
            <a:r>
              <a:rPr lang="en-US" altLang="zh-CN" sz="2000" dirty="0"/>
              <a:t>HTTP</a:t>
            </a:r>
            <a:r>
              <a:rPr lang="zh-CN" altLang="en-US" sz="2000" dirty="0"/>
              <a:t>服务器本质上也是一种应用程序</a:t>
            </a:r>
            <a:r>
              <a:rPr lang="en-US" altLang="zh-CN" sz="2000" dirty="0"/>
              <a:t>——</a:t>
            </a:r>
            <a:r>
              <a:rPr lang="zh-CN" altLang="en-US" sz="2000" dirty="0"/>
              <a:t>它通常运行在服务器之上，绑定服务器的</a:t>
            </a:r>
            <a:r>
              <a:rPr lang="en-US" altLang="zh-CN" sz="2000" dirty="0"/>
              <a:t>IP</a:t>
            </a:r>
            <a:r>
              <a:rPr lang="zh-CN" altLang="en-US" sz="2000" dirty="0"/>
              <a:t>地址并监听某一个</a:t>
            </a:r>
            <a:r>
              <a:rPr lang="en-US" altLang="zh-CN" sz="2000" dirty="0" err="1"/>
              <a:t>tcp</a:t>
            </a:r>
            <a:r>
              <a:rPr lang="zh-CN" altLang="en-US" sz="2000" dirty="0"/>
              <a:t>端口来接收并处理</a:t>
            </a:r>
            <a:r>
              <a:rPr lang="en-US" altLang="zh-CN" sz="2000" dirty="0"/>
              <a:t>HTTP</a:t>
            </a:r>
            <a:r>
              <a:rPr lang="zh-CN" altLang="en-US" sz="2000" dirty="0"/>
              <a:t>请求，这样客户端（一般来说是</a:t>
            </a:r>
            <a:r>
              <a:rPr lang="en-US" altLang="zh-CN" sz="2000" dirty="0"/>
              <a:t>IE, Firefox</a:t>
            </a:r>
            <a:r>
              <a:rPr lang="zh-CN" altLang="en-US" sz="2000" dirty="0"/>
              <a:t>，</a:t>
            </a:r>
            <a:r>
              <a:rPr lang="en-US" altLang="zh-CN" sz="2000" dirty="0"/>
              <a:t>Chrome</a:t>
            </a:r>
            <a:r>
              <a:rPr lang="zh-CN" altLang="en-US" sz="2000" dirty="0"/>
              <a:t>这样的浏览器）就能够通过</a:t>
            </a:r>
            <a:r>
              <a:rPr lang="en-US" altLang="zh-CN" sz="2000" dirty="0"/>
              <a:t>HTTP</a:t>
            </a:r>
            <a:r>
              <a:rPr lang="zh-CN" altLang="en-US" sz="2000" dirty="0"/>
              <a:t>协议来获取服务器上的网页（</a:t>
            </a:r>
            <a:r>
              <a:rPr lang="en-US" altLang="zh-CN" sz="2000" dirty="0"/>
              <a:t>HTML</a:t>
            </a:r>
            <a:r>
              <a:rPr lang="zh-CN" altLang="en-US" sz="2000" dirty="0"/>
              <a:t>格式）、文档（</a:t>
            </a:r>
            <a:r>
              <a:rPr lang="en-US" altLang="zh-CN" sz="2000" dirty="0"/>
              <a:t>PDF</a:t>
            </a:r>
            <a:r>
              <a:rPr lang="zh-CN" altLang="en-US" sz="2000" dirty="0"/>
              <a:t>格式）、音频（</a:t>
            </a:r>
            <a:r>
              <a:rPr lang="en-US" altLang="zh-CN" sz="2000" dirty="0"/>
              <a:t>MP4</a:t>
            </a:r>
            <a:r>
              <a:rPr lang="zh-CN" altLang="en-US" sz="2000" dirty="0"/>
              <a:t>格式）、视频（</a:t>
            </a:r>
            <a:r>
              <a:rPr lang="en-US" altLang="zh-CN" sz="2000" dirty="0"/>
              <a:t>MOV</a:t>
            </a:r>
            <a:r>
              <a:rPr lang="zh-CN" altLang="en-US" sz="2000" dirty="0"/>
              <a:t>格式）等等资源</a:t>
            </a:r>
            <a:r>
              <a:rPr lang="zh-CN" altLang="en-US" sz="2000" dirty="0" smtClean="0"/>
              <a:t>。</a:t>
            </a:r>
            <a:endParaRPr lang="en-US" altLang="zh-CN" sz="2000" dirty="0" smtClean="0"/>
          </a:p>
          <a:p>
            <a:pPr marL="0" indent="0">
              <a:buNone/>
            </a:pPr>
            <a:endParaRPr lang="en-US" altLang="en-US" sz="2000" dirty="0"/>
          </a:p>
          <a:p>
            <a:pPr marL="0" indent="0">
              <a:buNone/>
            </a:pPr>
            <a:endParaRPr lang="en-CA" altLang="en-US" sz="2000" dirty="0" smtClean="0"/>
          </a:p>
        </p:txBody>
      </p:sp>
      <p:pic>
        <p:nvPicPr>
          <p:cNvPr id="2050"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270" y="2448074"/>
            <a:ext cx="80867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07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None/>
            </a:pPr>
            <a:r>
              <a:rPr lang="en-US" altLang="zh-CN" sz="2000" dirty="0" err="1"/>
              <a:t>pache</a:t>
            </a:r>
            <a:r>
              <a:rPr lang="en-US" altLang="zh-CN" sz="2000" dirty="0"/>
              <a:t> </a:t>
            </a:r>
            <a:r>
              <a:rPr lang="zh-CN" altLang="en-US" sz="2000" dirty="0"/>
              <a:t>配置文件位于 </a:t>
            </a:r>
            <a:r>
              <a:rPr lang="en-US" altLang="zh-CN" sz="2000" dirty="0"/>
              <a:t>/</a:t>
            </a:r>
            <a:r>
              <a:rPr lang="en-US" altLang="zh-CN" sz="2000" dirty="0" err="1"/>
              <a:t>etc</a:t>
            </a:r>
            <a:r>
              <a:rPr lang="en-US" altLang="zh-CN" sz="2000" dirty="0"/>
              <a:t>/</a:t>
            </a:r>
            <a:r>
              <a:rPr lang="en-US" altLang="zh-CN" sz="2000" dirty="0" err="1"/>
              <a:t>httpd</a:t>
            </a:r>
            <a:r>
              <a:rPr lang="en-US" altLang="zh-CN" sz="2000" dirty="0"/>
              <a:t>/</a:t>
            </a:r>
            <a:r>
              <a:rPr lang="en-US" altLang="zh-CN" sz="2000" dirty="0" err="1"/>
              <a:t>conf</a:t>
            </a:r>
            <a:r>
              <a:rPr lang="zh-CN" altLang="en-US" sz="2000" dirty="0"/>
              <a:t>，主要的配置文件是 </a:t>
            </a:r>
            <a:r>
              <a:rPr lang="en-US" altLang="zh-CN" sz="2000" dirty="0"/>
              <a:t>/</a:t>
            </a:r>
            <a:r>
              <a:rPr lang="en-US" altLang="zh-CN" sz="2000" dirty="0" err="1"/>
              <a:t>etc</a:t>
            </a:r>
            <a:r>
              <a:rPr lang="en-US" altLang="zh-CN" sz="2000" dirty="0"/>
              <a:t>/</a:t>
            </a:r>
            <a:r>
              <a:rPr lang="en-US" altLang="zh-CN" sz="2000" dirty="0" err="1"/>
              <a:t>httpd</a:t>
            </a:r>
            <a:r>
              <a:rPr lang="en-US" altLang="zh-CN" sz="2000" dirty="0"/>
              <a:t>/</a:t>
            </a:r>
            <a:r>
              <a:rPr lang="en-US" altLang="zh-CN" sz="2000" dirty="0" err="1"/>
              <a:t>conf</a:t>
            </a:r>
            <a:r>
              <a:rPr lang="en-US" altLang="zh-CN" sz="2000" dirty="0"/>
              <a:t>/</a:t>
            </a:r>
            <a:r>
              <a:rPr lang="en-US" altLang="zh-CN" sz="2000" dirty="0" err="1"/>
              <a:t>httpd.conf</a:t>
            </a:r>
            <a:r>
              <a:rPr lang="en-US" altLang="zh-CN" sz="2000" dirty="0"/>
              <a:t>, </a:t>
            </a:r>
            <a:r>
              <a:rPr lang="zh-CN" altLang="en-US" sz="2000" dirty="0"/>
              <a:t>此文件会引用其它文件。</a:t>
            </a:r>
          </a:p>
          <a:p>
            <a:pPr marL="0" indent="0">
              <a:buNone/>
            </a:pPr>
            <a:r>
              <a:rPr lang="zh-CN" altLang="en-US" sz="2000" dirty="0"/>
              <a:t>用默认配置可以启动一个简单的服务，有用户访问时会提供目录 </a:t>
            </a:r>
            <a:r>
              <a:rPr lang="en-US" altLang="zh-CN" sz="2000" dirty="0"/>
              <a:t>/</a:t>
            </a:r>
            <a:r>
              <a:rPr lang="en-US" altLang="zh-CN" sz="2000" dirty="0" err="1"/>
              <a:t>srv</a:t>
            </a:r>
            <a:r>
              <a:rPr lang="en-US" altLang="zh-CN" sz="2000" dirty="0"/>
              <a:t>/http </a:t>
            </a:r>
            <a:r>
              <a:rPr lang="zh-CN" altLang="en-US" sz="2000" dirty="0"/>
              <a:t>下的内容。</a:t>
            </a:r>
          </a:p>
          <a:p>
            <a:pPr marL="0" indent="0">
              <a:buNone/>
            </a:pPr>
            <a:r>
              <a:rPr lang="zh-CN" altLang="en-US" sz="2000" dirty="0"/>
              <a:t>启动 </a:t>
            </a:r>
            <a:r>
              <a:rPr lang="en-US" altLang="zh-CN" sz="2000" dirty="0" err="1"/>
              <a:t>httpd.service</a:t>
            </a:r>
            <a:r>
              <a:rPr lang="en-US" altLang="zh-CN" sz="2000" dirty="0"/>
              <a:t> </a:t>
            </a:r>
            <a:r>
              <a:rPr lang="en-US" altLang="zh-CN" sz="2000" dirty="0" err="1"/>
              <a:t>systemd</a:t>
            </a:r>
            <a:r>
              <a:rPr lang="en-US" altLang="zh-CN" sz="2000" dirty="0"/>
              <a:t> </a:t>
            </a:r>
            <a:r>
              <a:rPr lang="zh-CN" altLang="en-US" sz="2000" dirty="0"/>
              <a:t>服务，</a:t>
            </a:r>
            <a:r>
              <a:rPr lang="en-US" altLang="zh-CN" sz="2000" dirty="0"/>
              <a:t>Apache </a:t>
            </a:r>
            <a:r>
              <a:rPr lang="zh-CN" altLang="en-US" sz="2000" dirty="0"/>
              <a:t>就会启动，从浏览器中访问 </a:t>
            </a:r>
            <a:r>
              <a:rPr lang="en-US" altLang="zh-CN" sz="2000" dirty="0"/>
              <a:t>http://localhost/ </a:t>
            </a:r>
            <a:r>
              <a:rPr lang="zh-CN" altLang="en-US" sz="2000" dirty="0"/>
              <a:t>会显示一个简单的索引页</a:t>
            </a:r>
            <a:r>
              <a:rPr lang="zh-CN" altLang="en-US" sz="2000" dirty="0" smtClean="0"/>
              <a:t>面</a:t>
            </a:r>
            <a:endParaRPr lang="en-US" altLang="zh-CN" sz="2000" dirty="0" smtClean="0"/>
          </a:p>
          <a:p>
            <a:pPr marL="0" indent="0">
              <a:buNone/>
            </a:pPr>
            <a:endParaRPr lang="en-US" altLang="en-US" sz="2000" dirty="0"/>
          </a:p>
          <a:p>
            <a:pPr marL="0" indent="0">
              <a:buNone/>
            </a:pPr>
            <a:endParaRPr lang="en-CA" altLang="en-US" sz="2000" dirty="0" smtClean="0"/>
          </a:p>
        </p:txBody>
      </p:sp>
    </p:spTree>
    <p:extLst>
      <p:ext uri="{BB962C8B-B14F-4D97-AF65-F5344CB8AC3E}">
        <p14:creationId xmlns:p14="http://schemas.microsoft.com/office/powerpoint/2010/main" val="239312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en-US" sz="2000" dirty="0" smtClean="0"/>
              <a:t>TOMCAT</a:t>
            </a:r>
            <a:r>
              <a:rPr lang="zh-CN" altLang="en-US" sz="2000" dirty="0" smtClean="0"/>
              <a:t>目录下放几个</a:t>
            </a:r>
            <a:r>
              <a:rPr lang="en-US" altLang="zh-CN" sz="2000" dirty="0" smtClean="0"/>
              <a:t>HTML</a:t>
            </a:r>
            <a:r>
              <a:rPr lang="zh-CN" altLang="en-US" sz="2000" dirty="0" smtClean="0"/>
              <a:t>文件试试</a:t>
            </a:r>
            <a:endParaRPr lang="en-US" altLang="zh-CN" sz="2000" dirty="0" smtClean="0"/>
          </a:p>
          <a:p>
            <a:pPr marL="0" indent="0">
              <a:buFont typeface="Arial" panose="020B0604020202020204" pitchFamily="34" charset="0"/>
              <a:buNone/>
            </a:pPr>
            <a:endParaRPr lang="en-CA" altLang="en-US" sz="2000" dirty="0" smtClean="0"/>
          </a:p>
        </p:txBody>
      </p:sp>
    </p:spTree>
    <p:extLst>
      <p:ext uri="{BB962C8B-B14F-4D97-AF65-F5344CB8AC3E}">
        <p14:creationId xmlns:p14="http://schemas.microsoft.com/office/powerpoint/2010/main" val="154096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Tomcat</a:t>
            </a:r>
          </a:p>
          <a:p>
            <a:pPr algn="l"/>
            <a:endParaRPr lang="en-CA" sz="1800" dirty="0"/>
          </a:p>
        </p:txBody>
      </p:sp>
    </p:spTree>
    <p:extLst>
      <p:ext uri="{BB962C8B-B14F-4D97-AF65-F5344CB8AC3E}">
        <p14:creationId xmlns:p14="http://schemas.microsoft.com/office/powerpoint/2010/main" val="1104753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一、静态</a:t>
            </a:r>
            <a:r>
              <a:rPr lang="en-US" altLang="zh-CN" sz="1800" dirty="0"/>
              <a:t>web</a:t>
            </a:r>
            <a:r>
              <a:rPr lang="zh-CN" altLang="en-US" sz="1800" dirty="0"/>
              <a:t>页面：</a:t>
            </a:r>
          </a:p>
          <a:p>
            <a:pPr algn="l"/>
            <a:r>
              <a:rPr lang="en-US" altLang="zh-CN" sz="1800" dirty="0"/>
              <a:t>1</a:t>
            </a:r>
            <a:r>
              <a:rPr lang="zh-CN" altLang="en-US" sz="1800" dirty="0"/>
              <a:t>、在静态</a:t>
            </a:r>
            <a:r>
              <a:rPr lang="en-US" altLang="zh-CN" sz="1800" dirty="0"/>
              <a:t>Web</a:t>
            </a:r>
            <a:r>
              <a:rPr lang="zh-CN" altLang="en-US" sz="1800" dirty="0"/>
              <a:t>程序中，客户端使用</a:t>
            </a:r>
            <a:r>
              <a:rPr lang="en-US" altLang="zh-CN" sz="1800" dirty="0"/>
              <a:t>Web</a:t>
            </a:r>
            <a:r>
              <a:rPr lang="zh-CN" altLang="en-US" sz="1800" dirty="0"/>
              <a:t>浏览器（</a:t>
            </a:r>
            <a:r>
              <a:rPr lang="en-US" altLang="zh-CN" sz="1800" dirty="0"/>
              <a:t>IE</a:t>
            </a:r>
            <a:r>
              <a:rPr lang="zh-CN" altLang="en-US" sz="1800" dirty="0"/>
              <a:t>、</a:t>
            </a:r>
            <a:r>
              <a:rPr lang="en-US" altLang="zh-CN" sz="1800" dirty="0" err="1"/>
              <a:t>FireFox</a:t>
            </a:r>
            <a:r>
              <a:rPr lang="zh-CN" altLang="en-US" sz="1800" dirty="0"/>
              <a:t>等）经过网络</a:t>
            </a:r>
            <a:r>
              <a:rPr lang="en-US" altLang="zh-CN" sz="1800" dirty="0"/>
              <a:t>(Network)</a:t>
            </a:r>
            <a:r>
              <a:rPr lang="zh-CN" altLang="en-US" sz="1800" dirty="0"/>
              <a:t>连接到服务器上，使用</a:t>
            </a:r>
            <a:r>
              <a:rPr lang="en-US" altLang="zh-CN" sz="1800" dirty="0"/>
              <a:t>HTTP</a:t>
            </a:r>
            <a:r>
              <a:rPr lang="zh-CN" altLang="en-US" sz="1800" dirty="0"/>
              <a:t>协议发起一个请求（</a:t>
            </a:r>
            <a:r>
              <a:rPr lang="en-US" altLang="zh-CN" sz="1800" dirty="0"/>
              <a:t>Request</a:t>
            </a:r>
            <a:r>
              <a:rPr lang="zh-CN" altLang="en-US" sz="1800" dirty="0"/>
              <a:t>），告诉服务器我现在需要得到哪个页面，所有的请求交给</a:t>
            </a:r>
            <a:r>
              <a:rPr lang="en-US" altLang="zh-CN" sz="1800" dirty="0"/>
              <a:t>Web</a:t>
            </a:r>
            <a:r>
              <a:rPr lang="zh-CN" altLang="en-US" sz="1800" dirty="0"/>
              <a:t>服务器，之后</a:t>
            </a:r>
            <a:r>
              <a:rPr lang="en-US" altLang="zh-CN" sz="1800" dirty="0"/>
              <a:t>WEB</a:t>
            </a:r>
            <a:r>
              <a:rPr lang="zh-CN" altLang="en-US" sz="1800" dirty="0"/>
              <a:t>服务器根据用户的需要，从文件系统（存放了所有静态页面的磁盘）取出内容。之后通过</a:t>
            </a:r>
            <a:r>
              <a:rPr lang="en-US" altLang="zh-CN" sz="1800" dirty="0"/>
              <a:t>Web</a:t>
            </a:r>
            <a:r>
              <a:rPr lang="zh-CN" altLang="en-US" sz="1800" dirty="0"/>
              <a:t>服务器返回给客户端，客户端接收到内容之后经过浏览器渲染解析，得到显示的效果。</a:t>
            </a:r>
          </a:p>
          <a:p>
            <a:pPr algn="l"/>
            <a:r>
              <a:rPr lang="en-US" altLang="zh-CN" sz="1800" dirty="0"/>
              <a:t>2</a:t>
            </a:r>
            <a:r>
              <a:rPr lang="zh-CN" altLang="en-US" sz="1800" dirty="0"/>
              <a:t>、为了让静态</a:t>
            </a:r>
            <a:r>
              <a:rPr lang="en-US" altLang="zh-CN" sz="1800" dirty="0"/>
              <a:t>web</a:t>
            </a:r>
            <a:r>
              <a:rPr lang="zh-CN" altLang="en-US" sz="1800" dirty="0"/>
              <a:t>页面显示更加好看，使用</a:t>
            </a:r>
            <a:r>
              <a:rPr lang="en-US" altLang="zh-CN" sz="1800" dirty="0" err="1"/>
              <a:t>javascript</a:t>
            </a:r>
            <a:r>
              <a:rPr lang="zh-CN" altLang="en-US" sz="1800" dirty="0"/>
              <a:t>／</a:t>
            </a:r>
            <a:r>
              <a:rPr lang="en-US" altLang="zh-CN" sz="1800" dirty="0"/>
              <a:t>VBScript</a:t>
            </a:r>
            <a:r>
              <a:rPr lang="zh-CN" altLang="en-US" sz="1800" dirty="0"/>
              <a:t>／</a:t>
            </a:r>
            <a:r>
              <a:rPr lang="en-US" altLang="zh-CN" sz="1800" dirty="0"/>
              <a:t>ajax</a:t>
            </a:r>
            <a:r>
              <a:rPr lang="zh-CN" altLang="en-US" sz="1800" dirty="0"/>
              <a:t>（</a:t>
            </a:r>
            <a:r>
              <a:rPr lang="en-US" altLang="zh-CN" sz="1800" dirty="0"/>
              <a:t>AJAX</a:t>
            </a:r>
            <a:r>
              <a:rPr lang="zh-CN" altLang="en-US" sz="1800" dirty="0"/>
              <a:t>即“</a:t>
            </a:r>
            <a:r>
              <a:rPr lang="en-US" altLang="zh-CN" sz="1800" dirty="0"/>
              <a:t>Asynchronous </a:t>
            </a:r>
            <a:r>
              <a:rPr lang="en-US" altLang="zh-CN" sz="1800" dirty="0" err="1"/>
              <a:t>Javascript</a:t>
            </a:r>
            <a:r>
              <a:rPr lang="en-US" altLang="zh-CN" sz="1800" dirty="0"/>
              <a:t> And XML”</a:t>
            </a:r>
            <a:r>
              <a:rPr lang="zh-CN" altLang="en-US" sz="1800" dirty="0"/>
              <a:t>（异步</a:t>
            </a:r>
            <a:r>
              <a:rPr lang="en-US" altLang="zh-CN" sz="1800" dirty="0"/>
              <a:t>JavaScript</a:t>
            </a:r>
            <a:r>
              <a:rPr lang="zh-CN" altLang="en-US" sz="1800" dirty="0"/>
              <a:t>和</a:t>
            </a:r>
            <a:r>
              <a:rPr lang="en-US" altLang="zh-CN" sz="1800" dirty="0"/>
              <a:t>XML</a:t>
            </a:r>
            <a:r>
              <a:rPr lang="zh-CN" altLang="en-US" sz="1800" dirty="0"/>
              <a:t>），是指一种创建交互式网页应用的网页开发技术。）但是这些特效都是在客户端上借助于浏览器展现给用户的，所以在服务器上本身并没有任何的变化。</a:t>
            </a:r>
          </a:p>
          <a:p>
            <a:pPr algn="l"/>
            <a:r>
              <a:rPr lang="en-US" altLang="zh-CN" sz="1800" dirty="0"/>
              <a:t>3</a:t>
            </a:r>
            <a:r>
              <a:rPr lang="zh-CN" altLang="en-US" sz="1800" dirty="0"/>
              <a:t>、静态</a:t>
            </a:r>
            <a:r>
              <a:rPr lang="en-US" altLang="zh-CN" sz="1800" dirty="0"/>
              <a:t>web</a:t>
            </a:r>
            <a:r>
              <a:rPr lang="zh-CN" altLang="en-US" sz="1800" dirty="0"/>
              <a:t>无法连接数据库；</a:t>
            </a:r>
          </a:p>
          <a:p>
            <a:pPr algn="l"/>
            <a:r>
              <a:rPr lang="en-US" altLang="zh-CN" sz="1800" dirty="0"/>
              <a:t>4</a:t>
            </a:r>
            <a:r>
              <a:rPr lang="zh-CN" altLang="en-US" sz="1800" dirty="0"/>
              <a:t>、静态</a:t>
            </a:r>
            <a:r>
              <a:rPr lang="en-US" altLang="zh-CN" sz="1800" dirty="0"/>
              <a:t>web</a:t>
            </a:r>
            <a:r>
              <a:rPr lang="zh-CN" altLang="en-US" sz="1800" dirty="0"/>
              <a:t>资源开发技术：</a:t>
            </a:r>
            <a:r>
              <a:rPr lang="en-US" altLang="zh-CN" sz="1800" dirty="0"/>
              <a:t>HTML</a:t>
            </a:r>
            <a:r>
              <a:rPr lang="zh-CN" altLang="en-US" sz="1800" dirty="0"/>
              <a:t>；</a:t>
            </a:r>
          </a:p>
          <a:p>
            <a:pPr algn="l"/>
            <a:r>
              <a:rPr lang="en-US" altLang="zh-CN" sz="1800" dirty="0"/>
              <a:t>5</a:t>
            </a:r>
            <a:r>
              <a:rPr lang="zh-CN" altLang="en-US" sz="1800" dirty="0"/>
              <a:t>、由于现在的</a:t>
            </a:r>
            <a:r>
              <a:rPr lang="en-US" altLang="zh-CN" sz="1800" dirty="0"/>
              <a:t>web</a:t>
            </a:r>
            <a:r>
              <a:rPr lang="zh-CN" altLang="en-US" sz="1800" dirty="0"/>
              <a:t>页面中，大量使用</a:t>
            </a:r>
            <a:r>
              <a:rPr lang="en-US" altLang="zh-CN" sz="1800" dirty="0"/>
              <a:t>JS</a:t>
            </a:r>
            <a:r>
              <a:rPr lang="zh-CN" altLang="en-US" sz="1800" dirty="0"/>
              <a:t>，导致浏览器打开页面，就会占用大量的内存，服务端的压力是减轻了，但压力转移到了客户端。</a:t>
            </a:r>
            <a:endParaRPr lang="en-CA" sz="1800" dirty="0"/>
          </a:p>
        </p:txBody>
      </p:sp>
    </p:spTree>
    <p:extLst>
      <p:ext uri="{BB962C8B-B14F-4D97-AF65-F5344CB8AC3E}">
        <p14:creationId xmlns:p14="http://schemas.microsoft.com/office/powerpoint/2010/main" val="202319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二、动态</a:t>
            </a:r>
            <a:r>
              <a:rPr lang="en-US" altLang="zh-CN" sz="1800" dirty="0"/>
              <a:t>web</a:t>
            </a:r>
            <a:r>
              <a:rPr lang="zh-CN" altLang="en-US" sz="1800" dirty="0"/>
              <a:t>页面：</a:t>
            </a:r>
          </a:p>
          <a:p>
            <a:pPr algn="l"/>
            <a:r>
              <a:rPr lang="zh-CN" altLang="en-US" sz="1800" dirty="0"/>
              <a:t>动态</a:t>
            </a:r>
            <a:r>
              <a:rPr lang="en-US" altLang="zh-CN" sz="1800" dirty="0"/>
              <a:t>WEB</a:t>
            </a:r>
            <a:r>
              <a:rPr lang="zh-CN" altLang="en-US" sz="1800" dirty="0"/>
              <a:t>中，程序依然使用客户端和服务端，客户端依然使用浏览器（</a:t>
            </a:r>
            <a:r>
              <a:rPr lang="en-US" altLang="zh-CN" sz="1800" dirty="0"/>
              <a:t>IE</a:t>
            </a:r>
            <a:r>
              <a:rPr lang="zh-CN" altLang="en-US" sz="1800" dirty="0"/>
              <a:t>、</a:t>
            </a:r>
            <a:r>
              <a:rPr lang="en-US" altLang="zh-CN" sz="1800" dirty="0" err="1"/>
              <a:t>FireFox</a:t>
            </a:r>
            <a:r>
              <a:rPr lang="zh-CN" altLang="en-US" sz="1800" dirty="0"/>
              <a:t>等），通过网络</a:t>
            </a:r>
            <a:r>
              <a:rPr lang="en-US" altLang="zh-CN" sz="1800" dirty="0"/>
              <a:t>(Network)</a:t>
            </a:r>
            <a:r>
              <a:rPr lang="zh-CN" altLang="en-US" sz="1800" dirty="0"/>
              <a:t>连接到服务器上，使用</a:t>
            </a:r>
            <a:r>
              <a:rPr lang="en-US" altLang="zh-CN" sz="1800" dirty="0"/>
              <a:t>HTTP</a:t>
            </a:r>
            <a:r>
              <a:rPr lang="zh-CN" altLang="en-US" sz="1800" dirty="0"/>
              <a:t>协议发起请求（</a:t>
            </a:r>
            <a:r>
              <a:rPr lang="en-US" altLang="zh-CN" sz="1800" dirty="0"/>
              <a:t>Request</a:t>
            </a:r>
            <a:r>
              <a:rPr lang="zh-CN" altLang="en-US" sz="1800" dirty="0"/>
              <a:t>），现在的所有请求都先经过一个</a:t>
            </a:r>
            <a:r>
              <a:rPr lang="en-US" altLang="zh-CN" sz="1800" dirty="0"/>
              <a:t>WEB Server</a:t>
            </a:r>
            <a:r>
              <a:rPr lang="zh-CN" altLang="en-US" sz="1800" dirty="0"/>
              <a:t>来处理。</a:t>
            </a:r>
          </a:p>
          <a:p>
            <a:pPr algn="l"/>
            <a:r>
              <a:rPr lang="zh-CN" altLang="en-US" sz="1800" dirty="0"/>
              <a:t>如果客户端请求的是静态资源</a:t>
            </a:r>
            <a:r>
              <a:rPr lang="en-US" altLang="zh-CN" sz="1800" dirty="0"/>
              <a:t>(*.</a:t>
            </a:r>
            <a:r>
              <a:rPr lang="en-US" altLang="zh-CN" sz="1800" dirty="0" err="1"/>
              <a:t>htm</a:t>
            </a:r>
            <a:r>
              <a:rPr lang="zh-CN" altLang="en-US" sz="1800" dirty="0"/>
              <a:t>或者是*</a:t>
            </a:r>
            <a:r>
              <a:rPr lang="en-US" altLang="zh-CN" sz="1800" dirty="0"/>
              <a:t>.</a:t>
            </a:r>
            <a:r>
              <a:rPr lang="en-US" altLang="zh-CN" sz="1800" dirty="0" err="1"/>
              <a:t>htm</a:t>
            </a:r>
            <a:r>
              <a:rPr lang="en-US" altLang="zh-CN" sz="1800" dirty="0"/>
              <a:t>)</a:t>
            </a:r>
            <a:r>
              <a:rPr lang="zh-CN" altLang="en-US" sz="1800" dirty="0"/>
              <a:t>，则将请求直接转交给</a:t>
            </a:r>
            <a:r>
              <a:rPr lang="en-US" altLang="zh-CN" sz="1800" dirty="0"/>
              <a:t>WEB</a:t>
            </a:r>
            <a:r>
              <a:rPr lang="zh-CN" altLang="en-US" sz="1800" dirty="0"/>
              <a:t>服务器，之后</a:t>
            </a:r>
            <a:r>
              <a:rPr lang="en-US" altLang="zh-CN" sz="1800" dirty="0"/>
              <a:t>WEB</a:t>
            </a:r>
            <a:r>
              <a:rPr lang="zh-CN" altLang="en-US" sz="1800" dirty="0"/>
              <a:t>服务器从文件系统中取出内容，发送回客户端浏览器进行解析执行。</a:t>
            </a:r>
          </a:p>
          <a:p>
            <a:pPr algn="l"/>
            <a:r>
              <a:rPr lang="zh-CN" altLang="en-US" sz="1800" dirty="0"/>
              <a:t> </a:t>
            </a:r>
          </a:p>
          <a:p>
            <a:pPr algn="l"/>
            <a:r>
              <a:rPr lang="zh-CN" altLang="en-US" sz="1800" dirty="0"/>
              <a:t>如果客户端请求的是动态资源（*</a:t>
            </a:r>
            <a:r>
              <a:rPr lang="en-US" altLang="zh-CN" sz="1800" dirty="0"/>
              <a:t>.</a:t>
            </a:r>
            <a:r>
              <a:rPr lang="en-US" altLang="zh-CN" sz="1800" dirty="0" err="1"/>
              <a:t>jsp</a:t>
            </a:r>
            <a:r>
              <a:rPr lang="zh-CN" altLang="en-US" sz="1800" dirty="0"/>
              <a:t>、*</a:t>
            </a:r>
            <a:r>
              <a:rPr lang="en-US" altLang="zh-CN" sz="1800" dirty="0"/>
              <a:t>.asp/*.</a:t>
            </a:r>
            <a:r>
              <a:rPr lang="en-US" altLang="zh-CN" sz="1800" dirty="0" err="1"/>
              <a:t>aspx</a:t>
            </a:r>
            <a:r>
              <a:rPr lang="zh-CN" altLang="en-US" sz="1800" dirty="0"/>
              <a:t>、*</a:t>
            </a:r>
            <a:r>
              <a:rPr lang="en-US" altLang="zh-CN" sz="1800" dirty="0"/>
              <a:t>.</a:t>
            </a:r>
            <a:r>
              <a:rPr lang="en-US" altLang="zh-CN" sz="1800" dirty="0" err="1"/>
              <a:t>php</a:t>
            </a:r>
            <a:r>
              <a:rPr lang="zh-CN" altLang="en-US" sz="1800" dirty="0"/>
              <a:t>），则先将请求转交给</a:t>
            </a:r>
            <a:r>
              <a:rPr lang="en-US" altLang="zh-CN" sz="1800" dirty="0"/>
              <a:t>WEB Container(WEB</a:t>
            </a:r>
            <a:r>
              <a:rPr lang="zh-CN" altLang="en-US" sz="1800" dirty="0"/>
              <a:t>容器</a:t>
            </a:r>
            <a:r>
              <a:rPr lang="en-US" altLang="zh-CN" sz="1800" dirty="0"/>
              <a:t>)</a:t>
            </a:r>
            <a:r>
              <a:rPr lang="zh-CN" altLang="en-US" sz="1800" dirty="0"/>
              <a:t>，在</a:t>
            </a:r>
            <a:r>
              <a:rPr lang="en-US" altLang="zh-CN" sz="1800" dirty="0"/>
              <a:t>WEB Container</a:t>
            </a:r>
            <a:r>
              <a:rPr lang="zh-CN" altLang="en-US" sz="1800" dirty="0"/>
              <a:t>中连接数据库，从数据库中取出数据等一系列操作后动态拼凑页面的展示内容，拼凑页面的展示内容后，把所有的展示内容交给</a:t>
            </a:r>
            <a:r>
              <a:rPr lang="en-US" altLang="zh-CN" sz="1800" dirty="0"/>
              <a:t>WEB</a:t>
            </a:r>
            <a:r>
              <a:rPr lang="zh-CN" altLang="en-US" sz="1800" dirty="0"/>
              <a:t>服务器，之后通过</a:t>
            </a:r>
            <a:r>
              <a:rPr lang="en-US" altLang="zh-CN" sz="1800" dirty="0"/>
              <a:t>WEB</a:t>
            </a:r>
            <a:r>
              <a:rPr lang="zh-CN" altLang="en-US" sz="1800" dirty="0"/>
              <a:t>服务器将内容发送回客户端浏览器进行解析执行。</a:t>
            </a:r>
            <a:endParaRPr lang="en-CA" sz="1800" dirty="0"/>
          </a:p>
        </p:txBody>
      </p:sp>
    </p:spTree>
    <p:extLst>
      <p:ext uri="{BB962C8B-B14F-4D97-AF65-F5344CB8AC3E}">
        <p14:creationId xmlns:p14="http://schemas.microsoft.com/office/powerpoint/2010/main" val="2193723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026" name="Picture 2" descr="http://images2015.cnblogs.com/blog/1035591/201610/1035591-20161013090832625-1431001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10243"/>
            <a:ext cx="115062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963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2413800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、静态页面就是设计者把页面上所有东西都设定好、做死了，然后放上去，不管是谁在任何时候看到的页面内容都是一样的，一成不变（除非手动修改页面内容）。静态</a:t>
            </a:r>
            <a:r>
              <a:rPr lang="en-US" altLang="zh-CN" sz="1800" dirty="0"/>
              <a:t>html</a:t>
            </a:r>
            <a:r>
              <a:rPr lang="zh-CN" altLang="en-US" sz="1800" dirty="0"/>
              <a:t>页面文件，可以直接用本地的浏览器打开。比如：</a:t>
            </a:r>
            <a:r>
              <a:rPr lang="en-US" altLang="zh-CN" sz="1800" dirty="0"/>
              <a:t>file:///Users/Phil/Documents/DevOps/HBuilderProjects/testJSP/index.html</a:t>
            </a:r>
            <a:r>
              <a:rPr lang="zh-CN" altLang="en-US" sz="1800" dirty="0"/>
              <a:t>。</a:t>
            </a:r>
          </a:p>
          <a:p>
            <a:pPr algn="l"/>
            <a:r>
              <a:rPr lang="en-US" altLang="zh-CN" sz="1800" dirty="0"/>
              <a:t>2</a:t>
            </a:r>
            <a:r>
              <a:rPr lang="zh-CN" altLang="en-US" sz="1800" dirty="0"/>
              <a:t>、动态页面的内容一般都是依靠服务器端的程序来生成的，不同人、不同时候访问页面，显示的内容都可能不同。网页设计者在写好服务器端的页面程序后，不需要手工控制，页面内容会按照页面程序的安排自动更改变换。</a:t>
            </a:r>
          </a:p>
          <a:p>
            <a:pPr algn="l"/>
            <a:r>
              <a:rPr lang="en-US" altLang="zh-CN" sz="1800" dirty="0"/>
              <a:t>3</a:t>
            </a:r>
            <a:r>
              <a:rPr lang="zh-CN" altLang="en-US" sz="1800" dirty="0"/>
              <a:t>、</a:t>
            </a:r>
            <a:r>
              <a:rPr lang="en-US" altLang="zh-CN" sz="1800" dirty="0"/>
              <a:t>html</a:t>
            </a:r>
            <a:r>
              <a:rPr lang="zh-CN" altLang="en-US" sz="1800" dirty="0"/>
              <a:t>是</a:t>
            </a:r>
            <a:r>
              <a:rPr lang="en-US" altLang="zh-CN" sz="1800" dirty="0"/>
              <a:t>w3c</a:t>
            </a:r>
            <a:r>
              <a:rPr lang="zh-CN" altLang="en-US" sz="1800" dirty="0"/>
              <a:t>规范的一种网页书写格式，是一种统一协议语言，静态网页。我们上网看的网页都是大部分都是基于</a:t>
            </a:r>
            <a:r>
              <a:rPr lang="en-US" altLang="zh-CN" sz="1800" dirty="0"/>
              <a:t>html</a:t>
            </a:r>
            <a:r>
              <a:rPr lang="zh-CN" altLang="en-US" sz="1800" dirty="0"/>
              <a:t>语言的。</a:t>
            </a:r>
            <a:r>
              <a:rPr lang="en-US" altLang="zh-CN" sz="1800" dirty="0" err="1"/>
              <a:t>jsp</a:t>
            </a:r>
            <a:r>
              <a:rPr lang="zh-CN" altLang="en-US" sz="1800" dirty="0"/>
              <a:t>是一种基于动态语言，</a:t>
            </a:r>
            <a:r>
              <a:rPr lang="en-US" altLang="zh-CN" sz="1800" dirty="0" err="1"/>
              <a:t>jsp</a:t>
            </a:r>
            <a:r>
              <a:rPr lang="zh-CN" altLang="en-US" sz="1800" dirty="0"/>
              <a:t>可以实现</a:t>
            </a:r>
            <a:r>
              <a:rPr lang="en-US" altLang="zh-CN" sz="1800" dirty="0"/>
              <a:t>html</a:t>
            </a:r>
            <a:r>
              <a:rPr lang="zh-CN" altLang="en-US" sz="1800" dirty="0"/>
              <a:t>的所有任</a:t>
            </a:r>
            <a:r>
              <a:rPr lang="zh-CN" altLang="en-US" sz="1800" dirty="0" smtClean="0"/>
              <a:t>务</a:t>
            </a:r>
            <a:endParaRPr lang="en-US" altLang="zh-CN" sz="1800" dirty="0" smtClean="0"/>
          </a:p>
          <a:p>
            <a:pPr algn="l"/>
            <a:r>
              <a:rPr lang="en-US" altLang="zh-CN" sz="1800" dirty="0" smtClean="0"/>
              <a:t>4</a:t>
            </a:r>
            <a:r>
              <a:rPr lang="zh-CN" altLang="en-US" sz="1800" dirty="0"/>
              <a:t>、</a:t>
            </a:r>
            <a:r>
              <a:rPr lang="en-US" altLang="zh-CN" sz="1800" dirty="0"/>
              <a:t>HTML</a:t>
            </a:r>
            <a:r>
              <a:rPr lang="zh-CN" altLang="en-US" sz="1800" dirty="0"/>
              <a:t>（</a:t>
            </a:r>
            <a:r>
              <a:rPr lang="en-US" altLang="zh-CN" sz="1800" dirty="0"/>
              <a:t>Hypertext Markup Language</a:t>
            </a:r>
            <a:r>
              <a:rPr lang="zh-CN" altLang="en-US" sz="1800" dirty="0"/>
              <a:t>）文本标记语言，它是静态页面，和</a:t>
            </a:r>
            <a:r>
              <a:rPr lang="en-US" altLang="zh-CN" sz="1800" dirty="0"/>
              <a:t>JavaScript</a:t>
            </a:r>
            <a:r>
              <a:rPr lang="zh-CN" altLang="en-US" sz="1800" dirty="0"/>
              <a:t>一样解释性语言，为什么说是解释性语言呢？因为，只要你有一个浏览器那么它就可以正常显示出来，而不需要指定的编译工具，只需在</a:t>
            </a:r>
            <a:r>
              <a:rPr lang="en-US" altLang="zh-CN" sz="1800" dirty="0"/>
              <a:t>TXT</a:t>
            </a:r>
            <a:r>
              <a:rPr lang="zh-CN" altLang="en-US" sz="1800" dirty="0"/>
              <a:t>文档中写上</a:t>
            </a:r>
            <a:r>
              <a:rPr lang="en-US" altLang="zh-CN" sz="1800" dirty="0"/>
              <a:t>HTML</a:t>
            </a:r>
            <a:r>
              <a:rPr lang="zh-CN" altLang="en-US" sz="1800" dirty="0"/>
              <a:t>标记就可以正常显示。</a:t>
            </a:r>
          </a:p>
          <a:p>
            <a:pPr algn="l"/>
            <a:r>
              <a:rPr lang="en-US" altLang="zh-CN" sz="1800" dirty="0"/>
              <a:t>JSP</a:t>
            </a:r>
            <a:r>
              <a:rPr lang="zh-CN" altLang="en-US" sz="1800" dirty="0"/>
              <a:t>（</a:t>
            </a:r>
            <a:r>
              <a:rPr lang="en-US" altLang="zh-CN" sz="1800" dirty="0"/>
              <a:t>Java Server Page</a:t>
            </a:r>
            <a:r>
              <a:rPr lang="zh-CN" altLang="en-US" sz="1800" dirty="0"/>
              <a:t>）是</a:t>
            </a:r>
            <a:r>
              <a:rPr lang="en-US" altLang="zh-CN" sz="1800" dirty="0"/>
              <a:t>Java</a:t>
            </a:r>
            <a:r>
              <a:rPr lang="zh-CN" altLang="en-US" sz="1800" dirty="0"/>
              <a:t>服务端的页面，所以它是动态的，它是需要经过</a:t>
            </a:r>
            <a:r>
              <a:rPr lang="en-US" altLang="zh-CN" sz="1800" dirty="0"/>
              <a:t>JDK</a:t>
            </a:r>
            <a:r>
              <a:rPr lang="zh-CN" altLang="en-US" sz="1800" dirty="0"/>
              <a:t>编译后把内容发给客户端去显示，我们都知道，</a:t>
            </a:r>
            <a:r>
              <a:rPr lang="en-US" altLang="zh-CN" sz="1800" dirty="0"/>
              <a:t>Java</a:t>
            </a:r>
            <a:r>
              <a:rPr lang="zh-CN" altLang="en-US" sz="1800" dirty="0"/>
              <a:t>文件编译后会产生一个</a:t>
            </a:r>
            <a:r>
              <a:rPr lang="en-US" altLang="zh-CN" sz="1800" dirty="0"/>
              <a:t>class</a:t>
            </a:r>
            <a:r>
              <a:rPr lang="zh-CN" altLang="en-US" sz="1800" dirty="0"/>
              <a:t>文件，最终执行的就是这个</a:t>
            </a:r>
            <a:r>
              <a:rPr lang="en-US" altLang="zh-CN" sz="1800" dirty="0"/>
              <a:t>class</a:t>
            </a:r>
            <a:r>
              <a:rPr lang="zh-CN" altLang="en-US" sz="1800" dirty="0"/>
              <a:t>文</a:t>
            </a:r>
            <a:r>
              <a:rPr lang="zh-CN" altLang="en-US" sz="1800" dirty="0" smtClean="0"/>
              <a:t>件</a:t>
            </a:r>
            <a:endParaRPr lang="en-US" altLang="zh-CN" sz="1800" dirty="0" smtClean="0"/>
          </a:p>
          <a:p>
            <a:pPr algn="l"/>
            <a:r>
              <a:rPr lang="en-US" altLang="zh-CN" sz="1800" dirty="0" smtClean="0"/>
              <a:t>5</a:t>
            </a:r>
            <a:r>
              <a:rPr lang="zh-CN" altLang="en-US" sz="1800" dirty="0"/>
              <a:t>、</a:t>
            </a:r>
            <a:r>
              <a:rPr lang="en-US" altLang="zh-CN" sz="1800" dirty="0"/>
              <a:t>JSP</a:t>
            </a:r>
            <a:r>
              <a:rPr lang="zh-CN" altLang="en-US" sz="1800" dirty="0"/>
              <a:t>的前身是</a:t>
            </a:r>
            <a:r>
              <a:rPr lang="en-US" altLang="zh-CN" sz="1800" dirty="0" smtClean="0"/>
              <a:t>servlet</a:t>
            </a:r>
            <a:endParaRPr lang="en-US" altLang="zh-CN" sz="1800" dirty="0"/>
          </a:p>
          <a:p>
            <a:pPr algn="l"/>
            <a:r>
              <a:rPr lang="en-US" altLang="zh-CN" sz="1800" dirty="0" smtClean="0"/>
              <a:t>6</a:t>
            </a:r>
            <a:r>
              <a:rPr lang="zh-CN" altLang="en-US" sz="1800" dirty="0"/>
              <a:t>、</a:t>
            </a:r>
            <a:r>
              <a:rPr lang="en-US" altLang="zh-CN" sz="1800" dirty="0"/>
              <a:t>html</a:t>
            </a:r>
            <a:r>
              <a:rPr lang="zh-CN" altLang="en-US" sz="1800" dirty="0"/>
              <a:t>和</a:t>
            </a:r>
            <a:r>
              <a:rPr lang="en-US" altLang="zh-CN" sz="1800" dirty="0" err="1"/>
              <a:t>jsp</a:t>
            </a:r>
            <a:r>
              <a:rPr lang="zh-CN" altLang="en-US" sz="1800" dirty="0"/>
              <a:t>的表头不一样，这个是</a:t>
            </a:r>
            <a:r>
              <a:rPr lang="en-US" altLang="zh-CN" sz="1800" dirty="0"/>
              <a:t>JSP</a:t>
            </a:r>
            <a:r>
              <a:rPr lang="zh-CN" altLang="en-US" sz="1800" dirty="0"/>
              <a:t>的头“ </a:t>
            </a:r>
            <a:r>
              <a:rPr lang="en-US" altLang="zh-CN" sz="1800" dirty="0"/>
              <a:t>&lt;%@ page language="java" import="</a:t>
            </a:r>
            <a:r>
              <a:rPr lang="en-US" altLang="zh-CN" sz="1800" dirty="0" err="1"/>
              <a:t>java.util</a:t>
            </a:r>
            <a:r>
              <a:rPr lang="en-US" altLang="zh-CN" sz="1800" dirty="0"/>
              <a:t>.*" </a:t>
            </a:r>
            <a:r>
              <a:rPr lang="en-US" altLang="zh-CN" sz="1800" dirty="0" err="1"/>
              <a:t>pageEncoding</a:t>
            </a:r>
            <a:r>
              <a:rPr lang="en-US" altLang="zh-CN" sz="1800" dirty="0"/>
              <a:t>="</a:t>
            </a:r>
            <a:r>
              <a:rPr lang="en-US" altLang="zh-CN" sz="1800" dirty="0" err="1"/>
              <a:t>gbk</a:t>
            </a:r>
            <a:r>
              <a:rPr lang="en-US" altLang="zh-CN" sz="1800" dirty="0"/>
              <a:t>"%&gt;”</a:t>
            </a:r>
            <a:r>
              <a:rPr lang="zh-CN" altLang="en-US" sz="1800" dirty="0"/>
              <a:t>在表头中有编码格式和倒入包等。也是很好区分的，在</a:t>
            </a:r>
            <a:r>
              <a:rPr lang="en-US" altLang="zh-CN" sz="1800" dirty="0" err="1"/>
              <a:t>jsp</a:t>
            </a:r>
            <a:r>
              <a:rPr lang="zh-CN" altLang="en-US" sz="1800" dirty="0"/>
              <a:t>中用</a:t>
            </a:r>
            <a:r>
              <a:rPr lang="en-US" altLang="zh-CN" sz="1800" dirty="0"/>
              <a:t>&lt;%%&gt;</a:t>
            </a:r>
            <a:r>
              <a:rPr lang="zh-CN" altLang="en-US" sz="1800" dirty="0"/>
              <a:t>就可以写</a:t>
            </a:r>
            <a:r>
              <a:rPr lang="en-US" altLang="zh-CN" sz="1800" dirty="0"/>
              <a:t>Java</a:t>
            </a:r>
            <a:r>
              <a:rPr lang="zh-CN" altLang="en-US" sz="1800" dirty="0"/>
              <a:t>代码了，而</a:t>
            </a:r>
            <a:r>
              <a:rPr lang="en-US" altLang="zh-CN" sz="1800" dirty="0"/>
              <a:t>html</a:t>
            </a:r>
            <a:r>
              <a:rPr lang="zh-CN" altLang="en-US" sz="1800" dirty="0"/>
              <a:t>没有</a:t>
            </a:r>
            <a:r>
              <a:rPr lang="en-US" altLang="zh-CN" sz="1800" dirty="0"/>
              <a:t>&lt;%%&gt;</a:t>
            </a:r>
            <a:r>
              <a:rPr lang="zh-CN" altLang="en-US" sz="1800" dirty="0" smtClean="0"/>
              <a:t>。</a:t>
            </a:r>
            <a:endParaRPr lang="zh-CN" altLang="en-US" sz="1800" dirty="0"/>
          </a:p>
        </p:txBody>
      </p:sp>
    </p:spTree>
    <p:extLst>
      <p:ext uri="{BB962C8B-B14F-4D97-AF65-F5344CB8AC3E}">
        <p14:creationId xmlns:p14="http://schemas.microsoft.com/office/powerpoint/2010/main" val="2615935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7</a:t>
            </a:r>
            <a:r>
              <a:rPr lang="zh-CN" altLang="en-US" sz="1800" dirty="0"/>
              <a:t>、，不认识</a:t>
            </a:r>
            <a:r>
              <a:rPr lang="en-US" altLang="zh-CN" sz="1800" dirty="0" err="1"/>
              <a:t>jsp</a:t>
            </a:r>
            <a:r>
              <a:rPr lang="zh-CN" altLang="en-US" sz="1800" dirty="0"/>
              <a:t>或者</a:t>
            </a:r>
            <a:r>
              <a:rPr lang="en-US" altLang="zh-CN" sz="1800" dirty="0"/>
              <a:t>asp</a:t>
            </a:r>
            <a:r>
              <a:rPr lang="zh-CN" altLang="en-US" sz="1800" dirty="0"/>
              <a:t>什么什么的，但是有时候界面需要逻辑控制，所以我们就用相应的技术来实现，这样比较方便。而</a:t>
            </a:r>
            <a:r>
              <a:rPr lang="en-US" altLang="zh-CN" sz="1800" dirty="0" err="1"/>
              <a:t>jsp</a:t>
            </a:r>
            <a:r>
              <a:rPr lang="zh-CN" altLang="en-US" sz="1800" dirty="0"/>
              <a:t>在后台通过服务器解析为相应的</a:t>
            </a:r>
            <a:r>
              <a:rPr lang="en-US" altLang="zh-CN" sz="1800" dirty="0"/>
              <a:t>html</a:t>
            </a:r>
            <a:r>
              <a:rPr lang="zh-CN" altLang="en-US" sz="1800" dirty="0"/>
              <a:t>，然后在供浏览器识别显示。例如</a:t>
            </a:r>
          </a:p>
          <a:p>
            <a:pPr algn="l"/>
            <a:r>
              <a:rPr lang="en-US" altLang="zh-CN" sz="1800" dirty="0"/>
              <a:t>&lt;%</a:t>
            </a:r>
          </a:p>
          <a:p>
            <a:pPr algn="l"/>
            <a:r>
              <a:rPr lang="en-US" altLang="zh-CN" sz="1800" dirty="0"/>
              <a:t>if(flag == a){</a:t>
            </a:r>
          </a:p>
          <a:p>
            <a:pPr algn="l"/>
            <a:r>
              <a:rPr lang="en-US" altLang="zh-CN" sz="1800" dirty="0"/>
              <a:t>&lt;label&gt;a&lt;label&gt;</a:t>
            </a:r>
          </a:p>
          <a:p>
            <a:pPr algn="l"/>
            <a:r>
              <a:rPr lang="en-US" altLang="zh-CN" sz="1800" dirty="0"/>
              <a:t>}else {</a:t>
            </a:r>
          </a:p>
          <a:p>
            <a:pPr algn="l"/>
            <a:r>
              <a:rPr lang="en-US" altLang="zh-CN" sz="1800" dirty="0"/>
              <a:t>&lt;label&gt;b&lt;label&gt;</a:t>
            </a:r>
          </a:p>
          <a:p>
            <a:pPr algn="l"/>
            <a:r>
              <a:rPr lang="en-US" altLang="zh-CN" sz="1800" dirty="0"/>
              <a:t>}</a:t>
            </a:r>
          </a:p>
          <a:p>
            <a:pPr algn="l"/>
            <a:r>
              <a:rPr lang="en-US" altLang="zh-CN" sz="1800" dirty="0"/>
              <a:t>%&gt;</a:t>
            </a:r>
          </a:p>
          <a:p>
            <a:pPr algn="l"/>
            <a:r>
              <a:rPr lang="zh-CN" altLang="en-US" sz="1800" dirty="0"/>
              <a:t>服务器在读取到这段代码后，根据相应的业务逻辑，编译成相应的</a:t>
            </a:r>
            <a:r>
              <a:rPr lang="en-US" altLang="zh-CN" sz="1800" dirty="0"/>
              <a:t>servlet</a:t>
            </a:r>
            <a:r>
              <a:rPr lang="zh-CN" altLang="en-US" sz="1800" dirty="0"/>
              <a:t>，再由</a:t>
            </a:r>
            <a:r>
              <a:rPr lang="en-US" altLang="zh-CN" sz="1800" dirty="0"/>
              <a:t>servlet</a:t>
            </a:r>
            <a:r>
              <a:rPr lang="zh-CN" altLang="en-US" sz="1800" dirty="0"/>
              <a:t>输出到页面（输出的就是</a:t>
            </a:r>
            <a:r>
              <a:rPr lang="en-US" altLang="zh-CN" sz="1800" dirty="0"/>
              <a:t>html</a:t>
            </a:r>
            <a:r>
              <a:rPr lang="zh-CN" altLang="en-US" sz="1800" dirty="0"/>
              <a:t>）。</a:t>
            </a:r>
            <a:endParaRPr lang="en-CA" sz="1800" dirty="0"/>
          </a:p>
          <a:p>
            <a:pPr algn="l"/>
            <a:endParaRPr lang="en-CA" sz="1800" dirty="0"/>
          </a:p>
        </p:txBody>
      </p:sp>
    </p:spTree>
    <p:extLst>
      <p:ext uri="{BB962C8B-B14F-4D97-AF65-F5344CB8AC3E}">
        <p14:creationId xmlns:p14="http://schemas.microsoft.com/office/powerpoint/2010/main" val="3694164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JSP</a:t>
            </a:r>
            <a:r>
              <a:rPr lang="zh-CN" altLang="en-US" sz="1800" dirty="0"/>
              <a:t>（全称</a:t>
            </a:r>
            <a:r>
              <a:rPr lang="en-US" altLang="zh-CN" sz="1800" dirty="0"/>
              <a:t>Java Server Pages</a:t>
            </a:r>
            <a:r>
              <a:rPr lang="zh-CN" altLang="en-US" sz="1800" dirty="0"/>
              <a:t>）是由 </a:t>
            </a:r>
            <a:r>
              <a:rPr lang="en-US" altLang="zh-CN" sz="1800" dirty="0"/>
              <a:t>Sun Microsystems </a:t>
            </a:r>
            <a:r>
              <a:rPr lang="zh-CN" altLang="en-US" sz="1800" dirty="0"/>
              <a:t>公司倡导和许多公司参与共同创建的一种使软件开发者可以响应客户端请求，而动态生成 </a:t>
            </a:r>
            <a:r>
              <a:rPr lang="en-US" altLang="zh-CN" sz="1800" dirty="0"/>
              <a:t>HTML</a:t>
            </a:r>
            <a:r>
              <a:rPr lang="zh-CN" altLang="en-US" sz="1800" dirty="0"/>
              <a:t>、</a:t>
            </a:r>
            <a:r>
              <a:rPr lang="en-US" altLang="zh-CN" sz="1800" dirty="0"/>
              <a:t>XML </a:t>
            </a:r>
            <a:r>
              <a:rPr lang="zh-CN" altLang="en-US" sz="1800" dirty="0"/>
              <a:t>或其他格式文档的</a:t>
            </a:r>
            <a:r>
              <a:rPr lang="en-US" altLang="zh-CN" sz="1800" dirty="0"/>
              <a:t>Web</a:t>
            </a:r>
            <a:r>
              <a:rPr lang="zh-CN" altLang="en-US" sz="1800" dirty="0"/>
              <a:t>网页的技术标准。</a:t>
            </a:r>
          </a:p>
          <a:p>
            <a:pPr algn="l"/>
            <a:r>
              <a:rPr lang="en-US" altLang="zh-CN" sz="1800" dirty="0"/>
              <a:t>JSP </a:t>
            </a:r>
            <a:r>
              <a:rPr lang="zh-CN" altLang="en-US" sz="1800" dirty="0"/>
              <a:t>技术是以 </a:t>
            </a:r>
            <a:r>
              <a:rPr lang="en-US" altLang="zh-CN" sz="1800" dirty="0"/>
              <a:t>Java </a:t>
            </a:r>
            <a:r>
              <a:rPr lang="zh-CN" altLang="en-US" sz="1800" dirty="0"/>
              <a:t>语言作为脚本语言的，</a:t>
            </a:r>
            <a:r>
              <a:rPr lang="en-US" altLang="zh-CN" sz="1800" dirty="0"/>
              <a:t>JSP </a:t>
            </a:r>
            <a:r>
              <a:rPr lang="zh-CN" altLang="en-US" sz="1800" dirty="0"/>
              <a:t>网页为整个服务器端的 </a:t>
            </a:r>
            <a:r>
              <a:rPr lang="en-US" altLang="zh-CN" sz="1800" dirty="0"/>
              <a:t>Java </a:t>
            </a:r>
            <a:r>
              <a:rPr lang="zh-CN" altLang="en-US" sz="1800" dirty="0"/>
              <a:t>库单元提供了一个接口来服务于</a:t>
            </a:r>
            <a:r>
              <a:rPr lang="en-US" altLang="zh-CN" sz="1800" dirty="0"/>
              <a:t>HTTP</a:t>
            </a:r>
            <a:r>
              <a:rPr lang="zh-CN" altLang="en-US" sz="1800" dirty="0"/>
              <a:t>的应用程序。</a:t>
            </a:r>
          </a:p>
          <a:p>
            <a:pPr algn="l"/>
            <a:r>
              <a:rPr lang="en-US" altLang="zh-CN" sz="1800" dirty="0"/>
              <a:t>JSP</a:t>
            </a:r>
            <a:r>
              <a:rPr lang="zh-CN" altLang="en-US" sz="1800" dirty="0"/>
              <a:t>文件后缀名为 *</a:t>
            </a:r>
            <a:r>
              <a:rPr lang="en-US" altLang="zh-CN" sz="1800" dirty="0"/>
              <a:t>.</a:t>
            </a:r>
            <a:r>
              <a:rPr lang="en-US" altLang="zh-CN" sz="1800" dirty="0" err="1"/>
              <a:t>jsp</a:t>
            </a:r>
            <a:r>
              <a:rPr lang="en-US" altLang="zh-CN" sz="1800" dirty="0"/>
              <a:t> </a:t>
            </a:r>
            <a:r>
              <a:rPr lang="zh-CN" altLang="en-US" sz="1800" dirty="0"/>
              <a:t>。</a:t>
            </a:r>
          </a:p>
          <a:p>
            <a:pPr algn="l"/>
            <a:r>
              <a:rPr lang="en-US" altLang="zh-CN" sz="1800" dirty="0"/>
              <a:t>JSP</a:t>
            </a:r>
            <a:r>
              <a:rPr lang="zh-CN" altLang="en-US" sz="1800" dirty="0"/>
              <a:t>开发的</a:t>
            </a:r>
            <a:r>
              <a:rPr lang="en-US" altLang="zh-CN" sz="1800" dirty="0"/>
              <a:t>WEB</a:t>
            </a:r>
            <a:r>
              <a:rPr lang="zh-CN" altLang="en-US" sz="1800" dirty="0"/>
              <a:t>应用可以跨平台使用，既可以运行在 </a:t>
            </a:r>
            <a:r>
              <a:rPr lang="en-US" altLang="zh-CN" sz="1800" dirty="0"/>
              <a:t>Linux </a:t>
            </a:r>
            <a:r>
              <a:rPr lang="zh-CN" altLang="en-US" sz="1800" dirty="0"/>
              <a:t>上也能运行在 </a:t>
            </a:r>
            <a:r>
              <a:rPr lang="en-US" altLang="zh-CN" sz="1800" dirty="0"/>
              <a:t>Windows </a:t>
            </a:r>
            <a:r>
              <a:rPr lang="zh-CN" altLang="en-US" sz="1800" dirty="0"/>
              <a:t>上</a:t>
            </a:r>
            <a:r>
              <a:rPr lang="zh-CN" altLang="en-US" sz="1800" dirty="0" smtClean="0"/>
              <a:t>。</a:t>
            </a:r>
            <a:endParaRPr lang="en-US" altLang="zh-CN" sz="1800" dirty="0" smtClean="0"/>
          </a:p>
          <a:p>
            <a:pPr algn="l"/>
            <a:r>
              <a:rPr lang="en-CA" sz="1800" dirty="0"/>
              <a:t>&lt;html&gt;</a:t>
            </a:r>
          </a:p>
          <a:p>
            <a:pPr algn="l"/>
            <a:r>
              <a:rPr lang="en-CA" sz="1800" dirty="0"/>
              <a:t>    &lt;head&gt;</a:t>
            </a:r>
          </a:p>
          <a:p>
            <a:pPr algn="l"/>
            <a:r>
              <a:rPr lang="en-CA" sz="1800" dirty="0"/>
              <a:t>           &lt;title&gt;</a:t>
            </a:r>
            <a:r>
              <a:rPr lang="zh-CN" altLang="en-US" sz="1800" dirty="0"/>
              <a:t>第一个 </a:t>
            </a:r>
            <a:r>
              <a:rPr lang="en-CA" sz="1800" dirty="0"/>
              <a:t>JSP </a:t>
            </a:r>
            <a:r>
              <a:rPr lang="zh-CN" altLang="en-US" sz="1800" dirty="0"/>
              <a:t>程序</a:t>
            </a:r>
            <a:r>
              <a:rPr lang="en-US" altLang="zh-CN" sz="1800" dirty="0"/>
              <a:t>&lt;/</a:t>
            </a:r>
            <a:r>
              <a:rPr lang="en-CA" sz="1800" dirty="0"/>
              <a:t>title&gt;</a:t>
            </a:r>
          </a:p>
          <a:p>
            <a:pPr algn="l"/>
            <a:r>
              <a:rPr lang="en-CA" sz="1800" dirty="0"/>
              <a:t>    &lt;/head&gt;</a:t>
            </a:r>
          </a:p>
          <a:p>
            <a:pPr algn="l"/>
            <a:r>
              <a:rPr lang="en-CA" sz="1800" dirty="0"/>
              <a:t>    &lt;body&gt;</a:t>
            </a:r>
          </a:p>
          <a:p>
            <a:pPr algn="l"/>
            <a:r>
              <a:rPr lang="en-CA" sz="1800" dirty="0"/>
              <a:t>           &lt;%</a:t>
            </a:r>
          </a:p>
          <a:p>
            <a:pPr algn="l"/>
            <a:r>
              <a:rPr lang="en-CA" sz="1800" dirty="0"/>
              <a:t>                  </a:t>
            </a:r>
            <a:r>
              <a:rPr lang="en-CA" sz="1800" dirty="0" err="1"/>
              <a:t>out.println</a:t>
            </a:r>
            <a:r>
              <a:rPr lang="en-CA" sz="1800" dirty="0"/>
              <a:t>("Hello World！");</a:t>
            </a:r>
          </a:p>
          <a:p>
            <a:pPr algn="l"/>
            <a:r>
              <a:rPr lang="en-CA" sz="1800" dirty="0"/>
              <a:t>           %&gt;</a:t>
            </a:r>
          </a:p>
          <a:p>
            <a:pPr algn="l"/>
            <a:r>
              <a:rPr lang="en-CA" sz="1800" dirty="0"/>
              <a:t>    &lt;/body&gt;</a:t>
            </a:r>
          </a:p>
          <a:p>
            <a:pPr algn="l"/>
            <a:r>
              <a:rPr lang="en-CA" sz="1800" dirty="0"/>
              <a:t>&lt;/html&gt;</a:t>
            </a:r>
          </a:p>
        </p:txBody>
      </p:sp>
    </p:spTree>
    <p:extLst>
      <p:ext uri="{BB962C8B-B14F-4D97-AF65-F5344CB8AC3E}">
        <p14:creationId xmlns:p14="http://schemas.microsoft.com/office/powerpoint/2010/main" val="2631121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网络服务器需要一个</a:t>
            </a:r>
            <a:r>
              <a:rPr lang="en-US" altLang="zh-CN" sz="1800" dirty="0"/>
              <a:t>JSP</a:t>
            </a:r>
            <a:r>
              <a:rPr lang="zh-CN" altLang="en-US" sz="1800" dirty="0"/>
              <a:t>引擎，也就是一个容器来处理</a:t>
            </a:r>
            <a:r>
              <a:rPr lang="en-US" altLang="zh-CN" sz="1800" dirty="0"/>
              <a:t>JSP</a:t>
            </a:r>
            <a:r>
              <a:rPr lang="zh-CN" altLang="en-US" sz="1800" dirty="0"/>
              <a:t>页面。容器负责截获对</a:t>
            </a:r>
            <a:r>
              <a:rPr lang="en-US" altLang="zh-CN" sz="1800" dirty="0"/>
              <a:t>JSP</a:t>
            </a:r>
            <a:r>
              <a:rPr lang="zh-CN" altLang="en-US" sz="1800" dirty="0"/>
              <a:t>页面的请求</a:t>
            </a:r>
            <a:r>
              <a:rPr lang="zh-CN" altLang="en-US" sz="1800" dirty="0" smtClean="0"/>
              <a:t>。</a:t>
            </a:r>
            <a:r>
              <a:rPr lang="en-US" altLang="zh-CN" sz="1800" dirty="0" smtClean="0"/>
              <a:t>JSP</a:t>
            </a:r>
            <a:r>
              <a:rPr lang="zh-CN" altLang="en-US" sz="1800" dirty="0"/>
              <a:t>容器与</a:t>
            </a:r>
            <a:r>
              <a:rPr lang="en-US" altLang="zh-CN" sz="1800" dirty="0"/>
              <a:t>Web</a:t>
            </a:r>
            <a:r>
              <a:rPr lang="zh-CN" altLang="en-US" sz="1800" dirty="0"/>
              <a:t>服务器协同合作，为</a:t>
            </a:r>
            <a:r>
              <a:rPr lang="en-US" altLang="zh-CN" sz="1800" dirty="0"/>
              <a:t>JSP</a:t>
            </a:r>
            <a:r>
              <a:rPr lang="zh-CN" altLang="en-US" sz="1800" dirty="0"/>
              <a:t>的正常运行提供必要的运行环境和其他服务，并且能够正确识别专属于</a:t>
            </a:r>
            <a:r>
              <a:rPr lang="en-US" altLang="zh-CN" sz="1800" dirty="0"/>
              <a:t>JSP</a:t>
            </a:r>
            <a:r>
              <a:rPr lang="zh-CN" altLang="en-US" sz="1800" dirty="0"/>
              <a:t>网页的特殊元素。</a:t>
            </a:r>
          </a:p>
          <a:p>
            <a:pPr algn="l"/>
            <a:r>
              <a:rPr lang="zh-CN" altLang="en-US" sz="1800" dirty="0"/>
              <a:t>下图显示了</a:t>
            </a:r>
            <a:r>
              <a:rPr lang="en-US" altLang="zh-CN" sz="1800" dirty="0"/>
              <a:t>JSP</a:t>
            </a:r>
            <a:r>
              <a:rPr lang="zh-CN" altLang="en-US" sz="1800" dirty="0"/>
              <a:t>容器和</a:t>
            </a:r>
            <a:r>
              <a:rPr lang="en-US" altLang="zh-CN" sz="1800" dirty="0"/>
              <a:t>JSP</a:t>
            </a:r>
            <a:r>
              <a:rPr lang="zh-CN" altLang="en-US" sz="1800" dirty="0"/>
              <a:t>文件在</a:t>
            </a:r>
            <a:r>
              <a:rPr lang="en-US" altLang="zh-CN" sz="1800" dirty="0"/>
              <a:t>Web</a:t>
            </a:r>
            <a:r>
              <a:rPr lang="zh-CN" altLang="en-US" sz="1800" dirty="0"/>
              <a:t>应用中所处的位置。</a:t>
            </a:r>
            <a:endParaRPr lang="en-CA" sz="1800" dirty="0"/>
          </a:p>
        </p:txBody>
      </p:sp>
      <p:pic>
        <p:nvPicPr>
          <p:cNvPr id="1026" name="Picture 2" descr="http://www.runoob.com/wp-content/uploads/2014/01/jsp-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421" y="3609790"/>
            <a:ext cx="4381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536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以下步骤表明了</a:t>
            </a:r>
            <a:r>
              <a:rPr lang="en-US" altLang="zh-CN" sz="1800" dirty="0"/>
              <a:t>Web</a:t>
            </a:r>
            <a:r>
              <a:rPr lang="zh-CN" altLang="en-US" sz="1800" dirty="0"/>
              <a:t>服务器是如何使用</a:t>
            </a:r>
            <a:r>
              <a:rPr lang="en-US" altLang="zh-CN" sz="1800" dirty="0"/>
              <a:t>JSP</a:t>
            </a:r>
            <a:r>
              <a:rPr lang="zh-CN" altLang="en-US" sz="1800" dirty="0"/>
              <a:t>来创建网页的：</a:t>
            </a:r>
          </a:p>
          <a:p>
            <a:pPr algn="l"/>
            <a:r>
              <a:rPr lang="zh-CN" altLang="en-US" sz="1800" dirty="0"/>
              <a:t>就像其他普通的网页一样</a:t>
            </a:r>
            <a:r>
              <a:rPr lang="zh-CN" altLang="en-US" sz="1800" dirty="0" smtClean="0"/>
              <a:t>，浏</a:t>
            </a:r>
            <a:r>
              <a:rPr lang="zh-CN" altLang="en-US" sz="1800" dirty="0"/>
              <a:t>览器发送一个</a:t>
            </a:r>
            <a:r>
              <a:rPr lang="en-US" altLang="zh-CN" sz="1800" dirty="0"/>
              <a:t>HTTP</a:t>
            </a:r>
            <a:r>
              <a:rPr lang="zh-CN" altLang="en-US" sz="1800" dirty="0"/>
              <a:t>请求给服务器。</a:t>
            </a:r>
          </a:p>
          <a:p>
            <a:pPr algn="l"/>
            <a:r>
              <a:rPr lang="en-US" altLang="zh-CN" sz="1800" dirty="0"/>
              <a:t>Web</a:t>
            </a:r>
            <a:r>
              <a:rPr lang="zh-CN" altLang="en-US" sz="1800" dirty="0"/>
              <a:t>服务器识别出这是一个对</a:t>
            </a:r>
            <a:r>
              <a:rPr lang="en-US" altLang="zh-CN" sz="1800" dirty="0"/>
              <a:t>JSP</a:t>
            </a:r>
            <a:r>
              <a:rPr lang="zh-CN" altLang="en-US" sz="1800" dirty="0"/>
              <a:t>网页的请求，并且将该请求传递给</a:t>
            </a:r>
            <a:r>
              <a:rPr lang="en-US" altLang="zh-CN" sz="1800" dirty="0"/>
              <a:t>JSP</a:t>
            </a:r>
            <a:r>
              <a:rPr lang="zh-CN" altLang="en-US" sz="1800" dirty="0"/>
              <a:t>引擎。通过使用</a:t>
            </a:r>
            <a:r>
              <a:rPr lang="en-US" altLang="zh-CN" sz="1800" dirty="0"/>
              <a:t>URL</a:t>
            </a:r>
            <a:r>
              <a:rPr lang="zh-CN" altLang="en-US" sz="1800" dirty="0"/>
              <a:t>或者</a:t>
            </a:r>
            <a:r>
              <a:rPr lang="en-US" altLang="zh-CN" sz="1800" dirty="0"/>
              <a:t>.</a:t>
            </a:r>
            <a:r>
              <a:rPr lang="en-US" altLang="zh-CN" sz="1800" dirty="0" err="1"/>
              <a:t>jsp</a:t>
            </a:r>
            <a:r>
              <a:rPr lang="zh-CN" altLang="en-US" sz="1800" dirty="0"/>
              <a:t>文件来完成。</a:t>
            </a:r>
          </a:p>
          <a:p>
            <a:pPr algn="l"/>
            <a:r>
              <a:rPr lang="en-US" altLang="zh-CN" sz="1800" dirty="0"/>
              <a:t>JSP</a:t>
            </a:r>
            <a:r>
              <a:rPr lang="zh-CN" altLang="en-US" sz="1800" dirty="0"/>
              <a:t>引擎从磁盘中载入</a:t>
            </a:r>
            <a:r>
              <a:rPr lang="en-US" altLang="zh-CN" sz="1800" dirty="0"/>
              <a:t>JSP</a:t>
            </a:r>
            <a:r>
              <a:rPr lang="zh-CN" altLang="en-US" sz="1800" dirty="0"/>
              <a:t>文件，然后将它们转化为</a:t>
            </a:r>
            <a:r>
              <a:rPr lang="en-US" altLang="zh-CN" sz="1800" dirty="0"/>
              <a:t>servlet</a:t>
            </a:r>
            <a:r>
              <a:rPr lang="zh-CN" altLang="en-US" sz="1800" dirty="0"/>
              <a:t>。这种转化只是简单地将所有模板文本改用</a:t>
            </a:r>
            <a:r>
              <a:rPr lang="en-US" altLang="zh-CN" sz="1800" dirty="0" err="1"/>
              <a:t>println</a:t>
            </a:r>
            <a:r>
              <a:rPr lang="en-US" altLang="zh-CN" sz="1800" dirty="0"/>
              <a:t>()</a:t>
            </a:r>
            <a:r>
              <a:rPr lang="zh-CN" altLang="en-US" sz="1800" dirty="0"/>
              <a:t>语句，并且将所有的</a:t>
            </a:r>
            <a:r>
              <a:rPr lang="en-US" altLang="zh-CN" sz="1800" dirty="0"/>
              <a:t>JSP</a:t>
            </a:r>
            <a:r>
              <a:rPr lang="zh-CN" altLang="en-US" sz="1800" dirty="0"/>
              <a:t>元素转化成</a:t>
            </a:r>
            <a:r>
              <a:rPr lang="en-US" altLang="zh-CN" sz="1800" dirty="0"/>
              <a:t>Java</a:t>
            </a:r>
            <a:r>
              <a:rPr lang="zh-CN" altLang="en-US" sz="1800" dirty="0"/>
              <a:t>代码。</a:t>
            </a:r>
          </a:p>
          <a:p>
            <a:pPr algn="l"/>
            <a:r>
              <a:rPr lang="en-US" altLang="zh-CN" sz="1800" dirty="0"/>
              <a:t>JSP</a:t>
            </a:r>
            <a:r>
              <a:rPr lang="zh-CN" altLang="en-US" sz="1800" dirty="0"/>
              <a:t>引擎将</a:t>
            </a:r>
            <a:r>
              <a:rPr lang="en-US" altLang="zh-CN" sz="1800" dirty="0"/>
              <a:t>servlet</a:t>
            </a:r>
            <a:r>
              <a:rPr lang="zh-CN" altLang="en-US" sz="1800" dirty="0"/>
              <a:t>编译成可执行类，并且将原始请求传递给</a:t>
            </a:r>
            <a:r>
              <a:rPr lang="en-US" altLang="zh-CN" sz="1800" dirty="0"/>
              <a:t>servlet</a:t>
            </a:r>
            <a:r>
              <a:rPr lang="zh-CN" altLang="en-US" sz="1800" dirty="0"/>
              <a:t>引擎。</a:t>
            </a:r>
          </a:p>
          <a:p>
            <a:pPr algn="l"/>
            <a:r>
              <a:rPr lang="en-US" altLang="zh-CN" sz="1800" dirty="0"/>
              <a:t>Web</a:t>
            </a:r>
            <a:r>
              <a:rPr lang="zh-CN" altLang="en-US" sz="1800" dirty="0"/>
              <a:t>服务器的某组件将会调用</a:t>
            </a:r>
            <a:r>
              <a:rPr lang="en-US" altLang="zh-CN" sz="1800" dirty="0"/>
              <a:t>servlet</a:t>
            </a:r>
            <a:r>
              <a:rPr lang="zh-CN" altLang="en-US" sz="1800" dirty="0"/>
              <a:t>引擎，然后载入并执行</a:t>
            </a:r>
            <a:r>
              <a:rPr lang="en-US" altLang="zh-CN" sz="1800" dirty="0"/>
              <a:t>servlet</a:t>
            </a:r>
            <a:r>
              <a:rPr lang="zh-CN" altLang="en-US" sz="1800" dirty="0"/>
              <a:t>类。在执行过程中，</a:t>
            </a:r>
            <a:r>
              <a:rPr lang="en-US" altLang="zh-CN" sz="1800" dirty="0"/>
              <a:t>servlet</a:t>
            </a:r>
            <a:r>
              <a:rPr lang="zh-CN" altLang="en-US" sz="1800" dirty="0"/>
              <a:t>产生</a:t>
            </a:r>
            <a:r>
              <a:rPr lang="en-US" altLang="zh-CN" sz="1800" dirty="0"/>
              <a:t>HTML</a:t>
            </a:r>
            <a:r>
              <a:rPr lang="zh-CN" altLang="en-US" sz="1800" dirty="0"/>
              <a:t>格式的输出并将其内嵌于</a:t>
            </a:r>
            <a:r>
              <a:rPr lang="en-US" altLang="zh-CN" sz="1800" dirty="0"/>
              <a:t>HTTP response</a:t>
            </a:r>
            <a:r>
              <a:rPr lang="zh-CN" altLang="en-US" sz="1800" dirty="0"/>
              <a:t>中上交给</a:t>
            </a:r>
            <a:r>
              <a:rPr lang="en-US" altLang="zh-CN" sz="1800" dirty="0"/>
              <a:t>Web</a:t>
            </a:r>
            <a:r>
              <a:rPr lang="zh-CN" altLang="en-US" sz="1800" dirty="0"/>
              <a:t>服务器。</a:t>
            </a:r>
          </a:p>
          <a:p>
            <a:pPr algn="l"/>
            <a:r>
              <a:rPr lang="en-US" altLang="zh-CN" sz="1800" dirty="0"/>
              <a:t>Web</a:t>
            </a:r>
            <a:r>
              <a:rPr lang="zh-CN" altLang="en-US" sz="1800" dirty="0"/>
              <a:t>服务器以静态</a:t>
            </a:r>
            <a:r>
              <a:rPr lang="en-US" altLang="zh-CN" sz="1800" dirty="0"/>
              <a:t>HTML</a:t>
            </a:r>
            <a:r>
              <a:rPr lang="zh-CN" altLang="en-US" sz="1800" dirty="0"/>
              <a:t>网页的形式将</a:t>
            </a:r>
            <a:r>
              <a:rPr lang="en-US" altLang="zh-CN" sz="1800" dirty="0"/>
              <a:t>HTTP response</a:t>
            </a:r>
            <a:r>
              <a:rPr lang="zh-CN" altLang="en-US" sz="1800" dirty="0"/>
              <a:t>返回到您的浏览器中。</a:t>
            </a:r>
          </a:p>
          <a:p>
            <a:pPr algn="l"/>
            <a:r>
              <a:rPr lang="zh-CN" altLang="en-US" sz="1800" dirty="0"/>
              <a:t>最终，</a:t>
            </a:r>
            <a:r>
              <a:rPr lang="en-US" altLang="zh-CN" sz="1800" dirty="0"/>
              <a:t>Web</a:t>
            </a:r>
            <a:r>
              <a:rPr lang="zh-CN" altLang="en-US" sz="1800" dirty="0"/>
              <a:t>浏览器处理</a:t>
            </a:r>
            <a:r>
              <a:rPr lang="en-US" altLang="zh-CN" sz="1800" dirty="0"/>
              <a:t>HTTP response</a:t>
            </a:r>
            <a:r>
              <a:rPr lang="zh-CN" altLang="en-US" sz="1800" dirty="0"/>
              <a:t>中动态产生的</a:t>
            </a:r>
            <a:r>
              <a:rPr lang="en-US" altLang="zh-CN" sz="1800" dirty="0"/>
              <a:t>HTML</a:t>
            </a:r>
            <a:r>
              <a:rPr lang="zh-CN" altLang="en-US" sz="1800" dirty="0"/>
              <a:t>网页，就好像在处理静态网页一样。</a:t>
            </a:r>
            <a:endParaRPr lang="en-CA" sz="1800" dirty="0"/>
          </a:p>
        </p:txBody>
      </p:sp>
    </p:spTree>
    <p:extLst>
      <p:ext uri="{BB962C8B-B14F-4D97-AF65-F5344CB8AC3E}">
        <p14:creationId xmlns:p14="http://schemas.microsoft.com/office/powerpoint/2010/main" val="562053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JSP </a:t>
            </a:r>
            <a:r>
              <a:rPr lang="zh-CN" altLang="en-US" sz="1800" dirty="0"/>
              <a:t>内置对象</a:t>
            </a:r>
          </a:p>
          <a:p>
            <a:pPr algn="l"/>
            <a:r>
              <a:rPr lang="en-US" altLang="zh-CN" sz="1800" dirty="0" smtClean="0"/>
              <a:t>JSP</a:t>
            </a:r>
            <a:r>
              <a:rPr lang="zh-CN" altLang="en-US" sz="1800" dirty="0" smtClean="0"/>
              <a:t>有</a:t>
            </a:r>
            <a:r>
              <a:rPr lang="en-US" altLang="zh-CN" sz="1800" dirty="0"/>
              <a:t>9</a:t>
            </a:r>
            <a:r>
              <a:rPr lang="zh-CN" altLang="en-US" sz="1800" dirty="0" smtClean="0"/>
              <a:t>个隐</a:t>
            </a:r>
            <a:r>
              <a:rPr lang="zh-CN" altLang="en-US" sz="1800" dirty="0"/>
              <a:t>式对</a:t>
            </a:r>
            <a:r>
              <a:rPr lang="zh-CN" altLang="en-US" sz="1800" dirty="0" smtClean="0"/>
              <a:t>象，这</a:t>
            </a:r>
            <a:r>
              <a:rPr lang="zh-CN" altLang="en-US" sz="1800" dirty="0"/>
              <a:t>些对象由</a:t>
            </a:r>
            <a:r>
              <a:rPr lang="en-US" altLang="zh-CN" sz="1800" dirty="0"/>
              <a:t>Web</a:t>
            </a:r>
            <a:r>
              <a:rPr lang="zh-CN" altLang="en-US" sz="1800" dirty="0"/>
              <a:t>容器创建，可用于所有</a:t>
            </a:r>
            <a:r>
              <a:rPr lang="en-US" altLang="zh-CN" sz="1800" dirty="0" err="1"/>
              <a:t>jsp</a:t>
            </a:r>
            <a:r>
              <a:rPr lang="zh-CN" altLang="en-US" sz="1800" dirty="0"/>
              <a:t>页面。</a:t>
            </a:r>
          </a:p>
          <a:p>
            <a:pPr algn="l"/>
            <a:r>
              <a:rPr lang="zh-CN" altLang="en-US" sz="1800" dirty="0" smtClean="0"/>
              <a:t>可</a:t>
            </a:r>
            <a:r>
              <a:rPr lang="zh-CN" altLang="en-US" sz="1800" dirty="0"/>
              <a:t>用的隐式对象有</a:t>
            </a:r>
            <a:r>
              <a:rPr lang="en-US" altLang="zh-CN" sz="1800" dirty="0"/>
              <a:t>out</a:t>
            </a:r>
            <a:r>
              <a:rPr lang="zh-CN" altLang="en-US" sz="1800" dirty="0"/>
              <a:t>，</a:t>
            </a:r>
            <a:r>
              <a:rPr lang="en-US" altLang="zh-CN" sz="1800" dirty="0"/>
              <a:t>request</a:t>
            </a:r>
            <a:r>
              <a:rPr lang="zh-CN" altLang="en-US" sz="1800" dirty="0"/>
              <a:t>，</a:t>
            </a:r>
            <a:r>
              <a:rPr lang="en-US" altLang="zh-CN" sz="1800" dirty="0" err="1"/>
              <a:t>config</a:t>
            </a:r>
            <a:r>
              <a:rPr lang="zh-CN" altLang="en-US" sz="1800" dirty="0"/>
              <a:t>，</a:t>
            </a:r>
            <a:r>
              <a:rPr lang="en-US" altLang="zh-CN" sz="1800" dirty="0"/>
              <a:t>session</a:t>
            </a:r>
            <a:r>
              <a:rPr lang="zh-CN" altLang="en-US" sz="1800" dirty="0"/>
              <a:t>，</a:t>
            </a:r>
            <a:r>
              <a:rPr lang="en-US" altLang="zh-CN" sz="1800" dirty="0"/>
              <a:t>application</a:t>
            </a:r>
            <a:r>
              <a:rPr lang="zh-CN" altLang="en-US" sz="1800" dirty="0"/>
              <a:t>等</a:t>
            </a:r>
            <a:r>
              <a:rPr lang="zh-CN" altLang="en-US" sz="1800" dirty="0" smtClean="0"/>
              <a:t>。</a:t>
            </a:r>
            <a:endParaRPr lang="en-US" altLang="zh-CN" sz="1800" dirty="0" smtClean="0"/>
          </a:p>
          <a:p>
            <a:pPr algn="l"/>
            <a:endParaRPr lang="en-US" sz="1800" dirty="0"/>
          </a:p>
          <a:p>
            <a:pPr algn="l"/>
            <a:r>
              <a:rPr lang="en-CA" sz="1800" dirty="0"/>
              <a:t>&lt;html&gt;</a:t>
            </a:r>
          </a:p>
          <a:p>
            <a:pPr algn="l"/>
            <a:r>
              <a:rPr lang="en-CA" sz="1800" dirty="0"/>
              <a:t>&lt;body&gt;</a:t>
            </a:r>
          </a:p>
          <a:p>
            <a:pPr algn="l"/>
            <a:r>
              <a:rPr lang="en-CA" sz="1800" dirty="0"/>
              <a:t>&lt;% </a:t>
            </a:r>
            <a:r>
              <a:rPr lang="en-CA" sz="1800" dirty="0" err="1"/>
              <a:t>out.print</a:t>
            </a:r>
            <a:r>
              <a:rPr lang="en-CA" sz="1800" dirty="0"/>
              <a:t>("Today is:"+</a:t>
            </a:r>
            <a:r>
              <a:rPr lang="en-CA" sz="1800" dirty="0" err="1"/>
              <a:t>java.util.Calendar.getInstance</a:t>
            </a:r>
            <a:r>
              <a:rPr lang="en-CA" sz="1800" dirty="0"/>
              <a:t>().</a:t>
            </a:r>
            <a:r>
              <a:rPr lang="en-CA" sz="1800" dirty="0" err="1"/>
              <a:t>getTime</a:t>
            </a:r>
            <a:r>
              <a:rPr lang="en-CA" sz="1800" dirty="0"/>
              <a:t>()); %&gt;</a:t>
            </a:r>
          </a:p>
          <a:p>
            <a:pPr algn="l"/>
            <a:r>
              <a:rPr lang="en-CA" sz="1800" dirty="0"/>
              <a:t>&lt;/body&gt;</a:t>
            </a:r>
          </a:p>
          <a:p>
            <a:pPr algn="l"/>
            <a:r>
              <a:rPr lang="en-CA" sz="1800" dirty="0"/>
              <a:t>&lt;/html</a:t>
            </a:r>
            <a:r>
              <a:rPr lang="en-CA" sz="1800" dirty="0" smtClean="0"/>
              <a:t>&gt;</a:t>
            </a:r>
          </a:p>
          <a:p>
            <a:pPr algn="l"/>
            <a:endParaRPr lang="en-US" sz="1800" dirty="0"/>
          </a:p>
          <a:p>
            <a:pPr algn="l"/>
            <a:endParaRPr lang="en-CA" sz="1800" dirty="0"/>
          </a:p>
        </p:txBody>
      </p:sp>
    </p:spTree>
    <p:extLst>
      <p:ext uri="{BB962C8B-B14F-4D97-AF65-F5344CB8AC3E}">
        <p14:creationId xmlns:p14="http://schemas.microsoft.com/office/powerpoint/2010/main" val="4012766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JSP</a:t>
            </a:r>
            <a:r>
              <a:rPr lang="zh-CN" altLang="en-US" sz="1800" dirty="0"/>
              <a:t>请求是</a:t>
            </a:r>
            <a:r>
              <a:rPr lang="en-US" altLang="zh-CN" sz="1800" dirty="0" err="1"/>
              <a:t>HttpServletRequest</a:t>
            </a:r>
            <a:r>
              <a:rPr lang="zh-CN" altLang="en-US" sz="1800" dirty="0"/>
              <a:t>类型的隐式对象，即由</a:t>
            </a:r>
            <a:r>
              <a:rPr lang="en-US" altLang="zh-CN" sz="1800" dirty="0"/>
              <a:t>web</a:t>
            </a:r>
            <a:r>
              <a:rPr lang="zh-CN" altLang="en-US" sz="1800" dirty="0"/>
              <a:t>容器为每个</a:t>
            </a:r>
            <a:r>
              <a:rPr lang="en-US" altLang="zh-CN" sz="1800" dirty="0" err="1"/>
              <a:t>jsp</a:t>
            </a:r>
            <a:r>
              <a:rPr lang="zh-CN" altLang="en-US" sz="1800" dirty="0"/>
              <a:t>请求创建的。 它可以用于获取参数，头信息，远程地址，服务器名称，服务器端口，内容类型，字符编码等请求信息</a:t>
            </a:r>
            <a:r>
              <a:rPr lang="zh-CN" altLang="en-US" sz="1800" dirty="0" smtClean="0"/>
              <a:t>。它</a:t>
            </a:r>
            <a:r>
              <a:rPr lang="zh-CN" altLang="en-US" sz="1800" dirty="0"/>
              <a:t>也可以用于从</a:t>
            </a:r>
            <a:r>
              <a:rPr lang="en-US" altLang="zh-CN" sz="1800" dirty="0" err="1"/>
              <a:t>jsp</a:t>
            </a:r>
            <a:r>
              <a:rPr lang="zh-CN" altLang="en-US" sz="1800" dirty="0"/>
              <a:t>请求范围设置，获取和删除属性</a:t>
            </a:r>
            <a:r>
              <a:rPr lang="zh-CN" altLang="en-US" sz="1800" dirty="0" smtClean="0"/>
              <a:t>。</a:t>
            </a:r>
            <a:endParaRPr lang="en-US" altLang="zh-CN" sz="1800" dirty="0" smtClean="0"/>
          </a:p>
          <a:p>
            <a:pPr algn="l"/>
            <a:endParaRPr lang="en-US" altLang="zh-CN" sz="1800" dirty="0"/>
          </a:p>
          <a:p>
            <a:pPr algn="l"/>
            <a:r>
              <a:rPr lang="en-US" altLang="zh-CN" sz="1800" dirty="0" smtClean="0"/>
              <a:t>Test1.html</a:t>
            </a:r>
          </a:p>
          <a:p>
            <a:pPr algn="l"/>
            <a:r>
              <a:rPr lang="en-CA" altLang="zh-CN" sz="1800" dirty="0"/>
              <a:t>&lt;form action</a:t>
            </a:r>
            <a:r>
              <a:rPr lang="en-CA" altLang="zh-CN" sz="1800" dirty="0" smtClean="0"/>
              <a:t>=“</a:t>
            </a:r>
            <a:r>
              <a:rPr lang="en-US" altLang="zh-CN" sz="1800" dirty="0" smtClean="0"/>
              <a:t>test1.jsp</a:t>
            </a:r>
            <a:r>
              <a:rPr lang="en-CA" altLang="zh-CN" sz="1800" dirty="0" smtClean="0"/>
              <a:t>"&gt;  </a:t>
            </a:r>
            <a:endParaRPr lang="en-CA" altLang="zh-CN" sz="1800" dirty="0"/>
          </a:p>
          <a:p>
            <a:pPr algn="l"/>
            <a:r>
              <a:rPr lang="en-CA" altLang="zh-CN" sz="1800" dirty="0"/>
              <a:t>&lt;input type="text" name="</a:t>
            </a:r>
            <a:r>
              <a:rPr lang="en-CA" altLang="zh-CN" sz="1800" dirty="0" err="1"/>
              <a:t>uname</a:t>
            </a:r>
            <a:r>
              <a:rPr lang="en-CA" altLang="zh-CN" sz="1800" dirty="0"/>
              <a:t>"&gt;  </a:t>
            </a:r>
          </a:p>
          <a:p>
            <a:pPr algn="l"/>
            <a:r>
              <a:rPr lang="en-CA" altLang="zh-CN" sz="1800" dirty="0"/>
              <a:t>&lt;input type="submit" value="go"&gt;&lt;</a:t>
            </a:r>
            <a:r>
              <a:rPr lang="en-CA" altLang="zh-CN" sz="1800" dirty="0" err="1"/>
              <a:t>br</a:t>
            </a:r>
            <a:r>
              <a:rPr lang="en-CA" altLang="zh-CN" sz="1800" dirty="0"/>
              <a:t>/&gt;  </a:t>
            </a:r>
          </a:p>
          <a:p>
            <a:pPr algn="l"/>
            <a:r>
              <a:rPr lang="en-CA" altLang="zh-CN" sz="1800" dirty="0"/>
              <a:t>&lt;/form</a:t>
            </a:r>
            <a:r>
              <a:rPr lang="en-CA" altLang="zh-CN" sz="1800" dirty="0" smtClean="0"/>
              <a:t>&gt;</a:t>
            </a:r>
          </a:p>
          <a:p>
            <a:pPr algn="l"/>
            <a:endParaRPr lang="en-US" altLang="zh-CN" sz="1800" dirty="0"/>
          </a:p>
          <a:p>
            <a:pPr algn="l"/>
            <a:r>
              <a:rPr lang="en-US" altLang="zh-CN" sz="1800" dirty="0" smtClean="0"/>
              <a:t>Test1.jsp</a:t>
            </a:r>
          </a:p>
          <a:p>
            <a:pPr algn="l"/>
            <a:r>
              <a:rPr lang="en-CA" altLang="zh-CN" sz="1800" dirty="0"/>
              <a:t>&lt;%   </a:t>
            </a:r>
          </a:p>
          <a:p>
            <a:pPr algn="l"/>
            <a:r>
              <a:rPr lang="en-CA" altLang="zh-CN" sz="1800" dirty="0"/>
              <a:t>String name=</a:t>
            </a:r>
            <a:r>
              <a:rPr lang="en-CA" altLang="zh-CN" sz="1800" dirty="0" err="1"/>
              <a:t>request.getParameter</a:t>
            </a:r>
            <a:r>
              <a:rPr lang="en-CA" altLang="zh-CN" sz="1800" dirty="0"/>
              <a:t>("</a:t>
            </a:r>
            <a:r>
              <a:rPr lang="en-CA" altLang="zh-CN" sz="1800" dirty="0" err="1"/>
              <a:t>uname</a:t>
            </a:r>
            <a:r>
              <a:rPr lang="en-CA" altLang="zh-CN" sz="1800" dirty="0"/>
              <a:t>");  </a:t>
            </a:r>
          </a:p>
          <a:p>
            <a:pPr algn="l"/>
            <a:r>
              <a:rPr lang="en-CA" altLang="zh-CN" sz="1800" dirty="0" err="1"/>
              <a:t>out.print</a:t>
            </a:r>
            <a:r>
              <a:rPr lang="en-CA" altLang="zh-CN" sz="1800" dirty="0"/>
              <a:t>("welcome "+name);  </a:t>
            </a:r>
          </a:p>
          <a:p>
            <a:pPr algn="l"/>
            <a:r>
              <a:rPr lang="en-CA" altLang="zh-CN" sz="1800" dirty="0"/>
              <a:t>%&gt;</a:t>
            </a:r>
            <a:endParaRPr lang="en-US" altLang="zh-CN" sz="1800" dirty="0"/>
          </a:p>
          <a:p>
            <a:pPr algn="l"/>
            <a:endParaRPr lang="zh-CN" altLang="en-US" sz="1800" dirty="0"/>
          </a:p>
        </p:txBody>
      </p:sp>
    </p:spTree>
    <p:extLst>
      <p:ext uri="{BB962C8B-B14F-4D97-AF65-F5344CB8AC3E}">
        <p14:creationId xmlns:p14="http://schemas.microsoft.com/office/powerpoint/2010/main" val="3063663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US" altLang="zh-CN" sz="1800" dirty="0"/>
              <a:t>JSP</a:t>
            </a:r>
            <a:r>
              <a:rPr lang="zh-CN" altLang="en-US" sz="1800" dirty="0"/>
              <a:t>中，</a:t>
            </a:r>
            <a:r>
              <a:rPr lang="en-US" altLang="zh-CN" sz="1800" dirty="0"/>
              <a:t>response</a:t>
            </a:r>
            <a:r>
              <a:rPr lang="zh-CN" altLang="en-US" sz="1800" dirty="0"/>
              <a:t>是</a:t>
            </a:r>
            <a:r>
              <a:rPr lang="en-US" altLang="zh-CN" sz="1800" dirty="0" err="1"/>
              <a:t>HttpServletResponse</a:t>
            </a:r>
            <a:r>
              <a:rPr lang="zh-CN" altLang="en-US" sz="1800" dirty="0"/>
              <a:t>类型的隐式对象。 </a:t>
            </a:r>
            <a:r>
              <a:rPr lang="en-US" altLang="zh-CN" sz="1800" dirty="0" err="1"/>
              <a:t>HttpServletResponse</a:t>
            </a:r>
            <a:r>
              <a:rPr lang="zh-CN" altLang="en-US" sz="1800" dirty="0"/>
              <a:t>的实例由</a:t>
            </a:r>
            <a:r>
              <a:rPr lang="en-US" altLang="zh-CN" sz="1800" dirty="0"/>
              <a:t>Web</a:t>
            </a:r>
            <a:r>
              <a:rPr lang="zh-CN" altLang="en-US" sz="1800" dirty="0"/>
              <a:t>容器为每个</a:t>
            </a:r>
            <a:r>
              <a:rPr lang="en-US" altLang="zh-CN" sz="1800" dirty="0" err="1"/>
              <a:t>jsp</a:t>
            </a:r>
            <a:r>
              <a:rPr lang="zh-CN" altLang="en-US" sz="1800" dirty="0"/>
              <a:t>请求创建</a:t>
            </a:r>
            <a:r>
              <a:rPr lang="zh-CN" altLang="en-US" sz="1800" dirty="0" smtClean="0"/>
              <a:t>。它</a:t>
            </a:r>
            <a:r>
              <a:rPr lang="zh-CN" altLang="en-US" sz="1800" dirty="0"/>
              <a:t>可以用于添加或操纵响应，如重定向响应到其他资源，发送错误等</a:t>
            </a:r>
            <a:r>
              <a:rPr lang="zh-CN" altLang="en-US" sz="1800" dirty="0" smtClean="0"/>
              <a:t>。</a:t>
            </a:r>
            <a:endParaRPr lang="en-US" altLang="zh-CN" sz="1800" dirty="0" smtClean="0"/>
          </a:p>
          <a:p>
            <a:pPr algn="l"/>
            <a:endParaRPr lang="en-US" sz="1800" dirty="0"/>
          </a:p>
          <a:p>
            <a:pPr algn="l"/>
            <a:r>
              <a:rPr lang="en-US" sz="1800" dirty="0" smtClean="0"/>
              <a:t>Test2.html</a:t>
            </a:r>
          </a:p>
          <a:p>
            <a:pPr algn="l"/>
            <a:r>
              <a:rPr lang="en-CA" sz="1800" dirty="0"/>
              <a:t>&lt;form action="</a:t>
            </a:r>
            <a:r>
              <a:rPr lang="en-CA" sz="1800" dirty="0" err="1"/>
              <a:t>welcome.jsp</a:t>
            </a:r>
            <a:r>
              <a:rPr lang="en-CA" sz="1800" dirty="0"/>
              <a:t>"&gt;</a:t>
            </a:r>
          </a:p>
          <a:p>
            <a:pPr algn="l"/>
            <a:r>
              <a:rPr lang="en-CA" sz="1800" dirty="0"/>
              <a:t>&lt;input type="text" name="</a:t>
            </a:r>
            <a:r>
              <a:rPr lang="en-CA" sz="1800" dirty="0" err="1"/>
              <a:t>uname</a:t>
            </a:r>
            <a:r>
              <a:rPr lang="en-CA" sz="1800" dirty="0"/>
              <a:t>"&gt;</a:t>
            </a:r>
          </a:p>
          <a:p>
            <a:pPr algn="l"/>
            <a:r>
              <a:rPr lang="en-CA" sz="1800" dirty="0"/>
              <a:t>&lt;input type="submit" value="go"&gt;&lt;</a:t>
            </a:r>
            <a:r>
              <a:rPr lang="en-CA" sz="1800" dirty="0" err="1"/>
              <a:t>br</a:t>
            </a:r>
            <a:r>
              <a:rPr lang="en-CA" sz="1800" dirty="0"/>
              <a:t>/&gt;</a:t>
            </a:r>
          </a:p>
          <a:p>
            <a:pPr algn="l"/>
            <a:r>
              <a:rPr lang="en-CA" sz="1800" dirty="0"/>
              <a:t>&lt;/form</a:t>
            </a:r>
            <a:r>
              <a:rPr lang="en-CA" sz="1800" dirty="0" smtClean="0"/>
              <a:t>&gt;</a:t>
            </a:r>
          </a:p>
          <a:p>
            <a:pPr algn="l"/>
            <a:endParaRPr lang="en-US" sz="1800" dirty="0"/>
          </a:p>
          <a:p>
            <a:pPr algn="l"/>
            <a:r>
              <a:rPr lang="en-US" sz="1800" dirty="0" smtClean="0"/>
              <a:t>Test2.jsp</a:t>
            </a:r>
          </a:p>
          <a:p>
            <a:pPr algn="l"/>
            <a:r>
              <a:rPr lang="en-US" sz="1800" dirty="0"/>
              <a:t>&lt;% </a:t>
            </a:r>
          </a:p>
          <a:p>
            <a:pPr algn="l"/>
            <a:r>
              <a:rPr lang="en-US" sz="1800" dirty="0" err="1"/>
              <a:t>response.sendRedirect</a:t>
            </a:r>
            <a:r>
              <a:rPr lang="en-US" sz="1800" dirty="0"/>
              <a:t>("http://www.google.com");</a:t>
            </a:r>
          </a:p>
          <a:p>
            <a:pPr algn="l"/>
            <a:r>
              <a:rPr lang="en-US" sz="1800" dirty="0"/>
              <a:t>%&gt;</a:t>
            </a:r>
          </a:p>
          <a:p>
            <a:pPr algn="l"/>
            <a:endParaRPr lang="en-US" sz="1800" dirty="0" smtClean="0"/>
          </a:p>
        </p:txBody>
      </p:sp>
    </p:spTree>
    <p:extLst>
      <p:ext uri="{BB962C8B-B14F-4D97-AF65-F5344CB8AC3E}">
        <p14:creationId xmlns:p14="http://schemas.microsoft.com/office/powerpoint/2010/main" val="3398297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JSP Session</a:t>
            </a:r>
            <a:r>
              <a:rPr lang="zh-CN" altLang="en-US" sz="1800" dirty="0"/>
              <a:t>内置对象</a:t>
            </a:r>
          </a:p>
          <a:p>
            <a:pPr algn="l"/>
            <a:r>
              <a:rPr lang="zh-CN" altLang="en-US" sz="1800" dirty="0" smtClean="0"/>
              <a:t>在</a:t>
            </a:r>
            <a:r>
              <a:rPr lang="en-US" altLang="zh-CN" sz="1800" dirty="0"/>
              <a:t>JSP</a:t>
            </a:r>
            <a:r>
              <a:rPr lang="zh-CN" altLang="en-US" sz="1800" dirty="0"/>
              <a:t>中，</a:t>
            </a:r>
            <a:r>
              <a:rPr lang="en-US" altLang="zh-CN" sz="1800" dirty="0"/>
              <a:t>session</a:t>
            </a:r>
            <a:r>
              <a:rPr lang="zh-CN" altLang="en-US" sz="1800" dirty="0"/>
              <a:t>是</a:t>
            </a:r>
            <a:r>
              <a:rPr lang="en-US" altLang="zh-CN" sz="1800" dirty="0" err="1"/>
              <a:t>HttpSession</a:t>
            </a:r>
            <a:r>
              <a:rPr lang="zh-CN" altLang="en-US" sz="1800" dirty="0"/>
              <a:t>类型的隐式对象。</a:t>
            </a:r>
            <a:r>
              <a:rPr lang="en-US" altLang="zh-CN" sz="1800" dirty="0"/>
              <a:t>Java</a:t>
            </a:r>
            <a:r>
              <a:rPr lang="zh-CN" altLang="en-US" sz="1800" dirty="0"/>
              <a:t>开发人员可以使用此对象来设置，获取或删除属性或获取会话信息</a:t>
            </a:r>
            <a:r>
              <a:rPr lang="zh-CN" altLang="en-US" sz="1800" dirty="0" smtClean="0"/>
              <a:t>。</a:t>
            </a:r>
            <a:endParaRPr lang="en-US" altLang="zh-CN" sz="1800" dirty="0" smtClean="0"/>
          </a:p>
          <a:p>
            <a:pPr algn="l"/>
            <a:endParaRPr lang="en-US" altLang="zh-CN" sz="1800" dirty="0"/>
          </a:p>
          <a:p>
            <a:pPr algn="l"/>
            <a:r>
              <a:rPr lang="en-US" altLang="zh-CN" sz="1800" dirty="0" smtClean="0"/>
              <a:t>Test3.html</a:t>
            </a:r>
          </a:p>
          <a:p>
            <a:pPr algn="l"/>
            <a:r>
              <a:rPr lang="en-CA" sz="1800" dirty="0"/>
              <a:t>&lt;html&gt;  </a:t>
            </a:r>
          </a:p>
          <a:p>
            <a:pPr algn="l"/>
            <a:r>
              <a:rPr lang="en-CA" sz="1800" dirty="0"/>
              <a:t>&lt;body&gt;  </a:t>
            </a:r>
          </a:p>
          <a:p>
            <a:pPr algn="l"/>
            <a:r>
              <a:rPr lang="en-CA" sz="1800" dirty="0"/>
              <a:t>&lt;form action</a:t>
            </a:r>
            <a:r>
              <a:rPr lang="en-CA" sz="1800" dirty="0" smtClean="0"/>
              <a:t>=“test3.jsp"&gt;  </a:t>
            </a:r>
            <a:endParaRPr lang="en-CA" sz="1800" dirty="0"/>
          </a:p>
          <a:p>
            <a:pPr algn="l"/>
            <a:r>
              <a:rPr lang="en-CA" sz="1800" dirty="0"/>
              <a:t>&lt;input type="text" name="</a:t>
            </a:r>
            <a:r>
              <a:rPr lang="en-CA" sz="1800" dirty="0" err="1"/>
              <a:t>uname</a:t>
            </a:r>
            <a:r>
              <a:rPr lang="en-CA" sz="1800" dirty="0"/>
              <a:t>"&gt;  </a:t>
            </a:r>
          </a:p>
          <a:p>
            <a:pPr algn="l"/>
            <a:r>
              <a:rPr lang="en-CA" sz="1800" dirty="0"/>
              <a:t>&lt;input type="submit" value="go"&gt;&lt;</a:t>
            </a:r>
            <a:r>
              <a:rPr lang="en-CA" sz="1800" dirty="0" err="1"/>
              <a:t>br</a:t>
            </a:r>
            <a:r>
              <a:rPr lang="en-CA" sz="1800" dirty="0"/>
              <a:t>/&gt;  </a:t>
            </a:r>
          </a:p>
          <a:p>
            <a:pPr algn="l"/>
            <a:r>
              <a:rPr lang="en-CA" sz="1800" dirty="0"/>
              <a:t>&lt;/form&gt;  </a:t>
            </a:r>
          </a:p>
          <a:p>
            <a:pPr algn="l"/>
            <a:r>
              <a:rPr lang="en-CA" sz="1800" dirty="0"/>
              <a:t>&lt;/body&gt;  </a:t>
            </a:r>
          </a:p>
          <a:p>
            <a:pPr algn="l"/>
            <a:r>
              <a:rPr lang="en-CA" sz="1800" dirty="0"/>
              <a:t>&lt;/html</a:t>
            </a:r>
            <a:r>
              <a:rPr lang="en-CA" sz="1800" dirty="0" smtClean="0"/>
              <a:t>&gt;</a:t>
            </a:r>
          </a:p>
          <a:p>
            <a:pPr algn="l"/>
            <a:endParaRPr lang="en-US" sz="1800" dirty="0"/>
          </a:p>
          <a:p>
            <a:pPr algn="l"/>
            <a:endParaRPr lang="en-US" sz="1800" dirty="0"/>
          </a:p>
          <a:p>
            <a:pPr algn="l"/>
            <a:endParaRPr lang="en-CA" sz="1800" dirty="0"/>
          </a:p>
        </p:txBody>
      </p:sp>
    </p:spTree>
    <p:extLst>
      <p:ext uri="{BB962C8B-B14F-4D97-AF65-F5344CB8AC3E}">
        <p14:creationId xmlns:p14="http://schemas.microsoft.com/office/powerpoint/2010/main" val="1203111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&lt;html&gt;  </a:t>
            </a:r>
          </a:p>
          <a:p>
            <a:pPr algn="l"/>
            <a:r>
              <a:rPr lang="en-CA" sz="1800" dirty="0"/>
              <a:t>&lt;body&gt;  </a:t>
            </a:r>
          </a:p>
          <a:p>
            <a:pPr algn="l"/>
            <a:r>
              <a:rPr lang="en-CA" sz="1800" dirty="0"/>
              <a:t>&lt;%   </a:t>
            </a:r>
          </a:p>
          <a:p>
            <a:pPr algn="l"/>
            <a:r>
              <a:rPr lang="en-CA" sz="1800" dirty="0"/>
              <a:t>   </a:t>
            </a:r>
          </a:p>
          <a:p>
            <a:pPr algn="l"/>
            <a:r>
              <a:rPr lang="en-CA" sz="1800" dirty="0"/>
              <a:t>String name=</a:t>
            </a:r>
            <a:r>
              <a:rPr lang="en-CA" sz="1800" dirty="0" err="1"/>
              <a:t>request.getParameter</a:t>
            </a:r>
            <a:r>
              <a:rPr lang="en-CA" sz="1800" dirty="0"/>
              <a:t>("</a:t>
            </a:r>
            <a:r>
              <a:rPr lang="en-CA" sz="1800" dirty="0" err="1"/>
              <a:t>uname</a:t>
            </a:r>
            <a:r>
              <a:rPr lang="en-CA" sz="1800" dirty="0"/>
              <a:t>");  </a:t>
            </a:r>
          </a:p>
          <a:p>
            <a:pPr algn="l"/>
            <a:r>
              <a:rPr lang="en-CA" sz="1800" dirty="0" err="1"/>
              <a:t>out.print</a:t>
            </a:r>
            <a:r>
              <a:rPr lang="en-CA" sz="1800" dirty="0"/>
              <a:t>("Welcome "+name);  </a:t>
            </a:r>
          </a:p>
          <a:p>
            <a:pPr algn="l"/>
            <a:r>
              <a:rPr lang="en-CA" sz="1800" dirty="0"/>
              <a:t>   </a:t>
            </a:r>
          </a:p>
          <a:p>
            <a:pPr algn="l"/>
            <a:r>
              <a:rPr lang="en-CA" sz="1800" dirty="0" err="1"/>
              <a:t>session.setAttribute</a:t>
            </a:r>
            <a:r>
              <a:rPr lang="en-CA" sz="1800" dirty="0"/>
              <a:t>("</a:t>
            </a:r>
            <a:r>
              <a:rPr lang="en-CA" sz="1800" dirty="0" err="1"/>
              <a:t>user",name</a:t>
            </a:r>
            <a:r>
              <a:rPr lang="en-CA" sz="1800" dirty="0"/>
              <a:t>);  </a:t>
            </a:r>
          </a:p>
          <a:p>
            <a:pPr algn="l"/>
            <a:r>
              <a:rPr lang="en-CA" sz="1800" dirty="0"/>
              <a:t>   </a:t>
            </a:r>
          </a:p>
          <a:p>
            <a:pPr algn="l"/>
            <a:r>
              <a:rPr lang="en-CA" sz="1800" dirty="0"/>
              <a:t>&lt;a </a:t>
            </a:r>
            <a:r>
              <a:rPr lang="en-CA" sz="1800" dirty="0" err="1"/>
              <a:t>href</a:t>
            </a:r>
            <a:r>
              <a:rPr lang="en-CA" sz="1800" dirty="0" smtClean="0"/>
              <a:t>=“test4.jsp"&gt;</a:t>
            </a:r>
            <a:r>
              <a:rPr lang="en-CA" sz="1800" dirty="0"/>
              <a:t>second </a:t>
            </a:r>
            <a:r>
              <a:rPr lang="en-CA" sz="1800" dirty="0" err="1"/>
              <a:t>jsp</a:t>
            </a:r>
            <a:r>
              <a:rPr lang="en-CA" sz="1800" dirty="0"/>
              <a:t> page&lt;/a&gt;  </a:t>
            </a:r>
          </a:p>
          <a:p>
            <a:pPr algn="l"/>
            <a:r>
              <a:rPr lang="en-CA" sz="1800" dirty="0"/>
              <a:t>   </a:t>
            </a:r>
          </a:p>
          <a:p>
            <a:pPr algn="l"/>
            <a:r>
              <a:rPr lang="en-CA" sz="1800" dirty="0"/>
              <a:t>%&gt;  </a:t>
            </a:r>
          </a:p>
          <a:p>
            <a:pPr algn="l"/>
            <a:r>
              <a:rPr lang="en-CA" sz="1800" dirty="0"/>
              <a:t>&lt;/body&gt;  </a:t>
            </a:r>
          </a:p>
          <a:p>
            <a:pPr algn="l"/>
            <a:r>
              <a:rPr lang="en-CA" sz="1800" dirty="0"/>
              <a:t>&lt;/html</a:t>
            </a:r>
            <a:r>
              <a:rPr lang="en-CA" sz="1800" dirty="0" smtClean="0"/>
              <a:t>&gt;</a:t>
            </a:r>
          </a:p>
          <a:p>
            <a:pPr algn="l"/>
            <a:endParaRPr lang="en-US" sz="1800" dirty="0"/>
          </a:p>
          <a:p>
            <a:pPr algn="l"/>
            <a:r>
              <a:rPr lang="en-US" sz="1800" dirty="0" smtClean="0"/>
              <a:t>Test3.jsp</a:t>
            </a:r>
            <a:endParaRPr lang="en-CA" sz="1800" dirty="0"/>
          </a:p>
        </p:txBody>
      </p:sp>
    </p:spTree>
    <p:extLst>
      <p:ext uri="{BB962C8B-B14F-4D97-AF65-F5344CB8AC3E}">
        <p14:creationId xmlns:p14="http://schemas.microsoft.com/office/powerpoint/2010/main" val="4130750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假设现在我想查询</a:t>
            </a:r>
            <a:r>
              <a:rPr lang="en-CA" sz="1800" dirty="0"/>
              <a:t>id</a:t>
            </a:r>
            <a:r>
              <a:rPr lang="zh-CN" altLang="en-US" sz="1800" dirty="0"/>
              <a:t>为</a:t>
            </a:r>
            <a:r>
              <a:rPr lang="en-US" altLang="zh-CN" sz="1800" dirty="0"/>
              <a:t>2</a:t>
            </a:r>
            <a:r>
              <a:rPr lang="zh-CN" altLang="en-US" sz="1800" dirty="0"/>
              <a:t>的那本书的书名</a:t>
            </a:r>
            <a:r>
              <a:rPr lang="en-US" altLang="zh-CN" sz="1800" dirty="0"/>
              <a:t>,</a:t>
            </a:r>
            <a:r>
              <a:rPr lang="zh-CN" altLang="en-US" sz="1800" dirty="0"/>
              <a:t>使用</a:t>
            </a:r>
            <a:r>
              <a:rPr lang="en-CA" sz="1800" dirty="0" err="1"/>
              <a:t>session.get</a:t>
            </a:r>
            <a:r>
              <a:rPr lang="en-CA" sz="1800" dirty="0"/>
              <a:t>(...)</a:t>
            </a:r>
            <a:r>
              <a:rPr lang="zh-CN" altLang="en-US" sz="1800" dirty="0"/>
              <a:t>方法</a:t>
            </a:r>
            <a:r>
              <a:rPr lang="en-US" altLang="zh-CN" sz="1800" dirty="0"/>
              <a:t>:</a:t>
            </a:r>
          </a:p>
          <a:p>
            <a:pPr algn="l"/>
            <a:r>
              <a:rPr lang="en-US" altLang="zh-CN" sz="1800" dirty="0"/>
              <a:t>1 </a:t>
            </a:r>
            <a:r>
              <a:rPr lang="en-CA" sz="1800" dirty="0"/>
              <a:t>Session session=</a:t>
            </a:r>
            <a:r>
              <a:rPr lang="en-CA" sz="1800" dirty="0" err="1"/>
              <a:t>HibernateUtil.getSession</a:t>
            </a:r>
            <a:r>
              <a:rPr lang="en-CA" sz="1800" dirty="0"/>
              <a:t>();</a:t>
            </a:r>
          </a:p>
          <a:p>
            <a:pPr algn="l"/>
            <a:r>
              <a:rPr lang="en-CA" sz="1800" dirty="0"/>
              <a:t>2 Book </a:t>
            </a:r>
            <a:r>
              <a:rPr lang="en-CA" sz="1800" dirty="0" err="1"/>
              <a:t>book</a:t>
            </a:r>
            <a:r>
              <a:rPr lang="en-CA" sz="1800" dirty="0"/>
              <a:t> =(Book) </a:t>
            </a:r>
            <a:r>
              <a:rPr lang="en-CA" sz="1800" dirty="0" err="1"/>
              <a:t>session.get</a:t>
            </a:r>
            <a:r>
              <a:rPr lang="en-CA" sz="1800" dirty="0"/>
              <a:t>(Book.class,2);</a:t>
            </a:r>
          </a:p>
          <a:p>
            <a:pPr algn="l"/>
            <a:r>
              <a:rPr lang="en-CA" sz="1800" dirty="0"/>
              <a:t>3 </a:t>
            </a:r>
            <a:r>
              <a:rPr lang="en-CA" sz="1800" dirty="0" err="1"/>
              <a:t>System.out.println</a:t>
            </a:r>
            <a:r>
              <a:rPr lang="en-CA" sz="1800" dirty="0"/>
              <a:t>(</a:t>
            </a:r>
            <a:r>
              <a:rPr lang="en-CA" sz="1800" dirty="0" err="1"/>
              <a:t>book.getName</a:t>
            </a:r>
            <a:r>
              <a:rPr lang="en-CA" sz="1800" dirty="0"/>
              <a:t>());</a:t>
            </a:r>
          </a:p>
          <a:p>
            <a:pPr algn="l"/>
            <a:r>
              <a:rPr lang="zh-CN" altLang="en-US" sz="1800" dirty="0"/>
              <a:t>执行完第二行代码</a:t>
            </a:r>
            <a:r>
              <a:rPr lang="en-US" altLang="zh-CN" sz="1800" dirty="0"/>
              <a:t>,</a:t>
            </a:r>
            <a:r>
              <a:rPr lang="zh-CN" altLang="en-US" sz="1800" dirty="0"/>
              <a:t>还未执行第三行时</a:t>
            </a:r>
            <a:r>
              <a:rPr lang="en-US" altLang="zh-CN" sz="1800" dirty="0"/>
              <a:t>,</a:t>
            </a:r>
            <a:r>
              <a:rPr lang="zh-CN" altLang="en-US" sz="1800" dirty="0"/>
              <a:t>控制台已经打印出了</a:t>
            </a:r>
            <a:r>
              <a:rPr lang="en-CA" sz="1800" dirty="0" err="1"/>
              <a:t>sql</a:t>
            </a:r>
            <a:r>
              <a:rPr lang="zh-CN" altLang="en-US" sz="1800" dirty="0"/>
              <a:t>语句</a:t>
            </a:r>
            <a:r>
              <a:rPr lang="en-US" altLang="zh-CN" sz="1800" dirty="0"/>
              <a:t>,</a:t>
            </a:r>
            <a:r>
              <a:rPr lang="zh-CN" altLang="en-US" sz="1800" dirty="0"/>
              <a:t>执行第三行时打印出书名</a:t>
            </a:r>
            <a:r>
              <a:rPr lang="en-US" altLang="zh-CN" sz="1800" dirty="0"/>
              <a:t>"</a:t>
            </a:r>
            <a:r>
              <a:rPr lang="zh-CN" altLang="en-US" sz="1800" dirty="0"/>
              <a:t>斗破苍穹</a:t>
            </a:r>
            <a:r>
              <a:rPr lang="en-US" altLang="zh-CN" sz="1800" dirty="0"/>
              <a:t>".</a:t>
            </a:r>
          </a:p>
          <a:p>
            <a:pPr algn="l"/>
            <a:endParaRPr lang="en-CA" sz="1800" dirty="0"/>
          </a:p>
        </p:txBody>
      </p:sp>
      <p:pic>
        <p:nvPicPr>
          <p:cNvPr id="4" name="Picture 2" descr="http://images2015.cnblogs.com/blog/870109/201603/870109-20160308204810835-15759387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 y="2739980"/>
            <a:ext cx="10771415" cy="366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8631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&lt;html&gt;</a:t>
            </a:r>
          </a:p>
          <a:p>
            <a:pPr algn="l"/>
            <a:r>
              <a:rPr lang="en-CA" sz="1800" dirty="0"/>
              <a:t>&lt;%</a:t>
            </a:r>
          </a:p>
          <a:p>
            <a:pPr algn="l"/>
            <a:r>
              <a:rPr lang="en-CA" sz="1800" dirty="0"/>
              <a:t>String name=(String)</a:t>
            </a:r>
            <a:r>
              <a:rPr lang="en-CA" sz="1800" dirty="0" err="1"/>
              <a:t>session.getAttribute</a:t>
            </a:r>
            <a:r>
              <a:rPr lang="en-CA" sz="1800" dirty="0"/>
              <a:t>("user");</a:t>
            </a:r>
          </a:p>
          <a:p>
            <a:pPr algn="l"/>
            <a:r>
              <a:rPr lang="en-CA" sz="1800" dirty="0" err="1"/>
              <a:t>out.print</a:t>
            </a:r>
            <a:r>
              <a:rPr lang="en-CA" sz="1800" dirty="0"/>
              <a:t>("Hello "+name);</a:t>
            </a:r>
          </a:p>
          <a:p>
            <a:pPr algn="l"/>
            <a:r>
              <a:rPr lang="en-CA" sz="1800" dirty="0" smtClean="0"/>
              <a:t>%&gt;</a:t>
            </a:r>
          </a:p>
          <a:p>
            <a:pPr algn="l"/>
            <a:endParaRPr lang="en-US" sz="1800" dirty="0"/>
          </a:p>
          <a:p>
            <a:pPr algn="l"/>
            <a:endParaRPr lang="en-US" sz="1800" dirty="0" smtClean="0"/>
          </a:p>
          <a:p>
            <a:pPr algn="l"/>
            <a:r>
              <a:rPr lang="en-US" sz="1800" dirty="0" smtClean="0"/>
              <a:t>Test4.jsp</a:t>
            </a:r>
            <a:endParaRPr lang="en-CA" sz="1800" dirty="0"/>
          </a:p>
        </p:txBody>
      </p:sp>
    </p:spTree>
    <p:extLst>
      <p:ext uri="{BB962C8B-B14F-4D97-AF65-F5344CB8AC3E}">
        <p14:creationId xmlns:p14="http://schemas.microsoft.com/office/powerpoint/2010/main" val="3540408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SP</a:t>
            </a:r>
            <a:r>
              <a:rPr lang="zh-CN" altLang="en-US" sz="1800" dirty="0"/>
              <a:t>指令</a:t>
            </a:r>
          </a:p>
          <a:p>
            <a:pPr algn="l"/>
            <a:endParaRPr lang="zh-CN" altLang="en-US" sz="1800" dirty="0"/>
          </a:p>
          <a:p>
            <a:pPr algn="l"/>
            <a:r>
              <a:rPr lang="en-CA" sz="1800" dirty="0"/>
              <a:t>JSP</a:t>
            </a:r>
            <a:r>
              <a:rPr lang="zh-CN" altLang="en-US" sz="1800" dirty="0"/>
              <a:t>指令</a:t>
            </a:r>
          </a:p>
          <a:p>
            <a:pPr algn="l"/>
            <a:r>
              <a:rPr lang="en-CA" sz="1800" dirty="0" err="1"/>
              <a:t>jsp</a:t>
            </a:r>
            <a:r>
              <a:rPr lang="zh-CN" altLang="en-US" sz="1800" dirty="0"/>
              <a:t>指令是告诉</a:t>
            </a:r>
            <a:r>
              <a:rPr lang="en-CA" sz="1800" dirty="0"/>
              <a:t>Web</a:t>
            </a:r>
            <a:r>
              <a:rPr lang="zh-CN" altLang="en-US" sz="1800" dirty="0"/>
              <a:t>容器如何将</a:t>
            </a:r>
            <a:r>
              <a:rPr lang="en-CA" sz="1800" dirty="0"/>
              <a:t>JSP</a:t>
            </a:r>
            <a:r>
              <a:rPr lang="zh-CN" altLang="en-US" sz="1800" dirty="0"/>
              <a:t>页面翻译成相应的</a:t>
            </a:r>
            <a:r>
              <a:rPr lang="en-CA" sz="1800" dirty="0"/>
              <a:t>servlet</a:t>
            </a:r>
            <a:r>
              <a:rPr lang="zh-CN" altLang="en-US" sz="1800" dirty="0"/>
              <a:t>的消息。</a:t>
            </a:r>
          </a:p>
          <a:p>
            <a:pPr algn="l"/>
            <a:endParaRPr lang="zh-CN" altLang="en-US" sz="1800" dirty="0"/>
          </a:p>
          <a:p>
            <a:pPr algn="l"/>
            <a:r>
              <a:rPr lang="zh-CN" altLang="en-US" sz="1800" dirty="0"/>
              <a:t>有三种类型的指令：</a:t>
            </a:r>
          </a:p>
          <a:p>
            <a:pPr algn="l"/>
            <a:endParaRPr lang="zh-CN" altLang="en-US" sz="1800" dirty="0"/>
          </a:p>
          <a:p>
            <a:pPr algn="l"/>
            <a:r>
              <a:rPr lang="zh-CN" altLang="en-US" sz="1800" dirty="0"/>
              <a:t>页面指令</a:t>
            </a:r>
          </a:p>
          <a:p>
            <a:pPr algn="l"/>
            <a:endParaRPr lang="zh-CN" altLang="en-US" sz="1800" dirty="0"/>
          </a:p>
          <a:p>
            <a:pPr algn="l"/>
            <a:r>
              <a:rPr lang="en-CA" sz="1800" dirty="0"/>
              <a:t>include</a:t>
            </a:r>
            <a:r>
              <a:rPr lang="zh-CN" altLang="en-US" sz="1800" dirty="0"/>
              <a:t>指令</a:t>
            </a:r>
          </a:p>
          <a:p>
            <a:pPr algn="l"/>
            <a:endParaRPr lang="zh-CN" altLang="en-US" sz="1800" dirty="0"/>
          </a:p>
          <a:p>
            <a:pPr algn="l"/>
            <a:r>
              <a:rPr lang="en-CA" sz="1800" dirty="0" err="1"/>
              <a:t>taglib</a:t>
            </a:r>
            <a:r>
              <a:rPr lang="zh-CN" altLang="en-US" sz="1800" dirty="0"/>
              <a:t>伪指令</a:t>
            </a:r>
            <a:endParaRPr lang="en-CA" sz="1800" dirty="0"/>
          </a:p>
        </p:txBody>
      </p:sp>
    </p:spTree>
    <p:extLst>
      <p:ext uri="{BB962C8B-B14F-4D97-AF65-F5344CB8AC3E}">
        <p14:creationId xmlns:p14="http://schemas.microsoft.com/office/powerpoint/2010/main" val="775344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CA" sz="1800" dirty="0"/>
              <a:t>JSP page</a:t>
            </a:r>
            <a:r>
              <a:rPr lang="zh-CN" altLang="en-US" sz="1800" dirty="0"/>
              <a:t>指令</a:t>
            </a:r>
          </a:p>
          <a:p>
            <a:pPr algn="l"/>
            <a:r>
              <a:rPr lang="en-CA" sz="1800" dirty="0" smtClean="0"/>
              <a:t>page</a:t>
            </a:r>
            <a:r>
              <a:rPr lang="zh-CN" altLang="en-US" sz="1800" dirty="0"/>
              <a:t>指令定义适用于整个</a:t>
            </a:r>
            <a:r>
              <a:rPr lang="en-CA" sz="1800" dirty="0"/>
              <a:t>JSP</a:t>
            </a:r>
            <a:r>
              <a:rPr lang="zh-CN" altLang="en-US" sz="1800" dirty="0"/>
              <a:t>页面的属性。</a:t>
            </a:r>
          </a:p>
          <a:p>
            <a:pPr algn="l"/>
            <a:r>
              <a:rPr lang="en-CA" sz="1800" dirty="0" smtClean="0"/>
              <a:t>JSP </a:t>
            </a:r>
            <a:r>
              <a:rPr lang="en-CA" sz="1800" dirty="0"/>
              <a:t>page</a:t>
            </a:r>
            <a:r>
              <a:rPr lang="zh-CN" altLang="en-US" sz="1800" dirty="0"/>
              <a:t>指令的语法</a:t>
            </a:r>
          </a:p>
          <a:p>
            <a:pPr algn="l"/>
            <a:r>
              <a:rPr lang="en-US" altLang="zh-CN" sz="1800" dirty="0" smtClean="0"/>
              <a:t>&lt;%@ </a:t>
            </a:r>
            <a:r>
              <a:rPr lang="en-CA" sz="1800" dirty="0"/>
              <a:t>page attribute="value" </a:t>
            </a:r>
            <a:r>
              <a:rPr lang="en-CA" sz="1800" dirty="0" smtClean="0"/>
              <a:t>%&gt;</a:t>
            </a:r>
          </a:p>
          <a:p>
            <a:pPr algn="l"/>
            <a:r>
              <a:rPr lang="en-CA" sz="1800" dirty="0"/>
              <a:t>JSP page</a:t>
            </a:r>
            <a:r>
              <a:rPr lang="zh-CN" altLang="en-US" sz="1800" dirty="0"/>
              <a:t>指令的属性</a:t>
            </a:r>
          </a:p>
          <a:p>
            <a:pPr algn="l"/>
            <a:endParaRPr lang="zh-CN" altLang="en-US" sz="1800" dirty="0"/>
          </a:p>
          <a:p>
            <a:pPr algn="l"/>
            <a:r>
              <a:rPr lang="en-CA" sz="1800" dirty="0"/>
              <a:t>import</a:t>
            </a:r>
          </a:p>
          <a:p>
            <a:pPr algn="l"/>
            <a:r>
              <a:rPr lang="en-CA" sz="1800" dirty="0" err="1" smtClean="0"/>
              <a:t>contentType</a:t>
            </a:r>
            <a:endParaRPr lang="en-CA" sz="1800" dirty="0"/>
          </a:p>
          <a:p>
            <a:pPr algn="l"/>
            <a:r>
              <a:rPr lang="en-CA" sz="1800" dirty="0" smtClean="0"/>
              <a:t>extends</a:t>
            </a:r>
            <a:endParaRPr lang="en-CA" sz="1800" dirty="0"/>
          </a:p>
          <a:p>
            <a:pPr algn="l"/>
            <a:r>
              <a:rPr lang="en-CA" sz="1800" dirty="0" smtClean="0"/>
              <a:t>info</a:t>
            </a:r>
            <a:endParaRPr lang="en-CA" sz="1800" dirty="0"/>
          </a:p>
          <a:p>
            <a:pPr algn="l"/>
            <a:r>
              <a:rPr lang="en-CA" sz="1800" dirty="0" smtClean="0"/>
              <a:t>buffer</a:t>
            </a:r>
            <a:endParaRPr lang="en-CA" sz="1800" dirty="0"/>
          </a:p>
          <a:p>
            <a:pPr algn="l"/>
            <a:r>
              <a:rPr lang="en-CA" sz="1800" dirty="0" smtClean="0"/>
              <a:t>language</a:t>
            </a:r>
            <a:endParaRPr lang="en-CA" sz="1800" dirty="0"/>
          </a:p>
          <a:p>
            <a:pPr algn="l"/>
            <a:r>
              <a:rPr lang="en-CA" sz="1800" dirty="0" err="1" smtClean="0"/>
              <a:t>isELIgnored</a:t>
            </a:r>
            <a:endParaRPr lang="en-CA" sz="1800" dirty="0"/>
          </a:p>
          <a:p>
            <a:pPr algn="l"/>
            <a:r>
              <a:rPr lang="en-CA" sz="1800" dirty="0" err="1" smtClean="0"/>
              <a:t>isThreadSafe</a:t>
            </a:r>
            <a:endParaRPr lang="en-CA" sz="1800" dirty="0"/>
          </a:p>
          <a:p>
            <a:pPr algn="l"/>
            <a:r>
              <a:rPr lang="en-CA" sz="1800" dirty="0" err="1" smtClean="0"/>
              <a:t>autoFlush</a:t>
            </a:r>
            <a:endParaRPr lang="en-CA" sz="1800" dirty="0"/>
          </a:p>
          <a:p>
            <a:pPr algn="l"/>
            <a:r>
              <a:rPr lang="en-CA" sz="1800" dirty="0" smtClean="0"/>
              <a:t>session</a:t>
            </a:r>
            <a:endParaRPr lang="en-CA" sz="1800" dirty="0"/>
          </a:p>
          <a:p>
            <a:pPr algn="l"/>
            <a:r>
              <a:rPr lang="en-CA" sz="1800" dirty="0" err="1" smtClean="0"/>
              <a:t>pageEncoding</a:t>
            </a:r>
            <a:endParaRPr lang="en-CA" sz="1800" dirty="0"/>
          </a:p>
          <a:p>
            <a:pPr algn="l"/>
            <a:r>
              <a:rPr lang="en-CA" sz="1800" dirty="0" err="1" smtClean="0"/>
              <a:t>errorPage</a:t>
            </a:r>
            <a:endParaRPr lang="en-CA" sz="1800" dirty="0"/>
          </a:p>
          <a:p>
            <a:pPr algn="l"/>
            <a:r>
              <a:rPr lang="en-CA" sz="1800" dirty="0" err="1" smtClean="0"/>
              <a:t>isErrorPage</a:t>
            </a:r>
            <a:endParaRPr lang="en-CA" sz="1800" dirty="0"/>
          </a:p>
        </p:txBody>
      </p:sp>
    </p:spTree>
    <p:extLst>
      <p:ext uri="{BB962C8B-B14F-4D97-AF65-F5344CB8AC3E}">
        <p14:creationId xmlns:p14="http://schemas.microsoft.com/office/powerpoint/2010/main" val="3773171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189736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Web</a:t>
            </a:r>
            <a:r>
              <a:rPr lang="zh-CN" altLang="en-US" sz="1800" dirty="0"/>
              <a:t>服务器的基本功能就是提供</a:t>
            </a:r>
            <a:r>
              <a:rPr lang="en-US" altLang="zh-CN" sz="1800" dirty="0"/>
              <a:t>Web</a:t>
            </a:r>
            <a:r>
              <a:rPr lang="zh-CN" altLang="en-US" sz="1800" dirty="0"/>
              <a:t>信息浏览服务。它只需支持</a:t>
            </a:r>
            <a:r>
              <a:rPr lang="en-US" altLang="zh-CN" sz="1800" dirty="0"/>
              <a:t>HTTP</a:t>
            </a:r>
            <a:r>
              <a:rPr lang="zh-CN" altLang="en-US" sz="1800" dirty="0"/>
              <a:t>协议、</a:t>
            </a:r>
            <a:r>
              <a:rPr lang="en-US" altLang="zh-CN" sz="1800" dirty="0"/>
              <a:t>HTML</a:t>
            </a:r>
            <a:r>
              <a:rPr lang="zh-CN" altLang="en-US" sz="1800" dirty="0"/>
              <a:t>文档格式及</a:t>
            </a:r>
            <a:r>
              <a:rPr lang="en-US" altLang="zh-CN" sz="1800" dirty="0"/>
              <a:t>URL</a:t>
            </a:r>
            <a:r>
              <a:rPr lang="zh-CN" altLang="en-US" sz="1800" dirty="0"/>
              <a:t>。与客户端的网络浏览器配合。因为</a:t>
            </a:r>
            <a:r>
              <a:rPr lang="en-US" altLang="zh-CN" sz="1800" dirty="0"/>
              <a:t>Web</a:t>
            </a:r>
            <a:r>
              <a:rPr lang="zh-CN" altLang="en-US" sz="1800" dirty="0"/>
              <a:t>服务器主 要支持的协议就是</a:t>
            </a:r>
            <a:r>
              <a:rPr lang="en-US" altLang="zh-CN" sz="1800" dirty="0"/>
              <a:t>HTTP</a:t>
            </a:r>
            <a:r>
              <a:rPr lang="zh-CN" altLang="en-US" sz="1800" dirty="0"/>
              <a:t>，所以通常情况下</a:t>
            </a:r>
            <a:r>
              <a:rPr lang="en-US" altLang="zh-CN" sz="1800" dirty="0"/>
              <a:t>HTTP</a:t>
            </a:r>
            <a:r>
              <a:rPr lang="zh-CN" altLang="en-US" sz="1800" dirty="0"/>
              <a:t>服务器和</a:t>
            </a:r>
            <a:r>
              <a:rPr lang="en-US" altLang="zh-CN" sz="1800" dirty="0"/>
              <a:t>WEB</a:t>
            </a:r>
            <a:r>
              <a:rPr lang="zh-CN" altLang="en-US" sz="1800" dirty="0"/>
              <a:t>服务器是相等</a:t>
            </a:r>
            <a:r>
              <a:rPr lang="zh-CN" altLang="en-US" sz="1800" dirty="0" smtClean="0"/>
              <a:t>的</a:t>
            </a:r>
            <a:endParaRPr lang="en-CA" altLang="zh-CN" sz="1800" dirty="0" smtClean="0"/>
          </a:p>
          <a:p>
            <a:pPr algn="l"/>
            <a:endParaRPr lang="en-CA" sz="1800" dirty="0"/>
          </a:p>
          <a:p>
            <a:pPr algn="l"/>
            <a:r>
              <a:rPr lang="zh-CN" altLang="en-US" sz="1800" dirty="0"/>
              <a:t>上世纪</a:t>
            </a:r>
            <a:r>
              <a:rPr lang="en-US" altLang="zh-CN" sz="1800" dirty="0"/>
              <a:t>90</a:t>
            </a:r>
            <a:r>
              <a:rPr lang="zh-CN" altLang="en-US" sz="1800" dirty="0"/>
              <a:t>年代，随着</a:t>
            </a:r>
            <a:r>
              <a:rPr lang="en-US" altLang="zh-CN" sz="1800" dirty="0"/>
              <a:t>Internet</a:t>
            </a:r>
            <a:r>
              <a:rPr lang="zh-CN" altLang="en-US" sz="1800" dirty="0"/>
              <a:t>和浏览器的飞速发展，基于浏览器的</a:t>
            </a:r>
            <a:r>
              <a:rPr lang="en-US" altLang="zh-CN" sz="1800" dirty="0"/>
              <a:t>B/S</a:t>
            </a:r>
            <a:r>
              <a:rPr lang="zh-CN" altLang="en-US" sz="1800" dirty="0"/>
              <a:t>模式随之火爆发展起来。 </a:t>
            </a:r>
          </a:p>
          <a:p>
            <a:pPr algn="l"/>
            <a:r>
              <a:rPr lang="zh-CN" altLang="en-US" sz="1800" dirty="0"/>
              <a:t>最初，用户使用浏览器向</a:t>
            </a:r>
            <a:r>
              <a:rPr lang="en-US" altLang="zh-CN" sz="1800" dirty="0"/>
              <a:t>WEB</a:t>
            </a:r>
            <a:r>
              <a:rPr lang="zh-CN" altLang="en-US" sz="1800" dirty="0"/>
              <a:t>服务器发送的请求都是请求静态的资源，比如</a:t>
            </a:r>
            <a:r>
              <a:rPr lang="en-US" altLang="zh-CN" sz="1800" dirty="0"/>
              <a:t>html</a:t>
            </a:r>
            <a:r>
              <a:rPr lang="zh-CN" altLang="en-US" sz="1800" dirty="0"/>
              <a:t>、</a:t>
            </a:r>
            <a:r>
              <a:rPr lang="en-US" altLang="zh-CN" sz="1800" dirty="0" err="1"/>
              <a:t>css</a:t>
            </a:r>
            <a:r>
              <a:rPr lang="zh-CN" altLang="en-US" sz="1800" dirty="0"/>
              <a:t>等。 </a:t>
            </a:r>
          </a:p>
          <a:p>
            <a:pPr algn="l"/>
            <a:r>
              <a:rPr lang="zh-CN" altLang="en-US" sz="1800" dirty="0"/>
              <a:t>但是可以想象：根据用户请求的不同动态的处理并返回资源是理所当然必须的要求</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39190070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WEB</a:t>
            </a:r>
            <a:r>
              <a:rPr lang="zh-CN" altLang="en-US" sz="1800" dirty="0"/>
              <a:t>服务器接收一个用户请求；</a:t>
            </a:r>
          </a:p>
          <a:p>
            <a:pPr algn="l"/>
            <a:endParaRPr lang="zh-CN" altLang="en-US" sz="1800" dirty="0"/>
          </a:p>
          <a:p>
            <a:pPr algn="l"/>
            <a:r>
              <a:rPr lang="en-US" altLang="zh-CN" sz="1800" dirty="0"/>
              <a:t>WEB</a:t>
            </a:r>
            <a:r>
              <a:rPr lang="zh-CN" altLang="en-US" sz="1800" dirty="0"/>
              <a:t>服务器将请求转交给</a:t>
            </a:r>
            <a:r>
              <a:rPr lang="en-US" altLang="zh-CN" sz="1800" dirty="0"/>
              <a:t>WEB</a:t>
            </a:r>
            <a:r>
              <a:rPr lang="zh-CN" altLang="en-US" sz="1800" dirty="0"/>
              <a:t>服务器关联的</a:t>
            </a:r>
            <a:r>
              <a:rPr lang="en-US" altLang="zh-CN" sz="1800" dirty="0"/>
              <a:t>Servlet</a:t>
            </a:r>
            <a:r>
              <a:rPr lang="zh-CN" altLang="en-US" sz="1800" dirty="0"/>
              <a:t>容器；</a:t>
            </a:r>
          </a:p>
          <a:p>
            <a:pPr algn="l"/>
            <a:endParaRPr lang="zh-CN" altLang="en-US" sz="1800" dirty="0"/>
          </a:p>
          <a:p>
            <a:pPr algn="l"/>
            <a:r>
              <a:rPr lang="en-US" altLang="zh-CN" sz="1800" dirty="0"/>
              <a:t>Servlet</a:t>
            </a:r>
            <a:r>
              <a:rPr lang="zh-CN" altLang="en-US" sz="1800" dirty="0"/>
              <a:t>容器找到对应的</a:t>
            </a:r>
            <a:r>
              <a:rPr lang="en-US" altLang="zh-CN" sz="1800" dirty="0"/>
              <a:t>Servlet</a:t>
            </a:r>
            <a:r>
              <a:rPr lang="zh-CN" altLang="en-US" sz="1800" dirty="0"/>
              <a:t>并执行这个</a:t>
            </a:r>
            <a:r>
              <a:rPr lang="en-US" altLang="zh-CN" sz="1800" dirty="0"/>
              <a:t>Servlet</a:t>
            </a:r>
            <a:r>
              <a:rPr lang="zh-CN" altLang="en-US" sz="1800" dirty="0"/>
              <a:t>；</a:t>
            </a:r>
          </a:p>
          <a:p>
            <a:pPr algn="l"/>
            <a:endParaRPr lang="zh-CN" altLang="en-US" sz="1800" dirty="0"/>
          </a:p>
          <a:p>
            <a:pPr algn="l"/>
            <a:r>
              <a:rPr lang="en-US" altLang="zh-CN" sz="1800" dirty="0"/>
              <a:t>Servlet</a:t>
            </a:r>
            <a:r>
              <a:rPr lang="zh-CN" altLang="en-US" sz="1800" dirty="0"/>
              <a:t>容器将处理结果返回给</a:t>
            </a:r>
            <a:r>
              <a:rPr lang="en-US" altLang="zh-CN" sz="1800" dirty="0"/>
              <a:t>WEB</a:t>
            </a:r>
            <a:r>
              <a:rPr lang="zh-CN" altLang="en-US" sz="1800" dirty="0"/>
              <a:t>服务器；</a:t>
            </a:r>
          </a:p>
          <a:p>
            <a:pPr algn="l"/>
            <a:endParaRPr lang="zh-CN" altLang="en-US" sz="1800" dirty="0"/>
          </a:p>
          <a:p>
            <a:pPr algn="l"/>
            <a:r>
              <a:rPr lang="en-US" altLang="zh-CN" sz="1800" dirty="0"/>
              <a:t>WEB</a:t>
            </a:r>
            <a:r>
              <a:rPr lang="zh-CN" altLang="en-US" sz="1800" dirty="0"/>
              <a:t>服务器把结果送回用户；</a:t>
            </a:r>
            <a:endParaRPr lang="en-CA" sz="1800" dirty="0"/>
          </a:p>
        </p:txBody>
      </p:sp>
    </p:spTree>
    <p:extLst>
      <p:ext uri="{BB962C8B-B14F-4D97-AF65-F5344CB8AC3E}">
        <p14:creationId xmlns:p14="http://schemas.microsoft.com/office/powerpoint/2010/main" val="3118440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Servlet</a:t>
            </a:r>
            <a:r>
              <a:rPr lang="zh-CN" altLang="en-US" sz="1800" dirty="0"/>
              <a:t>有两种意思：</a:t>
            </a:r>
          </a:p>
          <a:p>
            <a:pPr algn="l"/>
            <a:endParaRPr lang="zh-CN" altLang="en-US" sz="1800" dirty="0"/>
          </a:p>
          <a:p>
            <a:pPr algn="l"/>
            <a:r>
              <a:rPr lang="zh-CN" altLang="en-US" sz="1800" dirty="0"/>
              <a:t>广义上是：基于</a:t>
            </a:r>
            <a:r>
              <a:rPr lang="en-CA" sz="1800" dirty="0"/>
              <a:t>Java</a:t>
            </a:r>
            <a:r>
              <a:rPr lang="zh-CN" altLang="en-US" sz="1800" dirty="0"/>
              <a:t>技术的</a:t>
            </a:r>
            <a:r>
              <a:rPr lang="en-CA" sz="1800" dirty="0"/>
              <a:t>Web</a:t>
            </a:r>
            <a:r>
              <a:rPr lang="zh-CN" altLang="en-US" sz="1800" dirty="0"/>
              <a:t>组件，被容器托管，用于生成动态内容。</a:t>
            </a:r>
          </a:p>
          <a:p>
            <a:pPr algn="l"/>
            <a:endParaRPr lang="zh-CN" altLang="en-US" sz="1800" dirty="0"/>
          </a:p>
          <a:p>
            <a:pPr algn="l"/>
            <a:r>
              <a:rPr lang="zh-CN" altLang="en-US" sz="1800" dirty="0"/>
              <a:t>再详细点说，</a:t>
            </a:r>
            <a:r>
              <a:rPr lang="en-CA" sz="1800" dirty="0"/>
              <a:t>Servlet</a:t>
            </a:r>
            <a:r>
              <a:rPr lang="zh-CN" altLang="en-US" sz="1800" dirty="0"/>
              <a:t>是</a:t>
            </a:r>
            <a:r>
              <a:rPr lang="en-CA" sz="1800" dirty="0" err="1"/>
              <a:t>JavaEE</a:t>
            </a:r>
            <a:r>
              <a:rPr lang="zh-CN" altLang="en-US" sz="1800" dirty="0"/>
              <a:t>组件中的 </a:t>
            </a:r>
            <a:r>
              <a:rPr lang="en-US" altLang="zh-CN" sz="1800" dirty="0"/>
              <a:t>-&gt; </a:t>
            </a:r>
            <a:r>
              <a:rPr lang="en-CA" sz="1800" dirty="0"/>
              <a:t>Web</a:t>
            </a:r>
            <a:r>
              <a:rPr lang="zh-CN" altLang="en-US" sz="1800" dirty="0"/>
              <a:t>组件的 </a:t>
            </a:r>
            <a:r>
              <a:rPr lang="en-US" altLang="zh-CN" sz="1800" dirty="0"/>
              <a:t>-&gt; </a:t>
            </a:r>
            <a:r>
              <a:rPr lang="zh-CN" altLang="en-US" sz="1800" dirty="0"/>
              <a:t>一种。 </a:t>
            </a:r>
          </a:p>
          <a:p>
            <a:pPr algn="l"/>
            <a:r>
              <a:rPr lang="zh-CN" altLang="en-US" sz="1800" dirty="0"/>
              <a:t>（其它两种是</a:t>
            </a:r>
            <a:r>
              <a:rPr lang="en-CA" sz="1800" dirty="0" err="1"/>
              <a:t>JavaServer</a:t>
            </a:r>
            <a:r>
              <a:rPr lang="en-CA" sz="1800" dirty="0"/>
              <a:t> Faces</a:t>
            </a:r>
            <a:r>
              <a:rPr lang="zh-CN" altLang="en-US" sz="1800" dirty="0"/>
              <a:t>和</a:t>
            </a:r>
            <a:r>
              <a:rPr lang="en-CA" sz="1800" dirty="0" err="1"/>
              <a:t>JavaServer</a:t>
            </a:r>
            <a:r>
              <a:rPr lang="en-CA" sz="1800" dirty="0"/>
              <a:t> Page）</a:t>
            </a:r>
          </a:p>
          <a:p>
            <a:pPr algn="l"/>
            <a:endParaRPr lang="en-CA" sz="1800" dirty="0"/>
          </a:p>
          <a:p>
            <a:pPr algn="l"/>
            <a:r>
              <a:rPr lang="zh-CN" altLang="en-US" sz="1800" dirty="0"/>
              <a:t>狭义上说：是</a:t>
            </a:r>
            <a:r>
              <a:rPr lang="en-CA" sz="1800" dirty="0" err="1"/>
              <a:t>JavaEE</a:t>
            </a:r>
            <a:r>
              <a:rPr lang="en-CA" sz="1800" dirty="0"/>
              <a:t> API</a:t>
            </a:r>
            <a:r>
              <a:rPr lang="zh-CN" altLang="en-US" sz="1800" dirty="0"/>
              <a:t>中的一个</a:t>
            </a:r>
            <a:r>
              <a:rPr lang="en-CA" sz="1800" dirty="0" err="1"/>
              <a:t>interface，javax.servlet.Servlet</a:t>
            </a:r>
            <a:r>
              <a:rPr lang="en-CA" sz="1800" dirty="0"/>
              <a:t>；</a:t>
            </a:r>
          </a:p>
        </p:txBody>
      </p:sp>
    </p:spTree>
    <p:extLst>
      <p:ext uri="{BB962C8B-B14F-4D97-AF65-F5344CB8AC3E}">
        <p14:creationId xmlns:p14="http://schemas.microsoft.com/office/powerpoint/2010/main" val="762666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Servlet </a:t>
            </a:r>
            <a:r>
              <a:rPr lang="zh-CN" altLang="en-US" sz="1800" dirty="0"/>
              <a:t>容器</a:t>
            </a:r>
            <a:r>
              <a:rPr lang="en-US" altLang="zh-CN" sz="1800" dirty="0"/>
              <a:t>/</a:t>
            </a:r>
            <a:r>
              <a:rPr lang="zh-CN" altLang="en-US" sz="1800" dirty="0"/>
              <a:t>引擎：</a:t>
            </a:r>
          </a:p>
          <a:p>
            <a:pPr algn="l"/>
            <a:endParaRPr lang="zh-CN" altLang="en-US" sz="1800" dirty="0"/>
          </a:p>
          <a:p>
            <a:pPr algn="l"/>
            <a:r>
              <a:rPr lang="en-US" altLang="zh-CN" sz="1800" dirty="0"/>
              <a:t>Servlet</a:t>
            </a:r>
            <a:r>
              <a:rPr lang="zh-CN" altLang="en-US" sz="1800" dirty="0"/>
              <a:t>容器也可以叫引擎，</a:t>
            </a:r>
            <a:r>
              <a:rPr lang="en-US" altLang="zh-CN" sz="1800" dirty="0"/>
              <a:t>Container/Engine</a:t>
            </a:r>
            <a:r>
              <a:rPr lang="zh-CN" altLang="en-US" sz="1800" dirty="0"/>
              <a:t>，用于执行</a:t>
            </a:r>
            <a:r>
              <a:rPr lang="en-US" altLang="zh-CN" sz="1800" dirty="0"/>
              <a:t>Servlet</a:t>
            </a:r>
            <a:r>
              <a:rPr lang="zh-CN" altLang="en-US" sz="1800" dirty="0"/>
              <a:t>。</a:t>
            </a:r>
          </a:p>
          <a:p>
            <a:pPr algn="l"/>
            <a:endParaRPr lang="zh-CN" altLang="en-US" sz="1800" dirty="0"/>
          </a:p>
          <a:p>
            <a:pPr algn="l"/>
            <a:r>
              <a:rPr lang="zh-CN" altLang="en-US" sz="1800" dirty="0"/>
              <a:t>容器是以内嵌或者附加组件的形式存在于</a:t>
            </a:r>
            <a:r>
              <a:rPr lang="en-US" altLang="zh-CN" sz="1800" dirty="0"/>
              <a:t>Web</a:t>
            </a:r>
            <a:r>
              <a:rPr lang="zh-CN" altLang="en-US" sz="1800" dirty="0"/>
              <a:t>服务器或者应用服务器中的。</a:t>
            </a:r>
          </a:p>
          <a:p>
            <a:pPr algn="l"/>
            <a:endParaRPr lang="zh-CN" altLang="en-US" sz="1800" dirty="0"/>
          </a:p>
          <a:p>
            <a:pPr algn="l"/>
            <a:r>
              <a:rPr lang="zh-CN" altLang="en-US" sz="1800" dirty="0"/>
              <a:t>容器本身（不依赖</a:t>
            </a:r>
            <a:r>
              <a:rPr lang="en-US" altLang="zh-CN" sz="1800" dirty="0"/>
              <a:t>Web</a:t>
            </a:r>
            <a:r>
              <a:rPr lang="zh-CN" altLang="en-US" sz="1800" dirty="0"/>
              <a:t>服务器）就提供了基于请求</a:t>
            </a:r>
            <a:r>
              <a:rPr lang="en-US" altLang="zh-CN" sz="1800" dirty="0"/>
              <a:t>/</a:t>
            </a:r>
            <a:r>
              <a:rPr lang="zh-CN" altLang="en-US" sz="1800" dirty="0"/>
              <a:t>响应发送模型的网络服务，解码基于</a:t>
            </a:r>
            <a:r>
              <a:rPr lang="en-US" altLang="zh-CN" sz="1800" dirty="0"/>
              <a:t>MIME</a:t>
            </a:r>
            <a:r>
              <a:rPr lang="zh-CN" altLang="en-US" sz="1800" dirty="0"/>
              <a:t>的请求，格式化基于</a:t>
            </a:r>
            <a:r>
              <a:rPr lang="en-US" altLang="zh-CN" sz="1800" dirty="0"/>
              <a:t>MIME</a:t>
            </a:r>
            <a:r>
              <a:rPr lang="zh-CN" altLang="en-US" sz="1800" dirty="0"/>
              <a:t>的响应。</a:t>
            </a:r>
          </a:p>
          <a:p>
            <a:pPr algn="l"/>
            <a:endParaRPr lang="zh-CN" altLang="en-US" sz="1800" dirty="0"/>
          </a:p>
          <a:p>
            <a:pPr algn="l"/>
            <a:r>
              <a:rPr lang="zh-CN" altLang="en-US" sz="1800" dirty="0"/>
              <a:t>所有容器必须实现</a:t>
            </a:r>
            <a:r>
              <a:rPr lang="en-US" altLang="zh-CN" sz="1800" dirty="0"/>
              <a:t>HTTP</a:t>
            </a:r>
            <a:r>
              <a:rPr lang="zh-CN" altLang="en-US" sz="1800" dirty="0"/>
              <a:t>协议的请求</a:t>
            </a:r>
            <a:r>
              <a:rPr lang="en-US" altLang="zh-CN" sz="1800" dirty="0"/>
              <a:t>/</a:t>
            </a:r>
            <a:r>
              <a:rPr lang="zh-CN" altLang="en-US" sz="1800" dirty="0"/>
              <a:t>响应模型。其它协议不强求，如</a:t>
            </a:r>
            <a:r>
              <a:rPr lang="en-US" altLang="zh-CN" sz="1800" dirty="0"/>
              <a:t>HTTPS</a:t>
            </a:r>
            <a:r>
              <a:rPr lang="zh-CN" altLang="en-US" sz="1800" dirty="0"/>
              <a:t>。</a:t>
            </a:r>
            <a:endParaRPr lang="en-CA" sz="1800" dirty="0"/>
          </a:p>
        </p:txBody>
      </p:sp>
    </p:spTree>
    <p:extLst>
      <p:ext uri="{BB962C8B-B14F-4D97-AF65-F5344CB8AC3E}">
        <p14:creationId xmlns:p14="http://schemas.microsoft.com/office/powerpoint/2010/main" val="3978531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Serlvet</a:t>
            </a:r>
            <a:r>
              <a:rPr lang="zh-CN" altLang="en-US" sz="1800" dirty="0"/>
              <a:t>接口只定义了一个服务方法就是</a:t>
            </a:r>
            <a:r>
              <a:rPr lang="en-CA" sz="1800" dirty="0"/>
              <a:t>service，</a:t>
            </a:r>
            <a:r>
              <a:rPr lang="zh-CN" altLang="en-US" sz="1800" dirty="0"/>
              <a:t>而</a:t>
            </a:r>
            <a:r>
              <a:rPr lang="en-CA" sz="1800" dirty="0" err="1"/>
              <a:t>HttpServlet</a:t>
            </a:r>
            <a:r>
              <a:rPr lang="zh-CN" altLang="en-US" sz="1800" dirty="0"/>
              <a:t>类实现了该方法并且要求调用下列的方法之一： </a:t>
            </a:r>
          </a:p>
          <a:p>
            <a:pPr algn="l"/>
            <a:r>
              <a:rPr lang="en-CA" sz="1800" dirty="0" err="1"/>
              <a:t>doGet</a:t>
            </a:r>
            <a:r>
              <a:rPr lang="en-CA" sz="1800" dirty="0"/>
              <a:t>：</a:t>
            </a:r>
            <a:r>
              <a:rPr lang="zh-CN" altLang="en-US" sz="1800" dirty="0"/>
              <a:t>处理</a:t>
            </a:r>
            <a:r>
              <a:rPr lang="en-CA" sz="1800" dirty="0"/>
              <a:t>GET</a:t>
            </a:r>
            <a:r>
              <a:rPr lang="zh-CN" altLang="en-US" sz="1800" dirty="0"/>
              <a:t>请求 </a:t>
            </a:r>
          </a:p>
          <a:p>
            <a:pPr algn="l"/>
            <a:r>
              <a:rPr lang="en-CA" sz="1800" dirty="0" err="1"/>
              <a:t>doPost</a:t>
            </a:r>
            <a:r>
              <a:rPr lang="en-CA" sz="1800" dirty="0"/>
              <a:t>：</a:t>
            </a:r>
            <a:r>
              <a:rPr lang="zh-CN" altLang="en-US" sz="1800" dirty="0"/>
              <a:t>处理</a:t>
            </a:r>
            <a:r>
              <a:rPr lang="en-CA" sz="1800" dirty="0"/>
              <a:t>POST</a:t>
            </a:r>
            <a:r>
              <a:rPr lang="zh-CN" altLang="en-US" sz="1800" dirty="0"/>
              <a:t>请求 </a:t>
            </a:r>
          </a:p>
          <a:p>
            <a:pPr algn="l"/>
            <a:r>
              <a:rPr lang="zh-CN" altLang="en-US" sz="1800" dirty="0"/>
              <a:t>当发出客户端请求的时候，调用</a:t>
            </a:r>
            <a:r>
              <a:rPr lang="en-CA" sz="1800" dirty="0"/>
              <a:t>service </a:t>
            </a:r>
            <a:r>
              <a:rPr lang="zh-CN" altLang="en-US" sz="1800" dirty="0"/>
              <a:t>方法并传递一个请求和响应对象。</a:t>
            </a:r>
            <a:r>
              <a:rPr lang="en-CA" sz="1800" dirty="0"/>
              <a:t>Servlet</a:t>
            </a:r>
            <a:r>
              <a:rPr lang="zh-CN" altLang="en-US" sz="1800" dirty="0"/>
              <a:t>首先判断该请求是</a:t>
            </a:r>
            <a:r>
              <a:rPr lang="en-CA" sz="1800" dirty="0"/>
              <a:t>GET </a:t>
            </a:r>
            <a:r>
              <a:rPr lang="zh-CN" altLang="en-US" sz="1800" dirty="0"/>
              <a:t>操作还是</a:t>
            </a:r>
            <a:r>
              <a:rPr lang="en-CA" sz="1800" dirty="0"/>
              <a:t>POST </a:t>
            </a:r>
            <a:r>
              <a:rPr lang="zh-CN" altLang="en-US" sz="1800" dirty="0"/>
              <a:t>操作。然后它调用下面的一个方法：</a:t>
            </a:r>
            <a:r>
              <a:rPr lang="en-CA" sz="1800" dirty="0" err="1"/>
              <a:t>doGet</a:t>
            </a:r>
            <a:r>
              <a:rPr lang="en-CA" sz="1800" dirty="0"/>
              <a:t> </a:t>
            </a:r>
            <a:r>
              <a:rPr lang="zh-CN" altLang="en-US" sz="1800" dirty="0"/>
              <a:t>或 </a:t>
            </a:r>
            <a:r>
              <a:rPr lang="en-CA" sz="1800" dirty="0" err="1"/>
              <a:t>doPost</a:t>
            </a:r>
            <a:r>
              <a:rPr lang="en-CA" sz="1800" dirty="0"/>
              <a:t>。</a:t>
            </a:r>
            <a:r>
              <a:rPr lang="zh-CN" altLang="en-US" sz="1800" dirty="0"/>
              <a:t>如果请求是</a:t>
            </a:r>
            <a:r>
              <a:rPr lang="en-CA" sz="1800" dirty="0"/>
              <a:t>GET</a:t>
            </a:r>
            <a:r>
              <a:rPr lang="zh-CN" altLang="en-US" sz="1800" dirty="0"/>
              <a:t>就调用</a:t>
            </a:r>
            <a:r>
              <a:rPr lang="en-CA" sz="1800" dirty="0" err="1"/>
              <a:t>doGet</a:t>
            </a:r>
            <a:r>
              <a:rPr lang="zh-CN" altLang="en-US" sz="1800" dirty="0"/>
              <a:t>方法，如果请求是</a:t>
            </a:r>
            <a:r>
              <a:rPr lang="en-CA" sz="1800" dirty="0"/>
              <a:t>POST</a:t>
            </a:r>
            <a:r>
              <a:rPr lang="zh-CN" altLang="en-US" sz="1800" dirty="0"/>
              <a:t>就调用</a:t>
            </a:r>
            <a:r>
              <a:rPr lang="en-CA" sz="1800" dirty="0" err="1"/>
              <a:t>doPost</a:t>
            </a:r>
            <a:r>
              <a:rPr lang="zh-CN" altLang="en-US" sz="1800" dirty="0"/>
              <a:t>方法。</a:t>
            </a:r>
            <a:r>
              <a:rPr lang="en-CA" sz="1800" dirty="0" err="1"/>
              <a:t>doGet</a:t>
            </a:r>
            <a:r>
              <a:rPr lang="zh-CN" altLang="en-US" sz="1800" dirty="0"/>
              <a:t>和</a:t>
            </a:r>
            <a:r>
              <a:rPr lang="en-CA" sz="1800" dirty="0" err="1"/>
              <a:t>doPost</a:t>
            </a:r>
            <a:r>
              <a:rPr lang="zh-CN" altLang="en-US" sz="1800" dirty="0"/>
              <a:t>都接受请求</a:t>
            </a:r>
            <a:r>
              <a:rPr lang="en-US" altLang="zh-CN" sz="1800" dirty="0"/>
              <a:t>(</a:t>
            </a:r>
            <a:r>
              <a:rPr lang="en-CA" sz="1800" dirty="0" err="1"/>
              <a:t>HttpServletRequest</a:t>
            </a:r>
            <a:r>
              <a:rPr lang="en-CA" sz="1800" dirty="0"/>
              <a:t>)</a:t>
            </a:r>
            <a:r>
              <a:rPr lang="zh-CN" altLang="en-US" sz="1800" dirty="0"/>
              <a:t>和响应</a:t>
            </a:r>
            <a:r>
              <a:rPr lang="en-US" altLang="zh-CN" sz="1800" dirty="0"/>
              <a:t>(</a:t>
            </a:r>
            <a:r>
              <a:rPr lang="en-CA" sz="1800" dirty="0" err="1"/>
              <a:t>HttpServletResponse</a:t>
            </a:r>
            <a:r>
              <a:rPr lang="en-CA" sz="1800" dirty="0"/>
              <a:t>)。 </a:t>
            </a:r>
          </a:p>
        </p:txBody>
      </p:sp>
    </p:spTree>
    <p:extLst>
      <p:ext uri="{BB962C8B-B14F-4D97-AF65-F5344CB8AC3E}">
        <p14:creationId xmlns:p14="http://schemas.microsoft.com/office/powerpoint/2010/main" val="2577198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get</a:t>
            </a:r>
            <a:r>
              <a:rPr lang="zh-CN" altLang="en-US" sz="1800" dirty="0"/>
              <a:t>和</a:t>
            </a:r>
            <a:r>
              <a:rPr lang="en-US" altLang="zh-CN" sz="1800" dirty="0"/>
              <a:t>post</a:t>
            </a:r>
            <a:r>
              <a:rPr lang="zh-CN" altLang="en-US" sz="1800" dirty="0"/>
              <a:t>这是</a:t>
            </a:r>
            <a:r>
              <a:rPr lang="en-US" altLang="zh-CN" sz="1800" dirty="0"/>
              <a:t>http</a:t>
            </a:r>
            <a:r>
              <a:rPr lang="zh-CN" altLang="en-US" sz="1800" dirty="0"/>
              <a:t>协议的两种方法，另外还有</a:t>
            </a:r>
            <a:r>
              <a:rPr lang="en-US" altLang="zh-CN" sz="1800" dirty="0"/>
              <a:t>head, delete</a:t>
            </a:r>
            <a:r>
              <a:rPr lang="zh-CN" altLang="en-US" sz="1800" dirty="0"/>
              <a:t>等 </a:t>
            </a:r>
          </a:p>
          <a:p>
            <a:pPr algn="l"/>
            <a:r>
              <a:rPr lang="zh-CN" altLang="en-US" sz="1800" dirty="0"/>
              <a:t>这两种方法有本质的区别，</a:t>
            </a:r>
            <a:r>
              <a:rPr lang="en-US" altLang="zh-CN" sz="1800" dirty="0"/>
              <a:t>get</a:t>
            </a:r>
            <a:r>
              <a:rPr lang="zh-CN" altLang="en-US" sz="1800" dirty="0"/>
              <a:t>只有一个流，参数附加在</a:t>
            </a:r>
            <a:r>
              <a:rPr lang="en-US" altLang="zh-CN" sz="1800" dirty="0" err="1"/>
              <a:t>url</a:t>
            </a:r>
            <a:r>
              <a:rPr lang="zh-CN" altLang="en-US" sz="1800" dirty="0"/>
              <a:t>后，大小个数有严格限制且只能是字符串。</a:t>
            </a:r>
            <a:r>
              <a:rPr lang="en-US" altLang="zh-CN" sz="1800" dirty="0"/>
              <a:t>post</a:t>
            </a:r>
            <a:r>
              <a:rPr lang="zh-CN" altLang="en-US" sz="1800" dirty="0"/>
              <a:t>的参数是通过另外的流传递的，不通过</a:t>
            </a:r>
            <a:r>
              <a:rPr lang="en-US" altLang="zh-CN" sz="1800" dirty="0" err="1"/>
              <a:t>url</a:t>
            </a:r>
            <a:r>
              <a:rPr lang="zh-CN" altLang="en-US" sz="1800" dirty="0"/>
              <a:t>，所以可以很大，也可以传递二进制数据，如文件的上传。 </a:t>
            </a:r>
          </a:p>
          <a:p>
            <a:pPr algn="l"/>
            <a:r>
              <a:rPr lang="zh-CN" altLang="en-US" sz="1800" dirty="0"/>
              <a:t>在</a:t>
            </a:r>
            <a:r>
              <a:rPr lang="en-US" altLang="zh-CN" sz="1800" dirty="0"/>
              <a:t>servlet</a:t>
            </a:r>
            <a:r>
              <a:rPr lang="zh-CN" altLang="en-US" sz="1800" dirty="0"/>
              <a:t>开发中，以</a:t>
            </a:r>
            <a:r>
              <a:rPr lang="en-US" altLang="zh-CN" sz="1800" dirty="0" err="1"/>
              <a:t>doGet</a:t>
            </a:r>
            <a:r>
              <a:rPr lang="en-US" altLang="zh-CN" sz="1800" dirty="0"/>
              <a:t>()</a:t>
            </a:r>
            <a:r>
              <a:rPr lang="zh-CN" altLang="en-US" sz="1800" dirty="0"/>
              <a:t>和</a:t>
            </a:r>
            <a:r>
              <a:rPr lang="en-US" altLang="zh-CN" sz="1800" dirty="0" err="1"/>
              <a:t>doPost</a:t>
            </a:r>
            <a:r>
              <a:rPr lang="en-US" altLang="zh-CN" sz="1800" dirty="0"/>
              <a:t>()</a:t>
            </a:r>
            <a:r>
              <a:rPr lang="zh-CN" altLang="en-US" sz="1800" dirty="0"/>
              <a:t>分别处理</a:t>
            </a:r>
            <a:r>
              <a:rPr lang="en-US" altLang="zh-CN" sz="1800" dirty="0"/>
              <a:t>get</a:t>
            </a:r>
            <a:r>
              <a:rPr lang="zh-CN" altLang="en-US" sz="1800" dirty="0"/>
              <a:t>和</a:t>
            </a:r>
            <a:r>
              <a:rPr lang="en-US" altLang="zh-CN" sz="1800" dirty="0"/>
              <a:t>post</a:t>
            </a:r>
            <a:r>
              <a:rPr lang="zh-CN" altLang="en-US" sz="1800" dirty="0"/>
              <a:t>方法。 </a:t>
            </a:r>
          </a:p>
          <a:p>
            <a:pPr algn="l"/>
            <a:r>
              <a:rPr lang="zh-CN" altLang="en-US" sz="1800" dirty="0"/>
              <a:t>另外还有一个</a:t>
            </a:r>
            <a:r>
              <a:rPr lang="en-US" altLang="zh-CN" sz="1800" dirty="0" err="1"/>
              <a:t>doService</a:t>
            </a:r>
            <a:r>
              <a:rPr lang="en-US" altLang="zh-CN" sz="1800" dirty="0"/>
              <a:t>(), </a:t>
            </a:r>
            <a:r>
              <a:rPr lang="zh-CN" altLang="en-US" sz="1800" dirty="0"/>
              <a:t>它是一个调度方法，当一个请求发生时，首先执行</a:t>
            </a:r>
            <a:r>
              <a:rPr lang="en-US" altLang="zh-CN" sz="1800" dirty="0" err="1"/>
              <a:t>doService</a:t>
            </a:r>
            <a:r>
              <a:rPr lang="en-US" altLang="zh-CN" sz="1800" dirty="0"/>
              <a:t>(),</a:t>
            </a:r>
            <a:r>
              <a:rPr lang="zh-CN" altLang="en-US" sz="1800" dirty="0"/>
              <a:t>不管是</a:t>
            </a:r>
            <a:r>
              <a:rPr lang="en-US" altLang="zh-CN" sz="1800" dirty="0"/>
              <a:t>get</a:t>
            </a:r>
            <a:r>
              <a:rPr lang="zh-CN" altLang="en-US" sz="1800" dirty="0"/>
              <a:t>还是</a:t>
            </a:r>
            <a:r>
              <a:rPr lang="en-US" altLang="zh-CN" sz="1800" dirty="0"/>
              <a:t>post</a:t>
            </a:r>
            <a:r>
              <a:rPr lang="zh-CN" altLang="en-US" sz="1800" dirty="0"/>
              <a:t>。在</a:t>
            </a:r>
            <a:r>
              <a:rPr lang="en-US" altLang="zh-CN" sz="1800" dirty="0" err="1"/>
              <a:t>HttpServlet</a:t>
            </a:r>
            <a:r>
              <a:rPr lang="zh-CN" altLang="en-US" sz="1800" dirty="0"/>
              <a:t>这个基类中实现了一个角度，首先判断是请求时</a:t>
            </a:r>
            <a:r>
              <a:rPr lang="en-US" altLang="zh-CN" sz="1800" dirty="0"/>
              <a:t>get</a:t>
            </a:r>
            <a:r>
              <a:rPr lang="zh-CN" altLang="en-US" sz="1800" dirty="0"/>
              <a:t>还是</a:t>
            </a:r>
            <a:r>
              <a:rPr lang="en-US" altLang="zh-CN" sz="1800" dirty="0"/>
              <a:t>post,</a:t>
            </a:r>
            <a:r>
              <a:rPr lang="zh-CN" altLang="en-US" sz="1800" dirty="0"/>
              <a:t>如果是</a:t>
            </a:r>
            <a:r>
              <a:rPr lang="en-US" altLang="zh-CN" sz="1800" dirty="0"/>
              <a:t>get</a:t>
            </a:r>
            <a:r>
              <a:rPr lang="zh-CN" altLang="en-US" sz="1800" dirty="0"/>
              <a:t>就调用</a:t>
            </a:r>
            <a:r>
              <a:rPr lang="en-US" altLang="zh-CN" sz="1800" dirty="0" err="1"/>
              <a:t>doGet</a:t>
            </a:r>
            <a:r>
              <a:rPr lang="en-US" altLang="zh-CN" sz="1800" dirty="0"/>
              <a:t>(), </a:t>
            </a:r>
            <a:r>
              <a:rPr lang="zh-CN" altLang="en-US" sz="1800" dirty="0"/>
              <a:t>如果是</a:t>
            </a:r>
            <a:r>
              <a:rPr lang="en-US" altLang="zh-CN" sz="1800" dirty="0"/>
              <a:t>post</a:t>
            </a:r>
            <a:r>
              <a:rPr lang="zh-CN" altLang="en-US" sz="1800" dirty="0"/>
              <a:t>就调用</a:t>
            </a:r>
            <a:r>
              <a:rPr lang="en-US" altLang="zh-CN" sz="1800" dirty="0" err="1"/>
              <a:t>doPost</a:t>
            </a:r>
            <a:r>
              <a:rPr lang="en-US" altLang="zh-CN" sz="1800" dirty="0"/>
              <a:t>()</a:t>
            </a:r>
            <a:r>
              <a:rPr lang="zh-CN" altLang="en-US" sz="1800" dirty="0"/>
              <a:t>。你也可以直接过载</a:t>
            </a:r>
            <a:r>
              <a:rPr lang="en-US" altLang="zh-CN" sz="1800" dirty="0" err="1"/>
              <a:t>doService</a:t>
            </a:r>
            <a:r>
              <a:rPr lang="en-US" altLang="zh-CN" sz="1800" dirty="0"/>
              <a:t>()</a:t>
            </a:r>
            <a:r>
              <a:rPr lang="zh-CN" altLang="en-US" sz="1800" dirty="0"/>
              <a:t>方法，这样你可以不管是</a:t>
            </a:r>
            <a:r>
              <a:rPr lang="en-US" altLang="zh-CN" sz="1800" dirty="0"/>
              <a:t>get</a:t>
            </a:r>
            <a:r>
              <a:rPr lang="zh-CN" altLang="en-US" sz="1800" dirty="0"/>
              <a:t>还是</a:t>
            </a:r>
            <a:r>
              <a:rPr lang="en-US" altLang="zh-CN" sz="1800" dirty="0"/>
              <a:t>post</a:t>
            </a:r>
            <a:r>
              <a:rPr lang="zh-CN" altLang="en-US" sz="1800" dirty="0"/>
              <a:t>。都会执行这个方法。 </a:t>
            </a:r>
            <a:endParaRPr lang="en-CA" sz="1800" dirty="0"/>
          </a:p>
        </p:txBody>
      </p:sp>
    </p:spTree>
    <p:extLst>
      <p:ext uri="{BB962C8B-B14F-4D97-AF65-F5344CB8AC3E}">
        <p14:creationId xmlns:p14="http://schemas.microsoft.com/office/powerpoint/2010/main" val="3569039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而</a:t>
            </a:r>
            <a:r>
              <a:rPr lang="zh-CN" altLang="en-US" sz="1800" dirty="0"/>
              <a:t>如果使用</a:t>
            </a:r>
            <a:r>
              <a:rPr lang="en-CA" sz="1800" dirty="0" err="1"/>
              <a:t>session.load</a:t>
            </a:r>
            <a:r>
              <a:rPr lang="en-CA" sz="1800" dirty="0"/>
              <a:t>(..)</a:t>
            </a:r>
            <a:r>
              <a:rPr lang="zh-CN" altLang="en-US" sz="1800" dirty="0"/>
              <a:t>查询时</a:t>
            </a:r>
            <a:r>
              <a:rPr lang="en-US" altLang="zh-CN" sz="1800" dirty="0"/>
              <a:t>:</a:t>
            </a:r>
          </a:p>
          <a:p>
            <a:pPr algn="l"/>
            <a:r>
              <a:rPr lang="en-US" altLang="zh-CN" sz="1800" dirty="0" smtClean="0"/>
              <a:t>1 </a:t>
            </a:r>
            <a:r>
              <a:rPr lang="en-CA" sz="1800" dirty="0"/>
              <a:t>Session session=</a:t>
            </a:r>
            <a:r>
              <a:rPr lang="en-CA" sz="1800" dirty="0" err="1"/>
              <a:t>HibernateUtil.getSession</a:t>
            </a:r>
            <a:r>
              <a:rPr lang="en-CA" sz="1800" dirty="0"/>
              <a:t>();</a:t>
            </a:r>
          </a:p>
          <a:p>
            <a:pPr algn="l"/>
            <a:r>
              <a:rPr lang="en-CA" sz="1800" dirty="0"/>
              <a:t>2 Book </a:t>
            </a:r>
            <a:r>
              <a:rPr lang="en-CA" sz="1800" dirty="0" err="1"/>
              <a:t>book</a:t>
            </a:r>
            <a:r>
              <a:rPr lang="en-CA" sz="1800" dirty="0"/>
              <a:t> =(Book) </a:t>
            </a:r>
            <a:r>
              <a:rPr lang="en-CA" sz="1800" dirty="0" err="1"/>
              <a:t>session.load</a:t>
            </a:r>
            <a:r>
              <a:rPr lang="en-CA" sz="1800" dirty="0"/>
              <a:t>(Book.class,1);</a:t>
            </a:r>
          </a:p>
          <a:p>
            <a:pPr algn="l"/>
            <a:r>
              <a:rPr lang="en-CA" sz="1800" dirty="0"/>
              <a:t>3 </a:t>
            </a:r>
            <a:r>
              <a:rPr lang="en-CA" sz="1800" dirty="0" err="1"/>
              <a:t>System.out.println</a:t>
            </a:r>
            <a:r>
              <a:rPr lang="en-CA" sz="1800" dirty="0"/>
              <a:t>(</a:t>
            </a:r>
            <a:r>
              <a:rPr lang="en-CA" sz="1800" dirty="0" err="1"/>
              <a:t>book.getName</a:t>
            </a:r>
            <a:r>
              <a:rPr lang="en-CA" sz="1800" dirty="0"/>
              <a:t>());</a:t>
            </a:r>
          </a:p>
          <a:p>
            <a:pPr algn="l"/>
            <a:r>
              <a:rPr lang="zh-CN" altLang="en-US" sz="1800" dirty="0" smtClean="0"/>
              <a:t>执</a:t>
            </a:r>
            <a:r>
              <a:rPr lang="zh-CN" altLang="en-US" sz="1800" dirty="0"/>
              <a:t>行完第二行代码还未执行第三行时</a:t>
            </a:r>
            <a:r>
              <a:rPr lang="en-US" altLang="zh-CN" sz="1800" dirty="0"/>
              <a:t>,</a:t>
            </a:r>
            <a:r>
              <a:rPr lang="zh-CN" altLang="en-US" sz="1800" dirty="0"/>
              <a:t>控制台什么都没有打印</a:t>
            </a:r>
            <a:r>
              <a:rPr lang="en-US" altLang="zh-CN" sz="1800" dirty="0"/>
              <a:t>,</a:t>
            </a:r>
            <a:r>
              <a:rPr lang="zh-CN" altLang="en-US" sz="1800" dirty="0"/>
              <a:t>执行第三行时</a:t>
            </a:r>
            <a:r>
              <a:rPr lang="en-US" altLang="zh-CN" sz="1800" dirty="0"/>
              <a:t>,</a:t>
            </a:r>
            <a:r>
              <a:rPr lang="zh-CN" altLang="en-US" sz="1800" dirty="0"/>
              <a:t>控制台打印出</a:t>
            </a:r>
            <a:r>
              <a:rPr lang="en-CA" sz="1800" dirty="0" err="1"/>
              <a:t>sql</a:t>
            </a:r>
            <a:r>
              <a:rPr lang="zh-CN" altLang="en-US" sz="1800" dirty="0"/>
              <a:t>语句和书名</a:t>
            </a:r>
            <a:r>
              <a:rPr lang="en-US" altLang="zh-CN" sz="1800" dirty="0"/>
              <a:t>"</a:t>
            </a:r>
            <a:r>
              <a:rPr lang="zh-CN" altLang="en-US" sz="1800" dirty="0"/>
              <a:t>斗破苍穹</a:t>
            </a:r>
            <a:r>
              <a:rPr lang="en-US" altLang="zh-CN" sz="1800" dirty="0"/>
              <a:t>".</a:t>
            </a:r>
            <a:endParaRPr lang="en-CA" sz="1800" dirty="0"/>
          </a:p>
        </p:txBody>
      </p:sp>
      <p:pic>
        <p:nvPicPr>
          <p:cNvPr id="4" name="Picture 2" descr="http://images2015.cnblogs.com/blog/870109/201603/870109-20160308204810835-15759387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 y="2739980"/>
            <a:ext cx="10771415" cy="366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28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Web.xml</a:t>
            </a:r>
          </a:p>
          <a:p>
            <a:pPr algn="l"/>
            <a:endParaRPr lang="en-US" sz="1800" dirty="0"/>
          </a:p>
          <a:p>
            <a:pPr algn="l"/>
            <a:r>
              <a:rPr lang="en-CA" sz="1800" dirty="0"/>
              <a:t>&lt;?xml version="1.0" encoding="UTF-8"?&gt;</a:t>
            </a:r>
          </a:p>
          <a:p>
            <a:pPr algn="l"/>
            <a:r>
              <a:rPr lang="en-CA" sz="1800" dirty="0"/>
              <a:t>&lt;web-app </a:t>
            </a:r>
            <a:r>
              <a:rPr lang="en-CA" sz="1800" dirty="0" err="1"/>
              <a:t>xmlns:xsi</a:t>
            </a:r>
            <a:r>
              <a:rPr lang="en-CA" sz="1800" dirty="0"/>
              <a:t>="http://www.w3.org/2001/XMLSchema-instance" </a:t>
            </a:r>
            <a:r>
              <a:rPr lang="en-CA" sz="1800" dirty="0" err="1"/>
              <a:t>xmlns</a:t>
            </a:r>
            <a:r>
              <a:rPr lang="en-CA" sz="1800" dirty="0"/>
              <a:t>="http://java.sun.com/xml/ns/</a:t>
            </a:r>
            <a:r>
              <a:rPr lang="en-CA" sz="1800" dirty="0" err="1"/>
              <a:t>javaee</a:t>
            </a:r>
            <a:r>
              <a:rPr lang="en-CA" sz="1800" dirty="0"/>
              <a:t>" </a:t>
            </a:r>
            <a:r>
              <a:rPr lang="en-CA" sz="1800" dirty="0" err="1"/>
              <a:t>xsi:schemaLocation</a:t>
            </a:r>
            <a:r>
              <a:rPr lang="en-CA" sz="1800" dirty="0"/>
              <a:t>="http://java.sun.com/xml/ns/</a:t>
            </a:r>
            <a:r>
              <a:rPr lang="en-CA" sz="1800" dirty="0" err="1"/>
              <a:t>javaee</a:t>
            </a:r>
            <a:r>
              <a:rPr lang="en-CA" sz="1800" dirty="0"/>
              <a:t> http://java.sun.com/xml/ns/javaee/web-app_3_0.xsd" id="</a:t>
            </a:r>
            <a:r>
              <a:rPr lang="en-CA" sz="1800" dirty="0" err="1"/>
              <a:t>WebApp_ID</a:t>
            </a:r>
            <a:r>
              <a:rPr lang="en-CA" sz="1800" dirty="0"/>
              <a:t>" version="3.0"&gt;</a:t>
            </a:r>
          </a:p>
          <a:p>
            <a:pPr algn="l"/>
            <a:r>
              <a:rPr lang="en-CA" sz="1800" dirty="0"/>
              <a:t>&lt;servlet&gt;</a:t>
            </a:r>
          </a:p>
          <a:p>
            <a:pPr algn="l"/>
            <a:r>
              <a:rPr lang="en-CA" sz="1800" dirty="0"/>
              <a:t>    &lt;servlet-name&gt;</a:t>
            </a:r>
            <a:r>
              <a:rPr lang="en-CA" sz="1800" dirty="0" err="1"/>
              <a:t>Sta</a:t>
            </a:r>
            <a:r>
              <a:rPr lang="en-CA" sz="1800" dirty="0"/>
              <a:t>&lt;/servlet-name&gt;</a:t>
            </a:r>
          </a:p>
          <a:p>
            <a:pPr algn="l"/>
            <a:r>
              <a:rPr lang="en-CA" sz="1800" dirty="0"/>
              <a:t>    &lt;</a:t>
            </a:r>
            <a:r>
              <a:rPr lang="en-CA" sz="1800" dirty="0" smtClean="0"/>
              <a:t>servlet-class&gt;</a:t>
            </a:r>
            <a:r>
              <a:rPr lang="en-CA" sz="1800" dirty="0" err="1" smtClean="0"/>
              <a:t>ca.commonservice.statistics.CommonStatistics</a:t>
            </a:r>
            <a:r>
              <a:rPr lang="en-CA" sz="1800" dirty="0"/>
              <a:t>&lt;/servlet-class&gt;</a:t>
            </a:r>
          </a:p>
          <a:p>
            <a:pPr algn="l"/>
            <a:r>
              <a:rPr lang="en-CA" sz="1800" dirty="0"/>
              <a:t>  &lt;/servlet&gt;</a:t>
            </a:r>
          </a:p>
          <a:p>
            <a:pPr algn="l"/>
            <a:r>
              <a:rPr lang="en-CA" sz="1800" dirty="0"/>
              <a:t>  &lt;servlet-mapping&gt;</a:t>
            </a:r>
          </a:p>
          <a:p>
            <a:pPr algn="l"/>
            <a:r>
              <a:rPr lang="en-CA" sz="1800" dirty="0"/>
              <a:t>    &lt;servlet-name&gt;</a:t>
            </a:r>
            <a:r>
              <a:rPr lang="en-CA" sz="1800" dirty="0" err="1"/>
              <a:t>Sta</a:t>
            </a:r>
            <a:r>
              <a:rPr lang="en-CA" sz="1800" dirty="0"/>
              <a:t>&lt;/servlet-name&gt;</a:t>
            </a:r>
          </a:p>
          <a:p>
            <a:pPr algn="l"/>
            <a:r>
              <a:rPr lang="en-CA" sz="1800" dirty="0"/>
              <a:t>    &lt;</a:t>
            </a:r>
            <a:r>
              <a:rPr lang="en-CA" sz="1800" dirty="0" err="1"/>
              <a:t>url</a:t>
            </a:r>
            <a:r>
              <a:rPr lang="en-CA" sz="1800" dirty="0"/>
              <a:t>-pattern&gt;/</a:t>
            </a:r>
            <a:r>
              <a:rPr lang="en-CA" sz="1800" dirty="0" err="1"/>
              <a:t>sta</a:t>
            </a:r>
            <a:r>
              <a:rPr lang="en-CA" sz="1800" dirty="0"/>
              <a:t>&lt;/</a:t>
            </a:r>
            <a:r>
              <a:rPr lang="en-CA" sz="1800" dirty="0" err="1"/>
              <a:t>url</a:t>
            </a:r>
            <a:r>
              <a:rPr lang="en-CA" sz="1800" dirty="0"/>
              <a:t>-pattern&gt;</a:t>
            </a:r>
          </a:p>
          <a:p>
            <a:pPr algn="l"/>
            <a:r>
              <a:rPr lang="en-CA" sz="1800" dirty="0"/>
              <a:t>  &lt;/servlet-mapping&gt;</a:t>
            </a:r>
          </a:p>
        </p:txBody>
      </p:sp>
    </p:spTree>
    <p:extLst>
      <p:ext uri="{BB962C8B-B14F-4D97-AF65-F5344CB8AC3E}">
        <p14:creationId xmlns:p14="http://schemas.microsoft.com/office/powerpoint/2010/main" val="33813788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en-CA" sz="1800" dirty="0"/>
              <a:t>WAR(Web Archive file)</a:t>
            </a:r>
            <a:r>
              <a:rPr lang="zh-CN" altLang="en-US" sz="1800" dirty="0"/>
              <a:t>网络应用程序文件，是与平台无关的文件格式，它允许将许多文件组合成一个压缩文件。</a:t>
            </a:r>
            <a:r>
              <a:rPr lang="en-CA" sz="1800" dirty="0"/>
              <a:t>war</a:t>
            </a:r>
            <a:r>
              <a:rPr lang="zh-CN" altLang="en-US" sz="1800" dirty="0"/>
              <a:t>专用在</a:t>
            </a:r>
            <a:r>
              <a:rPr lang="en-CA" sz="1800" dirty="0"/>
              <a:t>web</a:t>
            </a:r>
            <a:r>
              <a:rPr lang="zh-CN" altLang="en-US" sz="1800" dirty="0"/>
              <a:t>方面 。</a:t>
            </a:r>
          </a:p>
          <a:p>
            <a:pPr algn="l"/>
            <a:r>
              <a:rPr lang="zh-CN" altLang="en-US" sz="1800" dirty="0"/>
              <a:t> </a:t>
            </a:r>
          </a:p>
          <a:p>
            <a:pPr algn="l"/>
            <a:r>
              <a:rPr lang="en-CA" sz="1800" dirty="0"/>
              <a:t>JAVA WEB</a:t>
            </a:r>
            <a:r>
              <a:rPr lang="zh-CN" altLang="en-US" sz="1800" dirty="0"/>
              <a:t>工程，都是打成</a:t>
            </a:r>
            <a:r>
              <a:rPr lang="en-CA" sz="1800" dirty="0"/>
              <a:t>WAR</a:t>
            </a:r>
            <a:r>
              <a:rPr lang="zh-CN" altLang="en-US" sz="1800" dirty="0"/>
              <a:t>包进行发布。</a:t>
            </a:r>
          </a:p>
          <a:p>
            <a:pPr algn="l"/>
            <a:r>
              <a:rPr lang="zh-CN" altLang="en-US" sz="1800" dirty="0"/>
              <a:t> </a:t>
            </a:r>
          </a:p>
          <a:p>
            <a:pPr algn="l"/>
            <a:r>
              <a:rPr lang="zh-CN" altLang="en-US" sz="1800" dirty="0"/>
              <a:t>典型的</a:t>
            </a:r>
            <a:r>
              <a:rPr lang="en-CA" sz="1800" dirty="0"/>
              <a:t>war</a:t>
            </a:r>
            <a:r>
              <a:rPr lang="zh-CN" altLang="en-US" sz="1800" dirty="0"/>
              <a:t>包内部结构如下：</a:t>
            </a:r>
          </a:p>
          <a:p>
            <a:pPr algn="l"/>
            <a:r>
              <a:rPr lang="zh-CN" altLang="en-US" sz="1800" dirty="0"/>
              <a:t> </a:t>
            </a:r>
          </a:p>
          <a:p>
            <a:pPr algn="l"/>
            <a:r>
              <a:rPr lang="en-CA" sz="1800" dirty="0" err="1"/>
              <a:t>webapp.war</a:t>
            </a:r>
            <a:endParaRPr lang="en-CA" sz="1800" dirty="0"/>
          </a:p>
          <a:p>
            <a:pPr algn="l"/>
            <a:r>
              <a:rPr lang="en-CA" sz="1800" dirty="0"/>
              <a:t>  |    </a:t>
            </a:r>
            <a:r>
              <a:rPr lang="en-CA" sz="1800" dirty="0" err="1"/>
              <a:t>index.jsp</a:t>
            </a:r>
            <a:endParaRPr lang="en-CA" sz="1800" dirty="0"/>
          </a:p>
          <a:p>
            <a:pPr algn="l"/>
            <a:r>
              <a:rPr lang="en-CA" sz="1800" dirty="0"/>
              <a:t>  |</a:t>
            </a:r>
          </a:p>
          <a:p>
            <a:pPr algn="l"/>
            <a:r>
              <a:rPr lang="en-CA" sz="1800" dirty="0"/>
              <a:t>  |— images</a:t>
            </a:r>
          </a:p>
          <a:p>
            <a:pPr algn="l"/>
            <a:r>
              <a:rPr lang="en-CA" sz="1800" dirty="0"/>
              <a:t>  |— META-INF</a:t>
            </a:r>
          </a:p>
          <a:p>
            <a:pPr algn="l"/>
            <a:r>
              <a:rPr lang="en-CA" sz="1800" dirty="0"/>
              <a:t>  |— WEB-INF</a:t>
            </a:r>
          </a:p>
          <a:p>
            <a:pPr algn="l"/>
            <a:r>
              <a:rPr lang="en-CA" sz="1800" dirty="0"/>
              <a:t>          |   web.xml                   // WAR</a:t>
            </a:r>
            <a:r>
              <a:rPr lang="zh-CN" altLang="en-US" sz="1800" dirty="0"/>
              <a:t>包的描述文件</a:t>
            </a:r>
          </a:p>
          <a:p>
            <a:pPr algn="l"/>
            <a:r>
              <a:rPr lang="zh-CN" altLang="en-US" sz="1800" dirty="0"/>
              <a:t>          </a:t>
            </a:r>
            <a:r>
              <a:rPr lang="en-US" altLang="zh-CN" sz="1800" dirty="0"/>
              <a:t>|</a:t>
            </a:r>
          </a:p>
          <a:p>
            <a:pPr algn="l"/>
            <a:r>
              <a:rPr lang="en-US" altLang="zh-CN" sz="1800" dirty="0"/>
              <a:t>          |— </a:t>
            </a:r>
            <a:r>
              <a:rPr lang="en-CA" sz="1800" dirty="0"/>
              <a:t>classes</a:t>
            </a:r>
          </a:p>
          <a:p>
            <a:pPr algn="l"/>
            <a:r>
              <a:rPr lang="en-CA" sz="1800" dirty="0"/>
              <a:t>          |          </a:t>
            </a:r>
            <a:r>
              <a:rPr lang="en-CA" sz="1800" dirty="0" err="1"/>
              <a:t>action.class</a:t>
            </a:r>
            <a:r>
              <a:rPr lang="en-CA" sz="1800" dirty="0"/>
              <a:t>       // java</a:t>
            </a:r>
            <a:r>
              <a:rPr lang="zh-CN" altLang="en-US" sz="1800" dirty="0"/>
              <a:t>类文件</a:t>
            </a:r>
          </a:p>
          <a:p>
            <a:pPr algn="l"/>
            <a:r>
              <a:rPr lang="zh-CN" altLang="en-US" sz="1800" dirty="0"/>
              <a:t>          </a:t>
            </a:r>
            <a:r>
              <a:rPr lang="en-US" altLang="zh-CN" sz="1800" dirty="0"/>
              <a:t>|</a:t>
            </a:r>
          </a:p>
          <a:p>
            <a:pPr algn="l"/>
            <a:r>
              <a:rPr lang="en-US" altLang="zh-CN" sz="1800" dirty="0"/>
              <a:t>          |— </a:t>
            </a:r>
            <a:r>
              <a:rPr lang="en-CA" sz="1800" dirty="0"/>
              <a:t>lib</a:t>
            </a:r>
          </a:p>
          <a:p>
            <a:pPr algn="l"/>
            <a:r>
              <a:rPr lang="en-CA" sz="1800" dirty="0"/>
              <a:t>                    other.jar             // </a:t>
            </a:r>
            <a:r>
              <a:rPr lang="zh-CN" altLang="en-US" sz="1800" dirty="0"/>
              <a:t>依赖的</a:t>
            </a:r>
            <a:r>
              <a:rPr lang="en-CA" sz="1800" dirty="0"/>
              <a:t>jar</a:t>
            </a:r>
            <a:r>
              <a:rPr lang="zh-CN" altLang="en-US" sz="1800" dirty="0"/>
              <a:t>包</a:t>
            </a:r>
          </a:p>
          <a:p>
            <a:pPr algn="l"/>
            <a:r>
              <a:rPr lang="zh-CN" altLang="en-US" sz="1800" dirty="0"/>
              <a:t>                    </a:t>
            </a:r>
            <a:r>
              <a:rPr lang="en-CA" sz="1800" dirty="0"/>
              <a:t>share.jar</a:t>
            </a:r>
          </a:p>
        </p:txBody>
      </p:sp>
    </p:spTree>
    <p:extLst>
      <p:ext uri="{BB962C8B-B14F-4D97-AF65-F5344CB8AC3E}">
        <p14:creationId xmlns:p14="http://schemas.microsoft.com/office/powerpoint/2010/main" val="567768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0659880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CA" sz="1800" dirty="0"/>
              <a:t>public class HelloWorld extends </a:t>
            </a:r>
            <a:r>
              <a:rPr lang="en-CA" sz="1800" dirty="0" err="1"/>
              <a:t>HttpServlet</a:t>
            </a:r>
            <a:r>
              <a:rPr lang="en-CA" sz="1800" dirty="0"/>
              <a:t> {</a:t>
            </a:r>
          </a:p>
          <a:p>
            <a:pPr algn="l"/>
            <a:r>
              <a:rPr lang="en-CA" sz="1800" dirty="0"/>
              <a:t> </a:t>
            </a:r>
            <a:r>
              <a:rPr lang="en-CA" sz="1800" dirty="0" smtClean="0"/>
              <a:t>  </a:t>
            </a:r>
            <a:r>
              <a:rPr lang="en-CA" sz="1800" dirty="0"/>
              <a:t>private String message;</a:t>
            </a:r>
          </a:p>
          <a:p>
            <a:pPr algn="l"/>
            <a:r>
              <a:rPr lang="en-CA" sz="1800" dirty="0" smtClean="0"/>
              <a:t>  </a:t>
            </a:r>
            <a:r>
              <a:rPr lang="en-CA" sz="1800" dirty="0"/>
              <a:t>public void </a:t>
            </a:r>
            <a:r>
              <a:rPr lang="en-CA" sz="1800" dirty="0" err="1"/>
              <a:t>init</a:t>
            </a:r>
            <a:r>
              <a:rPr lang="en-CA" sz="1800" dirty="0"/>
              <a:t>() throws </a:t>
            </a:r>
            <a:r>
              <a:rPr lang="en-CA" sz="1800" dirty="0" err="1"/>
              <a:t>ServletException</a:t>
            </a:r>
            <a:endParaRPr lang="en-CA" sz="1800" dirty="0"/>
          </a:p>
          <a:p>
            <a:pPr algn="l"/>
            <a:r>
              <a:rPr lang="en-CA" sz="1800" dirty="0"/>
              <a:t>  {</a:t>
            </a:r>
          </a:p>
          <a:p>
            <a:pPr algn="l"/>
            <a:r>
              <a:rPr lang="en-CA" sz="1800" dirty="0" smtClean="0"/>
              <a:t>message </a:t>
            </a:r>
            <a:r>
              <a:rPr lang="en-CA" sz="1800" dirty="0"/>
              <a:t>= "Hello World";</a:t>
            </a:r>
          </a:p>
          <a:p>
            <a:pPr algn="l"/>
            <a:r>
              <a:rPr lang="en-CA" sz="1800" dirty="0"/>
              <a:t>  }</a:t>
            </a:r>
          </a:p>
          <a:p>
            <a:pPr algn="l"/>
            <a:r>
              <a:rPr lang="en-CA" sz="1800" dirty="0" smtClean="0"/>
              <a:t>  </a:t>
            </a:r>
            <a:r>
              <a:rPr lang="en-CA" sz="1800" dirty="0"/>
              <a:t>public void </a:t>
            </a:r>
            <a:r>
              <a:rPr lang="en-CA" sz="1800" dirty="0" err="1"/>
              <a:t>doGet</a:t>
            </a:r>
            <a:r>
              <a:rPr lang="en-CA" sz="1800" dirty="0"/>
              <a:t>(</a:t>
            </a:r>
            <a:r>
              <a:rPr lang="en-CA" sz="1800" dirty="0" err="1"/>
              <a:t>HttpServletRequest</a:t>
            </a:r>
            <a:r>
              <a:rPr lang="en-CA" sz="1800" dirty="0"/>
              <a:t> request</a:t>
            </a:r>
            <a:r>
              <a:rPr lang="en-CA" sz="1800" dirty="0" smtClean="0"/>
              <a:t>,   </a:t>
            </a:r>
            <a:r>
              <a:rPr lang="en-CA" sz="1800" dirty="0" err="1"/>
              <a:t>HttpServletResponse</a:t>
            </a:r>
            <a:r>
              <a:rPr lang="en-CA" sz="1800" dirty="0"/>
              <a:t> response)</a:t>
            </a:r>
          </a:p>
          <a:p>
            <a:pPr algn="l"/>
            <a:r>
              <a:rPr lang="en-CA" sz="1800" dirty="0"/>
              <a:t>            throws </a:t>
            </a:r>
            <a:r>
              <a:rPr lang="en-CA" sz="1800" dirty="0" err="1"/>
              <a:t>ServletException</a:t>
            </a:r>
            <a:r>
              <a:rPr lang="en-CA" sz="1800" dirty="0"/>
              <a:t>, </a:t>
            </a:r>
            <a:r>
              <a:rPr lang="en-CA" sz="1800" dirty="0" err="1"/>
              <a:t>IOException</a:t>
            </a:r>
            <a:endParaRPr lang="en-CA" sz="1800" dirty="0"/>
          </a:p>
          <a:p>
            <a:pPr algn="l"/>
            <a:r>
              <a:rPr lang="en-CA" sz="1800" dirty="0"/>
              <a:t>  {</a:t>
            </a:r>
          </a:p>
          <a:p>
            <a:pPr algn="l"/>
            <a:r>
              <a:rPr lang="en-CA" sz="1800" dirty="0" err="1" smtClean="0"/>
              <a:t>response.setContentType</a:t>
            </a:r>
            <a:r>
              <a:rPr lang="en-CA" sz="1800" dirty="0"/>
              <a:t>("text/html");</a:t>
            </a:r>
          </a:p>
          <a:p>
            <a:pPr algn="l"/>
            <a:r>
              <a:rPr lang="en-CA" sz="1800" dirty="0" err="1" smtClean="0"/>
              <a:t>PrintWriter</a:t>
            </a:r>
            <a:r>
              <a:rPr lang="en-CA" sz="1800" dirty="0" smtClean="0"/>
              <a:t> </a:t>
            </a:r>
            <a:r>
              <a:rPr lang="en-CA" sz="1800" dirty="0"/>
              <a:t>out = </a:t>
            </a:r>
            <a:r>
              <a:rPr lang="en-CA" sz="1800" dirty="0" err="1"/>
              <a:t>response.getWriter</a:t>
            </a:r>
            <a:r>
              <a:rPr lang="en-CA" sz="1800" dirty="0"/>
              <a:t>();</a:t>
            </a:r>
          </a:p>
          <a:p>
            <a:pPr algn="l"/>
            <a:r>
              <a:rPr lang="en-CA" sz="1800" dirty="0"/>
              <a:t>      </a:t>
            </a:r>
            <a:r>
              <a:rPr lang="en-CA" sz="1800" dirty="0" err="1"/>
              <a:t>out.println</a:t>
            </a:r>
            <a:r>
              <a:rPr lang="en-CA" sz="1800" dirty="0"/>
              <a:t>("&lt;h1&gt;" + message + "&lt;/h1&gt;");</a:t>
            </a:r>
          </a:p>
          <a:p>
            <a:pPr algn="l"/>
            <a:r>
              <a:rPr lang="en-CA" sz="1800" dirty="0"/>
              <a:t>  }</a:t>
            </a:r>
          </a:p>
          <a:p>
            <a:pPr algn="l"/>
            <a:r>
              <a:rPr lang="en-CA" sz="1800" dirty="0" smtClean="0"/>
              <a:t>public </a:t>
            </a:r>
            <a:r>
              <a:rPr lang="en-CA" sz="1800" dirty="0"/>
              <a:t>void destroy()</a:t>
            </a:r>
          </a:p>
          <a:p>
            <a:pPr algn="l"/>
            <a:r>
              <a:rPr lang="en-CA" sz="1800" dirty="0"/>
              <a:t>  {</a:t>
            </a:r>
          </a:p>
          <a:p>
            <a:pPr algn="l"/>
            <a:r>
              <a:rPr lang="en-CA" sz="1800" dirty="0"/>
              <a:t>      // do nothing.</a:t>
            </a:r>
          </a:p>
          <a:p>
            <a:pPr algn="l"/>
            <a:r>
              <a:rPr lang="en-CA" sz="1800" dirty="0"/>
              <a:t>  }</a:t>
            </a:r>
          </a:p>
          <a:p>
            <a:pPr algn="l"/>
            <a:r>
              <a:rPr lang="en-CA" sz="1800" dirty="0"/>
              <a:t>}</a:t>
            </a:r>
          </a:p>
        </p:txBody>
      </p:sp>
    </p:spTree>
    <p:extLst>
      <p:ext uri="{BB962C8B-B14F-4D97-AF65-F5344CB8AC3E}">
        <p14:creationId xmlns:p14="http://schemas.microsoft.com/office/powerpoint/2010/main" val="1337303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20442413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Apache</a:t>
            </a:r>
            <a:r>
              <a:rPr lang="zh-CN" altLang="en-US" sz="1800" dirty="0"/>
              <a:t>与</a:t>
            </a:r>
            <a:r>
              <a:rPr lang="en-US" altLang="zh-CN" sz="1800" dirty="0"/>
              <a:t>Tomcat</a:t>
            </a:r>
            <a:r>
              <a:rPr lang="zh-CN" altLang="en-US" sz="1800" dirty="0"/>
              <a:t>都是</a:t>
            </a:r>
            <a:r>
              <a:rPr lang="en-US" altLang="zh-CN" sz="1800" dirty="0"/>
              <a:t>Apache</a:t>
            </a:r>
            <a:r>
              <a:rPr lang="zh-CN" altLang="en-US" sz="1800" dirty="0"/>
              <a:t>开源组织开发的用于处理</a:t>
            </a:r>
            <a:r>
              <a:rPr lang="en-US" altLang="zh-CN" sz="1800" dirty="0"/>
              <a:t>HTTP</a:t>
            </a:r>
            <a:r>
              <a:rPr lang="zh-CN" altLang="en-US" sz="1800" dirty="0"/>
              <a:t>服务的项目，两者都是免费的，都可以做为独立的</a:t>
            </a:r>
            <a:r>
              <a:rPr lang="en-US" altLang="zh-CN" sz="1800" dirty="0"/>
              <a:t>Web</a:t>
            </a:r>
            <a:r>
              <a:rPr lang="zh-CN" altLang="en-US" sz="1800" dirty="0"/>
              <a:t>服务器运行。</a:t>
            </a:r>
            <a:r>
              <a:rPr lang="en-US" altLang="zh-CN" sz="1800" dirty="0"/>
              <a:t>Apache</a:t>
            </a:r>
            <a:r>
              <a:rPr lang="zh-CN" altLang="en-US" sz="1800" dirty="0"/>
              <a:t>是</a:t>
            </a:r>
            <a:r>
              <a:rPr lang="en-US" altLang="zh-CN" sz="1800" dirty="0"/>
              <a:t>Web</a:t>
            </a:r>
            <a:r>
              <a:rPr lang="zh-CN" altLang="en-US" sz="1800" dirty="0"/>
              <a:t>服务器而</a:t>
            </a:r>
            <a:r>
              <a:rPr lang="en-US" altLang="zh-CN" sz="1800" dirty="0"/>
              <a:t>Tomcat</a:t>
            </a:r>
            <a:r>
              <a:rPr lang="zh-CN" altLang="en-US" sz="1800" dirty="0"/>
              <a:t>是</a:t>
            </a:r>
            <a:r>
              <a:rPr lang="en-US" altLang="zh-CN" sz="1800" dirty="0"/>
              <a:t>Java</a:t>
            </a:r>
            <a:r>
              <a:rPr lang="zh-CN" altLang="en-US" sz="1800" dirty="0"/>
              <a:t>应用服务器</a:t>
            </a:r>
            <a:r>
              <a:rPr lang="zh-CN" altLang="en-US" sz="1800" dirty="0" smtClean="0"/>
              <a:t>。</a:t>
            </a:r>
            <a:endParaRPr lang="en-CA" altLang="zh-CN" sz="1800" dirty="0" smtClean="0"/>
          </a:p>
          <a:p>
            <a:pPr algn="l"/>
            <a:endParaRPr lang="en-CA" sz="1800" dirty="0"/>
          </a:p>
          <a:p>
            <a:pPr algn="l"/>
            <a:r>
              <a:rPr lang="en-US" altLang="zh-CN" sz="1800" dirty="0"/>
              <a:t>Apache</a:t>
            </a:r>
            <a:r>
              <a:rPr lang="zh-CN" altLang="en-US" sz="1800" dirty="0"/>
              <a:t>：是</a:t>
            </a:r>
            <a:r>
              <a:rPr lang="en-US" altLang="zh-CN" sz="1800" dirty="0"/>
              <a:t>C</a:t>
            </a:r>
            <a:r>
              <a:rPr lang="zh-CN" altLang="en-US" sz="1800" dirty="0"/>
              <a:t>语言实现的，专门用来提供</a:t>
            </a:r>
            <a:r>
              <a:rPr lang="en-US" altLang="zh-CN" sz="1800" dirty="0"/>
              <a:t>HTTP</a:t>
            </a:r>
            <a:r>
              <a:rPr lang="zh-CN" altLang="en-US" sz="1800" dirty="0"/>
              <a:t>服务</a:t>
            </a:r>
            <a:r>
              <a:rPr lang="zh-CN" altLang="en-US" sz="1800" dirty="0" smtClean="0"/>
              <a:t>。</a:t>
            </a:r>
            <a:endParaRPr lang="en-CA" altLang="zh-CN" sz="1800" dirty="0" smtClean="0"/>
          </a:p>
          <a:p>
            <a:pPr algn="l"/>
            <a:r>
              <a:rPr lang="en-US" altLang="zh-CN" sz="1800" dirty="0"/>
              <a:t>Tomcat</a:t>
            </a:r>
            <a:r>
              <a:rPr lang="zh-CN" altLang="en-US" sz="1800" dirty="0"/>
              <a:t>：是</a:t>
            </a:r>
            <a:r>
              <a:rPr lang="en-US" altLang="zh-CN" sz="1800" dirty="0"/>
              <a:t>Java</a:t>
            </a:r>
            <a:r>
              <a:rPr lang="zh-CN" altLang="en-US" sz="1800" dirty="0"/>
              <a:t>开发的一个符合</a:t>
            </a:r>
            <a:r>
              <a:rPr lang="en-US" altLang="zh-CN" sz="1800" dirty="0" err="1"/>
              <a:t>JavaEE</a:t>
            </a:r>
            <a:r>
              <a:rPr lang="zh-CN" altLang="en-US" sz="1800" dirty="0"/>
              <a:t>的</a:t>
            </a:r>
            <a:r>
              <a:rPr lang="en-US" altLang="zh-CN" sz="1800" dirty="0"/>
              <a:t>Servlet</a:t>
            </a:r>
            <a:r>
              <a:rPr lang="zh-CN" altLang="en-US" sz="1800" dirty="0"/>
              <a:t>规范的</a:t>
            </a:r>
            <a:r>
              <a:rPr lang="en-US" altLang="zh-CN" sz="1800" dirty="0"/>
              <a:t>JSP</a:t>
            </a:r>
            <a:r>
              <a:rPr lang="zh-CN" altLang="en-US" sz="1800" dirty="0"/>
              <a:t>服务器（</a:t>
            </a:r>
            <a:r>
              <a:rPr lang="en-US" altLang="zh-CN" sz="1800" dirty="0"/>
              <a:t>Servlet</a:t>
            </a:r>
            <a:r>
              <a:rPr lang="zh-CN" altLang="en-US" sz="1800" dirty="0"/>
              <a:t>容器），是 </a:t>
            </a:r>
            <a:r>
              <a:rPr lang="en-US" altLang="zh-CN" sz="1800" dirty="0"/>
              <a:t>Apache </a:t>
            </a:r>
            <a:r>
              <a:rPr lang="zh-CN" altLang="en-US" sz="1800" dirty="0"/>
              <a:t>的扩展。</a:t>
            </a:r>
          </a:p>
          <a:p>
            <a:pPr algn="l"/>
            <a:r>
              <a:rPr lang="zh-CN" altLang="en-US" sz="1800" dirty="0"/>
              <a:t>特性：免费的</a:t>
            </a:r>
            <a:r>
              <a:rPr lang="en-US" altLang="zh-CN" sz="1800" dirty="0"/>
              <a:t>Java</a:t>
            </a:r>
            <a:r>
              <a:rPr lang="zh-CN" altLang="en-US" sz="1800" dirty="0"/>
              <a:t>应用服务器</a:t>
            </a:r>
          </a:p>
          <a:p>
            <a:pPr algn="l"/>
            <a:r>
              <a:rPr lang="en-US" altLang="zh-CN" sz="1800" dirty="0"/>
              <a:t>1</a:t>
            </a:r>
            <a:r>
              <a:rPr lang="zh-CN" altLang="en-US" sz="1800" dirty="0"/>
              <a:t>、主要用于解析</a:t>
            </a:r>
            <a:r>
              <a:rPr lang="en-US" altLang="zh-CN" sz="1800" dirty="0"/>
              <a:t>JSP/Servlet</a:t>
            </a:r>
            <a:r>
              <a:rPr lang="zh-CN" altLang="en-US" sz="1800" dirty="0"/>
              <a:t>，侧重于</a:t>
            </a:r>
            <a:r>
              <a:rPr lang="en-US" altLang="zh-CN" sz="1800" dirty="0"/>
              <a:t>Servlet</a:t>
            </a:r>
            <a:r>
              <a:rPr lang="zh-CN" altLang="en-US" sz="1800" dirty="0"/>
              <a:t>引擎；</a:t>
            </a:r>
          </a:p>
          <a:p>
            <a:pPr algn="l"/>
            <a:r>
              <a:rPr lang="en-US" altLang="zh-CN" sz="1800" dirty="0"/>
              <a:t>2</a:t>
            </a:r>
            <a:r>
              <a:rPr lang="zh-CN" altLang="en-US" sz="1800" dirty="0"/>
              <a:t>、支持静态页，但效率没有</a:t>
            </a:r>
            <a:r>
              <a:rPr lang="en-US" altLang="zh-CN" sz="1800" dirty="0"/>
              <a:t>Apache</a:t>
            </a:r>
            <a:r>
              <a:rPr lang="zh-CN" altLang="en-US" sz="1800" dirty="0"/>
              <a:t>高；支持</a:t>
            </a:r>
            <a:r>
              <a:rPr lang="en-US" altLang="zh-CN" sz="1800" dirty="0"/>
              <a:t>Servlet</a:t>
            </a:r>
            <a:r>
              <a:rPr lang="zh-CN" altLang="en-US" sz="1800" dirty="0"/>
              <a:t>、</a:t>
            </a:r>
            <a:r>
              <a:rPr lang="en-US" altLang="zh-CN" sz="1800" dirty="0"/>
              <a:t>JSP</a:t>
            </a:r>
            <a:r>
              <a:rPr lang="zh-CN" altLang="en-US" sz="1800" dirty="0"/>
              <a:t>请求</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95751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在市场上有许多 </a:t>
            </a:r>
            <a:r>
              <a:rPr lang="en-CA" sz="1800" dirty="0"/>
              <a:t>Web </a:t>
            </a:r>
            <a:r>
              <a:rPr lang="zh-CN" altLang="en-US" sz="1800" dirty="0"/>
              <a:t>服务器支持 </a:t>
            </a:r>
            <a:r>
              <a:rPr lang="en-CA" sz="1800" dirty="0"/>
              <a:t>Servlet。</a:t>
            </a:r>
            <a:r>
              <a:rPr lang="zh-CN" altLang="en-US" sz="1800" dirty="0"/>
              <a:t>有些 </a:t>
            </a:r>
            <a:r>
              <a:rPr lang="en-CA" sz="1800" dirty="0"/>
              <a:t>Web </a:t>
            </a:r>
            <a:r>
              <a:rPr lang="zh-CN" altLang="en-US" sz="1800" dirty="0"/>
              <a:t>服务器是免费下载的，</a:t>
            </a:r>
            <a:r>
              <a:rPr lang="en-CA" sz="1800" dirty="0"/>
              <a:t>Tomcat </a:t>
            </a:r>
            <a:r>
              <a:rPr lang="zh-CN" altLang="en-US" sz="1800" dirty="0"/>
              <a:t>就是其中的一个。</a:t>
            </a:r>
          </a:p>
          <a:p>
            <a:pPr algn="l"/>
            <a:r>
              <a:rPr lang="en-CA" sz="1800" dirty="0"/>
              <a:t>Apache Tomcat </a:t>
            </a:r>
            <a:r>
              <a:rPr lang="zh-CN" altLang="en-US" sz="1800" dirty="0"/>
              <a:t>是一款 </a:t>
            </a:r>
            <a:r>
              <a:rPr lang="en-CA" sz="1800" dirty="0"/>
              <a:t>Java Servlet </a:t>
            </a:r>
            <a:r>
              <a:rPr lang="zh-CN" altLang="en-US" sz="1800" dirty="0"/>
              <a:t>和 </a:t>
            </a:r>
            <a:r>
              <a:rPr lang="en-CA" sz="1800" dirty="0" err="1"/>
              <a:t>JavaServer</a:t>
            </a:r>
            <a:r>
              <a:rPr lang="en-CA" sz="1800" dirty="0"/>
              <a:t> Pages </a:t>
            </a:r>
            <a:r>
              <a:rPr lang="zh-CN" altLang="en-US" sz="1800" dirty="0"/>
              <a:t>技术的开源软件实现，可以作为测试 </a:t>
            </a:r>
            <a:r>
              <a:rPr lang="en-CA" sz="1800" dirty="0"/>
              <a:t>Servlet </a:t>
            </a:r>
            <a:r>
              <a:rPr lang="zh-CN" altLang="en-US" sz="1800" dirty="0"/>
              <a:t>的独立服务器，而且可以集成到 </a:t>
            </a:r>
            <a:r>
              <a:rPr lang="en-CA" sz="1800" dirty="0"/>
              <a:t>Apache Web </a:t>
            </a:r>
            <a:r>
              <a:rPr lang="zh-CN" altLang="en-US" sz="1800" dirty="0"/>
              <a:t>服务器。下面是在电脑上安装 </a:t>
            </a:r>
            <a:r>
              <a:rPr lang="en-CA" sz="1800" dirty="0"/>
              <a:t>Tomcat </a:t>
            </a:r>
            <a:r>
              <a:rPr lang="zh-CN" altLang="en-US" sz="1800" dirty="0"/>
              <a:t>的步骤：</a:t>
            </a:r>
          </a:p>
          <a:p>
            <a:pPr algn="l"/>
            <a:r>
              <a:rPr lang="zh-CN" altLang="en-US" sz="1800" dirty="0"/>
              <a:t>从 </a:t>
            </a:r>
            <a:r>
              <a:rPr lang="en-CA" sz="1800" dirty="0"/>
              <a:t>http://tomcat.apache.org/ </a:t>
            </a:r>
            <a:r>
              <a:rPr lang="zh-CN" altLang="en-US" sz="1800" dirty="0"/>
              <a:t>上下载最新版本的 </a:t>
            </a:r>
            <a:r>
              <a:rPr lang="en-CA" sz="1800" dirty="0"/>
              <a:t>Tomcat。</a:t>
            </a:r>
          </a:p>
          <a:p>
            <a:pPr algn="l"/>
            <a:r>
              <a:rPr lang="zh-CN" altLang="en-US" sz="1800" dirty="0"/>
              <a:t>一旦您下载了 </a:t>
            </a:r>
            <a:r>
              <a:rPr lang="en-CA" sz="1800" dirty="0"/>
              <a:t>Tomcat，</a:t>
            </a:r>
            <a:r>
              <a:rPr lang="zh-CN" altLang="en-US" sz="1800" dirty="0"/>
              <a:t>解压缩到一个方便的位置。例如，如果您使用的是 </a:t>
            </a:r>
            <a:r>
              <a:rPr lang="en-CA" sz="1800" dirty="0"/>
              <a:t>Windows，</a:t>
            </a:r>
            <a:r>
              <a:rPr lang="zh-CN" altLang="en-US" sz="1800" dirty="0"/>
              <a:t>则解压缩到 </a:t>
            </a:r>
            <a:r>
              <a:rPr lang="en-CA" sz="1800" dirty="0"/>
              <a:t>C:\apache-tomcat-5.5.29 </a:t>
            </a:r>
            <a:r>
              <a:rPr lang="zh-CN" altLang="en-US" sz="1800" dirty="0"/>
              <a:t>中，如果您使用的是 </a:t>
            </a:r>
            <a:r>
              <a:rPr lang="en-CA" sz="1800" dirty="0"/>
              <a:t>Linux/Unix，</a:t>
            </a:r>
            <a:r>
              <a:rPr lang="zh-CN" altLang="en-US" sz="1800" dirty="0"/>
              <a:t>则解压缩到 </a:t>
            </a:r>
            <a:r>
              <a:rPr lang="en-US" altLang="zh-CN" sz="1800" dirty="0"/>
              <a:t>/</a:t>
            </a:r>
            <a:r>
              <a:rPr lang="en-CA" sz="1800" dirty="0" err="1"/>
              <a:t>usr</a:t>
            </a:r>
            <a:r>
              <a:rPr lang="en-CA" sz="1800" dirty="0"/>
              <a:t>/local/apache-tomcat-5.5.29 </a:t>
            </a:r>
            <a:r>
              <a:rPr lang="zh-CN" altLang="en-US" sz="1800" dirty="0"/>
              <a:t>中，并创建 </a:t>
            </a:r>
            <a:r>
              <a:rPr lang="en-CA" sz="1800" dirty="0"/>
              <a:t>CATALINA_HOME </a:t>
            </a:r>
            <a:r>
              <a:rPr lang="zh-CN" altLang="en-US" sz="1800" dirty="0"/>
              <a:t>环境变量指向这些位置。</a:t>
            </a:r>
          </a:p>
          <a:p>
            <a:pPr algn="l"/>
            <a:r>
              <a:rPr lang="zh-CN" altLang="en-US" sz="1800" dirty="0"/>
              <a:t>在 </a:t>
            </a:r>
            <a:r>
              <a:rPr lang="en-CA" sz="1800" dirty="0"/>
              <a:t>Windows </a:t>
            </a:r>
            <a:r>
              <a:rPr lang="zh-CN" altLang="en-US" sz="1800" dirty="0"/>
              <a:t>上，可以通过执行下面的命令来启动 </a:t>
            </a:r>
            <a:r>
              <a:rPr lang="en-CA" sz="1800" dirty="0"/>
              <a:t>Tomcat：</a:t>
            </a:r>
          </a:p>
          <a:p>
            <a:pPr algn="l"/>
            <a:r>
              <a:rPr lang="en-CA" sz="1800" dirty="0"/>
              <a:t> %CATALINA_HOME%\bin\startup.bat</a:t>
            </a:r>
          </a:p>
          <a:p>
            <a:pPr algn="l"/>
            <a:endParaRPr lang="en-CA" sz="1800" dirty="0"/>
          </a:p>
          <a:p>
            <a:pPr algn="l"/>
            <a:r>
              <a:rPr lang="en-CA" sz="1800" dirty="0"/>
              <a:t> </a:t>
            </a:r>
            <a:r>
              <a:rPr lang="zh-CN" altLang="en-US" sz="1800" dirty="0"/>
              <a:t>或者</a:t>
            </a:r>
          </a:p>
          <a:p>
            <a:pPr algn="l"/>
            <a:endParaRPr lang="zh-CN" altLang="en-US" sz="1800" dirty="0"/>
          </a:p>
          <a:p>
            <a:pPr algn="l"/>
            <a:r>
              <a:rPr lang="zh-CN" altLang="en-US" sz="1800" dirty="0"/>
              <a:t> </a:t>
            </a:r>
            <a:r>
              <a:rPr lang="en-CA" sz="1800" dirty="0"/>
              <a:t>C:\apache-tomcat-5.5.29\bin\startup.bat</a:t>
            </a:r>
          </a:p>
        </p:txBody>
      </p:sp>
    </p:spTree>
    <p:extLst>
      <p:ext uri="{BB962C8B-B14F-4D97-AF65-F5344CB8AC3E}">
        <p14:creationId xmlns:p14="http://schemas.microsoft.com/office/powerpoint/2010/main" val="18616761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Tomcat</a:t>
            </a:r>
            <a:r>
              <a:rPr lang="zh-CN" altLang="en-US" sz="1800" dirty="0"/>
              <a:t>运行在</a:t>
            </a:r>
            <a:r>
              <a:rPr lang="en-US" altLang="zh-CN" sz="1800" dirty="0"/>
              <a:t>JVM</a:t>
            </a:r>
            <a:r>
              <a:rPr lang="zh-CN" altLang="en-US" sz="1800" dirty="0"/>
              <a:t>之上，它和</a:t>
            </a:r>
            <a:r>
              <a:rPr lang="en-US" altLang="zh-CN" sz="1800" dirty="0"/>
              <a:t>HTTP</a:t>
            </a:r>
            <a:r>
              <a:rPr lang="zh-CN" altLang="en-US" sz="1800" dirty="0"/>
              <a:t>服务器一样，绑定</a:t>
            </a:r>
            <a:r>
              <a:rPr lang="en-US" altLang="zh-CN" sz="1800" dirty="0"/>
              <a:t>IP</a:t>
            </a:r>
            <a:r>
              <a:rPr lang="zh-CN" altLang="en-US" sz="1800" dirty="0"/>
              <a:t>地址并监听</a:t>
            </a:r>
            <a:r>
              <a:rPr lang="en-US" altLang="zh-CN" sz="1800" dirty="0"/>
              <a:t>TCP</a:t>
            </a:r>
            <a:r>
              <a:rPr lang="zh-CN" altLang="en-US" sz="1800" dirty="0"/>
              <a:t>端口，同时还包含以下指责：管理</a:t>
            </a:r>
            <a:r>
              <a:rPr lang="en-US" altLang="zh-CN" sz="1800" dirty="0"/>
              <a:t>Servlet</a:t>
            </a:r>
            <a:r>
              <a:rPr lang="zh-CN" altLang="en-US" sz="1800" dirty="0"/>
              <a:t>程序的生命周期将</a:t>
            </a:r>
            <a:r>
              <a:rPr lang="en-US" altLang="zh-CN" sz="1800" dirty="0"/>
              <a:t>URL</a:t>
            </a:r>
            <a:r>
              <a:rPr lang="zh-CN" altLang="en-US" sz="1800" dirty="0"/>
              <a:t>映射到指定的</a:t>
            </a:r>
            <a:r>
              <a:rPr lang="en-US" altLang="zh-CN" sz="1800" dirty="0"/>
              <a:t>Servlet</a:t>
            </a:r>
            <a:r>
              <a:rPr lang="zh-CN" altLang="en-US" sz="1800" dirty="0"/>
              <a:t>进行处理与</a:t>
            </a:r>
            <a:r>
              <a:rPr lang="en-US" altLang="zh-CN" sz="1800" dirty="0"/>
              <a:t>Servlet</a:t>
            </a:r>
            <a:r>
              <a:rPr lang="zh-CN" altLang="en-US" sz="1800" dirty="0"/>
              <a:t>程序合作处理</a:t>
            </a:r>
            <a:r>
              <a:rPr lang="en-US" altLang="zh-CN" sz="1800" dirty="0"/>
              <a:t>HTTP</a:t>
            </a:r>
            <a:r>
              <a:rPr lang="zh-CN" altLang="en-US" sz="1800" dirty="0"/>
              <a:t>请求</a:t>
            </a:r>
            <a:r>
              <a:rPr lang="en-US" altLang="zh-CN" sz="1800" dirty="0"/>
              <a:t>——</a:t>
            </a:r>
            <a:r>
              <a:rPr lang="zh-CN" altLang="en-US" sz="1800" dirty="0"/>
              <a:t>根据</a:t>
            </a:r>
            <a:r>
              <a:rPr lang="en-US" altLang="zh-CN" sz="1800" dirty="0"/>
              <a:t>HTTP</a:t>
            </a:r>
            <a:r>
              <a:rPr lang="zh-CN" altLang="en-US" sz="1800" dirty="0"/>
              <a:t>请求生成</a:t>
            </a:r>
            <a:r>
              <a:rPr lang="en-US" altLang="zh-CN" sz="1800" dirty="0" err="1"/>
              <a:t>HttpServletResponse</a:t>
            </a:r>
            <a:r>
              <a:rPr lang="zh-CN" altLang="en-US" sz="1800" dirty="0"/>
              <a:t>对象并传递给</a:t>
            </a:r>
            <a:r>
              <a:rPr lang="en-US" altLang="zh-CN" sz="1800" dirty="0"/>
              <a:t>Servlet</a:t>
            </a:r>
            <a:r>
              <a:rPr lang="zh-CN" altLang="en-US" sz="1800" dirty="0"/>
              <a:t>进行处理，将</a:t>
            </a:r>
            <a:r>
              <a:rPr lang="en-US" altLang="zh-CN" sz="1800" dirty="0"/>
              <a:t>Servlet</a:t>
            </a:r>
            <a:r>
              <a:rPr lang="zh-CN" altLang="en-US" sz="1800" dirty="0"/>
              <a:t>中的</a:t>
            </a:r>
            <a:r>
              <a:rPr lang="en-US" altLang="zh-CN" sz="1800" dirty="0" err="1"/>
              <a:t>HttpServletResponse</a:t>
            </a:r>
            <a:r>
              <a:rPr lang="zh-CN" altLang="en-US" sz="1800" dirty="0"/>
              <a:t>对象生成的内容返回给浏览</a:t>
            </a:r>
            <a:r>
              <a:rPr lang="zh-CN" altLang="en-US" sz="1800" dirty="0" smtClean="0"/>
              <a:t>器</a:t>
            </a:r>
            <a:endParaRPr lang="en-US" altLang="zh-CN" sz="1800" dirty="0" smtClean="0"/>
          </a:p>
          <a:p>
            <a:pPr algn="l"/>
            <a:endParaRPr lang="en-US" altLang="zh-CN" sz="1800" dirty="0"/>
          </a:p>
          <a:p>
            <a:pPr algn="l"/>
            <a:r>
              <a:rPr lang="en-US" altLang="zh-CN" sz="1800" dirty="0" smtClean="0"/>
              <a:t>Tomcat </a:t>
            </a:r>
            <a:r>
              <a:rPr lang="zh-CN" altLang="en-US" sz="1800" dirty="0"/>
              <a:t>启动后，可以通过在浏览器地址栏输入 </a:t>
            </a:r>
            <a:r>
              <a:rPr lang="en-US" altLang="zh-CN" sz="1800" dirty="0"/>
              <a:t>http://localhost:8080/ </a:t>
            </a:r>
            <a:r>
              <a:rPr lang="zh-CN" altLang="en-US" sz="1800" dirty="0"/>
              <a:t>访问 </a:t>
            </a:r>
            <a:r>
              <a:rPr lang="en-US" altLang="zh-CN" sz="1800" dirty="0"/>
              <a:t>Tomcat </a:t>
            </a:r>
            <a:r>
              <a:rPr lang="zh-CN" altLang="en-US" sz="1800" dirty="0"/>
              <a:t>中的默认应用程序。</a:t>
            </a:r>
            <a:endParaRPr lang="en-CA" sz="1800" dirty="0"/>
          </a:p>
        </p:txBody>
      </p:sp>
    </p:spTree>
    <p:extLst>
      <p:ext uri="{BB962C8B-B14F-4D97-AF65-F5344CB8AC3E}">
        <p14:creationId xmlns:p14="http://schemas.microsoft.com/office/powerpoint/2010/main" val="3209112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sz="1800" dirty="0" smtClean="0"/>
              <a:t>Create maven web application</a:t>
            </a:r>
          </a:p>
          <a:p>
            <a:pPr algn="l"/>
            <a:endParaRPr lang="en-US" sz="1800" dirty="0"/>
          </a:p>
          <a:p>
            <a:pPr algn="l"/>
            <a:r>
              <a:rPr lang="en-CA" sz="1800" dirty="0"/>
              <a:t>&lt;dependency&gt;</a:t>
            </a:r>
          </a:p>
          <a:p>
            <a:pPr algn="l"/>
            <a:r>
              <a:rPr lang="en-CA" sz="1800" dirty="0"/>
              <a:t>	&lt;</a:t>
            </a:r>
            <a:r>
              <a:rPr lang="en-CA" sz="1800" dirty="0" err="1"/>
              <a:t>groupId</a:t>
            </a:r>
            <a:r>
              <a:rPr lang="en-CA" sz="1800" dirty="0"/>
              <a:t>&gt;</a:t>
            </a:r>
            <a:r>
              <a:rPr lang="en-CA" sz="1800" dirty="0" err="1"/>
              <a:t>javax.servlet</a:t>
            </a:r>
            <a:r>
              <a:rPr lang="en-CA" sz="1800" dirty="0"/>
              <a:t>&lt;/</a:t>
            </a:r>
            <a:r>
              <a:rPr lang="en-CA" sz="1800" dirty="0" err="1"/>
              <a:t>groupId</a:t>
            </a:r>
            <a:r>
              <a:rPr lang="en-CA" sz="1800" dirty="0"/>
              <a:t>&gt;</a:t>
            </a:r>
          </a:p>
          <a:p>
            <a:pPr algn="l"/>
            <a:r>
              <a:rPr lang="en-CA" sz="1800" dirty="0"/>
              <a:t>	&lt;</a:t>
            </a:r>
            <a:r>
              <a:rPr lang="en-CA" sz="1800" dirty="0" err="1"/>
              <a:t>artifactId</a:t>
            </a:r>
            <a:r>
              <a:rPr lang="en-CA" sz="1800" dirty="0"/>
              <a:t>&gt;</a:t>
            </a:r>
            <a:r>
              <a:rPr lang="en-CA" sz="1800" dirty="0" err="1"/>
              <a:t>javax.servlet-api</a:t>
            </a:r>
            <a:r>
              <a:rPr lang="en-CA" sz="1800" dirty="0"/>
              <a:t>&lt;/</a:t>
            </a:r>
            <a:r>
              <a:rPr lang="en-CA" sz="1800" dirty="0" err="1"/>
              <a:t>artifactId</a:t>
            </a:r>
            <a:r>
              <a:rPr lang="en-CA" sz="1800" dirty="0"/>
              <a:t>&gt;</a:t>
            </a:r>
          </a:p>
          <a:p>
            <a:pPr algn="l"/>
            <a:r>
              <a:rPr lang="en-CA" sz="1800" dirty="0"/>
              <a:t>	&lt;version&gt;3.1.0&lt;/version&gt;</a:t>
            </a:r>
          </a:p>
          <a:p>
            <a:pPr algn="l"/>
            <a:r>
              <a:rPr lang="en-CA" sz="1800" dirty="0"/>
              <a:t>&lt;/dependency&gt;</a:t>
            </a:r>
          </a:p>
        </p:txBody>
      </p:sp>
    </p:spTree>
    <p:extLst>
      <p:ext uri="{BB962C8B-B14F-4D97-AF65-F5344CB8AC3E}">
        <p14:creationId xmlns:p14="http://schemas.microsoft.com/office/powerpoint/2010/main" val="2062035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026" name="Picture 2" descr="add-new-folders-in-maven-web-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32" y="430305"/>
            <a:ext cx="7313588" cy="566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08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t>使用</a:t>
            </a:r>
            <a:r>
              <a:rPr lang="en-US" altLang="zh-CN" dirty="0"/>
              <a:t>get</a:t>
            </a:r>
            <a:r>
              <a:rPr lang="zh-CN" altLang="en-US" dirty="0"/>
              <a:t>方法查询时</a:t>
            </a:r>
            <a:r>
              <a:rPr lang="en-US" altLang="zh-CN" dirty="0"/>
              <a:t>,</a:t>
            </a:r>
            <a:r>
              <a:rPr lang="zh-CN" altLang="en-US" dirty="0"/>
              <a:t>程序立即去访问数据库</a:t>
            </a:r>
            <a:r>
              <a:rPr lang="en-US" altLang="zh-CN" dirty="0"/>
              <a:t>(</a:t>
            </a:r>
            <a:r>
              <a:rPr lang="zh-CN" altLang="en-US" dirty="0"/>
              <a:t>实际上是先去一级缓存</a:t>
            </a:r>
            <a:r>
              <a:rPr lang="en-US" altLang="zh-CN" dirty="0"/>
              <a:t>session</a:t>
            </a:r>
            <a:r>
              <a:rPr lang="zh-CN" altLang="en-US" dirty="0"/>
              <a:t>中查询</a:t>
            </a:r>
            <a:r>
              <a:rPr lang="en-US" altLang="zh-CN" dirty="0"/>
              <a:t>,</a:t>
            </a:r>
            <a:r>
              <a:rPr lang="zh-CN" altLang="en-US" dirty="0"/>
              <a:t>没有发现的话再去二级缓存</a:t>
            </a:r>
            <a:r>
              <a:rPr lang="en-US" altLang="zh-CN" dirty="0"/>
              <a:t>,</a:t>
            </a:r>
            <a:r>
              <a:rPr lang="zh-CN" altLang="en-US" dirty="0"/>
              <a:t>再没有的话才去访问数据库</a:t>
            </a:r>
            <a:r>
              <a:rPr lang="en-US" altLang="zh-CN" dirty="0"/>
              <a:t>),</a:t>
            </a:r>
            <a:r>
              <a:rPr lang="zh-CN" altLang="en-US" dirty="0"/>
              <a:t>得到</a:t>
            </a:r>
            <a:r>
              <a:rPr lang="en-US" altLang="zh-CN" dirty="0"/>
              <a:t>id=2</a:t>
            </a:r>
            <a:r>
              <a:rPr lang="zh-CN" altLang="en-US" dirty="0"/>
              <a:t>的</a:t>
            </a:r>
            <a:r>
              <a:rPr lang="en-US" altLang="zh-CN" dirty="0"/>
              <a:t>Book,</a:t>
            </a:r>
            <a:r>
              <a:rPr lang="zh-CN" altLang="en-US" dirty="0"/>
              <a:t>并且打印出</a:t>
            </a:r>
            <a:r>
              <a:rPr lang="en-US" altLang="zh-CN" dirty="0" err="1"/>
              <a:t>sql</a:t>
            </a:r>
            <a:r>
              <a:rPr lang="zh-CN" altLang="en-US" dirty="0"/>
              <a:t>语句</a:t>
            </a:r>
            <a:r>
              <a:rPr lang="en-US" altLang="zh-CN" dirty="0"/>
              <a:t>,</a:t>
            </a:r>
            <a:r>
              <a:rPr lang="zh-CN" altLang="en-US" dirty="0"/>
              <a:t>而是用</a:t>
            </a:r>
            <a:r>
              <a:rPr lang="en-US" altLang="zh-CN" dirty="0"/>
              <a:t>load</a:t>
            </a:r>
            <a:r>
              <a:rPr lang="zh-CN" altLang="en-US" dirty="0"/>
              <a:t>方法查询时</a:t>
            </a:r>
            <a:r>
              <a:rPr lang="en-US" altLang="zh-CN" dirty="0"/>
              <a:t>,load</a:t>
            </a:r>
            <a:r>
              <a:rPr lang="zh-CN" altLang="en-US" dirty="0"/>
              <a:t>并未立即去访问数据库</a:t>
            </a:r>
            <a:r>
              <a:rPr lang="en-US" altLang="zh-CN" dirty="0"/>
              <a:t>,</a:t>
            </a:r>
            <a:r>
              <a:rPr lang="zh-CN" altLang="en-US" dirty="0"/>
              <a:t>他先是返回了一个</a:t>
            </a:r>
            <a:r>
              <a:rPr lang="en-US" altLang="zh-CN" dirty="0"/>
              <a:t>Book</a:t>
            </a:r>
            <a:r>
              <a:rPr lang="zh-CN" altLang="en-US" dirty="0"/>
              <a:t>的代理对象</a:t>
            </a:r>
            <a:r>
              <a:rPr lang="en-US" altLang="zh-CN" dirty="0"/>
              <a:t>,</a:t>
            </a:r>
            <a:r>
              <a:rPr lang="zh-CN" altLang="en-US" dirty="0"/>
              <a:t>当你真正要用到</a:t>
            </a:r>
            <a:r>
              <a:rPr lang="en-US" altLang="zh-CN" dirty="0"/>
              <a:t>Book</a:t>
            </a:r>
            <a:r>
              <a:rPr lang="zh-CN" altLang="en-US" dirty="0"/>
              <a:t>中信息时</a:t>
            </a:r>
            <a:r>
              <a:rPr lang="en-US" altLang="zh-CN" dirty="0"/>
              <a:t>,</a:t>
            </a:r>
            <a:r>
              <a:rPr lang="zh-CN" altLang="en-US" dirty="0"/>
              <a:t>才去访问数据库</a:t>
            </a:r>
            <a:r>
              <a:rPr lang="en-US" altLang="zh-CN" dirty="0"/>
              <a:t>.load</a:t>
            </a:r>
            <a:r>
              <a:rPr lang="zh-CN" altLang="en-US" dirty="0"/>
              <a:t>支持延迟加载</a:t>
            </a:r>
            <a:r>
              <a:rPr lang="en-US" altLang="zh-CN" dirty="0"/>
              <a:t>,get</a:t>
            </a:r>
            <a:r>
              <a:rPr lang="zh-CN" altLang="en-US" dirty="0"/>
              <a:t>不支持延迟加载</a:t>
            </a:r>
            <a:r>
              <a:rPr lang="en-US" altLang="zh-CN" dirty="0"/>
              <a:t>,</a:t>
            </a:r>
            <a:r>
              <a:rPr lang="zh-CN" altLang="en-US" dirty="0"/>
              <a:t>当然如果设置了</a:t>
            </a:r>
            <a:r>
              <a:rPr lang="en-US" altLang="zh-CN" dirty="0"/>
              <a:t>lazy=</a:t>
            </a:r>
            <a:r>
              <a:rPr lang="en-US" altLang="zh-CN" dirty="0" err="1"/>
              <a:t>false,get</a:t>
            </a:r>
            <a:r>
              <a:rPr lang="zh-CN" altLang="en-US" dirty="0"/>
              <a:t>和</a:t>
            </a:r>
            <a:r>
              <a:rPr lang="en-US" altLang="zh-CN" dirty="0"/>
              <a:t>load</a:t>
            </a:r>
            <a:r>
              <a:rPr lang="zh-CN" altLang="en-US" dirty="0"/>
              <a:t>都会直接去访问数据库</a:t>
            </a:r>
            <a:r>
              <a:rPr lang="en-US" altLang="zh-CN" dirty="0"/>
              <a:t>,</a:t>
            </a:r>
            <a:r>
              <a:rPr lang="zh-CN" altLang="en-US" dirty="0"/>
              <a:t>都变成即时加载</a:t>
            </a:r>
            <a:r>
              <a:rPr lang="en-US" altLang="zh-CN" dirty="0"/>
              <a:t>.</a:t>
            </a:r>
          </a:p>
          <a:p>
            <a:pPr algn="l"/>
            <a:r>
              <a:rPr lang="zh-CN" altLang="en-US" dirty="0"/>
              <a:t>　　</a:t>
            </a:r>
            <a:r>
              <a:rPr lang="en-US" altLang="zh-CN" dirty="0"/>
              <a:t>get/load</a:t>
            </a:r>
            <a:r>
              <a:rPr lang="zh-CN" altLang="en-US" dirty="0"/>
              <a:t>方法还有一个很重要的区别就是</a:t>
            </a:r>
            <a:r>
              <a:rPr lang="en-US" altLang="zh-CN" dirty="0"/>
              <a:t>:</a:t>
            </a:r>
          </a:p>
          <a:p>
            <a:pPr algn="l"/>
            <a:r>
              <a:rPr lang="zh-CN" altLang="en-US" dirty="0"/>
              <a:t>　　　　</a:t>
            </a:r>
            <a:r>
              <a:rPr lang="en-US" altLang="zh-CN" dirty="0"/>
              <a:t>load</a:t>
            </a:r>
            <a:r>
              <a:rPr lang="zh-CN" altLang="en-US" dirty="0"/>
              <a:t>方式检索不到的话会抛出</a:t>
            </a:r>
            <a:r>
              <a:rPr lang="en-US" altLang="zh-CN" dirty="0" err="1"/>
              <a:t>org.hibernate.ObjectNotFoundException</a:t>
            </a:r>
            <a:r>
              <a:rPr lang="zh-CN" altLang="en-US" dirty="0"/>
              <a:t>异常</a:t>
            </a:r>
          </a:p>
          <a:p>
            <a:pPr algn="l"/>
            <a:r>
              <a:rPr lang="zh-CN" altLang="en-US" dirty="0"/>
              <a:t>　　　　</a:t>
            </a:r>
            <a:r>
              <a:rPr lang="en-US" altLang="zh-CN" dirty="0"/>
              <a:t>get</a:t>
            </a:r>
            <a:r>
              <a:rPr lang="zh-CN" altLang="en-US" dirty="0"/>
              <a:t>方法检索不到的话会返回</a:t>
            </a:r>
            <a:r>
              <a:rPr lang="en-US" altLang="zh-CN" dirty="0"/>
              <a:t>null</a:t>
            </a:r>
            <a:endParaRPr lang="en-CA" dirty="0"/>
          </a:p>
        </p:txBody>
      </p:sp>
    </p:spTree>
    <p:extLst>
      <p:ext uri="{BB962C8B-B14F-4D97-AF65-F5344CB8AC3E}">
        <p14:creationId xmlns:p14="http://schemas.microsoft.com/office/powerpoint/2010/main" val="27994063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update-maven-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583"/>
            <a:ext cx="10959407" cy="508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8014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3074" name="Picture 2" descr="updated-source-fol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61" y="226105"/>
            <a:ext cx="10581430" cy="633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352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CA" sz="1800" dirty="0" smtClean="0"/>
              <a:t>apache-tomcat-8.5.12</a:t>
            </a:r>
          </a:p>
          <a:p>
            <a:pPr algn="l"/>
            <a:endParaRPr lang="en-US" sz="1800" dirty="0"/>
          </a:p>
          <a:p>
            <a:pPr algn="l"/>
            <a:endParaRPr lang="en-US" sz="1800" dirty="0" smtClean="0"/>
          </a:p>
          <a:p>
            <a:pPr algn="l"/>
            <a:r>
              <a:rPr lang="en-CA" sz="1800" dirty="0" err="1"/>
              <a:t>response.setContentType</a:t>
            </a:r>
            <a:r>
              <a:rPr lang="en-CA" sz="1800" dirty="0"/>
              <a:t>("text/html");</a:t>
            </a:r>
          </a:p>
          <a:p>
            <a:pPr algn="l"/>
            <a:r>
              <a:rPr lang="en-CA" sz="1800" dirty="0" err="1" smtClean="0"/>
              <a:t>PrintWriter</a:t>
            </a:r>
            <a:r>
              <a:rPr lang="en-CA" sz="1800" dirty="0" smtClean="0"/>
              <a:t> </a:t>
            </a:r>
            <a:r>
              <a:rPr lang="en-CA" sz="1800" dirty="0"/>
              <a:t>out = </a:t>
            </a:r>
            <a:r>
              <a:rPr lang="en-CA" sz="1800" dirty="0" err="1"/>
              <a:t>response.getWriter</a:t>
            </a:r>
            <a:r>
              <a:rPr lang="en-CA" sz="1800" dirty="0"/>
              <a:t>();</a:t>
            </a:r>
          </a:p>
          <a:p>
            <a:pPr algn="l"/>
            <a:r>
              <a:rPr lang="en-CA" sz="1800" dirty="0" err="1" smtClean="0"/>
              <a:t>out.println</a:t>
            </a:r>
            <a:r>
              <a:rPr lang="en-CA" sz="1800" dirty="0"/>
              <a:t>("&lt;h1&gt; this is a servlet&lt;/h1</a:t>
            </a:r>
            <a:r>
              <a:rPr lang="en-CA" sz="1800" dirty="0" smtClean="0"/>
              <a:t>&gt;");</a:t>
            </a:r>
          </a:p>
          <a:p>
            <a:pPr algn="l"/>
            <a:endParaRPr lang="en-US" sz="1800" dirty="0"/>
          </a:p>
          <a:p>
            <a:pPr algn="l"/>
            <a:r>
              <a:rPr lang="en-CA" sz="1800" dirty="0"/>
              <a:t>&lt;%@ page language="java" </a:t>
            </a:r>
            <a:r>
              <a:rPr lang="en-CA" sz="1800" dirty="0" err="1"/>
              <a:t>contentType</a:t>
            </a:r>
            <a:r>
              <a:rPr lang="en-CA" sz="1800" dirty="0"/>
              <a:t>="text/html; charset=ISO-8859-1"     </a:t>
            </a:r>
            <a:r>
              <a:rPr lang="en-CA" sz="1800" dirty="0" err="1"/>
              <a:t>pageEncoding</a:t>
            </a:r>
            <a:r>
              <a:rPr lang="en-CA" sz="1800" dirty="0"/>
              <a:t>="ISO-8859-1"%&gt;</a:t>
            </a:r>
          </a:p>
          <a:p>
            <a:pPr algn="l"/>
            <a:r>
              <a:rPr lang="en-CA" sz="1800" dirty="0"/>
              <a:t>&lt;!DOCTYPE html PUBLIC "-//W3C//DTD HTML 4.01 Transitional//EN" "http://www.w3.org/TR/html4/loose.dtd"&gt;</a:t>
            </a:r>
          </a:p>
          <a:p>
            <a:pPr algn="l"/>
            <a:r>
              <a:rPr lang="en-CA" sz="1800" dirty="0"/>
              <a:t>&lt;html&gt;</a:t>
            </a:r>
          </a:p>
          <a:p>
            <a:pPr algn="l"/>
            <a:r>
              <a:rPr lang="en-CA" sz="1800" dirty="0"/>
              <a:t>&lt;head&gt;</a:t>
            </a:r>
          </a:p>
          <a:p>
            <a:pPr algn="l"/>
            <a:r>
              <a:rPr lang="en-CA" sz="1800" dirty="0"/>
              <a:t>&lt;meta http-</a:t>
            </a:r>
            <a:r>
              <a:rPr lang="en-CA" sz="1800" dirty="0" err="1"/>
              <a:t>equiv</a:t>
            </a:r>
            <a:r>
              <a:rPr lang="en-CA" sz="1800" dirty="0"/>
              <a:t>="Content-Type" content="text/html; charset=ISO-8859-1"&gt;</a:t>
            </a:r>
          </a:p>
          <a:p>
            <a:pPr algn="l"/>
            <a:r>
              <a:rPr lang="en-CA" sz="1800" dirty="0"/>
              <a:t>&lt;title&gt;Hello World - JSP tutorial&lt;/title&gt;</a:t>
            </a:r>
          </a:p>
          <a:p>
            <a:pPr algn="l"/>
            <a:r>
              <a:rPr lang="en-CA" sz="1800" dirty="0"/>
              <a:t>&lt;/head&gt;</a:t>
            </a:r>
          </a:p>
          <a:p>
            <a:pPr algn="l"/>
            <a:r>
              <a:rPr lang="en-CA" sz="1800" dirty="0"/>
              <a:t>&lt;body&gt;</a:t>
            </a:r>
          </a:p>
          <a:p>
            <a:pPr algn="l"/>
            <a:r>
              <a:rPr lang="en-CA" sz="1800" dirty="0"/>
              <a:t>    &lt;%= "Hello World this is </a:t>
            </a:r>
            <a:r>
              <a:rPr lang="en-CA" sz="1800" dirty="0" err="1"/>
              <a:t>jsp</a:t>
            </a:r>
            <a:r>
              <a:rPr lang="en-CA" sz="1800" dirty="0"/>
              <a:t>!" %&gt;</a:t>
            </a:r>
          </a:p>
          <a:p>
            <a:pPr algn="l"/>
            <a:r>
              <a:rPr lang="en-CA" sz="1800" dirty="0"/>
              <a:t>&lt;/body&gt;</a:t>
            </a:r>
          </a:p>
          <a:p>
            <a:pPr algn="l"/>
            <a:r>
              <a:rPr lang="en-CA" sz="1800" dirty="0"/>
              <a:t>&lt;/html&gt;</a:t>
            </a:r>
          </a:p>
        </p:txBody>
      </p:sp>
    </p:spTree>
    <p:extLst>
      <p:ext uri="{BB962C8B-B14F-4D97-AF65-F5344CB8AC3E}">
        <p14:creationId xmlns:p14="http://schemas.microsoft.com/office/powerpoint/2010/main" val="35677900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&lt;!DOCTYPE web-app PUBLIC</a:t>
            </a:r>
          </a:p>
          <a:p>
            <a:pPr algn="l"/>
            <a:r>
              <a:rPr lang="en-CA" sz="1800" dirty="0"/>
              <a:t> "-//Sun Microsystems, Inc.//DTD Web Application 2.3//EN"</a:t>
            </a:r>
          </a:p>
          <a:p>
            <a:pPr algn="l"/>
            <a:r>
              <a:rPr lang="en-CA" sz="1800" dirty="0"/>
              <a:t> "http://java.sun.com/</a:t>
            </a:r>
            <a:r>
              <a:rPr lang="en-CA" sz="1800" dirty="0" err="1"/>
              <a:t>dtd</a:t>
            </a:r>
            <a:r>
              <a:rPr lang="en-CA" sz="1800" dirty="0"/>
              <a:t>/web-app_2_3.dtd" &gt;</a:t>
            </a:r>
          </a:p>
          <a:p>
            <a:pPr algn="l"/>
            <a:endParaRPr lang="en-CA" sz="1800" dirty="0"/>
          </a:p>
          <a:p>
            <a:pPr algn="l"/>
            <a:r>
              <a:rPr lang="en-CA" sz="1800" dirty="0"/>
              <a:t>&lt;web-app&gt;</a:t>
            </a:r>
          </a:p>
          <a:p>
            <a:pPr algn="l"/>
            <a:r>
              <a:rPr lang="en-CA" sz="1800" dirty="0"/>
              <a:t>  &lt;display-name&gt;Archetype Created Web Application&lt;/display-name&gt;</a:t>
            </a:r>
          </a:p>
          <a:p>
            <a:pPr algn="l"/>
            <a:r>
              <a:rPr lang="en-CA" sz="1800" dirty="0"/>
              <a:t>  &lt;servlet&gt;</a:t>
            </a:r>
          </a:p>
          <a:p>
            <a:pPr algn="l"/>
            <a:r>
              <a:rPr lang="en-CA" sz="1800" dirty="0"/>
              <a:t>  	&lt;servlet-name&gt;TestServlet1&lt;/servlet-name&gt;</a:t>
            </a:r>
          </a:p>
          <a:p>
            <a:pPr algn="l"/>
            <a:r>
              <a:rPr lang="en-CA" sz="1800" dirty="0"/>
              <a:t>  	&lt;display-name&gt;TestServlet1&lt;/display-name&gt;</a:t>
            </a:r>
          </a:p>
          <a:p>
            <a:pPr algn="l"/>
            <a:r>
              <a:rPr lang="en-CA" sz="1800" dirty="0"/>
              <a:t>  	&lt;description&gt;&lt;/description&gt;</a:t>
            </a:r>
          </a:p>
          <a:p>
            <a:pPr algn="l"/>
            <a:r>
              <a:rPr lang="en-CA" sz="1800" dirty="0"/>
              <a:t>  	&lt;servlet-class&gt;com.test.TestServlet1&lt;/servlet-class&gt;</a:t>
            </a:r>
          </a:p>
          <a:p>
            <a:pPr algn="l"/>
            <a:r>
              <a:rPr lang="en-CA" sz="1800" dirty="0"/>
              <a:t>  &lt;/servlet&gt;</a:t>
            </a:r>
          </a:p>
          <a:p>
            <a:pPr algn="l"/>
            <a:r>
              <a:rPr lang="en-CA" sz="1800" dirty="0"/>
              <a:t>  &lt;servlet-mapping&gt;</a:t>
            </a:r>
          </a:p>
          <a:p>
            <a:pPr algn="l"/>
            <a:r>
              <a:rPr lang="en-CA" sz="1800" dirty="0"/>
              <a:t>  	&lt;servlet-name&gt;TestServlet1&lt;/servlet-name&gt;</a:t>
            </a:r>
          </a:p>
          <a:p>
            <a:pPr algn="l"/>
            <a:r>
              <a:rPr lang="en-CA" sz="1800" dirty="0"/>
              <a:t>  	&lt;</a:t>
            </a:r>
            <a:r>
              <a:rPr lang="en-CA" sz="1800" dirty="0" err="1"/>
              <a:t>url</a:t>
            </a:r>
            <a:r>
              <a:rPr lang="en-CA" sz="1800" dirty="0"/>
              <a:t>-pattern&gt;/TestServlet1&lt;/</a:t>
            </a:r>
            <a:r>
              <a:rPr lang="en-CA" sz="1800" dirty="0" err="1"/>
              <a:t>url</a:t>
            </a:r>
            <a:r>
              <a:rPr lang="en-CA" sz="1800" dirty="0"/>
              <a:t>-pattern&gt;</a:t>
            </a:r>
          </a:p>
          <a:p>
            <a:pPr algn="l"/>
            <a:r>
              <a:rPr lang="en-CA" sz="1800" dirty="0"/>
              <a:t>  &lt;/servlet-mapping&gt;</a:t>
            </a:r>
          </a:p>
          <a:p>
            <a:pPr algn="l"/>
            <a:r>
              <a:rPr lang="en-CA" sz="1800" dirty="0"/>
              <a:t>&lt;/web-app&gt;</a:t>
            </a:r>
          </a:p>
          <a:p>
            <a:pPr algn="l"/>
            <a:endParaRPr lang="en-CA" sz="1800" dirty="0"/>
          </a:p>
        </p:txBody>
      </p:sp>
    </p:spTree>
    <p:extLst>
      <p:ext uri="{BB962C8B-B14F-4D97-AF65-F5344CB8AC3E}">
        <p14:creationId xmlns:p14="http://schemas.microsoft.com/office/powerpoint/2010/main" val="11991032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&lt;dependency&gt;</a:t>
            </a:r>
          </a:p>
          <a:p>
            <a:pPr algn="l"/>
            <a:r>
              <a:rPr lang="en-CA" sz="1800" dirty="0"/>
              <a:t>	&lt;</a:t>
            </a:r>
            <a:r>
              <a:rPr lang="en-CA" sz="1800" dirty="0" err="1"/>
              <a:t>groupId</a:t>
            </a:r>
            <a:r>
              <a:rPr lang="en-CA" sz="1800" dirty="0"/>
              <a:t>&gt;</a:t>
            </a:r>
            <a:r>
              <a:rPr lang="en-CA" sz="1800" dirty="0" err="1"/>
              <a:t>javax.servlet</a:t>
            </a:r>
            <a:r>
              <a:rPr lang="en-CA" sz="1800" dirty="0"/>
              <a:t>&lt;/</a:t>
            </a:r>
            <a:r>
              <a:rPr lang="en-CA" sz="1800" dirty="0" err="1"/>
              <a:t>groupId</a:t>
            </a:r>
            <a:r>
              <a:rPr lang="en-CA" sz="1800" dirty="0"/>
              <a:t>&gt;</a:t>
            </a:r>
          </a:p>
          <a:p>
            <a:pPr algn="l"/>
            <a:r>
              <a:rPr lang="en-CA" sz="1800" dirty="0"/>
              <a:t>	&lt;</a:t>
            </a:r>
            <a:r>
              <a:rPr lang="en-CA" sz="1800" dirty="0" err="1"/>
              <a:t>artifactId</a:t>
            </a:r>
            <a:r>
              <a:rPr lang="en-CA" sz="1800" dirty="0"/>
              <a:t>&gt;</a:t>
            </a:r>
            <a:r>
              <a:rPr lang="en-CA" sz="1800" dirty="0" err="1"/>
              <a:t>javax.servlet-api</a:t>
            </a:r>
            <a:r>
              <a:rPr lang="en-CA" sz="1800" dirty="0"/>
              <a:t>&lt;/</a:t>
            </a:r>
            <a:r>
              <a:rPr lang="en-CA" sz="1800" dirty="0" err="1"/>
              <a:t>artifactId</a:t>
            </a:r>
            <a:r>
              <a:rPr lang="en-CA" sz="1800" dirty="0"/>
              <a:t>&gt;</a:t>
            </a:r>
          </a:p>
          <a:p>
            <a:pPr algn="l"/>
            <a:r>
              <a:rPr lang="en-CA" sz="1800" dirty="0"/>
              <a:t>	&lt;version&gt;3.1.0&lt;/version&gt;</a:t>
            </a:r>
          </a:p>
          <a:p>
            <a:pPr algn="l"/>
            <a:r>
              <a:rPr lang="en-CA" sz="1800" dirty="0"/>
              <a:t>&lt;/dependency&gt;</a:t>
            </a:r>
          </a:p>
          <a:p>
            <a:pPr algn="l"/>
            <a:r>
              <a:rPr lang="en-CA" sz="1800" dirty="0"/>
              <a:t> </a:t>
            </a:r>
          </a:p>
        </p:txBody>
      </p:sp>
    </p:spTree>
    <p:extLst>
      <p:ext uri="{BB962C8B-B14F-4D97-AF65-F5344CB8AC3E}">
        <p14:creationId xmlns:p14="http://schemas.microsoft.com/office/powerpoint/2010/main" val="19330687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hlinkClick r:id="rId2"/>
              </a:rPr>
              <a:t>http://</a:t>
            </a:r>
            <a:r>
              <a:rPr lang="en-CA" sz="1800" dirty="0" smtClean="0">
                <a:hlinkClick r:id="rId2"/>
              </a:rPr>
              <a:t>localhost:8123/testMavenWeb/index.jsp</a:t>
            </a:r>
            <a:endParaRPr lang="en-CA" sz="1800" dirty="0" smtClean="0"/>
          </a:p>
          <a:p>
            <a:pPr algn="l"/>
            <a:endParaRPr lang="en-US" sz="1800" dirty="0"/>
          </a:p>
          <a:p>
            <a:pPr algn="l"/>
            <a:endParaRPr lang="en-US" sz="1800" dirty="0" smtClean="0"/>
          </a:p>
          <a:p>
            <a:pPr algn="l"/>
            <a:r>
              <a:rPr lang="en-CA" sz="1800" dirty="0">
                <a:hlinkClick r:id="rId3"/>
              </a:rPr>
              <a:t>http://</a:t>
            </a:r>
            <a:r>
              <a:rPr lang="en-CA" sz="1800" dirty="0" smtClean="0">
                <a:hlinkClick r:id="rId3"/>
              </a:rPr>
              <a:t>localhost:8123/testMavenWeb/TestServlet1</a:t>
            </a:r>
            <a:endParaRPr lang="en-CA" sz="1800" dirty="0" smtClean="0"/>
          </a:p>
          <a:p>
            <a:pPr algn="l"/>
            <a:endParaRPr lang="en-US" sz="1800" dirty="0"/>
          </a:p>
          <a:p>
            <a:pPr algn="l"/>
            <a:endParaRPr lang="en-CA" sz="1800" dirty="0"/>
          </a:p>
        </p:txBody>
      </p:sp>
    </p:spTree>
    <p:extLst>
      <p:ext uri="{BB962C8B-B14F-4D97-AF65-F5344CB8AC3E}">
        <p14:creationId xmlns:p14="http://schemas.microsoft.com/office/powerpoint/2010/main" val="14252092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1984680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2028564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dirty="0"/>
              <a:t>即时加载和延时加载的概念</a:t>
            </a:r>
            <a:r>
              <a:rPr lang="en-US" altLang="zh-CN" dirty="0"/>
              <a:t>,</a:t>
            </a:r>
            <a:r>
              <a:rPr lang="zh-CN" altLang="en-US" dirty="0"/>
              <a:t>通俗的说</a:t>
            </a:r>
            <a:r>
              <a:rPr lang="en-US" altLang="zh-CN" dirty="0"/>
              <a:t>,</a:t>
            </a:r>
            <a:r>
              <a:rPr lang="zh-CN" altLang="en-US" dirty="0"/>
              <a:t>即时加载</a:t>
            </a:r>
            <a:r>
              <a:rPr lang="en-US" altLang="zh-CN" dirty="0"/>
              <a:t>,</a:t>
            </a:r>
            <a:r>
              <a:rPr lang="zh-CN" altLang="en-US" dirty="0"/>
              <a:t>就是立即去数据库查找</a:t>
            </a:r>
            <a:r>
              <a:rPr lang="en-US" altLang="zh-CN" dirty="0"/>
              <a:t>,</a:t>
            </a:r>
            <a:r>
              <a:rPr lang="zh-CN" altLang="en-US" dirty="0"/>
              <a:t>延迟加载</a:t>
            </a:r>
            <a:r>
              <a:rPr lang="en-US" altLang="zh-CN" dirty="0"/>
              <a:t>,</a:t>
            </a:r>
            <a:r>
              <a:rPr lang="zh-CN" altLang="en-US" dirty="0"/>
              <a:t>就是真正需要的时候才去数据库查找</a:t>
            </a:r>
            <a:r>
              <a:rPr lang="en-US" altLang="zh-CN" dirty="0"/>
              <a:t>,</a:t>
            </a:r>
            <a:r>
              <a:rPr lang="zh-CN" altLang="en-US" dirty="0"/>
              <a:t>这类似于单例模式中</a:t>
            </a:r>
            <a:r>
              <a:rPr lang="zh-CN" altLang="en-US" dirty="0" smtClean="0"/>
              <a:t>的懒</a:t>
            </a:r>
            <a:r>
              <a:rPr lang="zh-CN" altLang="en-US" dirty="0"/>
              <a:t>汉式和饿汉式的加载方式</a:t>
            </a:r>
            <a:r>
              <a:rPr lang="en-US" altLang="zh-CN" dirty="0" smtClean="0"/>
              <a:t>.</a:t>
            </a:r>
          </a:p>
          <a:p>
            <a:pPr algn="l"/>
            <a:endParaRPr lang="en-US" dirty="0"/>
          </a:p>
          <a:p>
            <a:pPr algn="l"/>
            <a:r>
              <a:rPr lang="zh-CN" altLang="en-US" dirty="0"/>
              <a:t>假设我现在想通过查询</a:t>
            </a:r>
            <a:r>
              <a:rPr lang="en-US" altLang="zh-CN" dirty="0"/>
              <a:t>Book,</a:t>
            </a:r>
            <a:r>
              <a:rPr lang="zh-CN" altLang="en-US" dirty="0"/>
              <a:t>来得到</a:t>
            </a:r>
            <a:r>
              <a:rPr lang="en-US" altLang="zh-CN" dirty="0"/>
              <a:t>Book</a:t>
            </a:r>
            <a:r>
              <a:rPr lang="zh-CN" altLang="en-US" dirty="0"/>
              <a:t>所对应的</a:t>
            </a:r>
            <a:r>
              <a:rPr lang="en-US" altLang="zh-CN" dirty="0"/>
              <a:t>Category,</a:t>
            </a:r>
            <a:r>
              <a:rPr lang="zh-CN" altLang="en-US" dirty="0"/>
              <a:t>如果设置为即时加载</a:t>
            </a:r>
            <a:r>
              <a:rPr lang="en-US" altLang="zh-CN" dirty="0"/>
              <a:t>,</a:t>
            </a:r>
            <a:r>
              <a:rPr lang="zh-CN" altLang="en-US" dirty="0"/>
              <a:t>当加载</a:t>
            </a:r>
            <a:r>
              <a:rPr lang="en-US" altLang="zh-CN" dirty="0"/>
              <a:t>Book</a:t>
            </a:r>
            <a:r>
              <a:rPr lang="zh-CN" altLang="en-US" dirty="0"/>
              <a:t>时</a:t>
            </a:r>
            <a:r>
              <a:rPr lang="en-US" altLang="zh-CN" dirty="0"/>
              <a:t>,</a:t>
            </a:r>
            <a:r>
              <a:rPr lang="zh-CN" altLang="en-US" dirty="0"/>
              <a:t>会自动加载</a:t>
            </a:r>
            <a:r>
              <a:rPr lang="en-US" altLang="zh-CN" dirty="0"/>
              <a:t>Category,</a:t>
            </a:r>
            <a:r>
              <a:rPr lang="zh-CN" altLang="en-US" dirty="0"/>
              <a:t>如果设置为延迟加载</a:t>
            </a:r>
            <a:r>
              <a:rPr lang="en-US" altLang="zh-CN" dirty="0"/>
              <a:t>,</a:t>
            </a:r>
            <a:r>
              <a:rPr lang="zh-CN" altLang="en-US" dirty="0"/>
              <a:t>则加载</a:t>
            </a:r>
            <a:r>
              <a:rPr lang="en-US" altLang="zh-CN" dirty="0"/>
              <a:t>Book</a:t>
            </a:r>
            <a:r>
              <a:rPr lang="zh-CN" altLang="en-US" dirty="0"/>
              <a:t>时</a:t>
            </a:r>
            <a:r>
              <a:rPr lang="en-US" altLang="zh-CN" dirty="0"/>
              <a:t>,</a:t>
            </a:r>
            <a:r>
              <a:rPr lang="zh-CN" altLang="en-US" dirty="0"/>
              <a:t>不会加载</a:t>
            </a:r>
            <a:r>
              <a:rPr lang="en-US" altLang="zh-CN" dirty="0"/>
              <a:t>Category,</a:t>
            </a:r>
            <a:r>
              <a:rPr lang="zh-CN" altLang="en-US" dirty="0"/>
              <a:t>只有当第一次调用</a:t>
            </a:r>
            <a:r>
              <a:rPr lang="en-US" altLang="zh-CN" dirty="0" err="1"/>
              <a:t>getCategory</a:t>
            </a:r>
            <a:r>
              <a:rPr lang="en-US" altLang="zh-CN" dirty="0"/>
              <a:t>(),</a:t>
            </a:r>
            <a:r>
              <a:rPr lang="zh-CN" altLang="en-US" dirty="0"/>
              <a:t>时</a:t>
            </a:r>
            <a:r>
              <a:rPr lang="en-US" altLang="zh-CN" dirty="0"/>
              <a:t>,</a:t>
            </a:r>
            <a:r>
              <a:rPr lang="zh-CN" altLang="en-US" dirty="0"/>
              <a:t>才去执行</a:t>
            </a:r>
            <a:r>
              <a:rPr lang="en-US" altLang="zh-CN" dirty="0" err="1"/>
              <a:t>sql</a:t>
            </a:r>
            <a:r>
              <a:rPr lang="zh-CN" altLang="en-US" dirty="0"/>
              <a:t>语句</a:t>
            </a:r>
            <a:r>
              <a:rPr lang="en-US" altLang="zh-CN" dirty="0"/>
              <a:t>,</a:t>
            </a:r>
            <a:r>
              <a:rPr lang="zh-CN" altLang="en-US" dirty="0"/>
              <a:t>加载</a:t>
            </a:r>
            <a:r>
              <a:rPr lang="en-US" altLang="zh-CN" dirty="0"/>
              <a:t>Category.</a:t>
            </a:r>
          </a:p>
          <a:p>
            <a:pPr algn="l"/>
            <a:endParaRPr lang="en-US" altLang="zh-CN" dirty="0"/>
          </a:p>
          <a:p>
            <a:pPr algn="l"/>
            <a:r>
              <a:rPr lang="zh-CN" altLang="en-US" dirty="0" smtClean="0"/>
              <a:t>一</a:t>
            </a:r>
            <a:r>
              <a:rPr lang="zh-CN" altLang="en-US" dirty="0"/>
              <a:t>般来说</a:t>
            </a:r>
            <a:r>
              <a:rPr lang="en-US" altLang="zh-CN" dirty="0"/>
              <a:t>,</a:t>
            </a:r>
            <a:r>
              <a:rPr lang="zh-CN" altLang="en-US" dirty="0"/>
              <a:t>延迟加载要比即时加载节省资源</a:t>
            </a:r>
            <a:r>
              <a:rPr lang="en-US" altLang="zh-CN" dirty="0"/>
              <a:t>,</a:t>
            </a:r>
            <a:r>
              <a:rPr lang="zh-CN" altLang="en-US" dirty="0"/>
              <a:t>但是如果处理不当</a:t>
            </a:r>
            <a:r>
              <a:rPr lang="en-US" altLang="zh-CN" dirty="0"/>
              <a:t>,</a:t>
            </a:r>
            <a:r>
              <a:rPr lang="zh-CN" altLang="en-US" dirty="0"/>
              <a:t>延迟加载容易抛出延迟加载异常</a:t>
            </a:r>
            <a:r>
              <a:rPr lang="en-US" altLang="zh-CN" dirty="0"/>
              <a:t>(</a:t>
            </a:r>
            <a:r>
              <a:rPr lang="en-US" altLang="zh-CN" dirty="0" err="1"/>
              <a:t>LazyInitializationException</a:t>
            </a:r>
            <a:r>
              <a:rPr lang="en-US" altLang="zh-CN" dirty="0"/>
              <a:t>).</a:t>
            </a:r>
            <a:r>
              <a:rPr lang="zh-CN" altLang="en-US" dirty="0"/>
              <a:t>这是因为延迟加载时</a:t>
            </a:r>
            <a:r>
              <a:rPr lang="en-US" altLang="zh-CN" dirty="0"/>
              <a:t>,</a:t>
            </a:r>
            <a:r>
              <a:rPr lang="zh-CN" altLang="en-US" dirty="0"/>
              <a:t>只有第一次调用</a:t>
            </a:r>
            <a:r>
              <a:rPr lang="en-US" altLang="zh-CN" dirty="0" err="1"/>
              <a:t>getCategory</a:t>
            </a:r>
            <a:r>
              <a:rPr lang="en-US" altLang="zh-CN" dirty="0"/>
              <a:t>()</a:t>
            </a:r>
            <a:r>
              <a:rPr lang="zh-CN" altLang="en-US" dirty="0"/>
              <a:t>时才会加载</a:t>
            </a:r>
            <a:r>
              <a:rPr lang="en-US" altLang="zh-CN" dirty="0"/>
              <a:t>Category</a:t>
            </a:r>
            <a:r>
              <a:rPr lang="zh-CN" altLang="en-US" dirty="0"/>
              <a:t>数据</a:t>
            </a:r>
            <a:r>
              <a:rPr lang="en-US" altLang="zh-CN" dirty="0"/>
              <a:t>,</a:t>
            </a:r>
            <a:r>
              <a:rPr lang="zh-CN" altLang="en-US" dirty="0"/>
              <a:t>如果这时候数据库连接已经关闭了</a:t>
            </a:r>
            <a:r>
              <a:rPr lang="en-US" altLang="zh-CN" dirty="0"/>
              <a:t>,</a:t>
            </a:r>
            <a:r>
              <a:rPr lang="zh-CN" altLang="en-US" dirty="0"/>
              <a:t>就会因为无法加载数据而抛出异常</a:t>
            </a:r>
            <a:r>
              <a:rPr lang="en-US" altLang="zh-CN" dirty="0"/>
              <a:t>.</a:t>
            </a:r>
            <a:endParaRPr lang="en-CA" dirty="0"/>
          </a:p>
        </p:txBody>
      </p:sp>
    </p:spTree>
    <p:extLst>
      <p:ext uri="{BB962C8B-B14F-4D97-AF65-F5344CB8AC3E}">
        <p14:creationId xmlns:p14="http://schemas.microsoft.com/office/powerpoint/2010/main" val="1955998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a:t>
            </a:r>
            <a:r>
              <a:rPr lang="zh-CN" altLang="en-US" sz="3200" b="1" dirty="0"/>
              <a:t>四</a:t>
            </a:r>
            <a:r>
              <a:rPr lang="zh-CN" altLang="en-US" sz="3200" b="1" dirty="0" smtClean="0"/>
              <a:t>讲：</a:t>
            </a:r>
            <a:r>
              <a:rPr lang="en-US" altLang="zh-CN" sz="3200" b="1" dirty="0" smtClean="0"/>
              <a:t>Web</a:t>
            </a:r>
            <a:r>
              <a:rPr lang="zh-CN" altLang="en-US" sz="3200" b="1" dirty="0" smtClean="0"/>
              <a:t>相关</a:t>
            </a:r>
            <a:endParaRPr lang="en-US" altLang="zh-CN" sz="3200" b="1" dirty="0" smtClean="0"/>
          </a:p>
          <a:p>
            <a:pPr algn="l"/>
            <a:endParaRPr lang="en-US" sz="3200" b="1" dirty="0"/>
          </a:p>
          <a:p>
            <a:pPr algn="l"/>
            <a:endParaRPr lang="en-US" sz="3200" b="1" dirty="0" smtClean="0"/>
          </a:p>
          <a:p>
            <a:pPr algn="l"/>
            <a:r>
              <a:rPr lang="en-US" altLang="zh-CN" dirty="0" smtClean="0"/>
              <a:t>Apache</a:t>
            </a:r>
            <a:r>
              <a:rPr lang="zh-CN" altLang="en-US" dirty="0" smtClean="0"/>
              <a:t> </a:t>
            </a:r>
            <a:r>
              <a:rPr lang="en-US" altLang="zh-CN" dirty="0" smtClean="0"/>
              <a:t>http server</a:t>
            </a:r>
          </a:p>
          <a:p>
            <a:pPr algn="l"/>
            <a:r>
              <a:rPr lang="en-US" dirty="0" smtClean="0"/>
              <a:t>Tomcat</a:t>
            </a:r>
          </a:p>
          <a:p>
            <a:pPr algn="l"/>
            <a:r>
              <a:rPr lang="en-US" dirty="0" smtClean="0"/>
              <a:t>Servlet</a:t>
            </a:r>
          </a:p>
          <a:p>
            <a:pPr algn="l"/>
            <a:r>
              <a:rPr lang="en-US" dirty="0" smtClean="0"/>
              <a:t>JSP</a:t>
            </a:r>
          </a:p>
          <a:p>
            <a:pPr algn="l"/>
            <a:endParaRPr lang="en-US" dirty="0" smtClean="0"/>
          </a:p>
          <a:p>
            <a:pPr algn="l"/>
            <a:endParaRPr lang="en-US" sz="3200" dirty="0"/>
          </a:p>
          <a:p>
            <a:pPr algn="l"/>
            <a:endParaRPr lang="en-CA" sz="2800" b="1" dirty="0"/>
          </a:p>
        </p:txBody>
      </p:sp>
    </p:spTree>
    <p:extLst>
      <p:ext uri="{BB962C8B-B14F-4D97-AF65-F5344CB8AC3E}">
        <p14:creationId xmlns:p14="http://schemas.microsoft.com/office/powerpoint/2010/main" val="1652546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None/>
            </a:pPr>
            <a:r>
              <a:rPr lang="zh-CN" altLang="en-US" sz="2000" dirty="0"/>
              <a:t>最初在</a:t>
            </a:r>
            <a:r>
              <a:rPr lang="en-US" altLang="zh-CN" sz="2000" dirty="0"/>
              <a:t>1970</a:t>
            </a:r>
            <a:r>
              <a:rPr lang="zh-CN" altLang="en-US" sz="2000" dirty="0"/>
              <a:t>年前后，互联网技术仅仅是处在雏形阶段的一种构想，经过多年发展然后才慢慢逐步向非军方或科研部门外开始接入使用，虽然那时“互联网”的规模还不如现在局域网成熟，但依然为网络应用技术爆发式增长打下了扎实的基础</a:t>
            </a:r>
            <a:r>
              <a:rPr lang="zh-CN" altLang="en-US" sz="2000" dirty="0" smtClean="0"/>
              <a:t>。</a:t>
            </a:r>
            <a:endParaRPr lang="en-US" altLang="zh-CN" sz="2000" dirty="0" smtClean="0"/>
          </a:p>
          <a:p>
            <a:pPr marL="0" indent="0">
              <a:buNone/>
            </a:pPr>
            <a:r>
              <a:rPr lang="zh-CN" altLang="en-US" sz="2000" dirty="0" smtClean="0"/>
              <a:t>我们平</a:t>
            </a:r>
            <a:r>
              <a:rPr lang="zh-CN" altLang="en-US" sz="2000" dirty="0"/>
              <a:t>时访问的网站服务就是</a:t>
            </a:r>
            <a:r>
              <a:rPr lang="en-US" altLang="zh-CN" sz="2000" dirty="0"/>
              <a:t>Web</a:t>
            </a:r>
            <a:r>
              <a:rPr lang="zh-CN" altLang="en-US" sz="2000" dirty="0"/>
              <a:t>网络服务也叫</a:t>
            </a:r>
            <a:r>
              <a:rPr lang="en-US" altLang="zh-CN" sz="2000" dirty="0"/>
              <a:t>WWW</a:t>
            </a:r>
            <a:r>
              <a:rPr lang="zh-CN" altLang="en-US" sz="2000" dirty="0"/>
              <a:t>万维网</a:t>
            </a:r>
            <a:r>
              <a:rPr lang="en-US" altLang="zh-CN" sz="2000" dirty="0"/>
              <a:t>(World Wide Web)</a:t>
            </a:r>
            <a:r>
              <a:rPr lang="zh-CN" altLang="en-US" sz="2000" dirty="0"/>
              <a:t>，一般是指能够让用户通过浏览器访问到互联网中文档等资源的服务</a:t>
            </a:r>
            <a:r>
              <a:rPr lang="zh-CN" altLang="en-US" sz="2000" dirty="0" smtClean="0"/>
              <a:t>。</a:t>
            </a:r>
            <a:endParaRPr lang="en-US" altLang="zh-CN" sz="2000" dirty="0" smtClean="0"/>
          </a:p>
          <a:p>
            <a:pPr marL="0" indent="0">
              <a:buNone/>
            </a:pPr>
            <a:r>
              <a:rPr lang="zh-CN" altLang="en-US" sz="2000" dirty="0" smtClean="0"/>
              <a:t>如图所</a:t>
            </a:r>
            <a:r>
              <a:rPr lang="zh-CN" altLang="en-US" sz="2000" dirty="0"/>
              <a:t>示，</a:t>
            </a:r>
            <a:r>
              <a:rPr lang="en-US" altLang="zh-CN" sz="2000" dirty="0"/>
              <a:t>Web</a:t>
            </a:r>
            <a:r>
              <a:rPr lang="zh-CN" altLang="en-US" sz="2000" dirty="0"/>
              <a:t>网站服务是一种被动访问的服务程序，即只有接收到互联网中其他计算机发出的请求后才会响应，最终</a:t>
            </a:r>
            <a:r>
              <a:rPr lang="en-US" altLang="zh-CN" sz="2000" dirty="0"/>
              <a:t>Web</a:t>
            </a:r>
            <a:r>
              <a:rPr lang="zh-CN" altLang="en-US" sz="2000" dirty="0"/>
              <a:t>服务器会通过</a:t>
            </a:r>
            <a:r>
              <a:rPr lang="en-US" altLang="zh-CN" sz="2000" dirty="0"/>
              <a:t>HTTP(</a:t>
            </a:r>
            <a:r>
              <a:rPr lang="zh-CN" altLang="en-US" sz="2000" dirty="0"/>
              <a:t>超文本传输协议</a:t>
            </a:r>
            <a:r>
              <a:rPr lang="en-US" altLang="zh-CN" sz="2000" dirty="0"/>
              <a:t>)</a:t>
            </a:r>
            <a:r>
              <a:rPr lang="zh-CN" altLang="en-US" sz="2000" dirty="0"/>
              <a:t>或</a:t>
            </a:r>
            <a:r>
              <a:rPr lang="en-US" altLang="zh-CN" sz="2000" dirty="0"/>
              <a:t>HTTPS</a:t>
            </a:r>
            <a:r>
              <a:rPr lang="zh-CN" altLang="en-US" sz="2000" dirty="0"/>
              <a:t>（超文本安全传输协议）把指定文件传送到客户机的浏览器上。</a:t>
            </a:r>
            <a:endParaRPr lang="en-CA" altLang="en-US" sz="2000" dirty="0" smtClean="0"/>
          </a:p>
        </p:txBody>
      </p:sp>
      <p:pic>
        <p:nvPicPr>
          <p:cNvPr id="1026" name="Picture 2" descr="http://www.linuxprobe.com/wp-content/uploads/2015/05/%E9%A1%B5%E9%9D%A2%E8%AF%B7%E6%B1%82%E8%BF%87%E7%A8%8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66281"/>
            <a:ext cx="10443057" cy="268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8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None/>
            </a:pPr>
            <a:r>
              <a:rPr lang="en-CA" altLang="en-US" sz="2000" dirty="0"/>
              <a:t>http</a:t>
            </a:r>
            <a:r>
              <a:rPr lang="zh-CN" altLang="en-US" sz="2000" dirty="0"/>
              <a:t>的缺点</a:t>
            </a:r>
            <a:endParaRPr lang="en-CA" altLang="en-US" sz="2000" dirty="0" smtClean="0"/>
          </a:p>
        </p:txBody>
      </p:sp>
      <p:pic>
        <p:nvPicPr>
          <p:cNvPr id="1026" name="Picture 2" descr="http://upload-images.jianshu.io/upload_images/1217845-4775a59681bb9022.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33" y="1123156"/>
            <a:ext cx="98869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340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4839</TotalTime>
  <Words>6746</Words>
  <Application>Microsoft Office PowerPoint</Application>
  <PresentationFormat>Widescreen</PresentationFormat>
  <Paragraphs>388</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378</cp:revision>
  <dcterms:created xsi:type="dcterms:W3CDTF">2017-02-14T13:11:35Z</dcterms:created>
  <dcterms:modified xsi:type="dcterms:W3CDTF">2017-07-26T19:26:32Z</dcterms:modified>
</cp:coreProperties>
</file>