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3" r:id="rId2"/>
    <p:sldId id="504" r:id="rId3"/>
    <p:sldId id="557" r:id="rId4"/>
    <p:sldId id="505" r:id="rId5"/>
    <p:sldId id="630" r:id="rId6"/>
    <p:sldId id="589" r:id="rId7"/>
    <p:sldId id="595" r:id="rId8"/>
    <p:sldId id="596" r:id="rId9"/>
    <p:sldId id="597" r:id="rId10"/>
    <p:sldId id="598" r:id="rId11"/>
    <p:sldId id="590" r:id="rId12"/>
    <p:sldId id="591" r:id="rId13"/>
    <p:sldId id="592" r:id="rId14"/>
    <p:sldId id="593" r:id="rId15"/>
    <p:sldId id="599" r:id="rId16"/>
    <p:sldId id="600" r:id="rId17"/>
    <p:sldId id="601" r:id="rId18"/>
    <p:sldId id="602" r:id="rId19"/>
    <p:sldId id="603" r:id="rId20"/>
    <p:sldId id="604" r:id="rId21"/>
    <p:sldId id="605" r:id="rId22"/>
    <p:sldId id="606" r:id="rId23"/>
    <p:sldId id="607" r:id="rId24"/>
    <p:sldId id="608" r:id="rId25"/>
    <p:sldId id="609" r:id="rId26"/>
    <p:sldId id="610" r:id="rId27"/>
    <p:sldId id="631" r:id="rId28"/>
    <p:sldId id="614" r:id="rId29"/>
    <p:sldId id="615" r:id="rId30"/>
    <p:sldId id="616" r:id="rId31"/>
    <p:sldId id="617" r:id="rId32"/>
    <p:sldId id="618" r:id="rId33"/>
    <p:sldId id="619" r:id="rId34"/>
    <p:sldId id="620" r:id="rId35"/>
    <p:sldId id="621" r:id="rId36"/>
    <p:sldId id="622" r:id="rId37"/>
    <p:sldId id="623" r:id="rId38"/>
    <p:sldId id="624" r:id="rId39"/>
    <p:sldId id="625" r:id="rId40"/>
    <p:sldId id="632" r:id="rId41"/>
    <p:sldId id="633" r:id="rId42"/>
    <p:sldId id="634" r:id="rId43"/>
    <p:sldId id="635" r:id="rId44"/>
    <p:sldId id="626" r:id="rId45"/>
    <p:sldId id="627" r:id="rId46"/>
    <p:sldId id="628" r:id="rId47"/>
    <p:sldId id="629" r:id="rId48"/>
    <p:sldId id="612" r:id="rId49"/>
    <p:sldId id="637" r:id="rId50"/>
    <p:sldId id="636" r:id="rId51"/>
    <p:sldId id="638" r:id="rId52"/>
    <p:sldId id="639" r:id="rId53"/>
    <p:sldId id="640" r:id="rId54"/>
    <p:sldId id="641" r:id="rId55"/>
    <p:sldId id="642" r:id="rId56"/>
    <p:sldId id="643" r:id="rId57"/>
    <p:sldId id="644" r:id="rId58"/>
    <p:sldId id="645" r:id="rId59"/>
    <p:sldId id="646" r:id="rId60"/>
    <p:sldId id="647" r:id="rId61"/>
    <p:sldId id="594" r:id="rId62"/>
    <p:sldId id="525" r:id="rId63"/>
    <p:sldId id="5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21/08/2017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21/08/2017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21/08/2017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21/08/2017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21/08/2017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21/08/2017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21/08/2017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21/08/2017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projects.spring.io/spring-data/#quick-start"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249002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1</a:t>
            </a:r>
            <a:r>
              <a:rPr lang="zh-CN" altLang="en-US" sz="1800" dirty="0"/>
              <a:t>、创建一个</a:t>
            </a:r>
            <a:r>
              <a:rPr lang="en-US" altLang="zh-CN" sz="1800" dirty="0"/>
              <a:t>web project</a:t>
            </a:r>
            <a:r>
              <a:rPr lang="zh-CN" altLang="en-US" sz="1800" dirty="0"/>
              <a:t>项目。</a:t>
            </a:r>
          </a:p>
          <a:p>
            <a:pPr algn="l"/>
            <a:r>
              <a:rPr lang="en-US" altLang="zh-CN" sz="1800" dirty="0"/>
              <a:t>2</a:t>
            </a:r>
            <a:r>
              <a:rPr lang="zh-CN" altLang="en-US" sz="1800" dirty="0"/>
              <a:t>、在</a:t>
            </a:r>
            <a:r>
              <a:rPr lang="en-US" altLang="zh-CN" sz="1800" dirty="0" err="1"/>
              <a:t>src</a:t>
            </a:r>
            <a:r>
              <a:rPr lang="zh-CN" altLang="en-US" sz="1800" dirty="0"/>
              <a:t>文件下，创建一个包，在包中创建一个类，满足设计原则即可</a:t>
            </a:r>
          </a:p>
          <a:p>
            <a:pPr algn="l"/>
            <a:r>
              <a:rPr lang="en-US" altLang="zh-CN" sz="1800" dirty="0"/>
              <a:t>3</a:t>
            </a:r>
            <a:r>
              <a:rPr lang="zh-CN" altLang="en-US" sz="1800" dirty="0"/>
              <a:t>、在</a:t>
            </a:r>
            <a:r>
              <a:rPr lang="en-US" altLang="zh-CN" sz="1800" dirty="0" err="1"/>
              <a:t>index.jsp</a:t>
            </a:r>
            <a:r>
              <a:rPr lang="zh-CN" altLang="en-US" sz="1800" dirty="0"/>
              <a:t>页面中通过</a:t>
            </a:r>
            <a:r>
              <a:rPr lang="en-US" altLang="zh-CN" sz="1800" dirty="0"/>
              <a:t>import</a:t>
            </a:r>
            <a:r>
              <a:rPr lang="zh-CN" altLang="en-US" sz="1800" dirty="0"/>
              <a:t>导入之前创建的类（</a:t>
            </a:r>
            <a:r>
              <a:rPr lang="en-US" altLang="zh-CN" sz="1800" dirty="0"/>
              <a:t>import="</a:t>
            </a:r>
            <a:r>
              <a:rPr lang="zh-CN" altLang="en-US" sz="1800" dirty="0"/>
              <a:t>包名</a:t>
            </a:r>
            <a:r>
              <a:rPr lang="en-US" altLang="zh-CN" sz="1800" dirty="0"/>
              <a:t>.</a:t>
            </a:r>
            <a:r>
              <a:rPr lang="zh-CN" altLang="en-US" sz="1800" dirty="0"/>
              <a:t>类名</a:t>
            </a:r>
            <a:r>
              <a:rPr lang="en-US" altLang="zh-CN" sz="1800" dirty="0"/>
              <a:t>"</a:t>
            </a:r>
            <a:r>
              <a:rPr lang="zh-CN" altLang="en-US" sz="1800" dirty="0"/>
              <a:t>）</a:t>
            </a:r>
          </a:p>
          <a:p>
            <a:pPr algn="l"/>
            <a:r>
              <a:rPr lang="en-US" altLang="zh-CN" sz="1800" dirty="0"/>
              <a:t>4</a:t>
            </a:r>
            <a:r>
              <a:rPr lang="zh-CN" altLang="en-US" sz="1800" dirty="0"/>
              <a:t>、通过使用</a:t>
            </a:r>
            <a:r>
              <a:rPr lang="en-US" altLang="zh-CN" sz="1800" dirty="0"/>
              <a:t>new</a:t>
            </a:r>
            <a:r>
              <a:rPr lang="zh-CN" altLang="en-US" sz="1800" dirty="0"/>
              <a:t>创建</a:t>
            </a:r>
            <a:r>
              <a:rPr lang="en-US" altLang="zh-CN" sz="1800" dirty="0" err="1"/>
              <a:t>Javabean</a:t>
            </a:r>
            <a:r>
              <a:rPr lang="zh-CN" altLang="en-US" sz="1800" dirty="0"/>
              <a:t>实例</a:t>
            </a:r>
            <a:r>
              <a:rPr lang="en-US" altLang="zh-CN" sz="1800" dirty="0"/>
              <a:t>(</a:t>
            </a:r>
            <a:r>
              <a:rPr lang="zh-CN" altLang="en-US" sz="1800" dirty="0"/>
              <a:t>创建对象</a:t>
            </a:r>
            <a:r>
              <a:rPr lang="en-US" altLang="zh-CN" sz="1800" dirty="0"/>
              <a:t>)</a:t>
            </a:r>
          </a:p>
          <a:p>
            <a:pPr algn="l"/>
            <a:r>
              <a:rPr lang="en-US" altLang="zh-CN" sz="1800" dirty="0"/>
              <a:t>5</a:t>
            </a:r>
            <a:r>
              <a:rPr lang="zh-CN" altLang="en-US" sz="1800" dirty="0"/>
              <a:t>、使用</a:t>
            </a:r>
            <a:r>
              <a:rPr lang="en-US" altLang="zh-CN" sz="1800" dirty="0"/>
              <a:t>set</a:t>
            </a:r>
            <a:r>
              <a:rPr lang="zh-CN" altLang="en-US" sz="1800" dirty="0"/>
              <a:t>方法赋值</a:t>
            </a:r>
          </a:p>
          <a:p>
            <a:pPr algn="l"/>
            <a:r>
              <a:rPr lang="en-US" altLang="zh-CN" sz="1800" dirty="0"/>
              <a:t>6</a:t>
            </a:r>
            <a:r>
              <a:rPr lang="zh-CN" altLang="en-US" sz="1800" dirty="0"/>
              <a:t>、使用</a:t>
            </a:r>
            <a:r>
              <a:rPr lang="en-US" altLang="zh-CN" sz="1800" dirty="0"/>
              <a:t>get</a:t>
            </a:r>
            <a:r>
              <a:rPr lang="zh-CN" altLang="en-US" sz="1800" dirty="0"/>
              <a:t>方法取值</a:t>
            </a:r>
            <a:endParaRPr lang="en-CA" sz="1800" dirty="0"/>
          </a:p>
        </p:txBody>
      </p:sp>
      <p:pic>
        <p:nvPicPr>
          <p:cNvPr id="4098" name="Picture 2" descr="http://images2015.cnblogs.com/blog/690102/201603/690102-20160315210021615-7403329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033" y="3621387"/>
            <a:ext cx="7456967" cy="294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04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JSP</a:t>
            </a:r>
            <a:r>
              <a:rPr lang="zh-CN" altLang="en-US" sz="1800" dirty="0"/>
              <a:t>页面中通常使用</a:t>
            </a:r>
            <a:r>
              <a:rPr lang="en-US" altLang="zh-CN" sz="1800" dirty="0" err="1"/>
              <a:t>jsp</a:t>
            </a:r>
            <a:r>
              <a:rPr lang="zh-CN" altLang="en-US" sz="1800" dirty="0"/>
              <a:t>动作标签使用</a:t>
            </a:r>
            <a:r>
              <a:rPr lang="en-US" altLang="zh-CN" sz="1800" dirty="0" err="1"/>
              <a:t>javabean</a:t>
            </a:r>
            <a:r>
              <a:rPr lang="zh-CN" altLang="en-US" sz="1800" dirty="0"/>
              <a:t>。</a:t>
            </a:r>
          </a:p>
          <a:p>
            <a:pPr algn="l"/>
            <a:r>
              <a:rPr lang="zh-CN" altLang="en-US" sz="1800" dirty="0" smtClean="0"/>
              <a:t>主</a:t>
            </a:r>
            <a:r>
              <a:rPr lang="zh-CN" altLang="en-US" sz="1800" dirty="0"/>
              <a:t>要是以下三种动作标签：</a:t>
            </a:r>
          </a:p>
          <a:p>
            <a:pPr algn="l"/>
            <a:r>
              <a:rPr lang="en-US" altLang="zh-CN" sz="1800" dirty="0" err="1" smtClean="0"/>
              <a:t>useBeans</a:t>
            </a:r>
            <a:r>
              <a:rPr lang="zh-CN" altLang="en-US" sz="1800" dirty="0"/>
              <a:t>动作</a:t>
            </a:r>
          </a:p>
          <a:p>
            <a:pPr algn="l"/>
            <a:r>
              <a:rPr lang="en-US" altLang="zh-CN" sz="1800" dirty="0" err="1"/>
              <a:t>setProperty</a:t>
            </a:r>
            <a:r>
              <a:rPr lang="zh-CN" altLang="en-US" sz="1800" dirty="0"/>
              <a:t>动作</a:t>
            </a:r>
          </a:p>
          <a:p>
            <a:pPr algn="l"/>
            <a:r>
              <a:rPr lang="en-US" altLang="zh-CN" sz="1800" dirty="0" err="1"/>
              <a:t>getProperty</a:t>
            </a:r>
            <a:r>
              <a:rPr lang="zh-CN" altLang="en-US" sz="1800" dirty="0"/>
              <a:t>动作</a:t>
            </a:r>
            <a:endParaRPr lang="en-CA" sz="1800" dirty="0"/>
          </a:p>
        </p:txBody>
      </p:sp>
    </p:spTree>
    <p:extLst>
      <p:ext uri="{BB962C8B-B14F-4D97-AF65-F5344CB8AC3E}">
        <p14:creationId xmlns:p14="http://schemas.microsoft.com/office/powerpoint/2010/main" val="3317578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a:t>
            </a:r>
            <a:r>
              <a:rPr lang="en-CA" sz="1800" dirty="0" err="1"/>
              <a:t>jsp:useBeans</a:t>
            </a:r>
            <a:r>
              <a:rPr lang="en-CA" sz="1800" dirty="0"/>
              <a:t>&gt;</a:t>
            </a:r>
          </a:p>
          <a:p>
            <a:pPr algn="l"/>
            <a:r>
              <a:rPr lang="zh-CN" altLang="en-US" sz="1800" dirty="0" smtClean="0"/>
              <a:t>作</a:t>
            </a:r>
            <a:r>
              <a:rPr lang="zh-CN" altLang="en-US" sz="1800" dirty="0"/>
              <a:t>用：在</a:t>
            </a:r>
            <a:r>
              <a:rPr lang="en-CA" sz="1800" dirty="0" err="1"/>
              <a:t>jsp</a:t>
            </a:r>
            <a:r>
              <a:rPr lang="zh-CN" altLang="en-US" sz="1800" dirty="0"/>
              <a:t>页面中实例化或者在指定范围内使用</a:t>
            </a:r>
            <a:r>
              <a:rPr lang="en-CA" sz="1800" dirty="0" err="1"/>
              <a:t>Javabean</a:t>
            </a:r>
            <a:r>
              <a:rPr lang="en-CA" sz="1800" dirty="0" smtClean="0"/>
              <a:t>。</a:t>
            </a:r>
          </a:p>
          <a:p>
            <a:pPr algn="l"/>
            <a:r>
              <a:rPr lang="zh-CN" altLang="en-US" sz="1800" dirty="0"/>
              <a:t>其中</a:t>
            </a:r>
            <a:r>
              <a:rPr lang="en-US" altLang="zh-CN" sz="1800" dirty="0"/>
              <a:t>Java</a:t>
            </a:r>
            <a:r>
              <a:rPr lang="zh-CN" altLang="en-US" sz="1800" dirty="0"/>
              <a:t>类名应该是</a:t>
            </a:r>
            <a:r>
              <a:rPr lang="en-US" altLang="zh-CN" sz="1800" dirty="0"/>
              <a:t>Java</a:t>
            </a:r>
            <a:r>
              <a:rPr lang="zh-CN" altLang="en-US" sz="1800" dirty="0"/>
              <a:t>类的全名（含有包名）。</a:t>
            </a:r>
            <a:endParaRPr lang="en-CA" sz="1800" dirty="0"/>
          </a:p>
        </p:txBody>
      </p:sp>
      <p:pic>
        <p:nvPicPr>
          <p:cNvPr id="5122" name="Picture 2" descr="http://images2015.cnblogs.com/blog/690102/201603/690102-20160315210817224-7401302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47443"/>
            <a:ext cx="6286500" cy="4953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ages2015.cnblogs.com/blog/690102/201603/690102-20160315211052162-1302373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571587"/>
            <a:ext cx="10320815" cy="212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49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&lt;</a:t>
            </a:r>
            <a:r>
              <a:rPr lang="en-US" altLang="zh-CN" sz="1800" dirty="0" err="1"/>
              <a:t>jsp:setProperty</a:t>
            </a:r>
            <a:r>
              <a:rPr lang="en-US" altLang="zh-CN" sz="1800" dirty="0"/>
              <a:t>&gt;</a:t>
            </a:r>
          </a:p>
          <a:p>
            <a:pPr algn="l"/>
            <a:r>
              <a:rPr lang="zh-CN" altLang="en-US" sz="1800" dirty="0" smtClean="0"/>
              <a:t>作</a:t>
            </a:r>
            <a:r>
              <a:rPr lang="zh-CN" altLang="en-US" sz="1800" dirty="0"/>
              <a:t>用：给已经实</a:t>
            </a:r>
            <a:r>
              <a:rPr lang="zh-CN" altLang="en-US" sz="1800" dirty="0" smtClean="0"/>
              <a:t>例化</a:t>
            </a:r>
            <a:r>
              <a:rPr lang="zh-CN" altLang="en-US" sz="1800" dirty="0"/>
              <a:t>的</a:t>
            </a:r>
            <a:r>
              <a:rPr lang="en-US" altLang="zh-CN" sz="1800" dirty="0"/>
              <a:t>JavaBean</a:t>
            </a:r>
            <a:r>
              <a:rPr lang="zh-CN" altLang="en-US" sz="1800" dirty="0"/>
              <a:t>对象的属性赋值，一共有四种形式</a:t>
            </a:r>
            <a:r>
              <a:rPr lang="zh-CN" altLang="en-US" sz="1800" dirty="0" smtClean="0"/>
              <a:t>。</a:t>
            </a:r>
            <a:endParaRPr lang="en-US" altLang="zh-CN" sz="1800" dirty="0" smtClean="0"/>
          </a:p>
          <a:p>
            <a:pPr algn="l"/>
            <a:r>
              <a:rPr lang="zh-CN" altLang="en-US" sz="1800" dirty="0"/>
              <a:t>给实例化的</a:t>
            </a:r>
            <a:r>
              <a:rPr lang="en-US" altLang="zh-CN" sz="1800" dirty="0" err="1"/>
              <a:t>Javabean</a:t>
            </a:r>
            <a:r>
              <a:rPr lang="zh-CN" altLang="en-US" sz="1800" dirty="0"/>
              <a:t>对象赋值有四种方式</a:t>
            </a:r>
            <a:r>
              <a:rPr lang="zh-CN" altLang="en-US" sz="1800" dirty="0" smtClean="0"/>
              <a:t>：</a:t>
            </a:r>
            <a:endParaRPr lang="en-US" altLang="zh-CN" sz="1800" dirty="0" smtClean="0"/>
          </a:p>
          <a:p>
            <a:pPr algn="l"/>
            <a:r>
              <a:rPr lang="en-US" altLang="zh-CN" sz="1800" dirty="0" smtClean="0"/>
              <a:t>1</a:t>
            </a:r>
            <a:r>
              <a:rPr lang="en-US" altLang="zh-CN" sz="1800" dirty="0"/>
              <a:t>.</a:t>
            </a:r>
            <a:r>
              <a:rPr lang="zh-CN" altLang="en-US" sz="1800" dirty="0"/>
              <a:t>使用表单自动匹配所有的属性</a:t>
            </a:r>
          </a:p>
          <a:p>
            <a:pPr algn="l"/>
            <a:r>
              <a:rPr lang="en-US" altLang="zh-CN" sz="1800" dirty="0" smtClean="0"/>
              <a:t>2</a:t>
            </a:r>
            <a:r>
              <a:rPr lang="en-US" altLang="zh-CN" sz="1800" dirty="0"/>
              <a:t>.</a:t>
            </a:r>
            <a:r>
              <a:rPr lang="zh-CN" altLang="en-US" sz="1800" dirty="0"/>
              <a:t>使用表单自动匹配部分属性</a:t>
            </a:r>
          </a:p>
          <a:p>
            <a:pPr algn="l"/>
            <a:r>
              <a:rPr lang="en-US" altLang="zh-CN" sz="1800" dirty="0" smtClean="0"/>
              <a:t>3</a:t>
            </a:r>
            <a:r>
              <a:rPr lang="en-US" altLang="zh-CN" sz="1800" dirty="0"/>
              <a:t>.</a:t>
            </a:r>
            <a:r>
              <a:rPr lang="zh-CN" altLang="en-US" sz="1800" dirty="0"/>
              <a:t>跟表单无关，用户自己赋值</a:t>
            </a:r>
          </a:p>
          <a:p>
            <a:pPr algn="l"/>
            <a:r>
              <a:rPr lang="en-US" altLang="zh-CN" sz="1800" dirty="0" smtClean="0"/>
              <a:t>4</a:t>
            </a:r>
            <a:r>
              <a:rPr lang="en-US" altLang="zh-CN" sz="1800" dirty="0"/>
              <a:t>.</a:t>
            </a:r>
            <a:r>
              <a:rPr lang="zh-CN" altLang="en-US" sz="1800" dirty="0"/>
              <a:t>使用</a:t>
            </a:r>
            <a:r>
              <a:rPr lang="en-US" altLang="zh-CN" sz="1800" dirty="0"/>
              <a:t>URL</a:t>
            </a:r>
            <a:r>
              <a:rPr lang="zh-CN" altLang="en-US" sz="1800" dirty="0"/>
              <a:t>传参</a:t>
            </a:r>
            <a:r>
              <a:rPr lang="en-US" altLang="zh-CN" sz="1800" dirty="0"/>
              <a:t>( </a:t>
            </a:r>
            <a:r>
              <a:rPr lang="zh-CN" altLang="en-US" sz="1800" dirty="0"/>
              <a:t>在</a:t>
            </a:r>
            <a:r>
              <a:rPr lang="en-US" altLang="zh-CN" sz="1800" dirty="0"/>
              <a:t>form</a:t>
            </a:r>
            <a:r>
              <a:rPr lang="zh-CN" altLang="en-US" sz="1800" dirty="0"/>
              <a:t>标签里这样写 </a:t>
            </a:r>
            <a:r>
              <a:rPr lang="en-US" altLang="zh-CN" sz="1800" dirty="0"/>
              <a:t>action="</a:t>
            </a:r>
            <a:r>
              <a:rPr lang="en-US" altLang="zh-CN" sz="1800" dirty="0" err="1"/>
              <a:t>dologin.jsp?mypass</a:t>
            </a:r>
            <a:r>
              <a:rPr lang="en-US" altLang="zh-CN" sz="1800" dirty="0"/>
              <a:t>=99999" )</a:t>
            </a:r>
            <a:endParaRPr lang="en-CA" sz="1800" dirty="0"/>
          </a:p>
        </p:txBody>
      </p:sp>
      <p:pic>
        <p:nvPicPr>
          <p:cNvPr id="6146" name="Picture 2" descr="http://images2015.cnblogs.com/blog/690102/201603/690102-20160315211426193-20627298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308496"/>
            <a:ext cx="9925419" cy="278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5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方式一（根据表单对应的</a:t>
            </a:r>
            <a:r>
              <a:rPr lang="en-US" altLang="zh-CN" sz="1800" dirty="0"/>
              <a:t>name</a:t>
            </a:r>
            <a:r>
              <a:rPr lang="zh-CN" altLang="en-US" sz="1800" dirty="0"/>
              <a:t>与</a:t>
            </a:r>
            <a:r>
              <a:rPr lang="en-US" altLang="zh-CN" sz="1800" dirty="0" err="1"/>
              <a:t>javabean</a:t>
            </a:r>
            <a:r>
              <a:rPr lang="zh-CN" altLang="en-US" sz="1800" dirty="0"/>
              <a:t>对应的所有属性名自动匹配）</a:t>
            </a:r>
            <a:endParaRPr lang="en-CA" sz="1800" dirty="0"/>
          </a:p>
        </p:txBody>
      </p:sp>
      <p:pic>
        <p:nvPicPr>
          <p:cNvPr id="7170" name="Picture 2" descr="http://images2015.cnblogs.com/blog/690102/201603/690102-20160315212013256-20065149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45" y="1124507"/>
            <a:ext cx="6904612" cy="365797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mages2015.cnblogs.com/blog/690102/201603/690102-20160315212441662-12942475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286" y="4325257"/>
            <a:ext cx="8526586" cy="211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12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会自动去匹配名字，然后去调用</a:t>
            </a:r>
            <a:r>
              <a:rPr lang="en-US" altLang="zh-CN" sz="1800" dirty="0"/>
              <a:t>Java</a:t>
            </a:r>
            <a:r>
              <a:rPr lang="zh-CN" altLang="en-US" sz="1800" dirty="0"/>
              <a:t>类相应的构造方法，把表单提交过来的值给属性赋值。那么这样就实例化并给</a:t>
            </a:r>
            <a:r>
              <a:rPr lang="en-US" altLang="zh-CN" sz="1800" dirty="0"/>
              <a:t>Java</a:t>
            </a:r>
            <a:r>
              <a:rPr lang="zh-CN" altLang="en-US" sz="1800" dirty="0"/>
              <a:t>类属性赋值了。赋值之后就可以获取表单提交的用户名和密码了。</a:t>
            </a:r>
            <a:endParaRPr lang="en-CA" sz="1800" dirty="0"/>
          </a:p>
        </p:txBody>
      </p:sp>
      <p:pic>
        <p:nvPicPr>
          <p:cNvPr id="8194" name="Picture 2" descr="http://images2015.cnblogs.com/blog/690102/201603/690102-20160315212139865-20636946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1464300"/>
            <a:ext cx="6826250" cy="509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3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方式二（根据表单对应的</a:t>
            </a:r>
            <a:r>
              <a:rPr lang="en-US" altLang="zh-CN" sz="1800" dirty="0"/>
              <a:t>name</a:t>
            </a:r>
            <a:r>
              <a:rPr lang="zh-CN" altLang="en-US" sz="1800" dirty="0"/>
              <a:t>与</a:t>
            </a:r>
            <a:r>
              <a:rPr lang="en-US" altLang="zh-CN" sz="1800" dirty="0" err="1"/>
              <a:t>javabean</a:t>
            </a:r>
            <a:r>
              <a:rPr lang="zh-CN" altLang="en-US" sz="1800" dirty="0"/>
              <a:t>对应的部分属性名自动匹配</a:t>
            </a:r>
            <a:r>
              <a:rPr lang="zh-CN" altLang="en-US" sz="1800" dirty="0" smtClean="0"/>
              <a:t>）</a:t>
            </a:r>
            <a:endParaRPr lang="en-US" altLang="zh-CN" sz="1800" dirty="0" smtClean="0"/>
          </a:p>
          <a:p>
            <a:pPr algn="l"/>
            <a:endParaRPr lang="en-US" sz="1800" dirty="0"/>
          </a:p>
          <a:p>
            <a:pPr algn="l"/>
            <a:endParaRPr lang="en-CA" sz="1800" dirty="0"/>
          </a:p>
        </p:txBody>
      </p:sp>
      <p:pic>
        <p:nvPicPr>
          <p:cNvPr id="9218" name="Picture 2" descr="http://images2015.cnblogs.com/blog/690102/201603/690102-20160315212837881-15771902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4" y="2138425"/>
            <a:ext cx="11053031" cy="115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88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方式三（与表单无关，通过手工赋值给属性</a:t>
            </a:r>
            <a:r>
              <a:rPr lang="zh-CN" altLang="en-US" sz="1800" dirty="0" smtClean="0"/>
              <a:t>）</a:t>
            </a:r>
            <a:endParaRPr lang="en-US" altLang="zh-CN" sz="1800" dirty="0" smtClean="0"/>
          </a:p>
          <a:p>
            <a:pPr algn="l"/>
            <a:endParaRPr lang="en-CA" sz="1800" dirty="0"/>
          </a:p>
        </p:txBody>
      </p:sp>
      <p:pic>
        <p:nvPicPr>
          <p:cNvPr id="10242" name="Picture 2" descr="http://images2015.cnblogs.com/blog/690102/201603/690102-20160315213219428-16487327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07961"/>
            <a:ext cx="10180265" cy="109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721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方式四（使用</a:t>
            </a:r>
            <a:r>
              <a:rPr lang="en-US" altLang="zh-CN" sz="1800" dirty="0"/>
              <a:t>URL</a:t>
            </a:r>
            <a:r>
              <a:rPr lang="zh-CN" altLang="en-US" sz="1800" dirty="0"/>
              <a:t>传参给属性赋值）</a:t>
            </a:r>
            <a:endParaRPr lang="en-CA" sz="1800" dirty="0"/>
          </a:p>
        </p:txBody>
      </p:sp>
      <p:pic>
        <p:nvPicPr>
          <p:cNvPr id="11266" name="Picture 2" descr="http://images2015.cnblogs.com/blog/690102/201603/690102-20160315213428756-4206596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7348"/>
            <a:ext cx="10089277" cy="477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3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username</a:t>
            </a:r>
            <a:r>
              <a:rPr lang="zh-CN" altLang="en-US" sz="1800" dirty="0"/>
              <a:t>是通过表单提交赋值，</a:t>
            </a:r>
            <a:r>
              <a:rPr lang="en-US" altLang="zh-CN" sz="1800" dirty="0"/>
              <a:t>password</a:t>
            </a:r>
            <a:r>
              <a:rPr lang="zh-CN" altLang="en-US" sz="1800" dirty="0"/>
              <a:t>是通过</a:t>
            </a:r>
            <a:r>
              <a:rPr lang="en-US" altLang="zh-CN" sz="1800" dirty="0"/>
              <a:t>URL</a:t>
            </a:r>
            <a:r>
              <a:rPr lang="zh-CN" altLang="en-US" sz="1800" dirty="0"/>
              <a:t>传参赋值</a:t>
            </a:r>
            <a:endParaRPr lang="en-CA" sz="1800" dirty="0"/>
          </a:p>
        </p:txBody>
      </p:sp>
      <p:pic>
        <p:nvPicPr>
          <p:cNvPr id="12290" name="Picture 2" descr="http://images2015.cnblogs.com/blog/690102/201603/690102-20160315213604803-818421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24733"/>
            <a:ext cx="9096462" cy="132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2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41380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获取指定</a:t>
            </a:r>
            <a:r>
              <a:rPr lang="en-US" altLang="zh-CN" sz="1800" dirty="0"/>
              <a:t>JavaBean</a:t>
            </a:r>
            <a:r>
              <a:rPr lang="zh-CN" altLang="en-US" sz="1800" dirty="0"/>
              <a:t>对象的属性值</a:t>
            </a:r>
            <a:r>
              <a:rPr lang="zh-CN" altLang="en-US" sz="1800" dirty="0" smtClean="0"/>
              <a:t>。</a:t>
            </a:r>
            <a:endParaRPr lang="en-US" altLang="zh-CN" sz="1800" dirty="0" smtClean="0"/>
          </a:p>
          <a:p>
            <a:pPr algn="l"/>
            <a:endParaRPr lang="en-CA" sz="1800" dirty="0"/>
          </a:p>
        </p:txBody>
      </p:sp>
      <p:pic>
        <p:nvPicPr>
          <p:cNvPr id="13314" name="Picture 2" descr="http://images2015.cnblogs.com/blog/690102/201603/690102-20160315213817537-3352445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547" y="1184728"/>
            <a:ext cx="63531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images2015.cnblogs.com/blog/690102/201603/690102-20160315214000459-13016822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54232"/>
            <a:ext cx="10219505" cy="240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4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使用</a:t>
            </a:r>
            <a:r>
              <a:rPr lang="en-CA" sz="1800" dirty="0" err="1"/>
              <a:t>useBean</a:t>
            </a:r>
            <a:r>
              <a:rPr lang="zh-CN" altLang="en-US" sz="1800" dirty="0"/>
              <a:t>的</a:t>
            </a:r>
            <a:r>
              <a:rPr lang="en-CA" sz="1800" dirty="0"/>
              <a:t>scope</a:t>
            </a:r>
            <a:r>
              <a:rPr lang="zh-CN" altLang="en-US" sz="1800" dirty="0"/>
              <a:t>属性可以用来指定</a:t>
            </a:r>
            <a:r>
              <a:rPr lang="en-CA" sz="1800" dirty="0" err="1"/>
              <a:t>javabean</a:t>
            </a:r>
            <a:r>
              <a:rPr lang="zh-CN" altLang="en-US" sz="1800" dirty="0"/>
              <a:t>的作用范围</a:t>
            </a:r>
          </a:p>
          <a:p>
            <a:pPr algn="l"/>
            <a:endParaRPr lang="zh-CN" altLang="en-US" sz="1800" dirty="0"/>
          </a:p>
          <a:p>
            <a:pPr algn="l"/>
            <a:r>
              <a:rPr lang="en-CA" sz="1800" dirty="0"/>
              <a:t>scope="page" </a:t>
            </a:r>
            <a:r>
              <a:rPr lang="zh-CN" altLang="en-US" sz="1800" dirty="0"/>
              <a:t>仅在当前页面有效（重定向或者服务器内部转发均后均无效）</a:t>
            </a:r>
          </a:p>
          <a:p>
            <a:pPr algn="l"/>
            <a:r>
              <a:rPr lang="en-CA" sz="1800" dirty="0"/>
              <a:t>scope="request" </a:t>
            </a:r>
            <a:r>
              <a:rPr lang="zh-CN" altLang="en-US" sz="1800" dirty="0"/>
              <a:t>可用</a:t>
            </a:r>
            <a:r>
              <a:rPr lang="en-CA" sz="1800" dirty="0" err="1"/>
              <a:t>request.getAttribute</a:t>
            </a:r>
            <a:r>
              <a:rPr lang="en-CA" sz="1800" dirty="0"/>
              <a:t>()</a:t>
            </a:r>
            <a:r>
              <a:rPr lang="zh-CN" altLang="en-US" sz="1800" dirty="0"/>
              <a:t>方法获得</a:t>
            </a:r>
            <a:r>
              <a:rPr lang="en-CA" sz="1800" dirty="0" err="1"/>
              <a:t>javabean</a:t>
            </a:r>
            <a:r>
              <a:rPr lang="zh-CN" altLang="en-US" sz="1800" dirty="0"/>
              <a:t>对象。在当前请求及服务器转发后的请求中有效。</a:t>
            </a:r>
          </a:p>
          <a:p>
            <a:pPr algn="l"/>
            <a:r>
              <a:rPr lang="en-CA" sz="1800" dirty="0"/>
              <a:t>scope="session" </a:t>
            </a:r>
            <a:r>
              <a:rPr lang="zh-CN" altLang="en-US" sz="1800" dirty="0"/>
              <a:t>可用</a:t>
            </a:r>
            <a:r>
              <a:rPr lang="en-CA" sz="1800" dirty="0" err="1"/>
              <a:t>session.getAttribute</a:t>
            </a:r>
            <a:r>
              <a:rPr lang="en-CA" sz="1800" dirty="0"/>
              <a:t>()</a:t>
            </a:r>
            <a:r>
              <a:rPr lang="zh-CN" altLang="en-US" sz="1800" dirty="0"/>
              <a:t>方法获得</a:t>
            </a:r>
            <a:r>
              <a:rPr lang="en-CA" sz="1800" dirty="0" err="1"/>
              <a:t>javabean</a:t>
            </a:r>
            <a:r>
              <a:rPr lang="zh-CN" altLang="en-US" sz="1800" dirty="0"/>
              <a:t>对象。在当前会话</a:t>
            </a:r>
            <a:r>
              <a:rPr lang="en-CA" sz="1800" dirty="0"/>
              <a:t>session</a:t>
            </a:r>
            <a:r>
              <a:rPr lang="zh-CN" altLang="en-US" sz="1800" dirty="0"/>
              <a:t>有效期间，该对象均有效。</a:t>
            </a:r>
          </a:p>
          <a:p>
            <a:pPr algn="l"/>
            <a:r>
              <a:rPr lang="en-CA" sz="1800" dirty="0"/>
              <a:t>scope="application" </a:t>
            </a:r>
            <a:r>
              <a:rPr lang="zh-CN" altLang="en-US" sz="1800" dirty="0"/>
              <a:t>可用</a:t>
            </a:r>
            <a:r>
              <a:rPr lang="en-CA" sz="1800" dirty="0" err="1"/>
              <a:t>application.getAttribute</a:t>
            </a:r>
            <a:r>
              <a:rPr lang="en-CA" sz="1800" dirty="0"/>
              <a:t>()</a:t>
            </a:r>
            <a:r>
              <a:rPr lang="zh-CN" altLang="en-US" sz="1800" dirty="0"/>
              <a:t>方法获得</a:t>
            </a:r>
            <a:r>
              <a:rPr lang="en-CA" sz="1800" dirty="0" err="1"/>
              <a:t>javabean</a:t>
            </a:r>
            <a:r>
              <a:rPr lang="zh-CN" altLang="en-US" sz="1800" dirty="0"/>
              <a:t>对象。范围最广</a:t>
            </a:r>
          </a:p>
          <a:p>
            <a:pPr algn="l"/>
            <a:r>
              <a:rPr lang="en-US" altLang="zh-CN" sz="1800" dirty="0"/>
              <a:t>-- </a:t>
            </a:r>
            <a:r>
              <a:rPr lang="zh-CN" altLang="en-US" sz="1800" dirty="0"/>
              <a:t>作用域范围从小到大依次为：</a:t>
            </a:r>
            <a:r>
              <a:rPr lang="en-CA" sz="1800" dirty="0"/>
              <a:t>page &lt; request &lt; session &lt; application.</a:t>
            </a:r>
          </a:p>
        </p:txBody>
      </p:sp>
    </p:spTree>
    <p:extLst>
      <p:ext uri="{BB962C8B-B14F-4D97-AF65-F5344CB8AC3E}">
        <p14:creationId xmlns:p14="http://schemas.microsoft.com/office/powerpoint/2010/main" val="293846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Model1</a:t>
            </a:r>
            <a:r>
              <a:rPr lang="zh-CN" altLang="en-US" sz="1800" dirty="0"/>
              <a:t>模型是使用</a:t>
            </a:r>
            <a:r>
              <a:rPr lang="en-US" altLang="zh-CN" sz="1800" dirty="0" err="1"/>
              <a:t>JSP+javabeans</a:t>
            </a:r>
            <a:r>
              <a:rPr lang="zh-CN" altLang="en-US" sz="1800" dirty="0"/>
              <a:t>模式。客户发送请求到</a:t>
            </a:r>
            <a:r>
              <a:rPr lang="en-US" altLang="zh-CN" sz="1800" dirty="0"/>
              <a:t>JSP</a:t>
            </a:r>
            <a:r>
              <a:rPr lang="zh-CN" altLang="en-US" sz="1800" dirty="0"/>
              <a:t>页面，以前由</a:t>
            </a:r>
            <a:r>
              <a:rPr lang="en-US" altLang="zh-CN" sz="1800" dirty="0"/>
              <a:t>JSP</a:t>
            </a:r>
            <a:r>
              <a:rPr lang="zh-CN" altLang="en-US" sz="1800" dirty="0"/>
              <a:t>页面直接连接数据库则可维护性和扩展性太差，因此通过</a:t>
            </a:r>
            <a:r>
              <a:rPr lang="en-US" altLang="zh-CN" sz="1800" dirty="0"/>
              <a:t>JSP</a:t>
            </a:r>
            <a:r>
              <a:rPr lang="zh-CN" altLang="en-US" sz="1800" dirty="0"/>
              <a:t>页面调用</a:t>
            </a:r>
            <a:r>
              <a:rPr lang="en-US" altLang="zh-CN" sz="1800" dirty="0" err="1"/>
              <a:t>javabeans</a:t>
            </a:r>
            <a:r>
              <a:rPr lang="zh-CN" altLang="en-US" sz="1800" dirty="0"/>
              <a:t>来访问数据库，则可以维护这个系统的扩展性，再由</a:t>
            </a:r>
            <a:r>
              <a:rPr lang="en-US" altLang="zh-CN" sz="1800" dirty="0"/>
              <a:t>JSP</a:t>
            </a:r>
            <a:r>
              <a:rPr lang="zh-CN" altLang="en-US" sz="1800" dirty="0"/>
              <a:t>页面返回给客户</a:t>
            </a:r>
            <a:r>
              <a:rPr lang="zh-CN" altLang="en-US" sz="1800" dirty="0" smtClean="0"/>
              <a:t>。</a:t>
            </a:r>
            <a:endParaRPr lang="en-US" altLang="zh-CN" sz="1800" dirty="0" smtClean="0"/>
          </a:p>
          <a:p>
            <a:pPr algn="l"/>
            <a:endParaRPr lang="en-US" sz="1800" dirty="0"/>
          </a:p>
          <a:p>
            <a:pPr algn="l"/>
            <a:r>
              <a:rPr lang="en-US" altLang="zh-CN" sz="1800" dirty="0"/>
              <a:t>Model1</a:t>
            </a:r>
            <a:r>
              <a:rPr lang="zh-CN" altLang="en-US" sz="1800" dirty="0"/>
              <a:t>可分为三层：</a:t>
            </a:r>
          </a:p>
          <a:p>
            <a:pPr algn="l"/>
            <a:r>
              <a:rPr lang="en-US" altLang="zh-CN" sz="1800" dirty="0"/>
              <a:t>1.</a:t>
            </a:r>
            <a:r>
              <a:rPr lang="zh-CN" altLang="en-US" sz="1800" dirty="0"/>
              <a:t>界面层：由</a:t>
            </a:r>
            <a:r>
              <a:rPr lang="en-US" altLang="zh-CN" sz="1800" dirty="0"/>
              <a:t>JSP</a:t>
            </a:r>
            <a:r>
              <a:rPr lang="zh-CN" altLang="en-US" sz="1800" dirty="0"/>
              <a:t>页面进行与客户端浏览器的交互，可以直接调用</a:t>
            </a:r>
            <a:r>
              <a:rPr lang="en-US" altLang="zh-CN" sz="1800" dirty="0"/>
              <a:t>JavaBeans</a:t>
            </a:r>
            <a:r>
              <a:rPr lang="zh-CN" altLang="en-US" sz="1800" dirty="0"/>
              <a:t>。</a:t>
            </a:r>
          </a:p>
          <a:p>
            <a:pPr algn="l"/>
            <a:r>
              <a:rPr lang="en-US" altLang="zh-CN" sz="1800" dirty="0"/>
              <a:t>2.</a:t>
            </a:r>
            <a:r>
              <a:rPr lang="zh-CN" altLang="en-US" sz="1800" dirty="0"/>
              <a:t>业务逻辑层：由</a:t>
            </a:r>
            <a:r>
              <a:rPr lang="en-US" altLang="zh-CN" sz="1800" dirty="0"/>
              <a:t>JavaBeans</a:t>
            </a:r>
            <a:r>
              <a:rPr lang="zh-CN" altLang="en-US" sz="1800" dirty="0"/>
              <a:t>进行处理业务逻辑，封装数据，并与数据库层进行交互。</a:t>
            </a:r>
          </a:p>
          <a:p>
            <a:pPr algn="l"/>
            <a:r>
              <a:rPr lang="en-US" altLang="zh-CN" sz="1800" dirty="0"/>
              <a:t>3.</a:t>
            </a:r>
            <a:r>
              <a:rPr lang="zh-CN" altLang="en-US" sz="1800" dirty="0"/>
              <a:t>数据库层：底层数据库，可由</a:t>
            </a:r>
            <a:r>
              <a:rPr lang="en-US" altLang="zh-CN" sz="1800" dirty="0"/>
              <a:t>JavaBeans</a:t>
            </a:r>
            <a:r>
              <a:rPr lang="zh-CN" altLang="en-US" sz="1800" dirty="0"/>
              <a:t>来访问数据库。</a:t>
            </a:r>
            <a:endParaRPr lang="en-CA" sz="1800" dirty="0"/>
          </a:p>
        </p:txBody>
      </p:sp>
    </p:spTree>
    <p:extLst>
      <p:ext uri="{BB962C8B-B14F-4D97-AF65-F5344CB8AC3E}">
        <p14:creationId xmlns:p14="http://schemas.microsoft.com/office/powerpoint/2010/main" val="574877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5362" name="Picture 2" descr="http://images2015.cnblogs.com/blog/690102/201603/690102-20160315221416943-13741145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3" y="839513"/>
            <a:ext cx="6908800" cy="572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80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6386" name="Picture 2" descr="http://images2015.cnblogs.com/blog/690102/201603/690102-20160315221526474-18651551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147"/>
            <a:ext cx="8683822" cy="469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710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7410" name="Picture 2" descr="http://images2015.cnblogs.com/blog/690102/201603/690102-20160315221754459-1506496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841829"/>
            <a:ext cx="9154001" cy="454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64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8434" name="Picture 2" descr="http://images2015.cnblogs.com/blog/690102/201603/690102-20160315221928959-6532879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411741"/>
            <a:ext cx="9289309" cy="432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a:t>
            </a:r>
            <a:r>
              <a:rPr lang="en-US" altLang="zh-CN" sz="1800" dirty="0" smtClean="0"/>
              <a:t>JSP</a:t>
            </a:r>
            <a:r>
              <a:rPr lang="zh-CN" altLang="en-US" sz="1800" dirty="0"/>
              <a:t>技术。</a:t>
            </a:r>
          </a:p>
          <a:p>
            <a:pPr algn="l"/>
            <a:endParaRPr lang="zh-CN" altLang="en-US" sz="1800" dirty="0"/>
          </a:p>
          <a:p>
            <a:pPr algn="l"/>
            <a:r>
              <a:rPr lang="zh-CN" altLang="en-US" sz="1800" dirty="0"/>
              <a:t>优点： </a:t>
            </a:r>
          </a:p>
          <a:p>
            <a:pPr algn="l"/>
            <a:r>
              <a:rPr lang="zh-CN" altLang="en-US" sz="1800" dirty="0"/>
              <a:t>* </a:t>
            </a:r>
            <a:r>
              <a:rPr lang="en-US" altLang="zh-CN" sz="1800" dirty="0"/>
              <a:t>JSP</a:t>
            </a:r>
            <a:r>
              <a:rPr lang="zh-CN" altLang="en-US" sz="1800" dirty="0"/>
              <a:t>允许</a:t>
            </a:r>
            <a:r>
              <a:rPr lang="en-US" altLang="zh-CN" sz="1800" dirty="0"/>
              <a:t>Java</a:t>
            </a:r>
            <a:r>
              <a:rPr lang="zh-CN" altLang="en-US" sz="1800" dirty="0"/>
              <a:t>代码和</a:t>
            </a:r>
            <a:r>
              <a:rPr lang="en-US" altLang="zh-CN" sz="1800" dirty="0"/>
              <a:t>HTML</a:t>
            </a:r>
            <a:r>
              <a:rPr lang="zh-CN" altLang="en-US" sz="1800" dirty="0"/>
              <a:t>标签混杂在一起以简化页面的开发。 </a:t>
            </a:r>
          </a:p>
          <a:p>
            <a:pPr algn="l"/>
            <a:r>
              <a:rPr lang="zh-CN" altLang="en-US" sz="1800" dirty="0"/>
              <a:t>* 修改页面无需重新编译，当第一次被请求的时候如果原先的</a:t>
            </a:r>
            <a:r>
              <a:rPr lang="en-US" altLang="zh-CN" sz="1800" dirty="0"/>
              <a:t>JSP</a:t>
            </a:r>
            <a:r>
              <a:rPr lang="zh-CN" altLang="en-US" sz="1800" dirty="0"/>
              <a:t>有变化则重新自动编译，如果没有变化则直接加载已经存在的实例。</a:t>
            </a:r>
          </a:p>
          <a:p>
            <a:pPr algn="l"/>
            <a:endParaRPr lang="zh-CN" altLang="en-US" sz="1800" dirty="0"/>
          </a:p>
          <a:p>
            <a:pPr algn="l"/>
            <a:r>
              <a:rPr lang="zh-CN" altLang="en-US" sz="1800" dirty="0"/>
              <a:t>缺点： </a:t>
            </a:r>
          </a:p>
          <a:p>
            <a:pPr algn="l"/>
            <a:r>
              <a:rPr lang="zh-CN" altLang="en-US" sz="1800" dirty="0"/>
              <a:t>* </a:t>
            </a:r>
            <a:r>
              <a:rPr lang="en-US" altLang="zh-CN" sz="1800" dirty="0"/>
              <a:t>Java</a:t>
            </a:r>
            <a:r>
              <a:rPr lang="zh-CN" altLang="en-US" sz="1800" dirty="0"/>
              <a:t>代码和</a:t>
            </a:r>
            <a:r>
              <a:rPr lang="en-US" altLang="zh-CN" sz="1800" dirty="0"/>
              <a:t>HTML</a:t>
            </a:r>
            <a:r>
              <a:rPr lang="zh-CN" altLang="en-US" sz="1800" dirty="0"/>
              <a:t>代码（逻辑和显示）混杂在一起使得程序变得难以阅读和维护。 </a:t>
            </a:r>
          </a:p>
          <a:p>
            <a:pPr algn="l"/>
            <a:r>
              <a:rPr lang="zh-CN" altLang="en-US" sz="1800" dirty="0"/>
              <a:t>* 把代码放在</a:t>
            </a:r>
            <a:r>
              <a:rPr lang="en-US" altLang="zh-CN" sz="1800" dirty="0"/>
              <a:t>JSP</a:t>
            </a:r>
            <a:r>
              <a:rPr lang="zh-CN" altLang="en-US" sz="1800" dirty="0"/>
              <a:t>当中很难重用，这与面向对象的思想是相悖的。 </a:t>
            </a:r>
          </a:p>
          <a:p>
            <a:pPr algn="l"/>
            <a:r>
              <a:rPr lang="zh-CN" altLang="en-US" sz="1800" dirty="0"/>
              <a:t>* </a:t>
            </a:r>
            <a:r>
              <a:rPr lang="en-US" altLang="zh-CN" sz="1800" dirty="0"/>
              <a:t>JSP</a:t>
            </a:r>
            <a:r>
              <a:rPr lang="zh-CN" altLang="en-US" sz="1800" dirty="0"/>
              <a:t>当中编写代码</a:t>
            </a:r>
            <a:r>
              <a:rPr lang="en-US" altLang="zh-CN" sz="1800" dirty="0"/>
              <a:t>IDE</a:t>
            </a:r>
            <a:r>
              <a:rPr lang="zh-CN" altLang="en-US" sz="1800" dirty="0"/>
              <a:t>对此支持的并不是那么十分的出色。 </a:t>
            </a:r>
          </a:p>
          <a:p>
            <a:pPr algn="l"/>
            <a:r>
              <a:rPr lang="zh-CN" altLang="en-US" sz="1800" dirty="0"/>
              <a:t>* 测试变得困难。</a:t>
            </a:r>
            <a:endParaRPr lang="en-CA" sz="1800" dirty="0"/>
          </a:p>
        </p:txBody>
      </p:sp>
    </p:spTree>
    <p:extLst>
      <p:ext uri="{BB962C8B-B14F-4D97-AF65-F5344CB8AC3E}">
        <p14:creationId xmlns:p14="http://schemas.microsoft.com/office/powerpoint/2010/main" val="934094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不利于大型项目的网页设计师和</a:t>
            </a:r>
            <a:r>
              <a:rPr lang="en-US" altLang="zh-CN" sz="1800" dirty="0"/>
              <a:t>Web</a:t>
            </a:r>
            <a:r>
              <a:rPr lang="zh-CN" altLang="en-US" sz="1800" dirty="0"/>
              <a:t>开发人员之间的劳动分工：开发人员既要参与页面的开发，又要参与业务逻辑的编码。 </a:t>
            </a:r>
          </a:p>
          <a:p>
            <a:pPr algn="l"/>
            <a:r>
              <a:rPr lang="zh-CN" altLang="en-US" sz="1800" dirty="0"/>
              <a:t>* 维护困难，应对需求变化薄弱。比如，由于</a:t>
            </a:r>
            <a:r>
              <a:rPr lang="en-US" altLang="zh-CN" sz="1800" dirty="0"/>
              <a:t>JSP</a:t>
            </a:r>
            <a:r>
              <a:rPr lang="zh-CN" altLang="en-US" sz="1800" dirty="0"/>
              <a:t>页面之间的联系是通过链接完成的，一旦页面名字改变那么任何使用这个页面的其他页面都要更改，严重的违背了面向对象的思想。</a:t>
            </a:r>
            <a:endParaRPr lang="en-CA" sz="1800" dirty="0"/>
          </a:p>
        </p:txBody>
      </p:sp>
      <p:pic>
        <p:nvPicPr>
          <p:cNvPr id="19458" name="Picture 2" descr="201408260046483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925906"/>
            <a:ext cx="9366921" cy="424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804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为了分离控制，第二种设计模型出现了，称之为</a:t>
            </a:r>
            <a:r>
              <a:rPr lang="en-CA" sz="1800" dirty="0"/>
              <a:t>Model 2，</a:t>
            </a:r>
            <a:r>
              <a:rPr lang="zh-CN" altLang="en-US" sz="1800" dirty="0"/>
              <a:t>也</a:t>
            </a:r>
            <a:r>
              <a:rPr lang="en-CA" sz="1800" dirty="0" err="1"/>
              <a:t>MVC（Model-View-Controller</a:t>
            </a:r>
            <a:r>
              <a:rPr lang="en-CA" sz="1800" dirty="0"/>
              <a:t>，</a:t>
            </a:r>
            <a:r>
              <a:rPr lang="zh-CN" altLang="en-US" sz="1800" dirty="0"/>
              <a:t>模型</a:t>
            </a:r>
            <a:r>
              <a:rPr lang="en-US" altLang="zh-CN" sz="1800" dirty="0"/>
              <a:t>-</a:t>
            </a:r>
            <a:r>
              <a:rPr lang="zh-CN" altLang="en-US" sz="1800" dirty="0"/>
              <a:t>视图</a:t>
            </a:r>
            <a:r>
              <a:rPr lang="en-US" altLang="zh-CN" sz="1800" dirty="0"/>
              <a:t>-</a:t>
            </a:r>
            <a:r>
              <a:rPr lang="zh-CN" altLang="en-US" sz="1800" dirty="0"/>
              <a:t>控制器）设计模式的另一个名字。</a:t>
            </a:r>
            <a:endParaRPr lang="en-CA" sz="1800" dirty="0"/>
          </a:p>
        </p:txBody>
      </p:sp>
      <p:pic>
        <p:nvPicPr>
          <p:cNvPr id="20482" name="Picture 2" descr="201408260048331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46" y="969055"/>
            <a:ext cx="9736844" cy="506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142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314082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按照</a:t>
            </a:r>
            <a:r>
              <a:rPr lang="en-US" altLang="zh-CN" sz="1800" dirty="0"/>
              <a:t>Model 2</a:t>
            </a:r>
            <a:r>
              <a:rPr lang="zh-CN" altLang="en-US" sz="1800" dirty="0"/>
              <a:t>模型开发的应用程序由三种主要部分组成： </a:t>
            </a:r>
          </a:p>
          <a:p>
            <a:pPr algn="l"/>
            <a:r>
              <a:rPr lang="zh-CN" altLang="en-US" sz="1800" dirty="0"/>
              <a:t>* </a:t>
            </a:r>
            <a:r>
              <a:rPr lang="en-US" altLang="zh-CN" sz="1800" dirty="0"/>
              <a:t>Controller</a:t>
            </a:r>
            <a:r>
              <a:rPr lang="zh-CN" altLang="en-US" sz="1800" dirty="0"/>
              <a:t>层负责接收来自用户输入，调用业务逻辑，控制</a:t>
            </a:r>
            <a:r>
              <a:rPr lang="en-US" altLang="zh-CN" sz="1800" dirty="0"/>
              <a:t>View</a:t>
            </a:r>
            <a:r>
              <a:rPr lang="zh-CN" altLang="en-US" sz="1800" dirty="0"/>
              <a:t>部分做出相应的变化，由</a:t>
            </a:r>
            <a:r>
              <a:rPr lang="en-US" altLang="zh-CN" sz="1800" dirty="0"/>
              <a:t>Servlet</a:t>
            </a:r>
            <a:r>
              <a:rPr lang="zh-CN" altLang="en-US" sz="1800" dirty="0"/>
              <a:t>充当。 </a:t>
            </a:r>
          </a:p>
          <a:p>
            <a:pPr algn="l"/>
            <a:r>
              <a:rPr lang="zh-CN" altLang="en-US" sz="1800" dirty="0"/>
              <a:t>* </a:t>
            </a:r>
            <a:r>
              <a:rPr lang="en-US" altLang="zh-CN" sz="1800" dirty="0"/>
              <a:t>Model</a:t>
            </a:r>
            <a:r>
              <a:rPr lang="zh-CN" altLang="en-US" sz="1800" dirty="0"/>
              <a:t>层包含了业务逻辑与持久数据，由</a:t>
            </a:r>
            <a:r>
              <a:rPr lang="en-US" altLang="zh-CN" sz="1800" dirty="0"/>
              <a:t>Java Bean</a:t>
            </a:r>
            <a:r>
              <a:rPr lang="zh-CN" altLang="en-US" sz="1800" dirty="0"/>
              <a:t>充当。 </a:t>
            </a:r>
          </a:p>
          <a:p>
            <a:pPr algn="l"/>
            <a:r>
              <a:rPr lang="zh-CN" altLang="en-US" sz="1800" dirty="0"/>
              <a:t>* </a:t>
            </a:r>
            <a:r>
              <a:rPr lang="en-US" altLang="zh-CN" sz="1800" dirty="0"/>
              <a:t>View</a:t>
            </a:r>
            <a:r>
              <a:rPr lang="zh-CN" altLang="en-US" sz="1800" dirty="0"/>
              <a:t>层仅作信息显示，由</a:t>
            </a:r>
            <a:r>
              <a:rPr lang="en-US" altLang="zh-CN" sz="1800" dirty="0"/>
              <a:t>JSP</a:t>
            </a:r>
            <a:r>
              <a:rPr lang="zh-CN" altLang="en-US" sz="1800" dirty="0"/>
              <a:t>充当。</a:t>
            </a:r>
          </a:p>
          <a:p>
            <a:pPr algn="l"/>
            <a:endParaRPr lang="zh-CN" altLang="en-US" sz="1800" dirty="0"/>
          </a:p>
          <a:p>
            <a:pPr algn="l"/>
            <a:r>
              <a:rPr lang="zh-CN" altLang="en-US" sz="1800" dirty="0"/>
              <a:t>优点： </a:t>
            </a:r>
          </a:p>
          <a:p>
            <a:pPr algn="l"/>
            <a:r>
              <a:rPr lang="zh-CN" altLang="en-US" sz="1800" dirty="0"/>
              <a:t>* 由于引入了</a:t>
            </a:r>
            <a:r>
              <a:rPr lang="en-US" altLang="zh-CN" sz="1800" dirty="0"/>
              <a:t>MVC</a:t>
            </a:r>
            <a:r>
              <a:rPr lang="zh-CN" altLang="en-US" sz="1800" dirty="0"/>
              <a:t>模式，使</a:t>
            </a:r>
            <a:r>
              <a:rPr lang="en-US" altLang="zh-CN" sz="1800" dirty="0"/>
              <a:t>Model 2</a:t>
            </a:r>
            <a:r>
              <a:rPr lang="zh-CN" altLang="en-US" sz="1800" dirty="0"/>
              <a:t>具有组件化的特点。 </a:t>
            </a:r>
          </a:p>
          <a:p>
            <a:pPr algn="l"/>
            <a:r>
              <a:rPr lang="zh-CN" altLang="en-US" sz="1800" dirty="0"/>
              <a:t>* 更适用于大规模应用的开发。</a:t>
            </a:r>
          </a:p>
          <a:p>
            <a:pPr algn="l"/>
            <a:endParaRPr lang="zh-CN" altLang="en-US" sz="1800" dirty="0"/>
          </a:p>
          <a:p>
            <a:pPr algn="l"/>
            <a:r>
              <a:rPr lang="zh-CN" altLang="en-US" sz="1800" dirty="0"/>
              <a:t>缺点： </a:t>
            </a:r>
          </a:p>
          <a:p>
            <a:pPr algn="l"/>
            <a:r>
              <a:rPr lang="zh-CN" altLang="en-US" sz="1800" dirty="0"/>
              <a:t>* 增加了应用开发的复杂程度，对开发人员的技术要求也提高了。</a:t>
            </a:r>
            <a:endParaRPr lang="en-CA" sz="1800" dirty="0"/>
          </a:p>
        </p:txBody>
      </p:sp>
    </p:spTree>
    <p:extLst>
      <p:ext uri="{BB962C8B-B14F-4D97-AF65-F5344CB8AC3E}">
        <p14:creationId xmlns:p14="http://schemas.microsoft.com/office/powerpoint/2010/main" val="1240015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将</a:t>
            </a:r>
            <a:r>
              <a:rPr lang="en-US" altLang="zh-CN" sz="1800" dirty="0"/>
              <a:t>Model2</a:t>
            </a:r>
            <a:r>
              <a:rPr lang="zh-CN" altLang="en-US" sz="1800" dirty="0"/>
              <a:t>模型的</a:t>
            </a:r>
            <a:r>
              <a:rPr lang="en-US" altLang="zh-CN" sz="1800" dirty="0"/>
              <a:t>Model</a:t>
            </a:r>
            <a:r>
              <a:rPr lang="zh-CN" altLang="en-US" sz="1800" dirty="0"/>
              <a:t>层继续分离，将“数据访问”的职责单独抽到一层“持久化逻辑”中。由此产生了经典的三层架构。</a:t>
            </a:r>
            <a:endParaRPr lang="en-CA" sz="1800" dirty="0"/>
          </a:p>
        </p:txBody>
      </p:sp>
      <p:pic>
        <p:nvPicPr>
          <p:cNvPr id="21506" name="Picture 2" descr="201408260048388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46" y="1322840"/>
            <a:ext cx="10801792" cy="468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788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1997 </a:t>
            </a:r>
            <a:r>
              <a:rPr lang="zh-CN" altLang="en-US" sz="1800" dirty="0"/>
              <a:t>年 </a:t>
            </a:r>
            <a:r>
              <a:rPr lang="en-US" altLang="zh-CN" sz="1800" dirty="0"/>
              <a:t>4 </a:t>
            </a:r>
            <a:r>
              <a:rPr lang="zh-CN" altLang="en-US" sz="1800" dirty="0"/>
              <a:t>月 </a:t>
            </a:r>
            <a:r>
              <a:rPr lang="en-US" altLang="zh-CN" sz="1800" dirty="0"/>
              <a:t>12 </a:t>
            </a:r>
            <a:r>
              <a:rPr lang="zh-CN" altLang="en-US" sz="1800" dirty="0"/>
              <a:t>日，</a:t>
            </a:r>
            <a:r>
              <a:rPr lang="en-CA" sz="1800" dirty="0"/>
              <a:t>Sun </a:t>
            </a:r>
            <a:r>
              <a:rPr lang="zh-CN" altLang="en-US" sz="1800" dirty="0"/>
              <a:t>宣布了一项为企业环境开发 </a:t>
            </a:r>
            <a:r>
              <a:rPr lang="en-CA" sz="1800" dirty="0"/>
              <a:t>Java </a:t>
            </a:r>
            <a:r>
              <a:rPr lang="zh-CN" altLang="en-US" sz="1800" dirty="0"/>
              <a:t>平台的创新成果。使用开放式的 </a:t>
            </a:r>
            <a:r>
              <a:rPr lang="en-CA" sz="1800" dirty="0"/>
              <a:t>Java Community </a:t>
            </a:r>
            <a:r>
              <a:rPr lang="en-CA" sz="1800" dirty="0" err="1"/>
              <a:t>Process，Sun</a:t>
            </a:r>
            <a:r>
              <a:rPr lang="en-CA" sz="1800" dirty="0"/>
              <a:t> </a:t>
            </a:r>
            <a:r>
              <a:rPr lang="zh-CN" altLang="en-US" sz="1800" dirty="0"/>
              <a:t>促进了一组标准的 </a:t>
            </a:r>
            <a:r>
              <a:rPr lang="en-CA" sz="1800" dirty="0"/>
              <a:t>Java </a:t>
            </a:r>
            <a:r>
              <a:rPr lang="zh-CN" altLang="en-US" sz="1800" dirty="0"/>
              <a:t>扩展的开发，称为 </a:t>
            </a:r>
            <a:r>
              <a:rPr lang="en-CA" sz="1800" dirty="0"/>
              <a:t>Enterprise Java API.</a:t>
            </a:r>
            <a:r>
              <a:rPr lang="zh-CN" altLang="en-US" sz="1800" dirty="0"/>
              <a:t>这些应用程序编程接口 （</a:t>
            </a:r>
            <a:r>
              <a:rPr lang="en-CA" sz="1800" dirty="0"/>
              <a:t>API） </a:t>
            </a:r>
            <a:r>
              <a:rPr lang="zh-CN" altLang="en-US" sz="1800" dirty="0"/>
              <a:t>为各种各样的中间件的实现提供了不依赖供应商的编程接口。</a:t>
            </a:r>
            <a:r>
              <a:rPr lang="en-CA" sz="1800" dirty="0"/>
              <a:t>Enterprise Java API </a:t>
            </a:r>
            <a:r>
              <a:rPr lang="zh-CN" altLang="en-US" sz="1800" dirty="0"/>
              <a:t>的要点是 </a:t>
            </a:r>
            <a:r>
              <a:rPr lang="en-CA" sz="1800" dirty="0"/>
              <a:t>Enterprise JavaBeans API，</a:t>
            </a:r>
            <a:r>
              <a:rPr lang="zh-CN" altLang="en-US" sz="1800" dirty="0"/>
              <a:t>后者为 </a:t>
            </a:r>
            <a:r>
              <a:rPr lang="en-CA" sz="1800" dirty="0"/>
              <a:t>Java </a:t>
            </a:r>
            <a:r>
              <a:rPr lang="zh-CN" altLang="en-US" sz="1800" dirty="0"/>
              <a:t>应用程序服务器定义了一个服务器端组件模型，以及一个不依赖供应商的编程接口</a:t>
            </a:r>
            <a:r>
              <a:rPr lang="zh-CN" altLang="en-US" sz="1800" dirty="0" smtClean="0"/>
              <a:t>。”</a:t>
            </a:r>
            <a:endParaRPr lang="en-US" altLang="zh-CN" sz="1800" dirty="0" smtClean="0"/>
          </a:p>
          <a:p>
            <a:pPr algn="l"/>
            <a:endParaRPr lang="en-US" sz="1800" dirty="0"/>
          </a:p>
          <a:p>
            <a:pPr algn="l"/>
            <a:r>
              <a:rPr lang="zh-CN" altLang="en-US" sz="1800" dirty="0"/>
              <a:t>设计</a:t>
            </a:r>
            <a:r>
              <a:rPr lang="en-US" altLang="zh-CN" sz="1800" dirty="0"/>
              <a:t>J2EE</a:t>
            </a:r>
            <a:r>
              <a:rPr lang="zh-CN" altLang="en-US" sz="1800" dirty="0"/>
              <a:t>架构的两个初衷：首先，对于厂商，</a:t>
            </a:r>
            <a:r>
              <a:rPr lang="en-US" altLang="zh-CN" sz="1800" dirty="0"/>
              <a:t>J2EE</a:t>
            </a:r>
            <a:r>
              <a:rPr lang="zh-CN" altLang="en-US" sz="1800" dirty="0"/>
              <a:t>意味着一套开放标准，加入这个标准，他们的产品就可以运行在各种不同的操作系统和工作环境下，成为一个成熟的企业运算体系中可替换的部件。  </a:t>
            </a:r>
            <a:endParaRPr lang="en-US" altLang="zh-CN" sz="1800" dirty="0" smtClean="0"/>
          </a:p>
          <a:p>
            <a:pPr algn="l"/>
            <a:endParaRPr lang="en-US" altLang="zh-CN" sz="1800" dirty="0"/>
          </a:p>
          <a:p>
            <a:pPr algn="l"/>
            <a:r>
              <a:rPr lang="zh-CN" altLang="en-US" sz="1800" dirty="0" smtClean="0"/>
              <a:t>其</a:t>
            </a:r>
            <a:r>
              <a:rPr lang="zh-CN" altLang="en-US" sz="1800" dirty="0"/>
              <a:t>次，对于开发者，</a:t>
            </a:r>
            <a:r>
              <a:rPr lang="en-US" altLang="zh-CN" sz="1800" dirty="0"/>
              <a:t>J2EE</a:t>
            </a:r>
            <a:r>
              <a:rPr lang="zh-CN" altLang="en-US" sz="1800" dirty="0"/>
              <a:t>是一套现成的解决方案，采用这个方案，企业应用开发中的很多技术难题（包括跨平台移植、事务处理、安全性等等）就会迎刃而解</a:t>
            </a:r>
            <a:endParaRPr lang="en-CA" sz="1800" dirty="0"/>
          </a:p>
        </p:txBody>
      </p:sp>
    </p:spTree>
    <p:extLst>
      <p:ext uri="{BB962C8B-B14F-4D97-AF65-F5344CB8AC3E}">
        <p14:creationId xmlns:p14="http://schemas.microsoft.com/office/powerpoint/2010/main" val="2708316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J2EE</a:t>
            </a:r>
            <a:r>
              <a:rPr lang="zh-CN" altLang="en-US" sz="1800" dirty="0"/>
              <a:t>诞</a:t>
            </a:r>
            <a:r>
              <a:rPr lang="zh-CN" altLang="en-US" sz="1800" dirty="0" smtClean="0"/>
              <a:t>生之前，</a:t>
            </a:r>
            <a:r>
              <a:rPr lang="zh-CN" altLang="en-US" sz="1800" dirty="0"/>
              <a:t>市面上已经存在着很多程度不一的“准</a:t>
            </a:r>
            <a:r>
              <a:rPr lang="en-US" altLang="zh-CN" sz="1800" dirty="0"/>
              <a:t>J2EE</a:t>
            </a:r>
            <a:r>
              <a:rPr lang="zh-CN" altLang="en-US" sz="1800" dirty="0"/>
              <a:t>中间件”了。它们主要用于解决三大类问题</a:t>
            </a:r>
            <a:r>
              <a:rPr lang="zh-CN" altLang="en-US" sz="1800" dirty="0" smtClean="0"/>
              <a:t>：</a:t>
            </a:r>
            <a:endParaRPr lang="en-US" altLang="zh-CN" sz="1800" dirty="0" smtClean="0"/>
          </a:p>
          <a:p>
            <a:pPr algn="l"/>
            <a:r>
              <a:rPr lang="zh-CN" altLang="en-US" sz="1800" dirty="0" smtClean="0"/>
              <a:t>事</a:t>
            </a:r>
            <a:r>
              <a:rPr lang="zh-CN" altLang="en-US" sz="1800" dirty="0"/>
              <a:t>务处理</a:t>
            </a:r>
            <a:r>
              <a:rPr lang="zh-CN" altLang="en-US" sz="1800" dirty="0" smtClean="0"/>
              <a:t>、</a:t>
            </a:r>
            <a:endParaRPr lang="en-US" altLang="zh-CN" sz="1800" dirty="0" smtClean="0"/>
          </a:p>
          <a:p>
            <a:pPr algn="l"/>
            <a:r>
              <a:rPr lang="zh-CN" altLang="en-US" sz="1800" dirty="0" smtClean="0"/>
              <a:t>分</a:t>
            </a:r>
            <a:r>
              <a:rPr lang="zh-CN" altLang="en-US" sz="1800" dirty="0"/>
              <a:t>布式对象管</a:t>
            </a:r>
            <a:r>
              <a:rPr lang="zh-CN" altLang="en-US" sz="1800" dirty="0" smtClean="0"/>
              <a:t>理</a:t>
            </a:r>
            <a:endParaRPr lang="en-US" altLang="zh-CN" sz="1800" dirty="0" smtClean="0"/>
          </a:p>
          <a:p>
            <a:pPr algn="l"/>
            <a:r>
              <a:rPr lang="en-US" altLang="zh-CN" sz="1800" dirty="0" smtClean="0"/>
              <a:t>Web</a:t>
            </a:r>
            <a:r>
              <a:rPr lang="zh-CN" altLang="en-US" sz="1800" dirty="0"/>
              <a:t>请求处理</a:t>
            </a:r>
            <a:r>
              <a:rPr lang="zh-CN" altLang="en-US" sz="1800" dirty="0" smtClean="0"/>
              <a:t>。</a:t>
            </a:r>
            <a:endParaRPr lang="en-US" altLang="zh-CN" sz="1800" dirty="0" smtClean="0"/>
          </a:p>
          <a:p>
            <a:pPr algn="l"/>
            <a:r>
              <a:rPr lang="zh-CN" altLang="en-US" sz="1800" dirty="0" smtClean="0"/>
              <a:t>首</a:t>
            </a:r>
            <a:r>
              <a:rPr lang="zh-CN" altLang="en-US" sz="1800" dirty="0"/>
              <a:t>先，事务处理管理器（</a:t>
            </a:r>
            <a:r>
              <a:rPr lang="en-US" altLang="zh-CN" sz="1800" dirty="0"/>
              <a:t>Transaction Processing Monitor</a:t>
            </a:r>
            <a:r>
              <a:rPr lang="zh-CN" altLang="en-US" sz="1800" dirty="0"/>
              <a:t>）一直是高端企业计算领域的热门产品，著名的应用服务器厂商</a:t>
            </a:r>
            <a:r>
              <a:rPr lang="en-US" altLang="zh-CN" sz="1800" dirty="0"/>
              <a:t>BEA</a:t>
            </a:r>
            <a:r>
              <a:rPr lang="zh-CN" altLang="en-US" sz="1800" dirty="0"/>
              <a:t>，正是通过收购事务处理软件</a:t>
            </a:r>
            <a:r>
              <a:rPr lang="en-US" altLang="zh-CN" sz="1800" dirty="0"/>
              <a:t>Tuxedo</a:t>
            </a:r>
            <a:r>
              <a:rPr lang="zh-CN" altLang="en-US" sz="1800" dirty="0"/>
              <a:t>进入中间件市场的。另一方面，从</a:t>
            </a:r>
            <a:r>
              <a:rPr lang="en-US" altLang="zh-CN" sz="1800" dirty="0"/>
              <a:t>90</a:t>
            </a:r>
            <a:r>
              <a:rPr lang="zh-CN" altLang="en-US" sz="1800" dirty="0"/>
              <a:t>年代初开始，越来越多的人把“</a:t>
            </a:r>
            <a:r>
              <a:rPr lang="en-US" altLang="zh-CN" sz="1800" dirty="0"/>
              <a:t>N</a:t>
            </a:r>
            <a:r>
              <a:rPr lang="zh-CN" altLang="en-US" sz="1800" dirty="0"/>
              <a:t>层分布式对象架构” 当成传统的客户端</a:t>
            </a:r>
            <a:r>
              <a:rPr lang="en-US" altLang="zh-CN" sz="1800" dirty="0"/>
              <a:t>/</a:t>
            </a:r>
            <a:r>
              <a:rPr lang="zh-CN" altLang="en-US" sz="1800" dirty="0"/>
              <a:t>服务器架构的替代方案。 </a:t>
            </a:r>
            <a:r>
              <a:rPr lang="en-US" altLang="zh-CN" sz="1800" dirty="0" smtClean="0"/>
              <a:t>Java</a:t>
            </a:r>
            <a:r>
              <a:rPr lang="zh-CN" altLang="en-US" sz="1800" dirty="0"/>
              <a:t>技术在</a:t>
            </a:r>
            <a:r>
              <a:rPr lang="en-US" altLang="zh-CN" sz="1800" dirty="0"/>
              <a:t>Web</a:t>
            </a:r>
            <a:r>
              <a:rPr lang="zh-CN" altLang="en-US" sz="1800" dirty="0"/>
              <a:t>领域中的应用也是当时初露头角的热点。 </a:t>
            </a:r>
            <a:endParaRPr lang="en-US" altLang="zh-CN" sz="1800" dirty="0" smtClean="0"/>
          </a:p>
          <a:p>
            <a:pPr algn="l"/>
            <a:r>
              <a:rPr lang="zh-CN" altLang="en-US" sz="1800" dirty="0" smtClean="0"/>
              <a:t> </a:t>
            </a:r>
            <a:r>
              <a:rPr lang="en-US" altLang="zh-CN" sz="1800" dirty="0"/>
              <a:t>1997</a:t>
            </a:r>
            <a:r>
              <a:rPr lang="zh-CN" altLang="en-US" sz="1800" dirty="0"/>
              <a:t>年</a:t>
            </a:r>
            <a:r>
              <a:rPr lang="en-US" altLang="zh-CN" sz="1800" dirty="0"/>
              <a:t>6</a:t>
            </a:r>
            <a:r>
              <a:rPr lang="zh-CN" altLang="en-US" sz="1800" dirty="0"/>
              <a:t>月，</a:t>
            </a:r>
            <a:r>
              <a:rPr lang="en-US" altLang="zh-CN" sz="1800" dirty="0"/>
              <a:t>Sun</a:t>
            </a:r>
            <a:r>
              <a:rPr lang="zh-CN" altLang="en-US" sz="1800" dirty="0"/>
              <a:t>在发布一款“</a:t>
            </a:r>
            <a:r>
              <a:rPr lang="en-US" altLang="zh-CN" sz="1800" dirty="0"/>
              <a:t>Java Web Server”</a:t>
            </a:r>
            <a:r>
              <a:rPr lang="zh-CN" altLang="en-US" sz="1800" dirty="0"/>
              <a:t>的同时第一次公布了</a:t>
            </a:r>
            <a:r>
              <a:rPr lang="en-US" altLang="zh-CN" sz="1800" dirty="0"/>
              <a:t>Servlet API</a:t>
            </a:r>
            <a:r>
              <a:rPr lang="zh-CN" altLang="en-US" sz="1800" dirty="0"/>
              <a:t>；没想到这项技术副产品（连同</a:t>
            </a:r>
            <a:r>
              <a:rPr lang="en-US" altLang="zh-CN" sz="1800" dirty="0"/>
              <a:t>1998</a:t>
            </a:r>
            <a:r>
              <a:rPr lang="zh-CN" altLang="en-US" sz="1800" dirty="0"/>
              <a:t>年问世的</a:t>
            </a:r>
            <a:r>
              <a:rPr lang="en-US" altLang="zh-CN" sz="1800" dirty="0"/>
              <a:t>JSP</a:t>
            </a:r>
            <a:r>
              <a:rPr lang="zh-CN" altLang="en-US" sz="1800" dirty="0"/>
              <a:t>）正好迎合了厂商的战略需要。对</a:t>
            </a:r>
            <a:r>
              <a:rPr lang="zh-CN" altLang="en-US" sz="1800" dirty="0" smtClean="0"/>
              <a:t>于</a:t>
            </a:r>
            <a:r>
              <a:rPr lang="en-US" altLang="zh-CN" sz="1800" dirty="0" smtClean="0"/>
              <a:t>N</a:t>
            </a:r>
            <a:r>
              <a:rPr lang="zh-CN" altLang="en-US" sz="1800" dirty="0"/>
              <a:t>层架构来说，</a:t>
            </a:r>
            <a:r>
              <a:rPr lang="en-US" altLang="zh-CN" sz="1800" dirty="0"/>
              <a:t>HTTP</a:t>
            </a:r>
            <a:r>
              <a:rPr lang="zh-CN" altLang="en-US" sz="1800" dirty="0"/>
              <a:t>服务是一个非常理想的前端；所以基于</a:t>
            </a:r>
            <a:r>
              <a:rPr lang="en-US" altLang="zh-CN" sz="1800" dirty="0"/>
              <a:t>Java</a:t>
            </a:r>
            <a:r>
              <a:rPr lang="zh-CN" altLang="en-US" sz="1800" dirty="0"/>
              <a:t>的</a:t>
            </a:r>
            <a:r>
              <a:rPr lang="en-US" altLang="zh-CN" sz="1800" dirty="0"/>
              <a:t>Web</a:t>
            </a:r>
            <a:r>
              <a:rPr lang="zh-CN" altLang="en-US" sz="1800" dirty="0"/>
              <a:t>引擎，也在此时成了企业级</a:t>
            </a:r>
            <a:r>
              <a:rPr lang="en-US" altLang="zh-CN" sz="1800" dirty="0"/>
              <a:t>Java</a:t>
            </a:r>
            <a:r>
              <a:rPr lang="zh-CN" altLang="en-US" sz="1800" dirty="0"/>
              <a:t>解决方案的一个必不可少的部分。  </a:t>
            </a:r>
            <a:endParaRPr lang="en-US" altLang="zh-CN" sz="1800" dirty="0" smtClean="0"/>
          </a:p>
          <a:p>
            <a:pPr algn="l"/>
            <a:r>
              <a:rPr lang="en-US" altLang="zh-CN" sz="1800" dirty="0" smtClean="0"/>
              <a:t>Java</a:t>
            </a:r>
            <a:r>
              <a:rPr lang="zh-CN" altLang="en-US" sz="1800" dirty="0"/>
              <a:t>、</a:t>
            </a:r>
            <a:r>
              <a:rPr lang="en-US" altLang="zh-CN" sz="1800" dirty="0"/>
              <a:t>Web</a:t>
            </a:r>
            <a:r>
              <a:rPr lang="zh-CN" altLang="en-US" sz="1800" dirty="0"/>
              <a:t>、事务、分布式对象，这几股开发潮流汇合在一处，形成了当时最热门的产品“应用服务器（</a:t>
            </a:r>
            <a:r>
              <a:rPr lang="en-US" altLang="zh-CN" sz="1800" dirty="0"/>
              <a:t>Application Server</a:t>
            </a:r>
            <a:r>
              <a:rPr lang="zh-CN" altLang="en-US" sz="1800" dirty="0"/>
              <a:t>）”或“中间件（</a:t>
            </a:r>
            <a:r>
              <a:rPr lang="en-US" altLang="zh-CN" sz="1800" dirty="0"/>
              <a:t>Middleware</a:t>
            </a:r>
            <a:r>
              <a:rPr lang="zh-CN" altLang="en-US" sz="1800" dirty="0"/>
              <a:t>）”。 </a:t>
            </a:r>
            <a:endParaRPr lang="en-US" altLang="zh-CN" sz="1800" dirty="0" smtClean="0"/>
          </a:p>
          <a:p>
            <a:pPr algn="l"/>
            <a:r>
              <a:rPr lang="zh-CN" altLang="en-US" sz="1800" dirty="0"/>
              <a:t>到</a:t>
            </a:r>
            <a:r>
              <a:rPr lang="en-US" altLang="zh-CN" sz="1800" dirty="0"/>
              <a:t>2000</a:t>
            </a:r>
            <a:r>
              <a:rPr lang="zh-CN" altLang="en-US" sz="1800" dirty="0"/>
              <a:t>年底为止，共有</a:t>
            </a:r>
            <a:r>
              <a:rPr lang="en-US" altLang="zh-CN" sz="1800" dirty="0"/>
              <a:t>15</a:t>
            </a:r>
            <a:r>
              <a:rPr lang="zh-CN" altLang="en-US" sz="1800" dirty="0"/>
              <a:t>家厂商能够提供完整的</a:t>
            </a:r>
            <a:r>
              <a:rPr lang="en-US" altLang="zh-CN" sz="1800" dirty="0"/>
              <a:t>J2EE</a:t>
            </a:r>
            <a:r>
              <a:rPr lang="zh-CN" altLang="en-US" sz="1800" dirty="0"/>
              <a:t>解决方案，其中</a:t>
            </a:r>
            <a:r>
              <a:rPr lang="en-US" altLang="zh-CN" sz="1800" dirty="0"/>
              <a:t>9</a:t>
            </a:r>
            <a:r>
              <a:rPr lang="zh-CN" altLang="en-US" sz="1800" dirty="0"/>
              <a:t>家（包括</a:t>
            </a:r>
            <a:r>
              <a:rPr lang="en-US" altLang="zh-CN" sz="1800" dirty="0"/>
              <a:t>Sun</a:t>
            </a:r>
            <a:r>
              <a:rPr lang="zh-CN" altLang="en-US" sz="1800" dirty="0"/>
              <a:t>本身）实现了“</a:t>
            </a:r>
            <a:r>
              <a:rPr lang="en-US" altLang="zh-CN" sz="1800" dirty="0"/>
              <a:t>J2EE</a:t>
            </a:r>
            <a:r>
              <a:rPr lang="zh-CN" altLang="en-US" sz="1800" dirty="0"/>
              <a:t>兼容”，他们中间包括了日后这个领域的主要竞争者。毫无疑问，这是一次非常残酷的行业洗牌，但留在场内的厂商也相应地形成了推动</a:t>
            </a:r>
            <a:r>
              <a:rPr lang="en-US" altLang="zh-CN" sz="1800" dirty="0"/>
              <a:t>J2EE</a:t>
            </a:r>
            <a:r>
              <a:rPr lang="zh-CN" altLang="en-US" sz="1800" dirty="0"/>
              <a:t>发展的主体力量。</a:t>
            </a:r>
            <a:endParaRPr lang="en-CA" sz="1800" dirty="0"/>
          </a:p>
        </p:txBody>
      </p:sp>
    </p:spTree>
    <p:extLst>
      <p:ext uri="{BB962C8B-B14F-4D97-AF65-F5344CB8AC3E}">
        <p14:creationId xmlns:p14="http://schemas.microsoft.com/office/powerpoint/2010/main" val="2103399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2530" name="Picture 2" descr="http://img.blog.csdn.net/20151206105418789?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31" y="430305"/>
            <a:ext cx="9833429" cy="572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711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J2EE</a:t>
            </a:r>
            <a:r>
              <a:rPr lang="zh-CN" altLang="en-US" sz="1800" dirty="0"/>
              <a:t>平台由一整套服务、应用程序接口、和协议构成，主要有十三个规范，分别是</a:t>
            </a:r>
            <a:r>
              <a:rPr lang="en-US" altLang="zh-CN" sz="1800" dirty="0"/>
              <a:t>Servlet</a:t>
            </a:r>
            <a:r>
              <a:rPr lang="zh-CN" altLang="en-US" sz="1800" dirty="0"/>
              <a:t>、</a:t>
            </a:r>
            <a:r>
              <a:rPr lang="en-US" altLang="zh-CN" sz="1800" dirty="0"/>
              <a:t>XML</a:t>
            </a:r>
            <a:r>
              <a:rPr lang="zh-CN" altLang="en-US" sz="1800" dirty="0"/>
              <a:t>、</a:t>
            </a:r>
            <a:r>
              <a:rPr lang="en-US" altLang="zh-CN" sz="1800" dirty="0"/>
              <a:t>JMS</a:t>
            </a:r>
            <a:r>
              <a:rPr lang="zh-CN" altLang="en-US" sz="1800" dirty="0"/>
              <a:t>、</a:t>
            </a:r>
            <a:r>
              <a:rPr lang="en-US" altLang="zh-CN" sz="1800" dirty="0"/>
              <a:t>JTA</a:t>
            </a:r>
            <a:r>
              <a:rPr lang="zh-CN" altLang="en-US" sz="1800" dirty="0"/>
              <a:t>、</a:t>
            </a:r>
            <a:r>
              <a:rPr lang="en-US" altLang="zh-CN" sz="1800" dirty="0"/>
              <a:t>JTS</a:t>
            </a:r>
            <a:r>
              <a:rPr lang="zh-CN" altLang="en-US" sz="1800" dirty="0"/>
              <a:t>、</a:t>
            </a:r>
            <a:r>
              <a:rPr lang="en-US" altLang="zh-CN" sz="1800" dirty="0" err="1"/>
              <a:t>JavaMail</a:t>
            </a:r>
            <a:r>
              <a:rPr lang="zh-CN" altLang="en-US" sz="1800" dirty="0"/>
              <a:t>、</a:t>
            </a:r>
            <a:r>
              <a:rPr lang="en-US" altLang="zh-CN" sz="1800" dirty="0"/>
              <a:t>JAF</a:t>
            </a:r>
            <a:r>
              <a:rPr lang="zh-CN" altLang="en-US" sz="1800" dirty="0"/>
              <a:t>、</a:t>
            </a:r>
            <a:r>
              <a:rPr lang="en-US" altLang="zh-CN" sz="1800" dirty="0"/>
              <a:t>JDBC</a:t>
            </a:r>
            <a:r>
              <a:rPr lang="zh-CN" altLang="en-US" sz="1800" dirty="0"/>
              <a:t>、</a:t>
            </a:r>
            <a:r>
              <a:rPr lang="en-US" altLang="zh-CN" sz="1800" dirty="0"/>
              <a:t>JNDI</a:t>
            </a:r>
            <a:r>
              <a:rPr lang="zh-CN" altLang="en-US" sz="1800" dirty="0"/>
              <a:t>、</a:t>
            </a:r>
            <a:r>
              <a:rPr lang="en-US" altLang="zh-CN" sz="1800" dirty="0"/>
              <a:t>EJB</a:t>
            </a:r>
            <a:r>
              <a:rPr lang="zh-CN" altLang="en-US" sz="1800" dirty="0"/>
              <a:t>、</a:t>
            </a:r>
            <a:r>
              <a:rPr lang="en-US" altLang="zh-CN" sz="1800" dirty="0"/>
              <a:t>RMI</a:t>
            </a:r>
            <a:r>
              <a:rPr lang="zh-CN" altLang="en-US" sz="1800" dirty="0"/>
              <a:t>、</a:t>
            </a:r>
            <a:r>
              <a:rPr lang="en-US" altLang="zh-CN" sz="1800" dirty="0"/>
              <a:t>CORBA</a:t>
            </a:r>
            <a:r>
              <a:rPr lang="zh-CN" altLang="en-US" sz="1800" dirty="0"/>
              <a:t>、</a:t>
            </a:r>
            <a:r>
              <a:rPr lang="en-US" altLang="zh-CN" sz="1800" dirty="0" smtClean="0"/>
              <a:t>JSP</a:t>
            </a:r>
            <a:endParaRPr lang="en-CA" sz="1800" dirty="0"/>
          </a:p>
        </p:txBody>
      </p:sp>
    </p:spTree>
    <p:extLst>
      <p:ext uri="{BB962C8B-B14F-4D97-AF65-F5344CB8AC3E}">
        <p14:creationId xmlns:p14="http://schemas.microsoft.com/office/powerpoint/2010/main" val="3214085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Servlet</a:t>
            </a:r>
          </a:p>
          <a:p>
            <a:pPr algn="l"/>
            <a:r>
              <a:rPr lang="en-US" altLang="zh-CN" sz="1800" dirty="0"/>
              <a:t>    Servlet</a:t>
            </a:r>
            <a:r>
              <a:rPr lang="zh-CN" altLang="en-US" sz="1800" dirty="0"/>
              <a:t>是一种小型的</a:t>
            </a:r>
            <a:r>
              <a:rPr lang="en-US" altLang="zh-CN" sz="1800" dirty="0"/>
              <a:t>Java</a:t>
            </a:r>
            <a:r>
              <a:rPr lang="zh-CN" altLang="en-US" sz="1800" dirty="0"/>
              <a:t>程序，它扩展了</a:t>
            </a:r>
            <a:r>
              <a:rPr lang="en-US" altLang="zh-CN" sz="1800" dirty="0"/>
              <a:t>Web</a:t>
            </a:r>
            <a:r>
              <a:rPr lang="zh-CN" altLang="en-US" sz="1800" dirty="0"/>
              <a:t>服务器的功能。作为一种服务器端的引用，当被请求时开始执行。</a:t>
            </a:r>
            <a:r>
              <a:rPr lang="en-US" altLang="zh-CN" sz="1800" dirty="0"/>
              <a:t>Servlet</a:t>
            </a:r>
            <a:r>
              <a:rPr lang="zh-CN" altLang="en-US" sz="1800" dirty="0"/>
              <a:t>提供的功能大多与</a:t>
            </a:r>
            <a:r>
              <a:rPr lang="en-US" altLang="zh-CN" sz="1800" dirty="0"/>
              <a:t>JSP</a:t>
            </a:r>
            <a:r>
              <a:rPr lang="zh-CN" altLang="en-US" sz="1800" dirty="0"/>
              <a:t>类似，不过实现的方式不同。</a:t>
            </a:r>
            <a:r>
              <a:rPr lang="en-US" altLang="zh-CN" sz="1800" dirty="0"/>
              <a:t>JSP</a:t>
            </a:r>
            <a:r>
              <a:rPr lang="zh-CN" altLang="en-US" sz="1800" dirty="0"/>
              <a:t>通常是大多数</a:t>
            </a:r>
            <a:r>
              <a:rPr lang="en-US" altLang="zh-CN" sz="1800" dirty="0"/>
              <a:t>HTML</a:t>
            </a:r>
            <a:r>
              <a:rPr lang="zh-CN" altLang="en-US" sz="1800" dirty="0"/>
              <a:t>代码中嵌入少量的</a:t>
            </a:r>
            <a:r>
              <a:rPr lang="en-US" altLang="zh-CN" sz="1800" dirty="0"/>
              <a:t>Java</a:t>
            </a:r>
            <a:r>
              <a:rPr lang="zh-CN" altLang="en-US" sz="1800" dirty="0"/>
              <a:t>代码，而</a:t>
            </a:r>
            <a:r>
              <a:rPr lang="en-US" altLang="zh-CN" sz="1800" dirty="0"/>
              <a:t>Servlet</a:t>
            </a:r>
            <a:r>
              <a:rPr lang="zh-CN" altLang="en-US" sz="1800" dirty="0"/>
              <a:t>全部由</a:t>
            </a:r>
            <a:r>
              <a:rPr lang="en-US" altLang="zh-CN" sz="1800" dirty="0"/>
              <a:t>Java</a:t>
            </a:r>
            <a:r>
              <a:rPr lang="zh-CN" altLang="en-US" sz="1800" dirty="0"/>
              <a:t>写成，并且生成</a:t>
            </a:r>
            <a:r>
              <a:rPr lang="en-US" altLang="zh-CN" sz="1800" dirty="0"/>
              <a:t>HTML</a:t>
            </a:r>
            <a:r>
              <a:rPr lang="zh-CN" altLang="en-US" sz="1800" dirty="0" smtClean="0"/>
              <a:t>。</a:t>
            </a:r>
            <a:endParaRPr lang="en-US" altLang="zh-CN" sz="1800" dirty="0" smtClean="0"/>
          </a:p>
          <a:p>
            <a:pPr algn="l"/>
            <a:endParaRPr lang="en-US" sz="1800" dirty="0"/>
          </a:p>
          <a:p>
            <a:pPr algn="l"/>
            <a:r>
              <a:rPr lang="en-US" altLang="zh-CN" sz="1800" dirty="0"/>
              <a:t>XML</a:t>
            </a:r>
          </a:p>
          <a:p>
            <a:pPr algn="l"/>
            <a:r>
              <a:rPr lang="en-US" altLang="zh-CN" sz="1800" dirty="0"/>
              <a:t>    XML</a:t>
            </a:r>
            <a:r>
              <a:rPr lang="zh-CN" altLang="en-US" sz="1800" dirty="0"/>
              <a:t>是</a:t>
            </a:r>
            <a:r>
              <a:rPr lang="en-US" altLang="zh-CN" sz="1800" dirty="0"/>
              <a:t>Extensible Markup Language</a:t>
            </a:r>
            <a:r>
              <a:rPr lang="zh-CN" altLang="en-US" sz="1800" dirty="0"/>
              <a:t>，可扩展标记语言，是一个用来定义其他标记语言的语言，可用作数据共享。它是一种与平台无关的通用的数据交换格式</a:t>
            </a:r>
            <a:r>
              <a:rPr lang="zh-CN" altLang="en-US" sz="1800" dirty="0" smtClean="0"/>
              <a:t>。</a:t>
            </a:r>
            <a:endParaRPr lang="en-US" altLang="zh-CN" sz="1800" dirty="0" smtClean="0"/>
          </a:p>
          <a:p>
            <a:pPr algn="l"/>
            <a:endParaRPr lang="en-US" sz="1800" dirty="0"/>
          </a:p>
          <a:p>
            <a:pPr algn="l"/>
            <a:r>
              <a:rPr lang="en-US" altLang="zh-CN" sz="1800" dirty="0"/>
              <a:t>JMS</a:t>
            </a:r>
          </a:p>
          <a:p>
            <a:pPr algn="l"/>
            <a:r>
              <a:rPr lang="en-US" altLang="zh-CN" sz="1800" dirty="0"/>
              <a:t>    JMS</a:t>
            </a:r>
            <a:r>
              <a:rPr lang="zh-CN" altLang="en-US" sz="1800" dirty="0"/>
              <a:t>是</a:t>
            </a:r>
            <a:r>
              <a:rPr lang="en-US" altLang="zh-CN" sz="1800" dirty="0"/>
              <a:t>Java Message Service</a:t>
            </a:r>
            <a:r>
              <a:rPr lang="zh-CN" altLang="en-US" sz="1800" dirty="0"/>
              <a:t>，</a:t>
            </a:r>
            <a:r>
              <a:rPr lang="en-US" altLang="zh-CN" sz="1800" dirty="0"/>
              <a:t>Java</a:t>
            </a:r>
            <a:r>
              <a:rPr lang="zh-CN" altLang="en-US" sz="1800" dirty="0"/>
              <a:t>消息服务，它是</a:t>
            </a:r>
            <a:r>
              <a:rPr lang="en-US" altLang="zh-CN" sz="1800" dirty="0"/>
              <a:t>Java</a:t>
            </a:r>
            <a:r>
              <a:rPr lang="zh-CN" altLang="en-US" sz="1800" dirty="0"/>
              <a:t>平台上有关面向消息中间件的集数规范，</a:t>
            </a:r>
            <a:r>
              <a:rPr lang="en-US" altLang="zh-CN" sz="1800" dirty="0"/>
              <a:t>JMS</a:t>
            </a:r>
            <a:r>
              <a:rPr lang="zh-CN" altLang="en-US" sz="1800" dirty="0"/>
              <a:t>对象模型包括六个要素：连接工厂、</a:t>
            </a:r>
            <a:r>
              <a:rPr lang="en-US" altLang="zh-CN" sz="1800" dirty="0"/>
              <a:t>JMS</a:t>
            </a:r>
            <a:r>
              <a:rPr lang="zh-CN" altLang="en-US" sz="1800" dirty="0"/>
              <a:t>连接、</a:t>
            </a:r>
            <a:r>
              <a:rPr lang="en-US" altLang="zh-CN" sz="1800" dirty="0"/>
              <a:t>JMS</a:t>
            </a:r>
            <a:r>
              <a:rPr lang="zh-CN" altLang="en-US" sz="1800" dirty="0"/>
              <a:t>会话、</a:t>
            </a:r>
            <a:r>
              <a:rPr lang="en-US" altLang="zh-CN" sz="1800" dirty="0"/>
              <a:t>JMS</a:t>
            </a:r>
            <a:r>
              <a:rPr lang="zh-CN" altLang="en-US" sz="1800" dirty="0"/>
              <a:t>目的、</a:t>
            </a:r>
            <a:r>
              <a:rPr lang="en-US" altLang="zh-CN" sz="1800" dirty="0"/>
              <a:t>JMS</a:t>
            </a:r>
            <a:r>
              <a:rPr lang="zh-CN" altLang="en-US" sz="1800" dirty="0"/>
              <a:t>生产者和消费者、</a:t>
            </a:r>
            <a:r>
              <a:rPr lang="en-US" altLang="zh-CN" sz="1800" dirty="0"/>
              <a:t>JMS</a:t>
            </a:r>
            <a:r>
              <a:rPr lang="zh-CN" altLang="en-US" sz="1800" dirty="0"/>
              <a:t>消息类型（点对点、发布</a:t>
            </a:r>
            <a:r>
              <a:rPr lang="en-US" altLang="zh-CN" sz="1800" dirty="0"/>
              <a:t>/</a:t>
            </a:r>
            <a:r>
              <a:rPr lang="zh-CN" altLang="en-US" sz="1800" dirty="0"/>
              <a:t>订阅</a:t>
            </a:r>
            <a:r>
              <a:rPr lang="zh-CN" altLang="en-US" sz="1800" dirty="0" smtClean="0"/>
              <a:t>）。</a:t>
            </a:r>
            <a:endParaRPr lang="en-US" altLang="zh-CN" sz="1800" dirty="0" smtClean="0"/>
          </a:p>
          <a:p>
            <a:pPr algn="l"/>
            <a:endParaRPr lang="en-US" sz="1800" dirty="0"/>
          </a:p>
          <a:p>
            <a:pPr algn="l"/>
            <a:r>
              <a:rPr lang="en-US" altLang="zh-CN" sz="1800" dirty="0"/>
              <a:t>JTA</a:t>
            </a:r>
          </a:p>
          <a:p>
            <a:pPr algn="l"/>
            <a:r>
              <a:rPr lang="en-US" altLang="zh-CN" sz="1800" dirty="0"/>
              <a:t>    JTA</a:t>
            </a:r>
            <a:r>
              <a:rPr lang="zh-CN" altLang="en-US" sz="1800" dirty="0"/>
              <a:t>是</a:t>
            </a:r>
            <a:r>
              <a:rPr lang="en-US" altLang="zh-CN" sz="1800" dirty="0"/>
              <a:t>Java Transaction API</a:t>
            </a:r>
            <a:r>
              <a:rPr lang="zh-CN" altLang="en-US" sz="1800" dirty="0"/>
              <a:t>，</a:t>
            </a:r>
            <a:r>
              <a:rPr lang="en-US" altLang="zh-CN" sz="1800" dirty="0"/>
              <a:t>Java</a:t>
            </a:r>
            <a:r>
              <a:rPr lang="zh-CN" altLang="en-US" sz="1800" dirty="0"/>
              <a:t>事务</a:t>
            </a:r>
            <a:r>
              <a:rPr lang="en-US" altLang="zh-CN" sz="1800" dirty="0"/>
              <a:t>API</a:t>
            </a:r>
            <a:r>
              <a:rPr lang="zh-CN" altLang="en-US" sz="1800" dirty="0"/>
              <a:t>，</a:t>
            </a:r>
            <a:r>
              <a:rPr lang="en-US" altLang="zh-CN" sz="1800" dirty="0"/>
              <a:t>Java</a:t>
            </a:r>
            <a:r>
              <a:rPr lang="zh-CN" altLang="en-US" sz="1800" dirty="0"/>
              <a:t>允许应用程序执行分布式事务处理，在多个网络计算机资源上访问，并且更新数据，极大地增强了数据访问能力。</a:t>
            </a:r>
            <a:endParaRPr lang="en-CA" sz="1800" dirty="0"/>
          </a:p>
        </p:txBody>
      </p:sp>
    </p:spTree>
    <p:extLst>
      <p:ext uri="{BB962C8B-B14F-4D97-AF65-F5344CB8AC3E}">
        <p14:creationId xmlns:p14="http://schemas.microsoft.com/office/powerpoint/2010/main" val="777263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JTS</a:t>
            </a:r>
          </a:p>
          <a:p>
            <a:pPr algn="l"/>
            <a:r>
              <a:rPr lang="en-US" altLang="zh-CN" sz="1800" dirty="0"/>
              <a:t>    JTS</a:t>
            </a:r>
            <a:r>
              <a:rPr lang="zh-CN" altLang="en-US" sz="1800" dirty="0"/>
              <a:t>是</a:t>
            </a:r>
            <a:r>
              <a:rPr lang="en-US" altLang="zh-CN" sz="1800" dirty="0"/>
              <a:t>Java Transaction Service</a:t>
            </a:r>
            <a:r>
              <a:rPr lang="zh-CN" altLang="en-US" sz="1800" dirty="0"/>
              <a:t>，</a:t>
            </a:r>
            <a:r>
              <a:rPr lang="en-US" altLang="zh-CN" sz="1800" dirty="0"/>
              <a:t>Java</a:t>
            </a:r>
            <a:r>
              <a:rPr lang="zh-CN" altLang="en-US" sz="1800" dirty="0"/>
              <a:t>事务服务，</a:t>
            </a:r>
            <a:r>
              <a:rPr lang="en-US" altLang="zh-CN" sz="1800" dirty="0"/>
              <a:t>JTS</a:t>
            </a:r>
            <a:r>
              <a:rPr lang="zh-CN" altLang="en-US" sz="1800" dirty="0"/>
              <a:t>是</a:t>
            </a:r>
            <a:r>
              <a:rPr lang="en-US" altLang="zh-CN" sz="1800" dirty="0"/>
              <a:t>CORBA OTS</a:t>
            </a:r>
            <a:r>
              <a:rPr lang="zh-CN" altLang="en-US" sz="1800" dirty="0"/>
              <a:t>事务监控器的一个基本实现。</a:t>
            </a:r>
            <a:r>
              <a:rPr lang="en-US" altLang="zh-CN" sz="1800" dirty="0"/>
              <a:t>JTS</a:t>
            </a:r>
            <a:r>
              <a:rPr lang="zh-CN" altLang="en-US" sz="1800" dirty="0"/>
              <a:t>指定了一个事务管理器的实现（</a:t>
            </a:r>
            <a:r>
              <a:rPr lang="en-US" altLang="zh-CN" sz="1800" dirty="0"/>
              <a:t>Transaction Manager</a:t>
            </a:r>
            <a:r>
              <a:rPr lang="zh-CN" altLang="en-US" sz="1800" dirty="0"/>
              <a:t>），这个管理器在一个高级别上支持</a:t>
            </a:r>
            <a:r>
              <a:rPr lang="en-US" altLang="zh-CN" sz="1800" dirty="0"/>
              <a:t>JTA</a:t>
            </a:r>
            <a:r>
              <a:rPr lang="zh-CN" altLang="en-US" sz="1800" dirty="0"/>
              <a:t>规范，并且在一个低级别上实现了</a:t>
            </a:r>
            <a:r>
              <a:rPr lang="en-US" altLang="zh-CN" sz="1800" dirty="0"/>
              <a:t>OMGOTS</a:t>
            </a:r>
            <a:r>
              <a:rPr lang="zh-CN" altLang="en-US" sz="1800" dirty="0"/>
              <a:t>规范的</a:t>
            </a:r>
            <a:r>
              <a:rPr lang="en-US" altLang="zh-CN" sz="1800" dirty="0"/>
              <a:t>Java</a:t>
            </a:r>
            <a:r>
              <a:rPr lang="zh-CN" altLang="en-US" sz="1800" dirty="0"/>
              <a:t>映射。一个</a:t>
            </a:r>
            <a:r>
              <a:rPr lang="en-US" altLang="zh-CN" sz="1800" dirty="0"/>
              <a:t>JTS</a:t>
            </a:r>
            <a:r>
              <a:rPr lang="zh-CN" altLang="en-US" sz="1800" dirty="0"/>
              <a:t>事务管理器为应用服务器、资源管理器、</a:t>
            </a:r>
            <a:r>
              <a:rPr lang="en-US" altLang="zh-CN" sz="1800" dirty="0"/>
              <a:t>standalone</a:t>
            </a:r>
            <a:r>
              <a:rPr lang="zh-CN" altLang="en-US" sz="1800" dirty="0"/>
              <a:t>应用和通信资源管理器提供事务服务</a:t>
            </a:r>
            <a:r>
              <a:rPr lang="zh-CN" altLang="en-US" sz="1800" dirty="0" smtClean="0"/>
              <a:t>。</a:t>
            </a:r>
            <a:endParaRPr lang="en-US" altLang="zh-CN" sz="1800" dirty="0" smtClean="0"/>
          </a:p>
          <a:p>
            <a:pPr algn="l"/>
            <a:endParaRPr lang="en-US" sz="1800" dirty="0"/>
          </a:p>
          <a:p>
            <a:pPr algn="l"/>
            <a:r>
              <a:rPr lang="en-CA" sz="1800" dirty="0" err="1"/>
              <a:t>JavaMail</a:t>
            </a:r>
            <a:endParaRPr lang="en-CA" sz="1800" dirty="0"/>
          </a:p>
          <a:p>
            <a:pPr algn="l"/>
            <a:r>
              <a:rPr lang="en-CA" sz="1800" dirty="0"/>
              <a:t>    </a:t>
            </a:r>
            <a:r>
              <a:rPr lang="en-CA" sz="1800" dirty="0" err="1"/>
              <a:t>JavaMail</a:t>
            </a:r>
            <a:r>
              <a:rPr lang="zh-CN" altLang="en-US" sz="1800" dirty="0"/>
              <a:t>为我们提供了电子邮件的开发接口。它可以方便的执行一些常用的邮件传输。</a:t>
            </a:r>
            <a:r>
              <a:rPr lang="en-CA" sz="1800" dirty="0" err="1"/>
              <a:t>JavaMail</a:t>
            </a:r>
            <a:r>
              <a:rPr lang="zh-CN" altLang="en-US" sz="1800" dirty="0"/>
              <a:t>包中用于处理电子邮件的核心类是：</a:t>
            </a:r>
            <a:r>
              <a:rPr lang="en-CA" sz="1800" dirty="0" err="1"/>
              <a:t>Session,Message,Address,Authenticator,Transport,Store,Folder</a:t>
            </a:r>
            <a:r>
              <a:rPr lang="zh-CN" altLang="en-US" sz="1800" dirty="0"/>
              <a:t>等。</a:t>
            </a:r>
            <a:r>
              <a:rPr lang="en-CA" sz="1800" dirty="0"/>
              <a:t>Session</a:t>
            </a:r>
            <a:r>
              <a:rPr lang="zh-CN" altLang="en-US" sz="1800" dirty="0"/>
              <a:t>定义了一个基本的邮件会话，它需要从</a:t>
            </a:r>
            <a:r>
              <a:rPr lang="en-CA" sz="1800" dirty="0"/>
              <a:t>Properties</a:t>
            </a:r>
            <a:r>
              <a:rPr lang="zh-CN" altLang="en-US" sz="1800" dirty="0"/>
              <a:t>中读取类似于邮件服务器，用户名和密码等信息</a:t>
            </a:r>
            <a:r>
              <a:rPr lang="zh-CN" altLang="en-US" sz="1800" dirty="0" smtClean="0"/>
              <a:t>。</a:t>
            </a:r>
            <a:endParaRPr lang="en-US" altLang="zh-CN" sz="1800" dirty="0" smtClean="0"/>
          </a:p>
          <a:p>
            <a:pPr algn="l"/>
            <a:endParaRPr lang="en-US" sz="1800" dirty="0" smtClean="0"/>
          </a:p>
          <a:p>
            <a:pPr algn="l"/>
            <a:endParaRPr lang="en-US" sz="1800" dirty="0"/>
          </a:p>
          <a:p>
            <a:pPr algn="l"/>
            <a:r>
              <a:rPr lang="en-US" altLang="zh-CN" sz="1800" dirty="0"/>
              <a:t>JDBC</a:t>
            </a:r>
          </a:p>
          <a:p>
            <a:pPr algn="l"/>
            <a:r>
              <a:rPr lang="en-US" altLang="zh-CN" sz="1800" dirty="0"/>
              <a:t>    JDBC</a:t>
            </a:r>
            <a:r>
              <a:rPr lang="zh-CN" altLang="en-US" sz="1800" dirty="0"/>
              <a:t>是</a:t>
            </a:r>
            <a:r>
              <a:rPr lang="en-US" altLang="zh-CN" sz="1800" dirty="0"/>
              <a:t>Java Data Base Connectivity</a:t>
            </a:r>
            <a:r>
              <a:rPr lang="zh-CN" altLang="en-US" sz="1800" dirty="0"/>
              <a:t>，数据库连接，</a:t>
            </a:r>
            <a:r>
              <a:rPr lang="en-US" altLang="zh-CN" sz="1800" dirty="0"/>
              <a:t>JDBC</a:t>
            </a:r>
            <a:r>
              <a:rPr lang="zh-CN" altLang="en-US" sz="1800" dirty="0"/>
              <a:t>类似于</a:t>
            </a:r>
            <a:r>
              <a:rPr lang="en-US" altLang="zh-CN" sz="1800" dirty="0"/>
              <a:t>ODBC</a:t>
            </a:r>
            <a:r>
              <a:rPr lang="zh-CN" altLang="en-US" sz="1800" dirty="0"/>
              <a:t>，</a:t>
            </a:r>
            <a:r>
              <a:rPr lang="en-US" altLang="zh-CN" sz="1800" dirty="0"/>
              <a:t>JDBC API</a:t>
            </a:r>
            <a:r>
              <a:rPr lang="zh-CN" altLang="en-US" sz="1800" dirty="0"/>
              <a:t>为访问不同的数据库提供了一种统一的途径，对开发者屏蔽了一些细节问题。简而言之就是：程序员只需用</a:t>
            </a:r>
            <a:r>
              <a:rPr lang="en-US" altLang="zh-CN" sz="1800" dirty="0"/>
              <a:t>JDBC API</a:t>
            </a:r>
            <a:r>
              <a:rPr lang="zh-CN" altLang="en-US" sz="1800" dirty="0"/>
              <a:t>写一个程序就可以实现访问不同的数据库，而不是针对不同的数据库需要写不同的程序。</a:t>
            </a:r>
            <a:endParaRPr lang="en-CA" sz="1800" dirty="0"/>
          </a:p>
        </p:txBody>
      </p:sp>
    </p:spTree>
    <p:extLst>
      <p:ext uri="{BB962C8B-B14F-4D97-AF65-F5344CB8AC3E}">
        <p14:creationId xmlns:p14="http://schemas.microsoft.com/office/powerpoint/2010/main" val="3404867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JNDI</a:t>
            </a:r>
          </a:p>
          <a:p>
            <a:pPr algn="l"/>
            <a:r>
              <a:rPr lang="en-US" altLang="zh-CN" sz="1800" dirty="0"/>
              <a:t>    JNDI</a:t>
            </a:r>
            <a:r>
              <a:rPr lang="zh-CN" altLang="en-US" sz="1800" dirty="0"/>
              <a:t>是</a:t>
            </a:r>
            <a:r>
              <a:rPr lang="en-US" altLang="zh-CN" sz="1800" dirty="0"/>
              <a:t>Java Naming and </a:t>
            </a:r>
            <a:r>
              <a:rPr lang="en-US" altLang="zh-CN" sz="1800" dirty="0" err="1"/>
              <a:t>DirectoryInterfaces</a:t>
            </a:r>
            <a:r>
              <a:rPr lang="zh-CN" altLang="en-US" sz="1800" dirty="0"/>
              <a:t>，</a:t>
            </a:r>
            <a:r>
              <a:rPr lang="en-US" altLang="zh-CN" sz="1800" dirty="0"/>
              <a:t>Java</a:t>
            </a:r>
            <a:r>
              <a:rPr lang="zh-CN" altLang="en-US" sz="1800" dirty="0"/>
              <a:t>命名和目录接口，</a:t>
            </a:r>
            <a:r>
              <a:rPr lang="en-US" altLang="zh-CN" sz="1800" dirty="0"/>
              <a:t>JNDI API</a:t>
            </a:r>
            <a:r>
              <a:rPr lang="zh-CN" altLang="en-US" sz="1800" dirty="0"/>
              <a:t>为我们提供了查找和访问各种命名和目录服务的通用、统一方式。命名服务将名称和对象联系起来，使得我们可以用名称访问对象</a:t>
            </a:r>
            <a:r>
              <a:rPr lang="zh-CN" altLang="en-US" sz="1800" dirty="0" smtClean="0"/>
              <a:t>。</a:t>
            </a:r>
            <a:endParaRPr lang="en-US" altLang="zh-CN" sz="1800" dirty="0" smtClean="0"/>
          </a:p>
          <a:p>
            <a:pPr algn="l"/>
            <a:endParaRPr lang="en-US" sz="1800" dirty="0"/>
          </a:p>
          <a:p>
            <a:pPr algn="l"/>
            <a:r>
              <a:rPr lang="en-US" altLang="zh-CN" sz="1800" dirty="0"/>
              <a:t>EJB</a:t>
            </a:r>
          </a:p>
          <a:p>
            <a:pPr algn="l"/>
            <a:r>
              <a:rPr lang="en-US" altLang="zh-CN" sz="1800" dirty="0"/>
              <a:t>    EJB</a:t>
            </a:r>
            <a:r>
              <a:rPr lang="zh-CN" altLang="en-US" sz="1800" dirty="0"/>
              <a:t>是</a:t>
            </a:r>
            <a:r>
              <a:rPr lang="en-US" altLang="zh-CN" sz="1800" dirty="0"/>
              <a:t>Enterprise Java Beans</a:t>
            </a:r>
            <a:r>
              <a:rPr lang="zh-CN" altLang="en-US" sz="1800" dirty="0"/>
              <a:t>，企业级</a:t>
            </a:r>
            <a:r>
              <a:rPr lang="en-US" altLang="zh-CN" sz="1800" dirty="0"/>
              <a:t>Java Beans</a:t>
            </a:r>
            <a:r>
              <a:rPr lang="zh-CN" altLang="en-US" sz="1800" dirty="0"/>
              <a:t>，</a:t>
            </a:r>
            <a:r>
              <a:rPr lang="en-US" altLang="zh-CN" sz="1800" dirty="0"/>
              <a:t>EJB</a:t>
            </a:r>
            <a:r>
              <a:rPr lang="zh-CN" altLang="en-US" sz="1800" dirty="0"/>
              <a:t>提供了一个框架来开发和实施分布</a:t>
            </a:r>
            <a:r>
              <a:rPr lang="zh-CN" altLang="en-US" sz="1800" dirty="0" smtClean="0"/>
              <a:t>式</a:t>
            </a:r>
            <a:r>
              <a:rPr lang="zh-CN" altLang="en-US" sz="1800" dirty="0"/>
              <a:t>商务</a:t>
            </a:r>
            <a:r>
              <a:rPr lang="zh-CN" altLang="en-US" sz="1800" dirty="0" smtClean="0"/>
              <a:t>逻</a:t>
            </a:r>
            <a:r>
              <a:rPr lang="zh-CN" altLang="en-US" sz="1800" dirty="0"/>
              <a:t>辑，由此很显著的简化了具有可伸缩性和高度复杂的企业级应用的开发。</a:t>
            </a:r>
            <a:r>
              <a:rPr lang="en-US" altLang="zh-CN" sz="1800" dirty="0"/>
              <a:t>EJB</a:t>
            </a:r>
            <a:r>
              <a:rPr lang="zh-CN" altLang="en-US" sz="1800" dirty="0"/>
              <a:t>规范定义</a:t>
            </a:r>
            <a:r>
              <a:rPr lang="zh-CN" altLang="en-US" sz="1800" dirty="0" smtClean="0"/>
              <a:t>了</a:t>
            </a:r>
            <a:r>
              <a:rPr lang="en-US" altLang="zh-CN" sz="1800" dirty="0" smtClean="0"/>
              <a:t>EJB</a:t>
            </a:r>
            <a:r>
              <a:rPr lang="zh-CN" altLang="en-US" sz="1800" dirty="0"/>
              <a:t>组件在何时如何与它们的容器进行交互作用</a:t>
            </a:r>
            <a:r>
              <a:rPr lang="zh-CN" altLang="en-US" sz="1800" dirty="0" smtClean="0"/>
              <a:t>。</a:t>
            </a:r>
            <a:endParaRPr lang="en-US" altLang="zh-CN" sz="1800" dirty="0" smtClean="0"/>
          </a:p>
          <a:p>
            <a:pPr algn="l"/>
            <a:endParaRPr lang="en-US" sz="1800" dirty="0"/>
          </a:p>
          <a:p>
            <a:pPr algn="l"/>
            <a:r>
              <a:rPr lang="en-CA" sz="1800" dirty="0"/>
              <a:t>RMI</a:t>
            </a:r>
          </a:p>
          <a:p>
            <a:pPr algn="l"/>
            <a:r>
              <a:rPr lang="en-CA" sz="1800" dirty="0"/>
              <a:t>    RMI</a:t>
            </a:r>
            <a:r>
              <a:rPr lang="zh-CN" altLang="en-US" sz="1800" dirty="0"/>
              <a:t>是</a:t>
            </a:r>
            <a:r>
              <a:rPr lang="en-CA" sz="1800" dirty="0"/>
              <a:t>Remote Method Invocation，</a:t>
            </a:r>
            <a:r>
              <a:rPr lang="zh-CN" altLang="en-US" sz="1800" dirty="0"/>
              <a:t>远程方法调用，</a:t>
            </a:r>
            <a:r>
              <a:rPr lang="en-CA" sz="1800" dirty="0"/>
              <a:t>RMI</a:t>
            </a:r>
            <a:r>
              <a:rPr lang="zh-CN" altLang="en-US" sz="1800" dirty="0"/>
              <a:t>协议调用远程对象上的方法，使用了序列化方式在客户端和服务器端传递数</a:t>
            </a:r>
            <a:r>
              <a:rPr lang="zh-CN" altLang="en-US" sz="1800" dirty="0" smtClean="0"/>
              <a:t>据</a:t>
            </a:r>
            <a:endParaRPr lang="en-US" altLang="zh-CN" sz="1800" dirty="0" smtClean="0"/>
          </a:p>
          <a:p>
            <a:pPr algn="l"/>
            <a:endParaRPr lang="en-US" sz="1800" dirty="0"/>
          </a:p>
          <a:p>
            <a:pPr algn="l"/>
            <a:r>
              <a:rPr lang="en-US" altLang="zh-CN" sz="1800" dirty="0"/>
              <a:t>JSP</a:t>
            </a:r>
          </a:p>
          <a:p>
            <a:pPr algn="l"/>
            <a:r>
              <a:rPr lang="en-US" altLang="zh-CN" sz="1800" dirty="0"/>
              <a:t>    JSP</a:t>
            </a:r>
            <a:r>
              <a:rPr lang="zh-CN" altLang="en-US" sz="1800" dirty="0"/>
              <a:t>是</a:t>
            </a:r>
            <a:r>
              <a:rPr lang="en-US" altLang="zh-CN" sz="1800" dirty="0"/>
              <a:t>Java Server Pages</a:t>
            </a:r>
            <a:r>
              <a:rPr lang="zh-CN" altLang="en-US" sz="1800" dirty="0"/>
              <a:t>，</a:t>
            </a:r>
            <a:r>
              <a:rPr lang="en-US" altLang="zh-CN" sz="1800" dirty="0"/>
              <a:t>JSP</a:t>
            </a:r>
            <a:r>
              <a:rPr lang="zh-CN" altLang="en-US" sz="1800" dirty="0"/>
              <a:t>页面有</a:t>
            </a:r>
            <a:r>
              <a:rPr lang="en-US" altLang="zh-CN" sz="1800" dirty="0"/>
              <a:t>HTML</a:t>
            </a:r>
            <a:r>
              <a:rPr lang="zh-CN" altLang="en-US" sz="1800" dirty="0"/>
              <a:t>代码和嵌入其中的</a:t>
            </a:r>
            <a:r>
              <a:rPr lang="en-US" altLang="zh-CN" sz="1800" dirty="0"/>
              <a:t>Java</a:t>
            </a:r>
            <a:r>
              <a:rPr lang="zh-CN" altLang="en-US" sz="1800" dirty="0"/>
              <a:t>代码所组成。服务器在页面被客户端所请求以后对这些</a:t>
            </a:r>
            <a:r>
              <a:rPr lang="en-US" altLang="zh-CN" sz="1800" dirty="0"/>
              <a:t>Java</a:t>
            </a:r>
            <a:r>
              <a:rPr lang="zh-CN" altLang="en-US" sz="1800" dirty="0"/>
              <a:t>代码进行处理，然后将生成的</a:t>
            </a:r>
            <a:r>
              <a:rPr lang="en-US" altLang="zh-CN" sz="1800" dirty="0"/>
              <a:t>HTML</a:t>
            </a:r>
            <a:r>
              <a:rPr lang="zh-CN" altLang="en-US" sz="1800" dirty="0"/>
              <a:t>页面返回给客户端的浏览器。</a:t>
            </a:r>
            <a:endParaRPr lang="en-CA" sz="1800" dirty="0"/>
          </a:p>
        </p:txBody>
      </p:sp>
    </p:spTree>
    <p:extLst>
      <p:ext uri="{BB962C8B-B14F-4D97-AF65-F5344CB8AC3E}">
        <p14:creationId xmlns:p14="http://schemas.microsoft.com/office/powerpoint/2010/main" val="601335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CA" sz="1800" dirty="0"/>
              <a:t>J2EE</a:t>
            </a:r>
            <a:r>
              <a:rPr lang="zh-CN" altLang="en-US" sz="1800" dirty="0"/>
              <a:t>里，</a:t>
            </a:r>
            <a:r>
              <a:rPr lang="en-CA" sz="1800" dirty="0"/>
              <a:t>Enterprise Java Beans(EJB)</a:t>
            </a:r>
            <a:r>
              <a:rPr lang="zh-CN" altLang="en-US" sz="1800" dirty="0"/>
              <a:t>称为</a:t>
            </a:r>
            <a:r>
              <a:rPr lang="en-CA" sz="1800" dirty="0"/>
              <a:t>Java </a:t>
            </a:r>
            <a:r>
              <a:rPr lang="zh-CN" altLang="en-US" sz="1800" dirty="0"/>
              <a:t>企业</a:t>
            </a:r>
            <a:r>
              <a:rPr lang="en-CA" sz="1800" dirty="0"/>
              <a:t>Bean，</a:t>
            </a:r>
            <a:r>
              <a:rPr lang="zh-CN" altLang="en-US" sz="1800" dirty="0"/>
              <a:t>是</a:t>
            </a:r>
            <a:r>
              <a:rPr lang="en-CA" sz="1800" dirty="0"/>
              <a:t>Java</a:t>
            </a:r>
            <a:r>
              <a:rPr lang="zh-CN" altLang="en-US" sz="1800" dirty="0"/>
              <a:t>的核心代码，分别是会话</a:t>
            </a:r>
            <a:r>
              <a:rPr lang="en-CA" sz="1800" dirty="0" err="1"/>
              <a:t>Bean（Session</a:t>
            </a:r>
            <a:r>
              <a:rPr lang="en-CA" sz="1800" dirty="0"/>
              <a:t> Bean），</a:t>
            </a:r>
            <a:r>
              <a:rPr lang="zh-CN" altLang="en-US" sz="1800" dirty="0"/>
              <a:t>实体</a:t>
            </a:r>
            <a:r>
              <a:rPr lang="en-CA" sz="1800" dirty="0" err="1"/>
              <a:t>Bean（Entity</a:t>
            </a:r>
            <a:r>
              <a:rPr lang="en-CA" sz="1800" dirty="0"/>
              <a:t> Bean）</a:t>
            </a:r>
            <a:r>
              <a:rPr lang="zh-CN" altLang="en-US" sz="1800" dirty="0"/>
              <a:t>和消息驱动</a:t>
            </a:r>
            <a:r>
              <a:rPr lang="en-CA" sz="1800" dirty="0" err="1"/>
              <a:t>Bean（MessageDriven</a:t>
            </a:r>
            <a:r>
              <a:rPr lang="en-CA" sz="1800" dirty="0"/>
              <a:t> Bean）。</a:t>
            </a:r>
            <a:r>
              <a:rPr lang="zh-CN" altLang="en-US" sz="1800" dirty="0"/>
              <a:t>在</a:t>
            </a:r>
            <a:r>
              <a:rPr lang="en-CA" sz="1800" dirty="0"/>
              <a:t>EJB3.0</a:t>
            </a:r>
            <a:r>
              <a:rPr lang="zh-CN" altLang="en-US" sz="1800" dirty="0"/>
              <a:t>推出以后，实体</a:t>
            </a:r>
            <a:r>
              <a:rPr lang="en-CA" sz="1800" dirty="0"/>
              <a:t>Bean</a:t>
            </a:r>
            <a:r>
              <a:rPr lang="zh-CN" altLang="en-US" sz="1800" dirty="0"/>
              <a:t>被单独分了出来，形成了新的规范</a:t>
            </a:r>
            <a:r>
              <a:rPr lang="en-CA" sz="1800" dirty="0"/>
              <a:t>JPA</a:t>
            </a:r>
            <a:r>
              <a:rPr lang="en-CA" sz="1800" dirty="0" smtClean="0"/>
              <a:t>。</a:t>
            </a:r>
          </a:p>
          <a:p>
            <a:pPr algn="l"/>
            <a:endParaRPr lang="en-US" sz="1800" dirty="0"/>
          </a:p>
          <a:p>
            <a:pPr algn="l"/>
            <a:r>
              <a:rPr lang="en-US" altLang="zh-CN" sz="1800" dirty="0" smtClean="0"/>
              <a:t>Enterprise </a:t>
            </a:r>
            <a:r>
              <a:rPr lang="en-US" altLang="zh-CN" sz="1800" dirty="0"/>
              <a:t>JavaBeans(EJB)</a:t>
            </a:r>
            <a:r>
              <a:rPr lang="zh-CN" altLang="en-US" sz="1800" dirty="0"/>
              <a:t>是一个开发和部署分布式服务器端的、带事务处理的、安全的商业组件的规范和结构。</a:t>
            </a:r>
            <a:r>
              <a:rPr lang="en-US" altLang="zh-CN" sz="1800" dirty="0"/>
              <a:t>EJB</a:t>
            </a:r>
            <a:r>
              <a:rPr lang="zh-CN" altLang="en-US" sz="1800" dirty="0"/>
              <a:t>的体系结构是</a:t>
            </a:r>
            <a:r>
              <a:rPr lang="en-US" altLang="zh-CN" sz="1800" dirty="0"/>
              <a:t>J2EE</a:t>
            </a:r>
            <a:r>
              <a:rPr lang="zh-CN" altLang="en-US" sz="1800" dirty="0"/>
              <a:t>的基础和核心，</a:t>
            </a:r>
            <a:r>
              <a:rPr lang="en-US" altLang="zh-CN" sz="1800" dirty="0"/>
              <a:t>J2EE</a:t>
            </a:r>
            <a:r>
              <a:rPr lang="zh-CN" altLang="en-US" sz="1800" dirty="0"/>
              <a:t>定义了整个标准的应用开发体系结构和一个部署环境。</a:t>
            </a:r>
          </a:p>
          <a:p>
            <a:pPr algn="l"/>
            <a:r>
              <a:rPr lang="zh-CN" altLang="en-US" sz="1800" dirty="0"/>
              <a:t>在这个体系结构中，应用开发者的注意力集中在封装商业逻辑和商业规则上，一切与基础结构服务相关的问题和底层分配问题都由应用程序容器或服务器来处理。</a:t>
            </a:r>
          </a:p>
          <a:p>
            <a:pPr algn="l"/>
            <a:endParaRPr lang="zh-CN" altLang="en-US" sz="1800" dirty="0"/>
          </a:p>
          <a:p>
            <a:pPr algn="l"/>
            <a:r>
              <a:rPr lang="zh-CN" altLang="en-US" sz="1800" dirty="0"/>
              <a:t>甚至，从属于事务、持久化、安全等等方面的应用组件的运行时属性都可以使用高度灵活的声明方法在部署的环境中定制。这个体系结构定义了一个容器和一个服务器模型</a:t>
            </a:r>
            <a:r>
              <a:rPr lang="en-US" altLang="zh-CN" sz="1800" dirty="0"/>
              <a:t>--</a:t>
            </a:r>
            <a:r>
              <a:rPr lang="zh-CN" altLang="en-US" sz="1800" dirty="0"/>
              <a:t>容器是应用组件生存和执行的环境，而这个容器却又寄居在一个服务器之中。</a:t>
            </a:r>
          </a:p>
          <a:p>
            <a:pPr algn="l"/>
            <a:endParaRPr lang="zh-CN" altLang="en-US" sz="1800" dirty="0"/>
          </a:p>
          <a:p>
            <a:pPr algn="l"/>
            <a:r>
              <a:rPr lang="en-US" altLang="zh-CN" sz="1800" dirty="0"/>
              <a:t>J2EE</a:t>
            </a:r>
            <a:r>
              <a:rPr lang="zh-CN" altLang="en-US" sz="1800" dirty="0"/>
              <a:t>平台提供了一个简化的开发模型，它具有工业强度的可扩展性、支持合理的集成和灵活的部署，与开发商和应用服务器无关</a:t>
            </a:r>
            <a:endParaRPr lang="en-CA" sz="1800" dirty="0"/>
          </a:p>
        </p:txBody>
      </p:sp>
    </p:spTree>
    <p:extLst>
      <p:ext uri="{BB962C8B-B14F-4D97-AF65-F5344CB8AC3E}">
        <p14:creationId xmlns:p14="http://schemas.microsoft.com/office/powerpoint/2010/main" val="254499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a:t>
            </a:r>
            <a:r>
              <a:rPr lang="zh-CN" altLang="en-US" sz="3200" b="1" dirty="0"/>
              <a:t>六</a:t>
            </a:r>
            <a:r>
              <a:rPr lang="zh-CN" altLang="en-US" sz="3200" b="1" dirty="0" smtClean="0"/>
              <a:t>讲：</a:t>
            </a:r>
            <a:r>
              <a:rPr lang="en-US" altLang="zh-CN" sz="3200" b="1" dirty="0" smtClean="0"/>
              <a:t>EJB</a:t>
            </a:r>
          </a:p>
          <a:p>
            <a:pPr algn="l"/>
            <a:endParaRPr lang="en-US" sz="3200" b="1" dirty="0"/>
          </a:p>
          <a:p>
            <a:pPr algn="l"/>
            <a:endParaRPr lang="en-US" sz="3200" b="1" dirty="0" smtClean="0"/>
          </a:p>
          <a:p>
            <a:pPr algn="l"/>
            <a:r>
              <a:rPr lang="en-US" altLang="zh-CN" dirty="0" err="1" smtClean="0"/>
              <a:t>Jsp+java</a:t>
            </a:r>
            <a:r>
              <a:rPr lang="en-US" altLang="zh-CN" dirty="0" smtClean="0"/>
              <a:t> bean</a:t>
            </a:r>
          </a:p>
          <a:p>
            <a:pPr algn="l"/>
            <a:r>
              <a:rPr lang="en-US" altLang="zh-CN" dirty="0" smtClean="0"/>
              <a:t>EJB1.0</a:t>
            </a:r>
          </a:p>
          <a:p>
            <a:pPr algn="l"/>
            <a:r>
              <a:rPr lang="en-US" altLang="zh-CN" dirty="0" smtClean="0"/>
              <a:t>Spring</a:t>
            </a:r>
          </a:p>
          <a:p>
            <a:pPr algn="l"/>
            <a:r>
              <a:rPr lang="en-US" altLang="zh-CN" dirty="0" smtClean="0"/>
              <a:t>EJB2.0</a:t>
            </a:r>
          </a:p>
          <a:p>
            <a:pPr algn="l"/>
            <a:endParaRPr lang="en-US" altLang="zh-CN" dirty="0" smtClean="0"/>
          </a:p>
          <a:p>
            <a:pPr algn="l"/>
            <a:endParaRPr lang="en-US" dirty="0" smtClean="0"/>
          </a:p>
          <a:p>
            <a:pPr algn="l"/>
            <a:endParaRPr lang="en-US" sz="3200" dirty="0"/>
          </a:p>
          <a:p>
            <a:pPr algn="l"/>
            <a:endParaRPr lang="en-CA" sz="2800" b="1" dirty="0"/>
          </a:p>
        </p:txBody>
      </p:sp>
    </p:spTree>
    <p:extLst>
      <p:ext uri="{BB962C8B-B14F-4D97-AF65-F5344CB8AC3E}">
        <p14:creationId xmlns:p14="http://schemas.microsoft.com/office/powerpoint/2010/main" val="1652546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Rod Johnson</a:t>
            </a:r>
            <a:r>
              <a:rPr lang="zh-CN" altLang="en-US" sz="1800" dirty="0"/>
              <a:t>在</a:t>
            </a:r>
            <a:r>
              <a:rPr lang="en-US" altLang="zh-CN" sz="1800" dirty="0"/>
              <a:t>2002</a:t>
            </a:r>
            <a:r>
              <a:rPr lang="zh-CN" altLang="en-US" sz="1800" dirty="0"/>
              <a:t>年编著的</a:t>
            </a:r>
            <a:r>
              <a:rPr lang="en-US" altLang="zh-CN" sz="1800" dirty="0"/>
              <a:t>《Expert one on one J2EE design and development》</a:t>
            </a:r>
            <a:r>
              <a:rPr lang="zh-CN" altLang="en-US" sz="1800" dirty="0"/>
              <a:t>一书中，对</a:t>
            </a:r>
            <a:r>
              <a:rPr lang="en-US" altLang="zh-CN" sz="1800" dirty="0"/>
              <a:t>Java EE </a:t>
            </a:r>
            <a:r>
              <a:rPr lang="zh-CN" altLang="en-US" sz="1800" dirty="0"/>
              <a:t>系统框架臃肿、低效、脱离现实的种种现状提出了质疑，并积极寻求探索革新之道。以此书为指导思想，他编写了</a:t>
            </a:r>
            <a:r>
              <a:rPr lang="en-US" altLang="zh-CN" sz="1800" dirty="0"/>
              <a:t>interface21</a:t>
            </a:r>
            <a:r>
              <a:rPr lang="zh-CN" altLang="en-US" sz="1800" dirty="0"/>
              <a:t>框架，这是一个力图冲破</a:t>
            </a:r>
            <a:r>
              <a:rPr lang="en-US" altLang="zh-CN" sz="1800" dirty="0"/>
              <a:t>J2EE</a:t>
            </a:r>
            <a:r>
              <a:rPr lang="zh-CN" altLang="en-US" sz="1800" dirty="0"/>
              <a:t>传统开发的困境，从实际需求出发，着眼于轻便、灵巧，易于开发、测试和部署的轻量级开发框架</a:t>
            </a:r>
            <a:r>
              <a:rPr lang="zh-CN" altLang="en-US" sz="1800" dirty="0" smtClean="0"/>
              <a:t>。</a:t>
            </a:r>
            <a:endParaRPr lang="en-US" altLang="zh-CN" sz="1800" dirty="0" smtClean="0"/>
          </a:p>
          <a:p>
            <a:pPr algn="l"/>
            <a:r>
              <a:rPr lang="en-US" altLang="zh-CN" sz="1800" dirty="0" smtClean="0"/>
              <a:t>Spring</a:t>
            </a:r>
            <a:r>
              <a:rPr lang="zh-CN" altLang="en-US" sz="1800" dirty="0"/>
              <a:t>框架即以</a:t>
            </a:r>
            <a:r>
              <a:rPr lang="en-US" altLang="zh-CN" sz="1800" dirty="0"/>
              <a:t>interface21</a:t>
            </a:r>
            <a:r>
              <a:rPr lang="zh-CN" altLang="en-US" sz="1800" dirty="0"/>
              <a:t>框架为基础，经过重新设计，并不断丰富其内涵，于</a:t>
            </a:r>
            <a:r>
              <a:rPr lang="en-US" altLang="zh-CN" sz="1800" dirty="0"/>
              <a:t>2004</a:t>
            </a:r>
            <a:r>
              <a:rPr lang="zh-CN" altLang="en-US" sz="1800" dirty="0"/>
              <a:t>年</a:t>
            </a:r>
            <a:r>
              <a:rPr lang="en-US" altLang="zh-CN" sz="1800" dirty="0"/>
              <a:t>3</a:t>
            </a:r>
            <a:r>
              <a:rPr lang="zh-CN" altLang="en-US" sz="1800" dirty="0"/>
              <a:t>月</a:t>
            </a:r>
            <a:r>
              <a:rPr lang="en-US" altLang="zh-CN" sz="1800" dirty="0"/>
              <a:t>24</a:t>
            </a:r>
            <a:r>
              <a:rPr lang="zh-CN" altLang="en-US" sz="1800" dirty="0"/>
              <a:t>日，发布了</a:t>
            </a:r>
            <a:r>
              <a:rPr lang="en-US" altLang="zh-CN" sz="1800" dirty="0"/>
              <a:t>1.0</a:t>
            </a:r>
            <a:r>
              <a:rPr lang="zh-CN" altLang="en-US" sz="1800" dirty="0"/>
              <a:t>正式版。同年他又推出了一部堪称经典的力作</a:t>
            </a:r>
            <a:r>
              <a:rPr lang="en-US" altLang="zh-CN" sz="1800" dirty="0"/>
              <a:t>《Expert one-on-one J2EE Development without EJB》</a:t>
            </a:r>
            <a:r>
              <a:rPr lang="zh-CN" altLang="en-US" sz="1800" dirty="0"/>
              <a:t>，该书在</a:t>
            </a:r>
            <a:r>
              <a:rPr lang="en-US" altLang="zh-CN" sz="1800" dirty="0"/>
              <a:t>Java</a:t>
            </a:r>
            <a:r>
              <a:rPr lang="zh-CN" altLang="en-US" sz="1800" dirty="0"/>
              <a:t>世界掀起了轩然大波，不断改变着</a:t>
            </a:r>
            <a:r>
              <a:rPr lang="en-US" altLang="zh-CN" sz="1800" dirty="0"/>
              <a:t>Java</a:t>
            </a:r>
            <a:r>
              <a:rPr lang="zh-CN" altLang="en-US" sz="1800" dirty="0"/>
              <a:t>开发者程序设计和开发的思考方式</a:t>
            </a:r>
            <a:r>
              <a:rPr lang="zh-CN" altLang="en-US" sz="1800" dirty="0" smtClean="0"/>
              <a:t>。</a:t>
            </a:r>
            <a:endParaRPr lang="en-US" altLang="zh-CN" sz="1800" dirty="0" smtClean="0"/>
          </a:p>
          <a:p>
            <a:pPr algn="l"/>
            <a:endParaRPr lang="en-US" altLang="zh-CN" sz="1800" dirty="0"/>
          </a:p>
          <a:p>
            <a:pPr algn="l"/>
            <a:r>
              <a:rPr lang="zh-CN" altLang="en-US" sz="1800" dirty="0" smtClean="0"/>
              <a:t>在</a:t>
            </a:r>
            <a:r>
              <a:rPr lang="zh-CN" altLang="en-US" sz="1800" dirty="0"/>
              <a:t>该书中，作者根据自己多年丰富的实践经验，对</a:t>
            </a:r>
            <a:r>
              <a:rPr lang="en-US" altLang="zh-CN" sz="1800" dirty="0"/>
              <a:t>EJB</a:t>
            </a:r>
            <a:r>
              <a:rPr lang="zh-CN" altLang="en-US" sz="1800" dirty="0"/>
              <a:t>的各种笨重臃肿的结构进行了逐一的分析和否定，并分别以简洁实用的方式替换之。至此一战功成，</a:t>
            </a:r>
            <a:r>
              <a:rPr lang="en-US" altLang="zh-CN" sz="1800" dirty="0"/>
              <a:t>Rod Johnson</a:t>
            </a:r>
            <a:r>
              <a:rPr lang="zh-CN" altLang="en-US" sz="1800" dirty="0"/>
              <a:t>成为一个改变</a:t>
            </a:r>
            <a:r>
              <a:rPr lang="en-US" altLang="zh-CN" sz="1800" dirty="0"/>
              <a:t>Java</a:t>
            </a:r>
            <a:r>
              <a:rPr lang="zh-CN" altLang="en-US" sz="1800" dirty="0"/>
              <a:t>世界的大师级人物</a:t>
            </a:r>
            <a:r>
              <a:rPr lang="zh-CN" altLang="en-US" sz="1800" dirty="0" smtClean="0"/>
              <a:t>。</a:t>
            </a:r>
            <a:endParaRPr lang="en-US" altLang="zh-CN" sz="1800" dirty="0" smtClean="0"/>
          </a:p>
          <a:p>
            <a:pPr algn="l"/>
            <a:endParaRPr lang="en-US" sz="1800" dirty="0"/>
          </a:p>
          <a:p>
            <a:pPr algn="l"/>
            <a:r>
              <a:rPr lang="en-CA" sz="1800" dirty="0"/>
              <a:t>Java</a:t>
            </a:r>
            <a:r>
              <a:rPr lang="zh-CN" altLang="en-US" sz="1800" dirty="0"/>
              <a:t>开发分为两个阵营，一个是由</a:t>
            </a:r>
            <a:r>
              <a:rPr lang="en-CA" sz="1800" dirty="0"/>
              <a:t>Oracle </a:t>
            </a:r>
            <a:r>
              <a:rPr lang="zh-CN" altLang="en-US" sz="1800" dirty="0"/>
              <a:t>为代表的</a:t>
            </a:r>
            <a:r>
              <a:rPr lang="en-CA" sz="1800" dirty="0"/>
              <a:t>Java EE</a:t>
            </a:r>
            <a:r>
              <a:rPr lang="zh-CN" altLang="en-US" sz="1800" dirty="0"/>
              <a:t>阵营，这是</a:t>
            </a:r>
            <a:r>
              <a:rPr lang="en-CA" sz="1800" dirty="0"/>
              <a:t>Web</a:t>
            </a:r>
            <a:r>
              <a:rPr lang="zh-CN" altLang="en-US" sz="1800" dirty="0"/>
              <a:t>开发的官方参考标准。其中核心技术主要有</a:t>
            </a:r>
            <a:r>
              <a:rPr lang="en-CA" sz="1800" dirty="0"/>
              <a:t>Servlet, EJB, JMS, JSF, JDBC/JPA, JAXB, JAX-WS</a:t>
            </a:r>
            <a:r>
              <a:rPr lang="zh-CN" altLang="en-US" sz="1800" dirty="0"/>
              <a:t>等。另一个阵营则是由开源社区以及</a:t>
            </a:r>
            <a:r>
              <a:rPr lang="en-CA" sz="1800" dirty="0"/>
              <a:t>Pivotal</a:t>
            </a:r>
            <a:r>
              <a:rPr lang="zh-CN" altLang="en-US" sz="1800" dirty="0"/>
              <a:t>代表的</a:t>
            </a:r>
            <a:r>
              <a:rPr lang="en-CA" sz="1800" dirty="0"/>
              <a:t>Spring</a:t>
            </a:r>
            <a:r>
              <a:rPr lang="zh-CN" altLang="en-US" sz="1800" dirty="0"/>
              <a:t>阵营，其中核心技术主要有 </a:t>
            </a:r>
            <a:r>
              <a:rPr lang="en-CA" sz="1800" dirty="0"/>
              <a:t>Spring Framework, Spring MVC, Spring Data, Spring Security</a:t>
            </a:r>
            <a:r>
              <a:rPr lang="zh-CN" altLang="en-US" sz="1800" dirty="0"/>
              <a:t>等等。</a:t>
            </a:r>
            <a:endParaRPr lang="en-CA" sz="1800" dirty="0"/>
          </a:p>
        </p:txBody>
      </p:sp>
    </p:spTree>
    <p:extLst>
      <p:ext uri="{BB962C8B-B14F-4D97-AF65-F5344CB8AC3E}">
        <p14:creationId xmlns:p14="http://schemas.microsoft.com/office/powerpoint/2010/main" val="796740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ioc</a:t>
            </a:r>
            <a:r>
              <a:rPr lang="zh-CN" altLang="en-US" sz="1800" dirty="0"/>
              <a:t>技术第一个解释叫做控制反转，它还有个解释就是依赖注入，这两个名字很难从字面理解，但是当你理解它的原理后就会发现它们的描述是何等准确。</a:t>
            </a:r>
            <a:r>
              <a:rPr lang="en-US" altLang="zh-CN" sz="1800" dirty="0" err="1"/>
              <a:t>Ioc</a:t>
            </a:r>
            <a:r>
              <a:rPr lang="zh-CN" altLang="en-US" sz="1800" dirty="0"/>
              <a:t>技术的本质就是构建对象的技</a:t>
            </a:r>
            <a:r>
              <a:rPr lang="zh-CN" altLang="en-US" sz="1800" dirty="0" smtClean="0"/>
              <a:t>术</a:t>
            </a:r>
            <a:r>
              <a:rPr lang="en-CA" altLang="zh-CN" sz="1800" dirty="0" smtClean="0"/>
              <a:t>,</a:t>
            </a:r>
            <a:r>
              <a:rPr lang="zh-CN" altLang="en-US" sz="1800" dirty="0" smtClean="0"/>
              <a:t>换</a:t>
            </a:r>
            <a:r>
              <a:rPr lang="zh-CN" altLang="en-US" sz="1800" dirty="0"/>
              <a:t>句话说就是将一个类实例化成对象的技术，在</a:t>
            </a:r>
            <a:r>
              <a:rPr lang="en-US" altLang="zh-CN" sz="1800" dirty="0"/>
              <a:t>java</a:t>
            </a:r>
            <a:r>
              <a:rPr lang="zh-CN" altLang="en-US" sz="1800" dirty="0"/>
              <a:t>里实例化类通过</a:t>
            </a:r>
            <a:r>
              <a:rPr lang="en-US" altLang="zh-CN" sz="1800" dirty="0"/>
              <a:t>new</a:t>
            </a:r>
            <a:r>
              <a:rPr lang="zh-CN" altLang="en-US" sz="1800" dirty="0"/>
              <a:t>关键字进行的，每次</a:t>
            </a:r>
            <a:r>
              <a:rPr lang="en-US" altLang="zh-CN" sz="1800" dirty="0"/>
              <a:t>new</a:t>
            </a:r>
            <a:r>
              <a:rPr lang="zh-CN" altLang="en-US" sz="1800" dirty="0"/>
              <a:t>一个类都会产生一个新的实例对象，这么做视乎很浪费，有时这种浪费还挺危险，因为在程序开发时候我们常常只需要某个类永远只能产生一个的实例对象这个时候就得使用单例模</a:t>
            </a:r>
            <a:r>
              <a:rPr lang="zh-CN" altLang="en-US" sz="1800" dirty="0" smtClean="0"/>
              <a:t>式</a:t>
            </a:r>
            <a:endParaRPr lang="en-US" altLang="zh-CN" sz="1800" dirty="0" smtClean="0"/>
          </a:p>
          <a:p>
            <a:pPr algn="l"/>
            <a:endParaRPr lang="en-US" sz="1800" dirty="0"/>
          </a:p>
          <a:p>
            <a:pPr algn="l"/>
            <a:r>
              <a:rPr lang="zh-CN" altLang="en-US" sz="1800" dirty="0" smtClean="0"/>
              <a:t>面</a:t>
            </a:r>
            <a:r>
              <a:rPr lang="zh-CN" altLang="en-US" sz="1800" dirty="0"/>
              <a:t>向对象编程里对象相当于显示生活中的一个实体，例如我们有个对象作用是完成打猎的操作，那么打猎这个对象内部包含两个辅助对象：人和枪，只有人和枪赋予了打猎这个对象，那么打猎对象才能完成打猎的操作，但是构建一个人和枪的对象并不是看起来那么简单，这里以枪为例，要创造一把枪我们需要金属，需要机床，需要子弹，而机床和子弹又是两个新对象，这些对象一个个相互嵌套相互关联</a:t>
            </a:r>
            <a:r>
              <a:rPr lang="zh-CN" altLang="en-US" sz="1800" dirty="0" smtClean="0"/>
              <a:t>，试</a:t>
            </a:r>
            <a:r>
              <a:rPr lang="zh-CN" altLang="en-US" sz="1800" dirty="0"/>
              <a:t>想下如果我们在</a:t>
            </a:r>
            <a:r>
              <a:rPr lang="en-US" altLang="zh-CN" sz="1800" dirty="0"/>
              <a:t>java</a:t>
            </a:r>
            <a:r>
              <a:rPr lang="zh-CN" altLang="en-US" sz="1800" dirty="0"/>
              <a:t>代码里构建一个枪的对象那是何其的复杂，假如我们要构造的不是简单的枪对象而是更加复杂的航空母舰，那么构造这个对象的成本之高是让人难以想象的，怎么来消除这种对象相互嵌套相互依赖的关系了？</a:t>
            </a:r>
            <a:endParaRPr lang="en-CA" sz="1800" dirty="0"/>
          </a:p>
        </p:txBody>
      </p:sp>
    </p:spTree>
    <p:extLst>
      <p:ext uri="{BB962C8B-B14F-4D97-AF65-F5344CB8AC3E}">
        <p14:creationId xmlns:p14="http://schemas.microsoft.com/office/powerpoint/2010/main" val="22636471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spring</a:t>
            </a:r>
            <a:r>
              <a:rPr lang="zh-CN" altLang="en-US" sz="1800" dirty="0"/>
              <a:t>提供了一种方式，这种方式就是</a:t>
            </a:r>
            <a:r>
              <a:rPr lang="en-US" altLang="zh-CN" sz="1800" dirty="0"/>
              <a:t>spring</a:t>
            </a:r>
            <a:r>
              <a:rPr lang="zh-CN" altLang="en-US" sz="1800" dirty="0"/>
              <a:t>提供一个容器，我们在</a:t>
            </a:r>
            <a:r>
              <a:rPr lang="en-US" altLang="zh-CN" sz="1800" dirty="0"/>
              <a:t>xml</a:t>
            </a:r>
            <a:r>
              <a:rPr lang="zh-CN" altLang="en-US" sz="1800" dirty="0"/>
              <a:t>文件里定义各个对象的依赖关系，由容器完成对象的构建，当我们</a:t>
            </a:r>
            <a:r>
              <a:rPr lang="en-US" altLang="zh-CN" sz="1800" dirty="0"/>
              <a:t>java</a:t>
            </a:r>
            <a:r>
              <a:rPr lang="zh-CN" altLang="en-US" sz="1800" dirty="0"/>
              <a:t>代码里需要使用某个实例的时候就可以从容器里获取，那么对象的构建操作就被</a:t>
            </a:r>
            <a:r>
              <a:rPr lang="en-US" altLang="zh-CN" sz="1800" dirty="0"/>
              <a:t>spring</a:t>
            </a:r>
            <a:r>
              <a:rPr lang="zh-CN" altLang="en-US" sz="1800" dirty="0"/>
              <a:t>容器接管，所以它被称为控制反转，控制反转的意思就是本来属于</a:t>
            </a:r>
            <a:r>
              <a:rPr lang="en-US" altLang="zh-CN" sz="1800" dirty="0"/>
              <a:t>java</a:t>
            </a:r>
            <a:r>
              <a:rPr lang="zh-CN" altLang="en-US" sz="1800" dirty="0"/>
              <a:t>程序里构建对象的功能交由容器接管，依赖注入就是当程序要使用某个对象时候，容器会把它注入到程序里，这就叫做依赖注入</a:t>
            </a:r>
            <a:r>
              <a:rPr lang="zh-CN" altLang="en-US" sz="1800" dirty="0" smtClean="0"/>
              <a:t>。</a:t>
            </a:r>
            <a:endParaRPr lang="en-CA" altLang="zh-CN" sz="1800" dirty="0" smtClean="0"/>
          </a:p>
          <a:p>
            <a:pPr algn="l"/>
            <a:endParaRPr lang="en-CA" altLang="zh-CN" sz="1800" dirty="0"/>
          </a:p>
          <a:p>
            <a:pPr algn="l"/>
            <a:r>
              <a:rPr lang="zh-CN" altLang="en-US" sz="1800" dirty="0" smtClean="0"/>
              <a:t>在</a:t>
            </a:r>
            <a:r>
              <a:rPr lang="en-US" altLang="zh-CN" sz="1800" dirty="0"/>
              <a:t>java</a:t>
            </a:r>
            <a:r>
              <a:rPr lang="zh-CN" altLang="en-US" sz="1800" dirty="0"/>
              <a:t>开发</a:t>
            </a:r>
            <a:r>
              <a:rPr lang="zh-CN" altLang="en-US" sz="1800" dirty="0" smtClean="0"/>
              <a:t>里想</a:t>
            </a:r>
            <a:r>
              <a:rPr lang="zh-CN" altLang="en-US" sz="1800" dirty="0"/>
              <a:t>使用某个类提供的功能，有两种方</a:t>
            </a:r>
            <a:r>
              <a:rPr lang="zh-CN" altLang="en-US" sz="1800" dirty="0" smtClean="0"/>
              <a:t>式</a:t>
            </a:r>
            <a:endParaRPr lang="en-CA" altLang="zh-CN" sz="1800" dirty="0" smtClean="0"/>
          </a:p>
          <a:p>
            <a:pPr algn="l"/>
            <a:r>
              <a:rPr lang="zh-CN" altLang="en-US" sz="1800" dirty="0" smtClean="0"/>
              <a:t>一</a:t>
            </a:r>
            <a:r>
              <a:rPr lang="zh-CN" altLang="en-US" sz="1800" dirty="0"/>
              <a:t>种就是构造一个新的类，新的类继承该</a:t>
            </a:r>
            <a:r>
              <a:rPr lang="zh-CN" altLang="en-US" sz="1800" dirty="0" smtClean="0"/>
              <a:t>类</a:t>
            </a:r>
            <a:endParaRPr lang="en-CA" altLang="zh-CN" sz="1800" dirty="0" smtClean="0"/>
          </a:p>
          <a:p>
            <a:pPr algn="l"/>
            <a:r>
              <a:rPr lang="zh-CN" altLang="en-US" sz="1800" dirty="0" smtClean="0"/>
              <a:t>另</a:t>
            </a:r>
            <a:r>
              <a:rPr lang="zh-CN" altLang="en-US" sz="1800" dirty="0"/>
              <a:t>一种方式则是将某个类定义在新类里，那么两个类之间就建立一种关联关系，</a:t>
            </a:r>
            <a:r>
              <a:rPr lang="en-US" altLang="zh-CN" sz="1800" dirty="0"/>
              <a:t>spring</a:t>
            </a:r>
            <a:r>
              <a:rPr lang="zh-CN" altLang="en-US" sz="1800" dirty="0"/>
              <a:t>的</a:t>
            </a:r>
            <a:r>
              <a:rPr lang="en-US" altLang="zh-CN" sz="1800" dirty="0" err="1"/>
              <a:t>ioc</a:t>
            </a:r>
            <a:r>
              <a:rPr lang="zh-CN" altLang="en-US" sz="1800" dirty="0"/>
              <a:t>容器就是实现了这种关联关</a:t>
            </a:r>
            <a:r>
              <a:rPr lang="zh-CN" altLang="en-US" sz="1800" dirty="0" smtClean="0"/>
              <a:t>系，</a:t>
            </a:r>
            <a:r>
              <a:rPr lang="zh-CN" altLang="en-US" sz="1800" dirty="0"/>
              <a:t>那么某个类要被赋予到新类有哪些办法了</a:t>
            </a:r>
            <a:r>
              <a:rPr lang="zh-CN" altLang="en-US" sz="1800" dirty="0" smtClean="0"/>
              <a:t>？</a:t>
            </a:r>
            <a:endParaRPr lang="en-CA" altLang="zh-CN" sz="1800" dirty="0" smtClean="0"/>
          </a:p>
          <a:p>
            <a:pPr algn="l"/>
            <a:r>
              <a:rPr lang="zh-CN" altLang="en-US" sz="1800" dirty="0" smtClean="0"/>
              <a:t>一</a:t>
            </a:r>
            <a:r>
              <a:rPr lang="zh-CN" altLang="en-US" sz="1800" dirty="0"/>
              <a:t>般只有两种：一种就是通过构造函数，一种就是通过</a:t>
            </a:r>
            <a:r>
              <a:rPr lang="en-US" altLang="zh-CN" sz="1800" dirty="0" err="1"/>
              <a:t>setXXX</a:t>
            </a:r>
            <a:r>
              <a:rPr lang="zh-CN" altLang="en-US" sz="1800" dirty="0"/>
              <a:t>方式，这也是</a:t>
            </a:r>
            <a:r>
              <a:rPr lang="en-US" altLang="zh-CN" sz="1800" dirty="0"/>
              <a:t>spring</a:t>
            </a:r>
            <a:r>
              <a:rPr lang="zh-CN" altLang="en-US" sz="1800" dirty="0"/>
              <a:t>容器使用到了两种标准的注入方式。</a:t>
            </a:r>
            <a:endParaRPr lang="en-CA" sz="1800" dirty="0"/>
          </a:p>
        </p:txBody>
      </p:sp>
    </p:spTree>
    <p:extLst>
      <p:ext uri="{BB962C8B-B14F-4D97-AF65-F5344CB8AC3E}">
        <p14:creationId xmlns:p14="http://schemas.microsoft.com/office/powerpoint/2010/main" val="637692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Office.java</a:t>
            </a:r>
          </a:p>
          <a:p>
            <a:pPr algn="l"/>
            <a:r>
              <a:rPr lang="en-CA" sz="1800" dirty="0"/>
              <a:t>public class Office {</a:t>
            </a:r>
          </a:p>
          <a:p>
            <a:pPr algn="l"/>
            <a:r>
              <a:rPr lang="en-CA" sz="1800" dirty="0"/>
              <a:t>    private String </a:t>
            </a:r>
            <a:r>
              <a:rPr lang="en-CA" sz="1800" dirty="0" err="1"/>
              <a:t>officeNo</a:t>
            </a:r>
            <a:r>
              <a:rPr lang="en-CA" sz="1800" dirty="0"/>
              <a:t> =”001”;</a:t>
            </a:r>
          </a:p>
          <a:p>
            <a:pPr algn="l"/>
            <a:endParaRPr lang="en-CA" sz="1800" dirty="0"/>
          </a:p>
          <a:p>
            <a:pPr algn="l"/>
            <a:r>
              <a:rPr lang="en-CA" sz="1800" dirty="0"/>
              <a:t>    //</a:t>
            </a:r>
            <a:r>
              <a:rPr lang="en-CA" sz="1800" dirty="0" err="1"/>
              <a:t>省略</a:t>
            </a:r>
            <a:r>
              <a:rPr lang="en-CA" sz="1800" dirty="0"/>
              <a:t> get/setter</a:t>
            </a:r>
          </a:p>
          <a:p>
            <a:pPr algn="l"/>
            <a:endParaRPr lang="en-CA" sz="1800" dirty="0"/>
          </a:p>
          <a:p>
            <a:pPr algn="l"/>
            <a:r>
              <a:rPr lang="en-CA" sz="1800" dirty="0"/>
              <a:t>    @Override</a:t>
            </a:r>
          </a:p>
          <a:p>
            <a:pPr algn="l"/>
            <a:r>
              <a:rPr lang="en-CA" sz="1800" dirty="0"/>
              <a:t>    public String </a:t>
            </a:r>
            <a:r>
              <a:rPr lang="en-CA" sz="1800" dirty="0" err="1"/>
              <a:t>toString</a:t>
            </a:r>
            <a:r>
              <a:rPr lang="en-CA" sz="1800" dirty="0"/>
              <a:t>() {</a:t>
            </a:r>
          </a:p>
          <a:p>
            <a:pPr algn="l"/>
            <a:r>
              <a:rPr lang="en-CA" sz="1800" dirty="0"/>
              <a:t>        return "</a:t>
            </a:r>
            <a:r>
              <a:rPr lang="en-CA" sz="1800" dirty="0" err="1"/>
              <a:t>officeNo</a:t>
            </a:r>
            <a:r>
              <a:rPr lang="en-CA" sz="1800" dirty="0"/>
              <a:t>:" + </a:t>
            </a:r>
            <a:r>
              <a:rPr lang="en-CA" sz="1800" dirty="0" err="1"/>
              <a:t>officeNo</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1165418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Car.java</a:t>
            </a:r>
          </a:p>
          <a:p>
            <a:pPr algn="l"/>
            <a:r>
              <a:rPr lang="en-CA" sz="1800" dirty="0"/>
              <a:t>public class Car {</a:t>
            </a:r>
          </a:p>
          <a:p>
            <a:pPr algn="l"/>
            <a:r>
              <a:rPr lang="en-CA" sz="1800" dirty="0"/>
              <a:t>    private String brand;</a:t>
            </a:r>
          </a:p>
          <a:p>
            <a:pPr algn="l"/>
            <a:r>
              <a:rPr lang="en-CA" sz="1800" dirty="0"/>
              <a:t>    private double price;</a:t>
            </a:r>
          </a:p>
          <a:p>
            <a:pPr algn="l"/>
            <a:endParaRPr lang="en-CA" sz="1800" dirty="0"/>
          </a:p>
          <a:p>
            <a:pPr algn="l"/>
            <a:r>
              <a:rPr lang="en-CA" sz="1800" dirty="0"/>
              <a:t>    // </a:t>
            </a:r>
            <a:r>
              <a:rPr lang="en-CA" sz="1800" dirty="0" err="1"/>
              <a:t>省略</a:t>
            </a:r>
            <a:r>
              <a:rPr lang="en-CA" sz="1800" dirty="0"/>
              <a:t> get/setter</a:t>
            </a:r>
          </a:p>
          <a:p>
            <a:pPr algn="l"/>
            <a:endParaRPr lang="en-CA" sz="1800" dirty="0"/>
          </a:p>
          <a:p>
            <a:pPr algn="l"/>
            <a:r>
              <a:rPr lang="en-CA" sz="1800" dirty="0"/>
              <a:t>    @Override</a:t>
            </a:r>
          </a:p>
          <a:p>
            <a:pPr algn="l"/>
            <a:r>
              <a:rPr lang="en-CA" sz="1800" dirty="0"/>
              <a:t>    public String </a:t>
            </a:r>
            <a:r>
              <a:rPr lang="en-CA" sz="1800" dirty="0" err="1"/>
              <a:t>toString</a:t>
            </a:r>
            <a:r>
              <a:rPr lang="en-CA" sz="1800" dirty="0"/>
              <a:t>() {</a:t>
            </a:r>
          </a:p>
          <a:p>
            <a:pPr algn="l"/>
            <a:r>
              <a:rPr lang="en-CA" sz="1800" dirty="0"/>
              <a:t>        return "brand:" + brand + "," + "price:" + price;</a:t>
            </a:r>
          </a:p>
          <a:p>
            <a:pPr algn="l"/>
            <a:r>
              <a:rPr lang="en-CA" sz="1800" dirty="0"/>
              <a:t>    }</a:t>
            </a:r>
          </a:p>
          <a:p>
            <a:pPr algn="l"/>
            <a:r>
              <a:rPr lang="en-CA" sz="1800" dirty="0"/>
              <a:t>}</a:t>
            </a:r>
          </a:p>
        </p:txBody>
      </p:sp>
    </p:spTree>
    <p:extLst>
      <p:ext uri="{BB962C8B-B14F-4D97-AF65-F5344CB8AC3E}">
        <p14:creationId xmlns:p14="http://schemas.microsoft.com/office/powerpoint/2010/main" val="36286352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Boss.java</a:t>
            </a:r>
          </a:p>
          <a:p>
            <a:pPr algn="l"/>
            <a:r>
              <a:rPr lang="en-CA" sz="1800" dirty="0"/>
              <a:t>public class Boss {</a:t>
            </a:r>
          </a:p>
          <a:p>
            <a:pPr algn="l"/>
            <a:r>
              <a:rPr lang="en-CA" sz="1800" dirty="0"/>
              <a:t>    private Car </a:t>
            </a:r>
            <a:r>
              <a:rPr lang="en-CA" sz="1800" dirty="0" err="1"/>
              <a:t>car</a:t>
            </a:r>
            <a:r>
              <a:rPr lang="en-CA" sz="1800" dirty="0"/>
              <a:t>;</a:t>
            </a:r>
          </a:p>
          <a:p>
            <a:pPr algn="l"/>
            <a:r>
              <a:rPr lang="en-CA" sz="1800" dirty="0"/>
              <a:t>    private Office </a:t>
            </a:r>
            <a:r>
              <a:rPr lang="en-CA" sz="1800" dirty="0" err="1"/>
              <a:t>office</a:t>
            </a:r>
            <a:r>
              <a:rPr lang="en-CA" sz="1800" dirty="0"/>
              <a:t>;</a:t>
            </a:r>
          </a:p>
          <a:p>
            <a:pPr algn="l"/>
            <a:endParaRPr lang="en-CA" sz="1800" dirty="0"/>
          </a:p>
          <a:p>
            <a:pPr algn="l"/>
            <a:r>
              <a:rPr lang="en-CA" sz="1800" dirty="0"/>
              <a:t>    // </a:t>
            </a:r>
            <a:r>
              <a:rPr lang="en-CA" sz="1800" dirty="0" err="1"/>
              <a:t>省略</a:t>
            </a:r>
            <a:r>
              <a:rPr lang="en-CA" sz="1800" dirty="0"/>
              <a:t> get/setter</a:t>
            </a:r>
          </a:p>
          <a:p>
            <a:pPr algn="l"/>
            <a:endParaRPr lang="en-CA" sz="1800" dirty="0"/>
          </a:p>
          <a:p>
            <a:pPr algn="l"/>
            <a:r>
              <a:rPr lang="en-CA" sz="1800" dirty="0"/>
              <a:t>    @Override</a:t>
            </a:r>
          </a:p>
          <a:p>
            <a:pPr algn="l"/>
            <a:r>
              <a:rPr lang="en-CA" sz="1800" dirty="0"/>
              <a:t>    public String </a:t>
            </a:r>
            <a:r>
              <a:rPr lang="en-CA" sz="1800" dirty="0" err="1"/>
              <a:t>toString</a:t>
            </a:r>
            <a:r>
              <a:rPr lang="en-CA" sz="1800" dirty="0"/>
              <a:t>() {</a:t>
            </a:r>
          </a:p>
          <a:p>
            <a:pPr algn="l"/>
            <a:r>
              <a:rPr lang="en-CA" sz="1800" dirty="0"/>
              <a:t>        return "car:" + car + "\n" + "office:" + office;</a:t>
            </a:r>
          </a:p>
          <a:p>
            <a:pPr algn="l"/>
            <a:r>
              <a:rPr lang="en-CA" sz="1800" dirty="0"/>
              <a:t>    }</a:t>
            </a:r>
          </a:p>
          <a:p>
            <a:pPr algn="l"/>
            <a:r>
              <a:rPr lang="en-CA" sz="1800" dirty="0"/>
              <a:t>}</a:t>
            </a:r>
          </a:p>
        </p:txBody>
      </p:sp>
    </p:spTree>
    <p:extLst>
      <p:ext uri="{BB962C8B-B14F-4D97-AF65-F5344CB8AC3E}">
        <p14:creationId xmlns:p14="http://schemas.microsoft.com/office/powerpoint/2010/main" val="2144530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CA" sz="1800" dirty="0"/>
              <a:t>//  bean.xml</a:t>
            </a:r>
            <a:r>
              <a:rPr lang="zh-CN" altLang="en-US" sz="1800" dirty="0"/>
              <a:t>将以上三个类配置成</a:t>
            </a:r>
            <a:r>
              <a:rPr lang="en-CA" sz="1800" dirty="0"/>
              <a:t>bean。</a:t>
            </a:r>
          </a:p>
          <a:p>
            <a:pPr algn="l"/>
            <a:r>
              <a:rPr lang="en-CA" sz="1800" dirty="0"/>
              <a:t>&lt;?xml version="1.0" encoding="UTF-8" ?&gt;</a:t>
            </a:r>
          </a:p>
          <a:p>
            <a:pPr algn="l"/>
            <a:r>
              <a:rPr lang="en-CA" sz="1800" dirty="0"/>
              <a:t>&lt;beans </a:t>
            </a:r>
            <a:r>
              <a:rPr lang="en-CA" sz="1800" dirty="0" err="1"/>
              <a:t>xmlns</a:t>
            </a:r>
            <a:r>
              <a:rPr lang="en-CA" sz="1800" dirty="0"/>
              <a:t>="http://www.springframework.org/schema/beans"</a:t>
            </a:r>
          </a:p>
          <a:p>
            <a:pPr algn="l"/>
            <a:r>
              <a:rPr lang="en-CA" sz="1800" dirty="0"/>
              <a:t>    </a:t>
            </a:r>
            <a:r>
              <a:rPr lang="en-CA" sz="1800" dirty="0" err="1"/>
              <a:t>xmlns:xsi</a:t>
            </a:r>
            <a:r>
              <a:rPr lang="en-CA" sz="1800" dirty="0"/>
              <a:t>="http://www.w3.org/2001/XMLSchema-instance"</a:t>
            </a:r>
          </a:p>
          <a:p>
            <a:pPr algn="l"/>
            <a:r>
              <a:rPr lang="en-CA" sz="1800" dirty="0"/>
              <a:t>    </a:t>
            </a:r>
            <a:r>
              <a:rPr lang="en-CA" sz="1800" dirty="0" err="1"/>
              <a:t>xsi:schemaLocation</a:t>
            </a:r>
            <a:r>
              <a:rPr lang="en-CA" sz="1800" dirty="0"/>
              <a:t>="http://www.springframework.org/schema/beans </a:t>
            </a:r>
          </a:p>
          <a:p>
            <a:pPr algn="l"/>
            <a:r>
              <a:rPr lang="en-CA" sz="1800" dirty="0"/>
              <a:t> http://www.springframework.org/schema/beans/spring-beans-2.5.xsd"&gt;</a:t>
            </a:r>
          </a:p>
          <a:p>
            <a:pPr algn="l"/>
            <a:r>
              <a:rPr lang="en-CA" sz="1800" dirty="0"/>
              <a:t>    &lt;bean id="boss" class="</a:t>
            </a:r>
            <a:r>
              <a:rPr lang="en-CA" sz="1800" dirty="0" err="1"/>
              <a:t>com.baobaotao.Boss</a:t>
            </a:r>
            <a:r>
              <a:rPr lang="en-CA" sz="1800" dirty="0"/>
              <a:t>"&gt;</a:t>
            </a:r>
          </a:p>
          <a:p>
            <a:pPr algn="l"/>
            <a:r>
              <a:rPr lang="en-CA" sz="1800" dirty="0"/>
              <a:t>        &lt;property name="car" ref="car"/&gt;</a:t>
            </a:r>
          </a:p>
          <a:p>
            <a:pPr algn="l"/>
            <a:r>
              <a:rPr lang="en-CA" sz="1800" dirty="0"/>
              <a:t>        &lt;property name="office" ref="office" /&gt;</a:t>
            </a:r>
          </a:p>
          <a:p>
            <a:pPr algn="l"/>
            <a:r>
              <a:rPr lang="en-CA" sz="1800" dirty="0"/>
              <a:t>    &lt;/bean&gt;</a:t>
            </a:r>
          </a:p>
          <a:p>
            <a:pPr algn="l"/>
            <a:r>
              <a:rPr lang="en-CA" sz="1800" dirty="0"/>
              <a:t>    &lt;bean id="office" class="</a:t>
            </a:r>
            <a:r>
              <a:rPr lang="en-CA" sz="1800" dirty="0" err="1"/>
              <a:t>com.baobaotao.Office</a:t>
            </a:r>
            <a:r>
              <a:rPr lang="en-CA" sz="1800" dirty="0"/>
              <a:t>"&gt;</a:t>
            </a:r>
          </a:p>
          <a:p>
            <a:pPr algn="l"/>
            <a:r>
              <a:rPr lang="en-CA" sz="1800" dirty="0"/>
              <a:t>        &lt;property name="</a:t>
            </a:r>
            <a:r>
              <a:rPr lang="en-CA" sz="1800" dirty="0" err="1"/>
              <a:t>officeNo</a:t>
            </a:r>
            <a:r>
              <a:rPr lang="en-CA" sz="1800" dirty="0"/>
              <a:t>" value="002"/&gt;</a:t>
            </a:r>
          </a:p>
          <a:p>
            <a:pPr algn="l"/>
            <a:r>
              <a:rPr lang="en-CA" sz="1800" dirty="0"/>
              <a:t>    &lt;/bean&gt;</a:t>
            </a:r>
          </a:p>
          <a:p>
            <a:pPr algn="l"/>
            <a:r>
              <a:rPr lang="en-CA" sz="1800" dirty="0"/>
              <a:t>    &lt;bean id="car" class="</a:t>
            </a:r>
            <a:r>
              <a:rPr lang="en-CA" sz="1800" dirty="0" err="1"/>
              <a:t>com.baobaotao.Car</a:t>
            </a:r>
            <a:r>
              <a:rPr lang="en-CA" sz="1800" dirty="0"/>
              <a:t>" scope="singleton"&gt;</a:t>
            </a:r>
          </a:p>
          <a:p>
            <a:pPr algn="l"/>
            <a:r>
              <a:rPr lang="en-CA" sz="1800" dirty="0"/>
              <a:t>        &lt;property name="brand" value=" </a:t>
            </a:r>
            <a:r>
              <a:rPr lang="zh-CN" altLang="en-US" sz="1800" dirty="0"/>
              <a:t>红旗 </a:t>
            </a:r>
            <a:r>
              <a:rPr lang="en-CA" sz="1800" dirty="0"/>
              <a:t>CA72"/&gt;</a:t>
            </a:r>
          </a:p>
          <a:p>
            <a:pPr algn="l"/>
            <a:r>
              <a:rPr lang="en-CA" sz="1800" dirty="0"/>
              <a:t>        &lt;property name="price" value="2000"/&gt;</a:t>
            </a:r>
          </a:p>
          <a:p>
            <a:pPr algn="l"/>
            <a:r>
              <a:rPr lang="en-CA" sz="1800" dirty="0"/>
              <a:t>    &lt;/bean&gt;</a:t>
            </a:r>
          </a:p>
          <a:p>
            <a:pPr algn="l"/>
            <a:r>
              <a:rPr lang="en-CA" sz="1800" dirty="0"/>
              <a:t>&lt;/beans&gt;</a:t>
            </a:r>
          </a:p>
        </p:txBody>
      </p:sp>
    </p:spTree>
    <p:extLst>
      <p:ext uri="{BB962C8B-B14F-4D97-AF65-F5344CB8AC3E}">
        <p14:creationId xmlns:p14="http://schemas.microsoft.com/office/powerpoint/2010/main" val="145692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  </a:t>
            </a:r>
            <a:r>
              <a:rPr lang="zh-CN" altLang="en-US" sz="1800" dirty="0"/>
              <a:t>当我们运行这段代码时，控制台将正确打印出</a:t>
            </a:r>
            <a:r>
              <a:rPr lang="en-CA" sz="1800" dirty="0"/>
              <a:t>boss</a:t>
            </a:r>
            <a:r>
              <a:rPr lang="zh-CN" altLang="en-US" sz="1800" dirty="0"/>
              <a:t>的信息。这说明 </a:t>
            </a:r>
            <a:r>
              <a:rPr lang="en-CA" sz="1800" dirty="0"/>
              <a:t>Spring </a:t>
            </a:r>
            <a:r>
              <a:rPr lang="zh-CN" altLang="en-US" sz="1800" dirty="0"/>
              <a:t>容器已经正确完成了 </a:t>
            </a:r>
            <a:r>
              <a:rPr lang="en-CA" sz="1800" dirty="0"/>
              <a:t>Bean </a:t>
            </a:r>
            <a:r>
              <a:rPr lang="zh-CN" altLang="en-US" sz="1800" dirty="0"/>
              <a:t>创建和装配的工作。</a:t>
            </a:r>
          </a:p>
          <a:p>
            <a:pPr algn="l"/>
            <a:r>
              <a:rPr lang="en-CA" sz="1800" dirty="0"/>
              <a:t>import </a:t>
            </a:r>
            <a:r>
              <a:rPr lang="en-CA" sz="1800" dirty="0" err="1"/>
              <a:t>org.springframework.context.ApplicationContext</a:t>
            </a:r>
            <a:r>
              <a:rPr lang="en-CA" sz="1800" dirty="0"/>
              <a:t>;</a:t>
            </a:r>
          </a:p>
          <a:p>
            <a:pPr algn="l"/>
            <a:r>
              <a:rPr lang="en-CA" sz="1800" dirty="0"/>
              <a:t>import org.springframework.context.support.ClassPathXmlApplicationContext;</a:t>
            </a:r>
          </a:p>
          <a:p>
            <a:pPr algn="l"/>
            <a:r>
              <a:rPr lang="en-CA" sz="1800" dirty="0"/>
              <a:t>public class </a:t>
            </a:r>
            <a:r>
              <a:rPr lang="en-CA" sz="1800" dirty="0" err="1"/>
              <a:t>AnnoIoCTest</a:t>
            </a:r>
            <a:r>
              <a:rPr lang="en-CA" sz="1800" dirty="0"/>
              <a:t> {</a:t>
            </a:r>
          </a:p>
          <a:p>
            <a:pPr algn="l"/>
            <a:endParaRPr lang="en-CA" sz="1800" dirty="0"/>
          </a:p>
          <a:p>
            <a:pPr algn="l"/>
            <a:r>
              <a:rPr lang="en-CA" sz="1800" dirty="0"/>
              <a:t>    public static void main(String[] </a:t>
            </a:r>
            <a:r>
              <a:rPr lang="en-CA" sz="1800" dirty="0" err="1"/>
              <a:t>args</a:t>
            </a:r>
            <a:r>
              <a:rPr lang="en-CA" sz="1800" dirty="0"/>
              <a:t>) {</a:t>
            </a:r>
          </a:p>
          <a:p>
            <a:pPr algn="l"/>
            <a:r>
              <a:rPr lang="en-CA" sz="1800" dirty="0"/>
              <a:t>        String[] locations = {"beans.xml"};</a:t>
            </a:r>
          </a:p>
          <a:p>
            <a:pPr algn="l"/>
            <a:r>
              <a:rPr lang="en-CA" sz="1800" dirty="0"/>
              <a:t>        </a:t>
            </a:r>
            <a:r>
              <a:rPr lang="en-CA" sz="1800" dirty="0" err="1"/>
              <a:t>ApplicationContext</a:t>
            </a:r>
            <a:r>
              <a:rPr lang="en-CA" sz="1800" dirty="0"/>
              <a:t> </a:t>
            </a:r>
            <a:r>
              <a:rPr lang="en-CA" sz="1800" dirty="0" err="1"/>
              <a:t>ctx</a:t>
            </a:r>
            <a:r>
              <a:rPr lang="en-CA" sz="1800" dirty="0"/>
              <a:t> = </a:t>
            </a:r>
          </a:p>
          <a:p>
            <a:pPr algn="l"/>
            <a:r>
              <a:rPr lang="en-CA" sz="1800" dirty="0"/>
              <a:t>            new </a:t>
            </a:r>
            <a:r>
              <a:rPr lang="en-CA" sz="1800" dirty="0" err="1"/>
              <a:t>ClassPathXmlApplicationContext</a:t>
            </a:r>
            <a:r>
              <a:rPr lang="en-CA" sz="1800" dirty="0"/>
              <a:t>(locations);</a:t>
            </a:r>
          </a:p>
          <a:p>
            <a:pPr algn="l"/>
            <a:r>
              <a:rPr lang="en-CA" sz="1800" dirty="0"/>
              <a:t>        Boss </a:t>
            </a:r>
            <a:r>
              <a:rPr lang="en-CA" sz="1800" dirty="0" err="1"/>
              <a:t>boss</a:t>
            </a:r>
            <a:r>
              <a:rPr lang="en-CA" sz="1800" dirty="0"/>
              <a:t> = (Boss) </a:t>
            </a:r>
            <a:r>
              <a:rPr lang="en-CA" sz="1800" dirty="0" err="1"/>
              <a:t>ctx.getBean</a:t>
            </a:r>
            <a:r>
              <a:rPr lang="en-CA" sz="1800" dirty="0"/>
              <a:t>("boss");</a:t>
            </a:r>
          </a:p>
          <a:p>
            <a:pPr algn="l"/>
            <a:r>
              <a:rPr lang="en-CA" sz="1800" dirty="0"/>
              <a:t>        </a:t>
            </a:r>
            <a:r>
              <a:rPr lang="en-CA" sz="1800" dirty="0" err="1"/>
              <a:t>System.out.println</a:t>
            </a:r>
            <a:r>
              <a:rPr lang="en-CA" sz="1800" dirty="0"/>
              <a:t>(boss);</a:t>
            </a:r>
          </a:p>
          <a:p>
            <a:pPr algn="l"/>
            <a:r>
              <a:rPr lang="en-CA" sz="1800" dirty="0"/>
              <a:t>    }</a:t>
            </a:r>
          </a:p>
          <a:p>
            <a:pPr algn="l"/>
            <a:r>
              <a:rPr lang="en-CA" sz="1800" dirty="0"/>
              <a:t>}</a:t>
            </a:r>
          </a:p>
        </p:txBody>
      </p:sp>
    </p:spTree>
    <p:extLst>
      <p:ext uri="{BB962C8B-B14F-4D97-AF65-F5344CB8AC3E}">
        <p14:creationId xmlns:p14="http://schemas.microsoft.com/office/powerpoint/2010/main" val="6247203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控制反转（</a:t>
            </a:r>
            <a:r>
              <a:rPr lang="en-CA" sz="1800" dirty="0" err="1"/>
              <a:t>IoC</a:t>
            </a:r>
            <a:r>
              <a:rPr lang="en-CA" sz="1800" dirty="0"/>
              <a:t>=Inversion of </a:t>
            </a:r>
            <a:r>
              <a:rPr lang="en-CA" sz="1800" dirty="0" err="1"/>
              <a:t>Control）IoC</a:t>
            </a:r>
            <a:r>
              <a:rPr lang="en-CA" sz="1800" dirty="0"/>
              <a:t>，</a:t>
            </a:r>
            <a:r>
              <a:rPr lang="zh-CN" altLang="en-US" sz="1800" dirty="0"/>
              <a:t>用白话来讲，就是由容器控制程序之间的（依赖）关系，而非传统实现中，由程序代码直接操控</a:t>
            </a:r>
            <a:r>
              <a:rPr lang="zh-CN" altLang="en-US" sz="1800" dirty="0" smtClean="0"/>
              <a:t>。</a:t>
            </a:r>
            <a:endParaRPr lang="en-CA" altLang="zh-CN" sz="1800" dirty="0" smtClean="0"/>
          </a:p>
          <a:p>
            <a:pPr algn="l"/>
            <a:r>
              <a:rPr lang="zh-CN" altLang="en-US" sz="1800" dirty="0" smtClean="0"/>
              <a:t>这</a:t>
            </a:r>
            <a:r>
              <a:rPr lang="zh-CN" altLang="en-US" sz="1800" dirty="0"/>
              <a:t>也就是所谓“控制反转”的概念所在：（依赖）控制权由应用代码中转到了外部容器，控制权的转移，是所谓反转。</a:t>
            </a:r>
          </a:p>
          <a:p>
            <a:pPr algn="l"/>
            <a:endParaRPr lang="zh-CN" altLang="en-US" sz="1800" dirty="0"/>
          </a:p>
          <a:p>
            <a:pPr algn="l"/>
            <a:r>
              <a:rPr lang="en-CA" sz="1800" dirty="0" err="1"/>
              <a:t>IoC</a:t>
            </a:r>
            <a:r>
              <a:rPr lang="en-CA" sz="1800" dirty="0"/>
              <a:t> </a:t>
            </a:r>
            <a:r>
              <a:rPr lang="zh-CN" altLang="en-US" sz="1800" dirty="0"/>
              <a:t>也称为好莱坞原则（</a:t>
            </a:r>
            <a:r>
              <a:rPr lang="en-CA" sz="1800" dirty="0"/>
              <a:t>Hollywood Principle）：“Don’t call us, we’ll call you”。</a:t>
            </a:r>
            <a:r>
              <a:rPr lang="zh-CN" altLang="en-US" sz="1800" dirty="0"/>
              <a:t>即，如果大腕明星想演节目，不用自己去找好莱坞公司，而是由好莱坞公司主动去找他们（当然，之前这些明星必须要在好莱坞登记过）。</a:t>
            </a:r>
          </a:p>
          <a:p>
            <a:pPr algn="l"/>
            <a:endParaRPr lang="zh-CN" altLang="en-US" sz="1800" dirty="0"/>
          </a:p>
          <a:p>
            <a:pPr algn="l"/>
            <a:r>
              <a:rPr lang="zh-CN" altLang="en-US" sz="1800" dirty="0"/>
              <a:t>正在业界为 </a:t>
            </a:r>
            <a:r>
              <a:rPr lang="en-CA" sz="1800" dirty="0" err="1"/>
              <a:t>IoC</a:t>
            </a:r>
            <a:r>
              <a:rPr lang="en-CA" sz="1800" dirty="0"/>
              <a:t> </a:t>
            </a:r>
            <a:r>
              <a:rPr lang="zh-CN" altLang="en-US" sz="1800" dirty="0"/>
              <a:t>争吵不休时，大师级人物 </a:t>
            </a:r>
            <a:r>
              <a:rPr lang="en-CA" sz="1800" dirty="0"/>
              <a:t>Martin Fowler </a:t>
            </a:r>
            <a:r>
              <a:rPr lang="zh-CN" altLang="en-US" sz="1800" dirty="0"/>
              <a:t>也站出来发话，以一篇经典文章</a:t>
            </a:r>
            <a:r>
              <a:rPr lang="en-US" altLang="zh-CN" sz="1800" dirty="0"/>
              <a:t>《</a:t>
            </a:r>
            <a:r>
              <a:rPr lang="en-CA" sz="1800" dirty="0"/>
              <a:t>Inversion of Control Containers and the Dependency Injection pattern》</a:t>
            </a:r>
            <a:r>
              <a:rPr lang="zh-CN" altLang="en-US" sz="1800" dirty="0"/>
              <a:t>为 </a:t>
            </a:r>
            <a:r>
              <a:rPr lang="en-CA" sz="1800" dirty="0" err="1"/>
              <a:t>IoC</a:t>
            </a:r>
            <a:r>
              <a:rPr lang="en-CA" sz="1800" dirty="0"/>
              <a:t> </a:t>
            </a:r>
            <a:r>
              <a:rPr lang="zh-CN" altLang="en-US" sz="1800" dirty="0"/>
              <a:t>正名，至此，</a:t>
            </a:r>
            <a:r>
              <a:rPr lang="en-CA" sz="1800" dirty="0" err="1"/>
              <a:t>IoC</a:t>
            </a:r>
            <a:r>
              <a:rPr lang="en-CA" sz="1800" dirty="0"/>
              <a:t> </a:t>
            </a:r>
            <a:r>
              <a:rPr lang="zh-CN" altLang="en-US" sz="1800" dirty="0"/>
              <a:t>又获得了一个新的名字：“依赖注入 （</a:t>
            </a:r>
            <a:r>
              <a:rPr lang="en-CA" sz="1800" dirty="0"/>
              <a:t>Dependency Injection）”。</a:t>
            </a:r>
          </a:p>
          <a:p>
            <a:pPr algn="l"/>
            <a:endParaRPr lang="en-CA" sz="1800" dirty="0"/>
          </a:p>
          <a:p>
            <a:pPr algn="l"/>
            <a:r>
              <a:rPr lang="zh-CN" altLang="en-US" sz="1800" dirty="0"/>
              <a:t>相对 </a:t>
            </a:r>
            <a:r>
              <a:rPr lang="en-CA" sz="1800" dirty="0" err="1"/>
              <a:t>IoC</a:t>
            </a:r>
            <a:r>
              <a:rPr lang="en-CA" sz="1800" dirty="0"/>
              <a:t> </a:t>
            </a:r>
            <a:r>
              <a:rPr lang="zh-CN" altLang="en-US" sz="1800" dirty="0"/>
              <a:t>而言，“依赖注入”的确更加准确的描述了这种古老而又时兴的设计理念。从名字上理解，所谓依赖注入，即组件之间的依赖关系由容器在运行期决定，形象的来说，即由容器动态的将某种依赖关系注入到组件之中。</a:t>
            </a:r>
            <a:endParaRPr lang="en-CA" sz="1800" dirty="0"/>
          </a:p>
        </p:txBody>
      </p:sp>
    </p:spTree>
    <p:extLst>
      <p:ext uri="{BB962C8B-B14F-4D97-AF65-F5344CB8AC3E}">
        <p14:creationId xmlns:p14="http://schemas.microsoft.com/office/powerpoint/2010/main" val="2262894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 name="Picture 1"/>
          <p:cNvPicPr>
            <a:picLocks noChangeAspect="1"/>
          </p:cNvPicPr>
          <p:nvPr/>
        </p:nvPicPr>
        <p:blipFill>
          <a:blip r:embed="rId2"/>
          <a:stretch>
            <a:fillRect/>
          </a:stretch>
        </p:blipFill>
        <p:spPr>
          <a:xfrm>
            <a:off x="2552700" y="538162"/>
            <a:ext cx="7086600" cy="5781675"/>
          </a:xfrm>
          <a:prstGeom prst="rect">
            <a:avLst/>
          </a:prstGeom>
        </p:spPr>
      </p:pic>
    </p:spTree>
    <p:extLst>
      <p:ext uri="{BB962C8B-B14F-4D97-AF65-F5344CB8AC3E}">
        <p14:creationId xmlns:p14="http://schemas.microsoft.com/office/powerpoint/2010/main" val="80234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1996</a:t>
            </a:r>
            <a:r>
              <a:rPr lang="zh-CN" altLang="en-US" sz="1800" dirty="0"/>
              <a:t>年</a:t>
            </a:r>
            <a:r>
              <a:rPr lang="en-US" altLang="zh-CN" sz="1800" dirty="0"/>
              <a:t>Sun</a:t>
            </a:r>
            <a:r>
              <a:rPr lang="zh-CN" altLang="en-US" sz="1800" dirty="0"/>
              <a:t>公司首次推出</a:t>
            </a:r>
            <a:r>
              <a:rPr lang="en-US" altLang="zh-CN" sz="1800" dirty="0"/>
              <a:t>Servlet</a:t>
            </a:r>
            <a:r>
              <a:rPr lang="zh-CN" altLang="en-US" sz="1800" dirty="0"/>
              <a:t>技术来解决</a:t>
            </a:r>
            <a:r>
              <a:rPr lang="en-US" altLang="zh-CN" sz="1800" dirty="0"/>
              <a:t>Web</a:t>
            </a:r>
            <a:r>
              <a:rPr lang="zh-CN" altLang="en-US" sz="1800" dirty="0"/>
              <a:t>程序当中的性能问题。 </a:t>
            </a:r>
          </a:p>
          <a:p>
            <a:pPr algn="l"/>
            <a:r>
              <a:rPr lang="zh-CN" altLang="en-US" sz="1800" dirty="0"/>
              <a:t>优点： </a:t>
            </a:r>
          </a:p>
          <a:p>
            <a:pPr algn="l"/>
            <a:r>
              <a:rPr lang="zh-CN" altLang="en-US" sz="1800" dirty="0"/>
              <a:t>* </a:t>
            </a:r>
            <a:r>
              <a:rPr lang="en-US" altLang="zh-CN" sz="1800" dirty="0"/>
              <a:t>Servlet</a:t>
            </a:r>
            <a:r>
              <a:rPr lang="zh-CN" altLang="en-US" sz="1800" dirty="0"/>
              <a:t>在首次被用户请求的时候加载到内存当中，之后将一直驻留在内存里，对同一个</a:t>
            </a:r>
            <a:r>
              <a:rPr lang="en-US" altLang="zh-CN" sz="1800" dirty="0"/>
              <a:t>servlet</a:t>
            </a:r>
            <a:r>
              <a:rPr lang="zh-CN" altLang="en-US" sz="1800" dirty="0"/>
              <a:t>的后续请求将不用再对这个</a:t>
            </a:r>
            <a:r>
              <a:rPr lang="en-US" altLang="zh-CN" sz="1800" dirty="0"/>
              <a:t>servlet</a:t>
            </a:r>
            <a:r>
              <a:rPr lang="zh-CN" altLang="en-US" sz="1800" dirty="0"/>
              <a:t>的类进行实例化，这种机制大大提高了</a:t>
            </a:r>
            <a:r>
              <a:rPr lang="en-US" altLang="zh-CN" sz="1800" dirty="0"/>
              <a:t>Web</a:t>
            </a:r>
            <a:r>
              <a:rPr lang="zh-CN" altLang="en-US" sz="1800" dirty="0"/>
              <a:t>应用程序的响应速度。</a:t>
            </a:r>
          </a:p>
          <a:p>
            <a:pPr algn="l"/>
            <a:endParaRPr lang="zh-CN" altLang="en-US" sz="1800" dirty="0"/>
          </a:p>
          <a:p>
            <a:pPr algn="l"/>
            <a:r>
              <a:rPr lang="zh-CN" altLang="en-US" sz="1800" dirty="0"/>
              <a:t>缺点： </a:t>
            </a:r>
          </a:p>
          <a:p>
            <a:pPr algn="l"/>
            <a:r>
              <a:rPr lang="zh-CN" altLang="en-US" sz="1800" dirty="0"/>
              <a:t>* 在编写</a:t>
            </a:r>
            <a:r>
              <a:rPr lang="en-US" altLang="zh-CN" sz="1800" dirty="0"/>
              <a:t>Servlet</a:t>
            </a:r>
            <a:r>
              <a:rPr lang="zh-CN" altLang="en-US" sz="1800" dirty="0"/>
              <a:t>的时候要将所有</a:t>
            </a:r>
            <a:r>
              <a:rPr lang="en-US" altLang="zh-CN" sz="1800" dirty="0"/>
              <a:t>HTML</a:t>
            </a:r>
            <a:r>
              <a:rPr lang="zh-CN" altLang="en-US" sz="1800" dirty="0"/>
              <a:t>输出代码都封装在</a:t>
            </a:r>
            <a:r>
              <a:rPr lang="en-US" altLang="zh-CN" sz="1800" dirty="0"/>
              <a:t>String</a:t>
            </a:r>
            <a:r>
              <a:rPr lang="zh-CN" altLang="en-US" sz="1800" dirty="0"/>
              <a:t>对象里，然后再用</a:t>
            </a:r>
            <a:r>
              <a:rPr lang="en-US" altLang="zh-CN" sz="1800" dirty="0"/>
              <a:t>out</a:t>
            </a:r>
            <a:r>
              <a:rPr lang="zh-CN" altLang="en-US" sz="1800" dirty="0"/>
              <a:t>对象的</a:t>
            </a:r>
            <a:r>
              <a:rPr lang="en-US" altLang="zh-CN" sz="1800" dirty="0"/>
              <a:t>print</a:t>
            </a:r>
            <a:r>
              <a:rPr lang="zh-CN" altLang="en-US" sz="1800" dirty="0"/>
              <a:t>方法向用户展示出来，这增加了编码的难度。 </a:t>
            </a:r>
          </a:p>
          <a:p>
            <a:pPr algn="l"/>
            <a:r>
              <a:rPr lang="zh-CN" altLang="en-US" sz="1800" dirty="0"/>
              <a:t>* 维护起来十分麻烦，即使稍微一点点的改动也**需要重新编译**</a:t>
            </a:r>
            <a:r>
              <a:rPr lang="en-US" altLang="zh-CN" sz="1800" dirty="0"/>
              <a:t>Servlet</a:t>
            </a:r>
            <a:r>
              <a:rPr lang="zh-CN" altLang="en-US" sz="1800" dirty="0"/>
              <a:t>才行。</a:t>
            </a:r>
            <a:endParaRPr lang="en-CA" sz="1800" dirty="0"/>
          </a:p>
        </p:txBody>
      </p:sp>
    </p:spTree>
    <p:extLst>
      <p:ext uri="{BB962C8B-B14F-4D97-AF65-F5344CB8AC3E}">
        <p14:creationId xmlns:p14="http://schemas.microsoft.com/office/powerpoint/2010/main" val="582836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JPA</a:t>
            </a:r>
            <a:r>
              <a:rPr lang="zh-CN" altLang="en-US" sz="1800" dirty="0"/>
              <a:t>即</a:t>
            </a:r>
            <a:r>
              <a:rPr lang="en-CA" sz="1800" dirty="0"/>
              <a:t>Java persistence API， </a:t>
            </a:r>
            <a:r>
              <a:rPr lang="zh-CN" altLang="en-US" sz="1800" dirty="0"/>
              <a:t>是</a:t>
            </a:r>
            <a:r>
              <a:rPr lang="en-CA" sz="1800" dirty="0"/>
              <a:t>Java </a:t>
            </a:r>
            <a:r>
              <a:rPr lang="zh-CN" altLang="en-US" sz="1800" dirty="0"/>
              <a:t>平台在应用中管理关系数据的接口规范。</a:t>
            </a:r>
            <a:r>
              <a:rPr lang="en-US" altLang="zh-CN" sz="1800" dirty="0"/>
              <a:t>1.0</a:t>
            </a:r>
            <a:r>
              <a:rPr lang="zh-CN" altLang="en-US" sz="1800" dirty="0"/>
              <a:t>版本是</a:t>
            </a:r>
            <a:r>
              <a:rPr lang="en-US" altLang="zh-CN" sz="1800" dirty="0"/>
              <a:t>2006</a:t>
            </a:r>
            <a:r>
              <a:rPr lang="zh-CN" altLang="en-US" sz="1800" dirty="0"/>
              <a:t>年</a:t>
            </a:r>
            <a:r>
              <a:rPr lang="en-US" altLang="zh-CN" sz="1800" dirty="0"/>
              <a:t>5</a:t>
            </a:r>
            <a:r>
              <a:rPr lang="zh-CN" altLang="en-US" sz="1800" dirty="0"/>
              <a:t>月</a:t>
            </a:r>
            <a:r>
              <a:rPr lang="en-US" altLang="zh-CN" sz="1800" dirty="0"/>
              <a:t>11</a:t>
            </a:r>
            <a:r>
              <a:rPr lang="zh-CN" altLang="en-US" sz="1800" dirty="0"/>
              <a:t>日作为</a:t>
            </a:r>
            <a:r>
              <a:rPr lang="en-CA" sz="1800" dirty="0"/>
              <a:t>JSR 220</a:t>
            </a:r>
            <a:r>
              <a:rPr lang="zh-CN" altLang="en-US" sz="1800" dirty="0"/>
              <a:t>的一部分加入的， </a:t>
            </a:r>
            <a:r>
              <a:rPr lang="en-US" altLang="zh-CN" sz="1800" dirty="0"/>
              <a:t>2.0</a:t>
            </a:r>
            <a:r>
              <a:rPr lang="zh-CN" altLang="en-US" sz="1800" dirty="0"/>
              <a:t>发布于</a:t>
            </a:r>
            <a:r>
              <a:rPr lang="en-US" altLang="zh-CN" sz="1800" dirty="0"/>
              <a:t>2009</a:t>
            </a:r>
            <a:r>
              <a:rPr lang="zh-CN" altLang="en-US" sz="1800" dirty="0"/>
              <a:t>年</a:t>
            </a:r>
            <a:r>
              <a:rPr lang="en-US" altLang="zh-CN" sz="1800" dirty="0"/>
              <a:t>11</a:t>
            </a:r>
            <a:r>
              <a:rPr lang="zh-CN" altLang="en-US" sz="1800" dirty="0"/>
              <a:t>月</a:t>
            </a:r>
            <a:r>
              <a:rPr lang="en-US" altLang="zh-CN" sz="1800" dirty="0"/>
              <a:t>10</a:t>
            </a:r>
            <a:r>
              <a:rPr lang="zh-CN" altLang="en-US" sz="1800" dirty="0"/>
              <a:t>日，</a:t>
            </a:r>
            <a:r>
              <a:rPr lang="en-US" altLang="zh-CN" sz="1800" dirty="0"/>
              <a:t>2.1</a:t>
            </a:r>
            <a:r>
              <a:rPr lang="zh-CN" altLang="en-US" sz="1800" dirty="0"/>
              <a:t>发布域</a:t>
            </a:r>
            <a:r>
              <a:rPr lang="en-US" altLang="zh-CN" sz="1800" dirty="0"/>
              <a:t>2013</a:t>
            </a:r>
            <a:r>
              <a:rPr lang="zh-CN" altLang="en-US" sz="1800" dirty="0"/>
              <a:t>年</a:t>
            </a:r>
            <a:r>
              <a:rPr lang="en-US" altLang="zh-CN" sz="1800" dirty="0"/>
              <a:t>4</a:t>
            </a:r>
            <a:r>
              <a:rPr lang="zh-CN" altLang="en-US" sz="1800" dirty="0"/>
              <a:t>月</a:t>
            </a:r>
            <a:r>
              <a:rPr lang="en-US" altLang="zh-CN" sz="1800" dirty="0"/>
              <a:t>22</a:t>
            </a:r>
            <a:r>
              <a:rPr lang="zh-CN" altLang="en-US" sz="1800" dirty="0"/>
              <a:t>。     </a:t>
            </a:r>
            <a:endParaRPr lang="en-US" altLang="zh-CN" sz="1800" dirty="0"/>
          </a:p>
          <a:p>
            <a:pPr algn="l"/>
            <a:endParaRPr lang="en-US" sz="1800" dirty="0" smtClean="0"/>
          </a:p>
          <a:p>
            <a:pPr algn="l"/>
            <a:r>
              <a:rPr lang="en-CA" sz="1800" dirty="0" smtClean="0"/>
              <a:t>Hibernate</a:t>
            </a:r>
            <a:r>
              <a:rPr lang="zh-CN" altLang="en-US" sz="1800" dirty="0"/>
              <a:t>的历史。</a:t>
            </a:r>
            <a:r>
              <a:rPr lang="en-CA" sz="1800" dirty="0"/>
              <a:t>Hibernate</a:t>
            </a:r>
            <a:r>
              <a:rPr lang="zh-CN" altLang="en-US" sz="1800" dirty="0"/>
              <a:t>是</a:t>
            </a:r>
            <a:r>
              <a:rPr lang="en-CA" sz="1800" dirty="0"/>
              <a:t>ORM</a:t>
            </a:r>
            <a:r>
              <a:rPr lang="zh-CN" altLang="en-US" sz="1800" dirty="0"/>
              <a:t>的一个轻量级框架，</a:t>
            </a:r>
            <a:r>
              <a:rPr lang="en-US" altLang="zh-CN" sz="1800" dirty="0"/>
              <a:t>2001</a:t>
            </a:r>
            <a:r>
              <a:rPr lang="zh-CN" altLang="en-US" sz="1800" dirty="0"/>
              <a:t>年是作为</a:t>
            </a:r>
            <a:r>
              <a:rPr lang="en-CA" sz="1800" dirty="0"/>
              <a:t>EJB2 </a:t>
            </a:r>
            <a:r>
              <a:rPr lang="zh-CN" altLang="en-US" sz="1800" dirty="0"/>
              <a:t>风格 </a:t>
            </a:r>
            <a:r>
              <a:rPr lang="en-CA" sz="1800" dirty="0"/>
              <a:t>entity beans</a:t>
            </a:r>
            <a:r>
              <a:rPr lang="zh-CN" altLang="en-US" sz="1800" dirty="0"/>
              <a:t>的替代而开发的。      在</a:t>
            </a:r>
            <a:r>
              <a:rPr lang="en-CA" sz="1800" dirty="0"/>
              <a:t>Hibernate</a:t>
            </a:r>
            <a:r>
              <a:rPr lang="zh-CN" altLang="en-US" sz="1800" dirty="0"/>
              <a:t>出现之前，</a:t>
            </a:r>
            <a:r>
              <a:rPr lang="en-CA" sz="1800" dirty="0"/>
              <a:t>Java</a:t>
            </a:r>
            <a:r>
              <a:rPr lang="zh-CN" altLang="en-US" sz="1800" dirty="0"/>
              <a:t>对关系型数据库的处理是</a:t>
            </a:r>
            <a:r>
              <a:rPr lang="en-CA" sz="1800" dirty="0"/>
              <a:t>EJB</a:t>
            </a:r>
            <a:r>
              <a:rPr lang="zh-CN" altLang="en-US" sz="1800" dirty="0"/>
              <a:t>规</a:t>
            </a:r>
            <a:r>
              <a:rPr lang="zh-CN" altLang="en-US" sz="1800" dirty="0" smtClean="0"/>
              <a:t>范</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166724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JPA</a:t>
            </a:r>
            <a:r>
              <a:rPr lang="zh-CN" altLang="en-US" sz="1800" dirty="0"/>
              <a:t>是基于</a:t>
            </a:r>
            <a:r>
              <a:rPr lang="en-US" altLang="zh-CN" sz="1800" dirty="0"/>
              <a:t>Java</a:t>
            </a:r>
            <a:r>
              <a:rPr lang="zh-CN" altLang="en-US" sz="1800" dirty="0"/>
              <a:t>持久化的解决方案，主要是为了解决</a:t>
            </a:r>
            <a:r>
              <a:rPr lang="en-US" altLang="zh-CN" sz="1800" dirty="0"/>
              <a:t>ORM</a:t>
            </a:r>
            <a:r>
              <a:rPr lang="zh-CN" altLang="en-US" sz="1800" dirty="0"/>
              <a:t>框架的差异，它的出现在某种程度上能够解决目前</a:t>
            </a:r>
            <a:r>
              <a:rPr lang="en-US" altLang="zh-CN" sz="1800" dirty="0"/>
              <a:t>ORM</a:t>
            </a:r>
            <a:r>
              <a:rPr lang="zh-CN" altLang="en-US" sz="1800" dirty="0"/>
              <a:t>框架之间不能够兼容的问题，对开发人员来说，能够更好的在</a:t>
            </a:r>
            <a:r>
              <a:rPr lang="en-US" altLang="zh-CN" sz="1800" dirty="0"/>
              <a:t>JPA</a:t>
            </a:r>
            <a:r>
              <a:rPr lang="zh-CN" altLang="en-US" sz="1800" dirty="0"/>
              <a:t>规范下进行系统开发。</a:t>
            </a:r>
          </a:p>
          <a:p>
            <a:pPr algn="l"/>
            <a:r>
              <a:rPr lang="zh-CN" altLang="en-US" sz="1800" dirty="0"/>
              <a:t> </a:t>
            </a:r>
          </a:p>
          <a:p>
            <a:pPr algn="l"/>
            <a:r>
              <a:rPr lang="en-US" altLang="zh-CN" sz="1800" dirty="0"/>
              <a:t>JPA</a:t>
            </a:r>
            <a:r>
              <a:rPr lang="zh-CN" altLang="en-US" sz="1800" dirty="0"/>
              <a:t>全称为</a:t>
            </a:r>
            <a:r>
              <a:rPr lang="en-US" altLang="zh-CN" sz="1800" dirty="0"/>
              <a:t>Java Persistence API </a:t>
            </a:r>
            <a:r>
              <a:rPr lang="zh-CN" altLang="en-US" sz="1800" dirty="0"/>
              <a:t>，</a:t>
            </a:r>
            <a:r>
              <a:rPr lang="en-US" altLang="zh-CN" sz="1800" dirty="0"/>
              <a:t>Java</a:t>
            </a:r>
            <a:r>
              <a:rPr lang="zh-CN" altLang="en-US" sz="1800" dirty="0"/>
              <a:t>持久化</a:t>
            </a:r>
            <a:r>
              <a:rPr lang="en-US" altLang="zh-CN" sz="1800" dirty="0"/>
              <a:t>API</a:t>
            </a:r>
            <a:r>
              <a:rPr lang="zh-CN" altLang="en-US" sz="1800" dirty="0"/>
              <a:t>是</a:t>
            </a:r>
            <a:r>
              <a:rPr lang="en-US" altLang="zh-CN" sz="1800" dirty="0"/>
              <a:t>Sun</a:t>
            </a:r>
            <a:r>
              <a:rPr lang="zh-CN" altLang="en-US" sz="1800" dirty="0"/>
              <a:t>公司在</a:t>
            </a:r>
            <a:r>
              <a:rPr lang="en-US" altLang="zh-CN" sz="1800" dirty="0"/>
              <a:t>Java EE 5</a:t>
            </a:r>
            <a:r>
              <a:rPr lang="zh-CN" altLang="en-US" sz="1800" dirty="0"/>
              <a:t>规范中提出的</a:t>
            </a:r>
            <a:r>
              <a:rPr lang="en-US" altLang="zh-CN" sz="1800" dirty="0"/>
              <a:t>Java</a:t>
            </a:r>
            <a:r>
              <a:rPr lang="zh-CN" altLang="en-US" sz="1800" dirty="0"/>
              <a:t>持久化接口。</a:t>
            </a:r>
            <a:r>
              <a:rPr lang="en-US" altLang="zh-CN" sz="1800" dirty="0"/>
              <a:t>JPA</a:t>
            </a:r>
            <a:r>
              <a:rPr lang="zh-CN" altLang="en-US" sz="1800" dirty="0"/>
              <a:t>吸取了目前</a:t>
            </a:r>
            <a:r>
              <a:rPr lang="en-US" altLang="zh-CN" sz="1800" dirty="0"/>
              <a:t>Java</a:t>
            </a:r>
            <a:r>
              <a:rPr lang="zh-CN" altLang="en-US" sz="1800" dirty="0"/>
              <a:t>持久化技术的优点，旨在规范、简化</a:t>
            </a:r>
            <a:r>
              <a:rPr lang="en-US" altLang="zh-CN" sz="1800" dirty="0"/>
              <a:t>Java</a:t>
            </a:r>
            <a:r>
              <a:rPr lang="zh-CN" altLang="en-US" sz="1800" dirty="0"/>
              <a:t>对象的持久化工作。</a:t>
            </a:r>
          </a:p>
          <a:p>
            <a:pPr algn="l"/>
            <a:r>
              <a:rPr lang="zh-CN" altLang="en-US" sz="1800" dirty="0"/>
              <a:t>如图</a:t>
            </a:r>
            <a:r>
              <a:rPr lang="en-US" altLang="zh-CN" sz="1800" dirty="0"/>
              <a:t>1.3</a:t>
            </a:r>
            <a:r>
              <a:rPr lang="zh-CN" altLang="en-US" sz="1800" dirty="0"/>
              <a:t>说明了</a:t>
            </a:r>
            <a:r>
              <a:rPr lang="en-US" altLang="zh-CN" sz="1800" dirty="0"/>
              <a:t>JPA</a:t>
            </a:r>
            <a:r>
              <a:rPr lang="zh-CN" altLang="en-US" sz="1800" dirty="0"/>
              <a:t>在系统架构中的作用，使用</a:t>
            </a:r>
            <a:r>
              <a:rPr lang="en-US" altLang="zh-CN" sz="1800" dirty="0"/>
              <a:t>JPA</a:t>
            </a:r>
            <a:r>
              <a:rPr lang="zh-CN" altLang="en-US" sz="1800" dirty="0"/>
              <a:t>持久化对象，而不是依赖于某一个</a:t>
            </a:r>
            <a:r>
              <a:rPr lang="en-US" altLang="zh-CN" sz="1800" dirty="0"/>
              <a:t>ORM</a:t>
            </a:r>
            <a:r>
              <a:rPr lang="zh-CN" altLang="en-US" sz="1800" dirty="0"/>
              <a:t>框架。</a:t>
            </a:r>
            <a:endParaRPr lang="en-CA" sz="1800" dirty="0"/>
          </a:p>
        </p:txBody>
      </p:sp>
      <p:pic>
        <p:nvPicPr>
          <p:cNvPr id="23554" name="Picture 2" descr="http://pic002.cnblogs.com/images/2012/348022/20120418153040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832" y="2837888"/>
            <a:ext cx="4714875"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89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事实上，</a:t>
            </a:r>
            <a:r>
              <a:rPr lang="en-US" altLang="zh-CN" sz="1800" dirty="0"/>
              <a:t>JPA</a:t>
            </a:r>
            <a:r>
              <a:rPr lang="zh-CN" altLang="en-US" sz="1800" dirty="0"/>
              <a:t>并不是一项技术，而是一种标准，因为</a:t>
            </a:r>
            <a:r>
              <a:rPr lang="en-US" altLang="zh-CN" sz="1800" dirty="0"/>
              <a:t>JPA</a:t>
            </a:r>
            <a:r>
              <a:rPr lang="zh-CN" altLang="en-US" sz="1800" dirty="0"/>
              <a:t>只是一套接口，本身不能完成任何事情。</a:t>
            </a:r>
            <a:r>
              <a:rPr lang="en-US" altLang="zh-CN" sz="1800" dirty="0"/>
              <a:t>JPA</a:t>
            </a:r>
            <a:r>
              <a:rPr lang="zh-CN" altLang="en-US" sz="1800" dirty="0"/>
              <a:t>只是规范了</a:t>
            </a:r>
            <a:r>
              <a:rPr lang="en-US" altLang="zh-CN" sz="1800" dirty="0"/>
              <a:t>Java</a:t>
            </a:r>
            <a:r>
              <a:rPr lang="zh-CN" altLang="en-US" sz="1800" dirty="0"/>
              <a:t>持久化的官方标准。</a:t>
            </a:r>
            <a:r>
              <a:rPr lang="en-US" altLang="zh-CN" sz="1800" dirty="0"/>
              <a:t>JPA</a:t>
            </a:r>
            <a:r>
              <a:rPr lang="zh-CN" altLang="en-US" sz="1800" dirty="0"/>
              <a:t>有以下几个优点。</a:t>
            </a:r>
          </a:p>
          <a:p>
            <a:pPr algn="l"/>
            <a:r>
              <a:rPr lang="zh-CN" altLang="en-US" sz="1800" dirty="0"/>
              <a:t>         可持久化</a:t>
            </a:r>
            <a:r>
              <a:rPr lang="en-US" altLang="zh-CN" sz="1800" dirty="0"/>
              <a:t>Java</a:t>
            </a:r>
            <a:r>
              <a:rPr lang="zh-CN" altLang="en-US" sz="1800" dirty="0"/>
              <a:t>对象。</a:t>
            </a:r>
            <a:r>
              <a:rPr lang="en-US" altLang="zh-CN" sz="1800" dirty="0"/>
              <a:t>JPA</a:t>
            </a:r>
            <a:r>
              <a:rPr lang="zh-CN" altLang="en-US" sz="1800" dirty="0"/>
              <a:t>能够直接持久化复杂的</a:t>
            </a:r>
            <a:r>
              <a:rPr lang="en-US" altLang="zh-CN" sz="1800" dirty="0"/>
              <a:t>Java</a:t>
            </a:r>
            <a:r>
              <a:rPr lang="zh-CN" altLang="en-US" sz="1800" dirty="0"/>
              <a:t>对象，并能够使用</a:t>
            </a:r>
            <a:r>
              <a:rPr lang="en-US" altLang="zh-CN" sz="1800" dirty="0"/>
              <a:t>JPQL</a:t>
            </a:r>
            <a:r>
              <a:rPr lang="zh-CN" altLang="en-US" sz="1800" dirty="0"/>
              <a:t>语言进行复杂的查询。</a:t>
            </a:r>
            <a:r>
              <a:rPr lang="en-US" altLang="zh-CN" sz="1800" dirty="0"/>
              <a:t>JPQL</a:t>
            </a:r>
            <a:r>
              <a:rPr lang="zh-CN" altLang="en-US" sz="1800" dirty="0"/>
              <a:t>是</a:t>
            </a:r>
            <a:r>
              <a:rPr lang="en-US" altLang="zh-CN" sz="1800" dirty="0"/>
              <a:t>JPA</a:t>
            </a:r>
            <a:r>
              <a:rPr lang="zh-CN" altLang="en-US" sz="1800" dirty="0"/>
              <a:t>专用的查询语言，是类似于</a:t>
            </a:r>
            <a:r>
              <a:rPr lang="en-US" altLang="zh-CN" sz="1800" dirty="0"/>
              <a:t>SQL</a:t>
            </a:r>
            <a:r>
              <a:rPr lang="zh-CN" altLang="en-US" sz="1800" dirty="0"/>
              <a:t>的面向对象的查询语言。</a:t>
            </a:r>
          </a:p>
          <a:p>
            <a:pPr algn="l"/>
            <a:r>
              <a:rPr lang="zh-CN" altLang="en-US" sz="1800" dirty="0"/>
              <a:t>         使用简单。</a:t>
            </a:r>
            <a:r>
              <a:rPr lang="en-US" altLang="zh-CN" sz="1800" dirty="0"/>
              <a:t>JPA</a:t>
            </a:r>
            <a:r>
              <a:rPr lang="zh-CN" altLang="en-US" sz="1800" dirty="0"/>
              <a:t>使用注释（</a:t>
            </a:r>
            <a:r>
              <a:rPr lang="en-US" altLang="zh-CN" sz="1800" dirty="0"/>
              <a:t>Annotation</a:t>
            </a:r>
            <a:r>
              <a:rPr lang="zh-CN" altLang="en-US" sz="1800" dirty="0"/>
              <a:t>）定义</a:t>
            </a:r>
            <a:r>
              <a:rPr lang="en-US" altLang="zh-CN" sz="1800" dirty="0"/>
              <a:t>Java</a:t>
            </a:r>
            <a:r>
              <a:rPr lang="zh-CN" altLang="en-US" sz="1800" dirty="0"/>
              <a:t>对象与关系数据库之间的映射，而传统的</a:t>
            </a:r>
            <a:r>
              <a:rPr lang="en-US" altLang="zh-CN" sz="1800" dirty="0"/>
              <a:t>ORM</a:t>
            </a:r>
            <a:r>
              <a:rPr lang="zh-CN" altLang="en-US" sz="1800" dirty="0"/>
              <a:t>多使用</a:t>
            </a:r>
            <a:r>
              <a:rPr lang="en-US" altLang="zh-CN" sz="1800" dirty="0"/>
              <a:t>xml</a:t>
            </a:r>
            <a:r>
              <a:rPr lang="zh-CN" altLang="en-US" sz="1800" dirty="0"/>
              <a:t>配置文件。</a:t>
            </a:r>
            <a:r>
              <a:rPr lang="en-US" altLang="zh-CN" sz="1800" dirty="0"/>
              <a:t>JPA</a:t>
            </a:r>
            <a:r>
              <a:rPr lang="zh-CN" altLang="en-US" sz="1800" dirty="0"/>
              <a:t>使用起来比</a:t>
            </a:r>
            <a:r>
              <a:rPr lang="en-US" altLang="zh-CN" sz="1800" dirty="0"/>
              <a:t>ORM</a:t>
            </a:r>
            <a:r>
              <a:rPr lang="zh-CN" altLang="en-US" sz="1800" dirty="0"/>
              <a:t>要方便。使用</a:t>
            </a:r>
            <a:r>
              <a:rPr lang="en-US" altLang="zh-CN" sz="1800" dirty="0"/>
              <a:t>JPA</a:t>
            </a:r>
            <a:r>
              <a:rPr lang="zh-CN" altLang="en-US" sz="1800" dirty="0"/>
              <a:t>不用关注底层使用什么数据库。</a:t>
            </a:r>
          </a:p>
          <a:p>
            <a:pPr algn="l"/>
            <a:r>
              <a:rPr lang="zh-CN" altLang="en-US" sz="1800" dirty="0"/>
              <a:t>         规范标准化。</a:t>
            </a:r>
            <a:r>
              <a:rPr lang="en-US" altLang="zh-CN" sz="1800" dirty="0"/>
              <a:t>JPA</a:t>
            </a:r>
            <a:r>
              <a:rPr lang="zh-CN" altLang="en-US" sz="1800" dirty="0"/>
              <a:t>是</a:t>
            </a:r>
            <a:r>
              <a:rPr lang="en-US" altLang="zh-CN" sz="1800" dirty="0"/>
              <a:t>JCP</a:t>
            </a:r>
            <a:r>
              <a:rPr lang="zh-CN" altLang="en-US" sz="1800" dirty="0"/>
              <a:t>组织发布的，是</a:t>
            </a:r>
            <a:r>
              <a:rPr lang="en-US" altLang="zh-CN" sz="1800" dirty="0"/>
              <a:t>Java</a:t>
            </a:r>
            <a:r>
              <a:rPr lang="zh-CN" altLang="en-US" sz="1800" dirty="0"/>
              <a:t>官方规定的统一的</a:t>
            </a:r>
            <a:r>
              <a:rPr lang="en-US" altLang="zh-CN" sz="1800" dirty="0"/>
              <a:t>API</a:t>
            </a:r>
            <a:r>
              <a:rPr lang="zh-CN" altLang="en-US" sz="1800" dirty="0"/>
              <a:t>。目前已经有多种框架实现</a:t>
            </a:r>
            <a:r>
              <a:rPr lang="en-US" altLang="zh-CN" sz="1800" dirty="0"/>
              <a:t>JPA</a:t>
            </a:r>
            <a:r>
              <a:rPr lang="zh-CN" altLang="en-US" sz="1800" dirty="0"/>
              <a:t>标准。使用了</a:t>
            </a:r>
            <a:r>
              <a:rPr lang="en-US" altLang="zh-CN" sz="1800" dirty="0"/>
              <a:t>JPA</a:t>
            </a:r>
            <a:r>
              <a:rPr lang="zh-CN" altLang="en-US" sz="1800" dirty="0"/>
              <a:t>的系统可以自由选择遵循</a:t>
            </a:r>
            <a:r>
              <a:rPr lang="en-US" altLang="zh-CN" sz="1800" dirty="0"/>
              <a:t>JPA</a:t>
            </a:r>
            <a:r>
              <a:rPr lang="zh-CN" altLang="en-US" sz="1800" dirty="0"/>
              <a:t>标准的框架，并能够自由更换。</a:t>
            </a:r>
          </a:p>
          <a:p>
            <a:pPr algn="l"/>
            <a:r>
              <a:rPr lang="zh-CN" altLang="en-US" sz="1800" dirty="0"/>
              <a:t>         事务性、大数据量。</a:t>
            </a:r>
            <a:r>
              <a:rPr lang="en-US" altLang="zh-CN" sz="1800" dirty="0"/>
              <a:t>JPA</a:t>
            </a:r>
            <a:r>
              <a:rPr lang="zh-CN" altLang="en-US" sz="1800" dirty="0"/>
              <a:t>底层使用关系数据库进行存储，因此具备关系数据库的特点，例如事务性、数据完整性、并发访问、大数据量等。</a:t>
            </a:r>
            <a:endParaRPr lang="en-CA" sz="1800" dirty="0"/>
          </a:p>
        </p:txBody>
      </p:sp>
    </p:spTree>
    <p:extLst>
      <p:ext uri="{BB962C8B-B14F-4D97-AF65-F5344CB8AC3E}">
        <p14:creationId xmlns:p14="http://schemas.microsoft.com/office/powerpoint/2010/main" val="2546843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由于历史的原因，</a:t>
            </a:r>
            <a:r>
              <a:rPr lang="en-US" altLang="zh-CN" sz="1800" dirty="0"/>
              <a:t>EJB 3</a:t>
            </a:r>
            <a:r>
              <a:rPr lang="zh-CN" altLang="en-US" sz="1800" dirty="0"/>
              <a:t>与</a:t>
            </a:r>
            <a:r>
              <a:rPr lang="en-US" altLang="zh-CN" sz="1800" dirty="0"/>
              <a:t>JPA</a:t>
            </a:r>
            <a:r>
              <a:rPr lang="zh-CN" altLang="en-US" sz="1800" dirty="0"/>
              <a:t>有着藕断丝连的关系。</a:t>
            </a:r>
            <a:r>
              <a:rPr lang="en-US" altLang="zh-CN" sz="1800" dirty="0"/>
              <a:t>EJB 2.X</a:t>
            </a:r>
            <a:r>
              <a:rPr lang="zh-CN" altLang="en-US" sz="1800" dirty="0"/>
              <a:t>中，</a:t>
            </a:r>
            <a:r>
              <a:rPr lang="en-US" altLang="zh-CN" sz="1800" dirty="0"/>
              <a:t>EJB</a:t>
            </a:r>
            <a:r>
              <a:rPr lang="zh-CN" altLang="en-US" sz="1800" dirty="0"/>
              <a:t>有三种类型的</a:t>
            </a:r>
            <a:r>
              <a:rPr lang="en-US" altLang="zh-CN" sz="1800" dirty="0"/>
              <a:t>Bean</a:t>
            </a:r>
            <a:r>
              <a:rPr lang="zh-CN" altLang="en-US" sz="1800" dirty="0"/>
              <a:t>，分别是会话</a:t>
            </a:r>
            <a:r>
              <a:rPr lang="en-US" altLang="zh-CN" sz="1800" dirty="0"/>
              <a:t>Bean</a:t>
            </a:r>
            <a:r>
              <a:rPr lang="zh-CN" altLang="en-US" sz="1800" dirty="0"/>
              <a:t>（</a:t>
            </a:r>
            <a:r>
              <a:rPr lang="en-US" altLang="zh-CN" sz="1800" dirty="0"/>
              <a:t>Session Bean</a:t>
            </a:r>
            <a:r>
              <a:rPr lang="zh-CN" altLang="en-US" sz="1800" dirty="0"/>
              <a:t>）、实体</a:t>
            </a:r>
            <a:r>
              <a:rPr lang="en-US" altLang="zh-CN" sz="1800" dirty="0"/>
              <a:t>Bean</a:t>
            </a:r>
            <a:r>
              <a:rPr lang="zh-CN" altLang="en-US" sz="1800" dirty="0"/>
              <a:t>（</a:t>
            </a:r>
            <a:r>
              <a:rPr lang="en-US" altLang="zh-CN" sz="1800" dirty="0"/>
              <a:t>Entity Bean</a:t>
            </a:r>
            <a:r>
              <a:rPr lang="zh-CN" altLang="en-US" sz="1800" dirty="0"/>
              <a:t>）和消息驱动</a:t>
            </a:r>
            <a:r>
              <a:rPr lang="en-US" altLang="zh-CN" sz="1800" dirty="0"/>
              <a:t>Bean</a:t>
            </a:r>
            <a:r>
              <a:rPr lang="zh-CN" altLang="en-US" sz="1800" dirty="0"/>
              <a:t>（</a:t>
            </a:r>
            <a:r>
              <a:rPr lang="en-US" altLang="zh-CN" sz="1800" dirty="0"/>
              <a:t>Message Driven Bean</a:t>
            </a:r>
            <a:r>
              <a:rPr lang="zh-CN" altLang="en-US" sz="1800" dirty="0"/>
              <a:t>）。</a:t>
            </a:r>
          </a:p>
          <a:p>
            <a:pPr algn="l"/>
            <a:r>
              <a:rPr lang="zh-CN" altLang="en-US" sz="1800" dirty="0"/>
              <a:t>随着</a:t>
            </a:r>
            <a:r>
              <a:rPr lang="en-US" altLang="zh-CN" sz="1800" dirty="0"/>
              <a:t>EJB3</a:t>
            </a:r>
            <a:r>
              <a:rPr lang="zh-CN" altLang="en-US" sz="1800" dirty="0"/>
              <a:t>规范的推出</a:t>
            </a:r>
            <a:r>
              <a:rPr lang="en-US" altLang="zh-CN" sz="1800" dirty="0"/>
              <a:t>,EJB</a:t>
            </a:r>
            <a:r>
              <a:rPr lang="zh-CN" altLang="en-US" sz="1800" dirty="0"/>
              <a:t>中的实体</a:t>
            </a:r>
            <a:r>
              <a:rPr lang="en-US" altLang="zh-CN" sz="1800" dirty="0"/>
              <a:t>Bean(</a:t>
            </a:r>
            <a:r>
              <a:rPr lang="en-US" altLang="zh-CN" sz="1800" dirty="0" err="1"/>
              <a:t>Enity</a:t>
            </a:r>
            <a:r>
              <a:rPr lang="en-US" altLang="zh-CN" sz="1800" dirty="0"/>
              <a:t> Bean)</a:t>
            </a:r>
            <a:r>
              <a:rPr lang="zh-CN" altLang="en-US" sz="1800" dirty="0"/>
              <a:t>逐渐被</a:t>
            </a:r>
            <a:r>
              <a:rPr lang="en-US" altLang="zh-CN" sz="1800" dirty="0"/>
              <a:t>JPA</a:t>
            </a:r>
            <a:r>
              <a:rPr lang="zh-CN" altLang="en-US" sz="1800" dirty="0"/>
              <a:t>规范所替代</a:t>
            </a:r>
            <a:r>
              <a:rPr lang="en-US" altLang="zh-CN" sz="1800" dirty="0"/>
              <a:t>,</a:t>
            </a:r>
            <a:r>
              <a:rPr lang="zh-CN" altLang="en-US" sz="1800" dirty="0"/>
              <a:t>这也是为什么</a:t>
            </a:r>
            <a:r>
              <a:rPr lang="en-US" altLang="zh-CN" sz="1800" dirty="0"/>
              <a:t>JPA</a:t>
            </a:r>
            <a:r>
              <a:rPr lang="zh-CN" altLang="en-US" sz="1800" dirty="0"/>
              <a:t>的规范会包含在</a:t>
            </a:r>
            <a:r>
              <a:rPr lang="en-US" altLang="zh-CN" sz="1800" dirty="0"/>
              <a:t>EJB3</a:t>
            </a:r>
            <a:r>
              <a:rPr lang="zh-CN" altLang="en-US" sz="1800" dirty="0"/>
              <a:t>的规范中的原因</a:t>
            </a:r>
            <a:r>
              <a:rPr lang="en-US" altLang="zh-CN" sz="1800" dirty="0"/>
              <a:t>.</a:t>
            </a:r>
          </a:p>
          <a:p>
            <a:pPr algn="l"/>
            <a:r>
              <a:rPr lang="zh-CN" altLang="en-US" sz="1800" dirty="0"/>
              <a:t>但</a:t>
            </a:r>
            <a:r>
              <a:rPr lang="en-US" altLang="zh-CN" sz="1800" dirty="0"/>
              <a:t>JPA</a:t>
            </a:r>
            <a:r>
              <a:rPr lang="zh-CN" altLang="en-US" sz="1800" dirty="0"/>
              <a:t>不仅能够在</a:t>
            </a:r>
            <a:r>
              <a:rPr lang="en-US" altLang="zh-CN" sz="1800" dirty="0"/>
              <a:t>EJB</a:t>
            </a:r>
            <a:r>
              <a:rPr lang="zh-CN" altLang="en-US" sz="1800" dirty="0"/>
              <a:t>环境中使用</a:t>
            </a:r>
            <a:r>
              <a:rPr lang="en-US" altLang="zh-CN" sz="1800" dirty="0"/>
              <a:t>,</a:t>
            </a:r>
            <a:r>
              <a:rPr lang="zh-CN" altLang="en-US" sz="1800" dirty="0"/>
              <a:t>也能够在</a:t>
            </a:r>
            <a:r>
              <a:rPr lang="en-US" altLang="zh-CN" sz="1800" dirty="0"/>
              <a:t>J2SE</a:t>
            </a:r>
            <a:r>
              <a:rPr lang="zh-CN" altLang="en-US" sz="1800" dirty="0"/>
              <a:t>的环境中使用</a:t>
            </a:r>
            <a:r>
              <a:rPr lang="en-US" altLang="zh-CN" sz="1800" dirty="0"/>
              <a:t>,</a:t>
            </a:r>
            <a:r>
              <a:rPr lang="zh-CN" altLang="en-US" sz="1800" dirty="0"/>
              <a:t>相对于</a:t>
            </a:r>
            <a:r>
              <a:rPr lang="en-US" altLang="zh-CN" sz="1800" dirty="0"/>
              <a:t>EJB2.X</a:t>
            </a:r>
            <a:r>
              <a:rPr lang="zh-CN" altLang="en-US" sz="1800" dirty="0"/>
              <a:t>的实体</a:t>
            </a:r>
            <a:r>
              <a:rPr lang="en-US" altLang="zh-CN" sz="1800" dirty="0"/>
              <a:t>BEAN,</a:t>
            </a:r>
            <a:r>
              <a:rPr lang="zh-CN" altLang="en-US" sz="1800" dirty="0"/>
              <a:t>使用的范围更广</a:t>
            </a:r>
            <a:r>
              <a:rPr lang="en-US" altLang="zh-CN" sz="1800" dirty="0"/>
              <a:t>.</a:t>
            </a:r>
          </a:p>
          <a:p>
            <a:pPr algn="l"/>
            <a:r>
              <a:rPr lang="zh-CN" altLang="en-US" sz="1800" dirty="0"/>
              <a:t>总之</a:t>
            </a:r>
            <a:r>
              <a:rPr lang="en-US" altLang="zh-CN" sz="1800" dirty="0"/>
              <a:t>,</a:t>
            </a:r>
            <a:r>
              <a:rPr lang="zh-CN" altLang="en-US" sz="1800" dirty="0"/>
              <a:t>简单的说</a:t>
            </a:r>
            <a:r>
              <a:rPr lang="en-US" altLang="zh-CN" sz="1800" dirty="0"/>
              <a:t>,JPA</a:t>
            </a:r>
            <a:r>
              <a:rPr lang="zh-CN" altLang="en-US" sz="1800" dirty="0"/>
              <a:t>虽然出自</a:t>
            </a:r>
            <a:r>
              <a:rPr lang="en-US" altLang="zh-CN" sz="1800" dirty="0"/>
              <a:t>EJB3,</a:t>
            </a:r>
            <a:r>
              <a:rPr lang="zh-CN" altLang="en-US" sz="1800" dirty="0"/>
              <a:t>但是其使用的范围却大于</a:t>
            </a:r>
            <a:r>
              <a:rPr lang="en-US" altLang="zh-CN" sz="1800" dirty="0"/>
              <a:t>EJB3,</a:t>
            </a:r>
            <a:r>
              <a:rPr lang="zh-CN" altLang="en-US" sz="1800" dirty="0"/>
              <a:t>不仅可以在</a:t>
            </a:r>
            <a:r>
              <a:rPr lang="en-US" altLang="zh-CN" sz="1800" dirty="0"/>
              <a:t>JavaEE5</a:t>
            </a:r>
            <a:r>
              <a:rPr lang="zh-CN" altLang="en-US" sz="1800" dirty="0"/>
              <a:t>中</a:t>
            </a:r>
            <a:r>
              <a:rPr lang="en-US" altLang="zh-CN" sz="1800" dirty="0"/>
              <a:t>,</a:t>
            </a:r>
            <a:r>
              <a:rPr lang="zh-CN" altLang="en-US" sz="1800" dirty="0"/>
              <a:t>也可以在</a:t>
            </a:r>
            <a:r>
              <a:rPr lang="en-US" altLang="zh-CN" sz="1800" dirty="0" err="1"/>
              <a:t>JavaSE</a:t>
            </a:r>
            <a:r>
              <a:rPr lang="zh-CN" altLang="en-US" sz="1800" dirty="0"/>
              <a:t>的环境中</a:t>
            </a:r>
            <a:r>
              <a:rPr lang="en-US" altLang="zh-CN" sz="1800" dirty="0"/>
              <a:t>,</a:t>
            </a:r>
            <a:r>
              <a:rPr lang="zh-CN" altLang="en-US" sz="1800" dirty="0"/>
              <a:t>如图所示</a:t>
            </a:r>
            <a:r>
              <a:rPr lang="en-US" altLang="zh-CN" sz="1800" dirty="0"/>
              <a:t>EJB3</a:t>
            </a:r>
            <a:r>
              <a:rPr lang="zh-CN" altLang="en-US" sz="1800" dirty="0"/>
              <a:t>和</a:t>
            </a:r>
            <a:r>
              <a:rPr lang="en-US" altLang="zh-CN" sz="1800" dirty="0"/>
              <a:t>JPA</a:t>
            </a:r>
            <a:r>
              <a:rPr lang="zh-CN" altLang="en-US" sz="1800" dirty="0"/>
              <a:t>的关系</a:t>
            </a:r>
            <a:r>
              <a:rPr lang="en-US" altLang="zh-CN" sz="1800" dirty="0"/>
              <a:t>.</a:t>
            </a:r>
          </a:p>
          <a:p>
            <a:pPr algn="l"/>
            <a:r>
              <a:rPr lang="en-US" altLang="zh-CN" sz="1800" dirty="0"/>
              <a:t> </a:t>
            </a:r>
            <a:endParaRPr lang="en-CA" sz="1800" dirty="0"/>
          </a:p>
        </p:txBody>
      </p:sp>
      <p:pic>
        <p:nvPicPr>
          <p:cNvPr id="24578" name="Picture 2" descr="http://pic002.cnblogs.com/images/2012/348022/20120418153132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415" y="3657601"/>
            <a:ext cx="7299371"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859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JPA</a:t>
            </a:r>
            <a:r>
              <a:rPr lang="zh-CN" altLang="en-US" sz="1800" dirty="0"/>
              <a:t>由</a:t>
            </a:r>
            <a:r>
              <a:rPr lang="en-US" altLang="zh-CN" sz="1800" dirty="0"/>
              <a:t>EJB 3.0</a:t>
            </a:r>
            <a:r>
              <a:rPr lang="zh-CN" altLang="en-US" sz="1800" dirty="0"/>
              <a:t>软件专家组开发，作为</a:t>
            </a:r>
            <a:r>
              <a:rPr lang="en-US" altLang="zh-CN" sz="1800" dirty="0"/>
              <a:t>JSR-220</a:t>
            </a:r>
            <a:r>
              <a:rPr lang="zh-CN" altLang="en-US" sz="1800" dirty="0"/>
              <a:t>实现的一部分。但它不囿于</a:t>
            </a:r>
            <a:r>
              <a:rPr lang="en-US" altLang="zh-CN" sz="1800" dirty="0"/>
              <a:t>EJB 3.0</a:t>
            </a:r>
            <a:r>
              <a:rPr lang="zh-CN" altLang="en-US" sz="1800" dirty="0"/>
              <a:t>，你可以在</a:t>
            </a:r>
            <a:r>
              <a:rPr lang="en-US" altLang="zh-CN" sz="1800" dirty="0"/>
              <a:t>Web</a:t>
            </a:r>
            <a:r>
              <a:rPr lang="zh-CN" altLang="en-US" sz="1800" dirty="0"/>
              <a:t>应用、甚至桌面应用中使用。</a:t>
            </a:r>
            <a:r>
              <a:rPr lang="en-US" altLang="zh-CN" sz="1800" dirty="0"/>
              <a:t>JPA</a:t>
            </a:r>
            <a:r>
              <a:rPr lang="zh-CN" altLang="en-US" sz="1800" dirty="0"/>
              <a:t>的宗旨是为</a:t>
            </a:r>
            <a:r>
              <a:rPr lang="en-US" altLang="zh-CN" sz="1800" dirty="0"/>
              <a:t>POJO</a:t>
            </a:r>
            <a:r>
              <a:rPr lang="zh-CN" altLang="en-US" sz="1800" dirty="0"/>
              <a:t>提供持久化标准规范，由此可见，经过这几年的实践探索，能够脱离容器独立运行，方便开发和测试的理念已经深入人心了。目前</a:t>
            </a:r>
            <a:r>
              <a:rPr lang="en-US" altLang="zh-CN" sz="1800" dirty="0"/>
              <a:t>Hibernate 3.2</a:t>
            </a:r>
            <a:r>
              <a:rPr lang="zh-CN" altLang="en-US" sz="1800" dirty="0"/>
              <a:t>、</a:t>
            </a:r>
            <a:r>
              <a:rPr lang="en-US" altLang="zh-CN" sz="1800" dirty="0" err="1"/>
              <a:t>TopLink</a:t>
            </a:r>
            <a:r>
              <a:rPr lang="en-US" altLang="zh-CN" sz="1800" dirty="0"/>
              <a:t> 10.1.3</a:t>
            </a:r>
            <a:r>
              <a:rPr lang="zh-CN" altLang="en-US" sz="1800" dirty="0"/>
              <a:t>以及</a:t>
            </a:r>
            <a:r>
              <a:rPr lang="en-US" altLang="zh-CN" sz="1800" dirty="0" err="1"/>
              <a:t>OpenJpa</a:t>
            </a:r>
            <a:r>
              <a:rPr lang="zh-CN" altLang="en-US" sz="1800" dirty="0"/>
              <a:t>都提供了</a:t>
            </a:r>
            <a:r>
              <a:rPr lang="en-US" altLang="zh-CN" sz="1800" dirty="0"/>
              <a:t>JPA</a:t>
            </a:r>
            <a:r>
              <a:rPr lang="zh-CN" altLang="en-US" sz="1800" dirty="0"/>
              <a:t>的实现</a:t>
            </a:r>
            <a:r>
              <a:rPr lang="zh-CN" altLang="en-US" sz="1800" dirty="0" smtClean="0"/>
              <a:t>。</a:t>
            </a:r>
            <a:endParaRPr lang="en-US" altLang="zh-CN" sz="1800" dirty="0" smtClean="0"/>
          </a:p>
          <a:p>
            <a:pPr algn="l"/>
            <a:endParaRPr lang="en-US" sz="1800" dirty="0"/>
          </a:p>
          <a:p>
            <a:pPr algn="l"/>
            <a:r>
              <a:rPr lang="en-US" altLang="zh-CN" sz="1800" dirty="0" smtClean="0"/>
              <a:t>JPA</a:t>
            </a:r>
            <a:r>
              <a:rPr lang="zh-CN" altLang="en-US" sz="1800" dirty="0"/>
              <a:t>包括以下</a:t>
            </a:r>
            <a:r>
              <a:rPr lang="en-US" altLang="zh-CN" sz="1800" dirty="0"/>
              <a:t>3</a:t>
            </a:r>
            <a:r>
              <a:rPr lang="zh-CN" altLang="en-US" sz="1800" dirty="0"/>
              <a:t>方面的技术</a:t>
            </a:r>
            <a:r>
              <a:rPr lang="zh-CN" altLang="en-US" sz="1800" dirty="0" smtClean="0"/>
              <a:t>：</a:t>
            </a:r>
            <a:endParaRPr lang="en-US" altLang="zh-CN" sz="1800" dirty="0" smtClean="0"/>
          </a:p>
          <a:p>
            <a:pPr algn="l"/>
            <a:r>
              <a:rPr lang="en-US" altLang="zh-CN" sz="1800" dirty="0" smtClean="0"/>
              <a:t>ORM</a:t>
            </a:r>
            <a:r>
              <a:rPr lang="zh-CN" altLang="en-US" sz="1800" dirty="0"/>
              <a:t>映射元数据，</a:t>
            </a:r>
            <a:r>
              <a:rPr lang="en-US" altLang="zh-CN" sz="1800" dirty="0"/>
              <a:t>JPA</a:t>
            </a:r>
            <a:r>
              <a:rPr lang="zh-CN" altLang="en-US" sz="1800" dirty="0"/>
              <a:t>支持</a:t>
            </a:r>
            <a:r>
              <a:rPr lang="en-US" altLang="zh-CN" sz="1800" dirty="0"/>
              <a:t>XML</a:t>
            </a:r>
            <a:r>
              <a:rPr lang="zh-CN" altLang="en-US" sz="1800" dirty="0"/>
              <a:t>和</a:t>
            </a:r>
            <a:r>
              <a:rPr lang="en-US" altLang="zh-CN" sz="1800" dirty="0"/>
              <a:t>JDK 5.0</a:t>
            </a:r>
            <a:r>
              <a:rPr lang="zh-CN" altLang="en-US" sz="1800" dirty="0"/>
              <a:t>注解两种元数据的形式，元数据描述对象和表之间的映射关系，框架据此将实体对象持久化到数据库表中</a:t>
            </a:r>
            <a:r>
              <a:rPr lang="zh-CN" altLang="en-US" sz="1800" dirty="0" smtClean="0"/>
              <a:t>；</a:t>
            </a:r>
            <a:endParaRPr lang="en-US" altLang="zh-CN" sz="1800" dirty="0" smtClean="0"/>
          </a:p>
          <a:p>
            <a:pPr algn="l"/>
            <a:endParaRPr lang="en-US" altLang="zh-CN" sz="1800" dirty="0"/>
          </a:p>
          <a:p>
            <a:pPr algn="l"/>
            <a:r>
              <a:rPr lang="en-US" altLang="zh-CN" sz="1800" dirty="0" smtClean="0"/>
              <a:t>JPA </a:t>
            </a:r>
            <a:r>
              <a:rPr lang="zh-CN" altLang="en-US" sz="1800" dirty="0"/>
              <a:t>的</a:t>
            </a:r>
            <a:r>
              <a:rPr lang="en-US" altLang="zh-CN" sz="1800" dirty="0"/>
              <a:t>API</a:t>
            </a:r>
            <a:r>
              <a:rPr lang="zh-CN" altLang="en-US" sz="1800" dirty="0"/>
              <a:t>，用来操作实体对象，执行</a:t>
            </a:r>
            <a:r>
              <a:rPr lang="en-US" altLang="zh-CN" sz="1800" dirty="0"/>
              <a:t>CRUD</a:t>
            </a:r>
            <a:r>
              <a:rPr lang="zh-CN" altLang="en-US" sz="1800" dirty="0"/>
              <a:t>操作，框架在后台替我们完成所有的事情，开发者从繁琐的</a:t>
            </a:r>
            <a:r>
              <a:rPr lang="en-US" altLang="zh-CN" sz="1800" dirty="0"/>
              <a:t>JDBC</a:t>
            </a:r>
            <a:r>
              <a:rPr lang="zh-CN" altLang="en-US" sz="1800" dirty="0"/>
              <a:t>和</a:t>
            </a:r>
            <a:r>
              <a:rPr lang="en-US" altLang="zh-CN" sz="1800" dirty="0"/>
              <a:t>SQL</a:t>
            </a:r>
            <a:r>
              <a:rPr lang="zh-CN" altLang="en-US" sz="1800" dirty="0"/>
              <a:t>代码中解脱出来</a:t>
            </a:r>
            <a:r>
              <a:rPr lang="zh-CN" altLang="en-US" sz="1800" dirty="0" smtClean="0"/>
              <a:t>。</a:t>
            </a:r>
            <a:endParaRPr lang="en-US" altLang="zh-CN" sz="1800" dirty="0" smtClean="0"/>
          </a:p>
          <a:p>
            <a:pPr algn="l"/>
            <a:endParaRPr lang="en-US" altLang="zh-CN" sz="1800" dirty="0"/>
          </a:p>
          <a:p>
            <a:pPr algn="l"/>
            <a:r>
              <a:rPr lang="zh-CN" altLang="en-US" sz="1800" dirty="0" smtClean="0"/>
              <a:t>查</a:t>
            </a:r>
            <a:r>
              <a:rPr lang="zh-CN" altLang="en-US" sz="1800" dirty="0"/>
              <a:t>询语言，这是持久化操作中很重要的一个方面，通过面向对象而非面向数据库的查询语言查询数据，避免程序的</a:t>
            </a:r>
            <a:r>
              <a:rPr lang="en-US" altLang="zh-CN" sz="1800" dirty="0"/>
              <a:t>SQL</a:t>
            </a:r>
            <a:r>
              <a:rPr lang="zh-CN" altLang="en-US" sz="1800" dirty="0"/>
              <a:t>语句紧密耦合</a:t>
            </a:r>
            <a:endParaRPr lang="en-CA" sz="1800" dirty="0"/>
          </a:p>
        </p:txBody>
      </p:sp>
    </p:spTree>
    <p:extLst>
      <p:ext uri="{BB962C8B-B14F-4D97-AF65-F5344CB8AC3E}">
        <p14:creationId xmlns:p14="http://schemas.microsoft.com/office/powerpoint/2010/main" val="17967688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EntityManager</a:t>
            </a:r>
            <a:r>
              <a:rPr lang="zh-CN" altLang="en-US" sz="1800" dirty="0"/>
              <a:t>的类型实体对象由实体管理器进行管理，</a:t>
            </a:r>
            <a:r>
              <a:rPr lang="en-US" altLang="zh-CN" sz="1800" dirty="0"/>
              <a:t>JPA</a:t>
            </a:r>
            <a:r>
              <a:rPr lang="zh-CN" altLang="en-US" sz="1800" dirty="0"/>
              <a:t>使用</a:t>
            </a:r>
            <a:r>
              <a:rPr lang="en-US" altLang="zh-CN" sz="1800" dirty="0" err="1"/>
              <a:t>javax.persistence.EntityManager</a:t>
            </a:r>
            <a:r>
              <a:rPr lang="zh-CN" altLang="en-US" sz="1800" dirty="0"/>
              <a:t>代表实体管理器。实体管理器和持久化上下文关联，持久化上下文是一系列实体的管理环境，我们通过</a:t>
            </a:r>
            <a:r>
              <a:rPr lang="en-US" altLang="zh-CN" sz="1800" dirty="0" err="1"/>
              <a:t>EntityManager</a:t>
            </a:r>
            <a:r>
              <a:rPr lang="zh-CN" altLang="en-US" sz="1800" dirty="0"/>
              <a:t>和持久化上下文进行交互。</a:t>
            </a:r>
          </a:p>
          <a:p>
            <a:pPr algn="l"/>
            <a:r>
              <a:rPr lang="zh-CN" altLang="en-US" sz="1800" dirty="0"/>
              <a:t>有两种类型的实体管理器</a:t>
            </a:r>
            <a:r>
              <a:rPr lang="zh-CN" altLang="en-US" sz="1800" dirty="0" smtClean="0"/>
              <a:t>：</a:t>
            </a:r>
            <a:endParaRPr lang="en-CA" altLang="zh-CN" sz="1800" dirty="0" smtClean="0"/>
          </a:p>
          <a:p>
            <a:pPr algn="l"/>
            <a:r>
              <a:rPr lang="zh-CN" altLang="en-US" sz="1800" dirty="0" smtClean="0"/>
              <a:t>容</a:t>
            </a:r>
            <a:r>
              <a:rPr lang="zh-CN" altLang="en-US" sz="1800" dirty="0"/>
              <a:t>器型的实体管理器由容器负</a:t>
            </a:r>
            <a:r>
              <a:rPr lang="zh-CN" altLang="en-US" sz="1800" dirty="0" smtClean="0"/>
              <a:t>责实</a:t>
            </a:r>
            <a:r>
              <a:rPr lang="zh-CN" altLang="en-US" sz="1800" dirty="0"/>
              <a:t>体管理器之间的协作，在一个</a:t>
            </a:r>
            <a:r>
              <a:rPr lang="en-US" altLang="zh-CN" sz="1800" dirty="0"/>
              <a:t>JTA</a:t>
            </a:r>
            <a:r>
              <a:rPr lang="zh-CN" altLang="en-US" sz="1800" dirty="0"/>
              <a:t>事务中，一个实体管理器的持久化上下文的状态会自动广播到所有使用</a:t>
            </a:r>
            <a:r>
              <a:rPr lang="en-US" altLang="zh-CN" sz="1800" dirty="0" err="1"/>
              <a:t>EntityManager</a:t>
            </a:r>
            <a:r>
              <a:rPr lang="zh-CN" altLang="en-US" sz="1800" dirty="0"/>
              <a:t>的应用程序组件中。</a:t>
            </a:r>
            <a:r>
              <a:rPr lang="en-US" altLang="zh-CN" sz="1800" dirty="0"/>
              <a:t>Java EE</a:t>
            </a:r>
            <a:r>
              <a:rPr lang="zh-CN" altLang="en-US" sz="1800" dirty="0"/>
              <a:t>应用服务器提供的就是管理型的实体管理器</a:t>
            </a:r>
            <a:r>
              <a:rPr lang="zh-CN" altLang="en-US" sz="1800" dirty="0" smtClean="0"/>
              <a:t>；</a:t>
            </a:r>
            <a:endParaRPr lang="en-CA" altLang="zh-CN" sz="1800" dirty="0" smtClean="0"/>
          </a:p>
          <a:p>
            <a:pPr algn="l"/>
            <a:endParaRPr lang="en-CA" altLang="zh-CN" sz="1800" dirty="0"/>
          </a:p>
          <a:p>
            <a:pPr algn="l"/>
            <a:r>
              <a:rPr lang="zh-CN" altLang="en-US" sz="1800" dirty="0" smtClean="0"/>
              <a:t>应</a:t>
            </a:r>
            <a:r>
              <a:rPr lang="zh-CN" altLang="en-US" sz="1800" dirty="0"/>
              <a:t>用程序型：实体管理器的生命周期由应用程序控制，应用程序通过</a:t>
            </a:r>
            <a:r>
              <a:rPr lang="en-US" altLang="zh-CN" sz="1800" dirty="0" err="1"/>
              <a:t>javax.persistence.EntityManagerFactory</a:t>
            </a:r>
            <a:r>
              <a:rPr lang="zh-CN" altLang="en-US" sz="1800" dirty="0"/>
              <a:t>的</a:t>
            </a:r>
            <a:r>
              <a:rPr lang="en-US" altLang="zh-CN" sz="1800" dirty="0" err="1"/>
              <a:t>createEntityManager</a:t>
            </a:r>
            <a:r>
              <a:rPr lang="zh-CN" altLang="en-US" sz="1800" dirty="0"/>
              <a:t>创建</a:t>
            </a:r>
            <a:r>
              <a:rPr lang="en-US" altLang="zh-CN" sz="1800" dirty="0" err="1"/>
              <a:t>EntityManager</a:t>
            </a:r>
            <a:r>
              <a:rPr lang="zh-CN" altLang="en-US" sz="1800" dirty="0"/>
              <a:t>实</a:t>
            </a:r>
            <a:r>
              <a:rPr lang="zh-CN" altLang="en-US" sz="1800" dirty="0" smtClean="0"/>
              <a:t>例</a:t>
            </a:r>
            <a:r>
              <a:rPr lang="en-US" altLang="zh-CN" sz="1800" dirty="0" smtClean="0"/>
              <a:t>.</a:t>
            </a:r>
          </a:p>
          <a:p>
            <a:pPr algn="l"/>
            <a:endParaRPr lang="en-US" sz="1800" dirty="0"/>
          </a:p>
          <a:p>
            <a:pPr algn="l"/>
            <a:endParaRPr lang="en-US" sz="1800" dirty="0" smtClean="0"/>
          </a:p>
          <a:p>
            <a:pPr algn="l"/>
            <a:r>
              <a:rPr lang="en-US" altLang="zh-CN" sz="1800" dirty="0"/>
              <a:t>JPA</a:t>
            </a:r>
            <a:r>
              <a:rPr lang="zh-CN" altLang="en-US" sz="1800" dirty="0"/>
              <a:t>的查询语言是面向对象而非面向数据库的，它以面向对象的自然语法构造查询语句，可以看成是</a:t>
            </a:r>
            <a:r>
              <a:rPr lang="en-US" altLang="zh-CN" sz="1800" dirty="0"/>
              <a:t>Hibernate HQL</a:t>
            </a:r>
            <a:r>
              <a:rPr lang="zh-CN" altLang="en-US" sz="1800" dirty="0"/>
              <a:t>的等价物。</a:t>
            </a:r>
            <a:endParaRPr lang="en-CA" sz="1800" dirty="0"/>
          </a:p>
        </p:txBody>
      </p:sp>
    </p:spTree>
    <p:extLst>
      <p:ext uri="{BB962C8B-B14F-4D97-AF65-F5344CB8AC3E}">
        <p14:creationId xmlns:p14="http://schemas.microsoft.com/office/powerpoint/2010/main" val="1713548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sz="1800" dirty="0" smtClean="0"/>
              <a:t>Spring data</a:t>
            </a:r>
          </a:p>
          <a:p>
            <a:pPr algn="l"/>
            <a:endParaRPr lang="en-US" sz="1800" dirty="0"/>
          </a:p>
          <a:p>
            <a:pPr algn="l"/>
            <a:r>
              <a:rPr lang="en-CA" sz="1800" dirty="0">
                <a:hlinkClick r:id="rId2"/>
              </a:rPr>
              <a:t>http://projects.spring.io/spring-data/#</a:t>
            </a:r>
            <a:r>
              <a:rPr lang="en-CA" sz="1800" dirty="0" smtClean="0">
                <a:hlinkClick r:id="rId2"/>
              </a:rPr>
              <a:t>quick-start</a:t>
            </a:r>
            <a:endParaRPr lang="en-CA" sz="1800" dirty="0" smtClean="0"/>
          </a:p>
          <a:p>
            <a:pPr algn="l"/>
            <a:endParaRPr lang="en-US" sz="1800" dirty="0"/>
          </a:p>
          <a:p>
            <a:pPr algn="l"/>
            <a:endParaRPr lang="en-CA" sz="1800" dirty="0"/>
          </a:p>
        </p:txBody>
      </p:sp>
    </p:spTree>
    <p:extLst>
      <p:ext uri="{BB962C8B-B14F-4D97-AF65-F5344CB8AC3E}">
        <p14:creationId xmlns:p14="http://schemas.microsoft.com/office/powerpoint/2010/main" val="3853821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Spring </a:t>
            </a:r>
            <a:r>
              <a:rPr lang="zh-CN" altLang="en-US" sz="1800" dirty="0"/>
              <a:t>框架对于很多 </a:t>
            </a:r>
            <a:r>
              <a:rPr lang="en-US" altLang="zh-CN" sz="1800" dirty="0"/>
              <a:t>Java </a:t>
            </a:r>
            <a:r>
              <a:rPr lang="zh-CN" altLang="en-US" sz="1800" dirty="0"/>
              <a:t>开发人员来说都不陌生。自从 </a:t>
            </a:r>
            <a:r>
              <a:rPr lang="en-US" altLang="zh-CN" sz="1800" dirty="0"/>
              <a:t>2002 </a:t>
            </a:r>
            <a:r>
              <a:rPr lang="zh-CN" altLang="en-US" sz="1800" dirty="0"/>
              <a:t>年发布以来，</a:t>
            </a:r>
            <a:r>
              <a:rPr lang="en-US" altLang="zh-CN" sz="1800" dirty="0"/>
              <a:t>Spring </a:t>
            </a:r>
            <a:r>
              <a:rPr lang="zh-CN" altLang="en-US" sz="1800" dirty="0"/>
              <a:t>框架已经成为企业应用开发领域非常流行的基础框架。有大量的企业应用基于 </a:t>
            </a:r>
            <a:r>
              <a:rPr lang="en-US" altLang="zh-CN" sz="1800" dirty="0"/>
              <a:t>Spring </a:t>
            </a:r>
            <a:r>
              <a:rPr lang="zh-CN" altLang="en-US" sz="1800" dirty="0"/>
              <a:t>框架来开发。</a:t>
            </a:r>
            <a:r>
              <a:rPr lang="en-US" altLang="zh-CN" sz="1800" dirty="0"/>
              <a:t>Spring </a:t>
            </a:r>
            <a:r>
              <a:rPr lang="zh-CN" altLang="en-US" sz="1800" dirty="0"/>
              <a:t>框架包含几十个不同的子项目，涵盖应用开发的不同方面。如此多的子项目和组件，一方面方便了开发人员的使用，另外一个方面也带来了使用方面的问题。每个子项目都有一定的学习曲线。开发人员需要了解这些子项目和组件的具体细节，才能知道如何把这些子项目整合起来形成一个完整的解决方案。在如何使用这些组件上，并没有相关的最佳实践提供指导。对于新接触 </a:t>
            </a:r>
            <a:r>
              <a:rPr lang="en-US" altLang="zh-CN" sz="1800" dirty="0"/>
              <a:t>Spring </a:t>
            </a:r>
            <a:r>
              <a:rPr lang="zh-CN" altLang="en-US" sz="1800" dirty="0"/>
              <a:t>框架的开发人员来说，并不知道如何更好的使用这些组件。</a:t>
            </a:r>
            <a:r>
              <a:rPr lang="en-US" altLang="zh-CN" sz="1800" dirty="0"/>
              <a:t>Spring </a:t>
            </a:r>
            <a:r>
              <a:rPr lang="zh-CN" altLang="en-US" sz="1800" dirty="0"/>
              <a:t>框架的另外一个常见问题是要快速创建一个可以运行的应用比较麻烦。</a:t>
            </a:r>
            <a:r>
              <a:rPr lang="en-US" altLang="zh-CN" sz="1800" dirty="0"/>
              <a:t>Spring Boot </a:t>
            </a:r>
            <a:r>
              <a:rPr lang="zh-CN" altLang="en-US" sz="1800" dirty="0"/>
              <a:t>是 </a:t>
            </a:r>
            <a:r>
              <a:rPr lang="en-US" altLang="zh-CN" sz="1800" dirty="0"/>
              <a:t>Spring </a:t>
            </a:r>
            <a:r>
              <a:rPr lang="zh-CN" altLang="en-US" sz="1800" dirty="0"/>
              <a:t>框架的一个新的子项目，用于创建 </a:t>
            </a:r>
            <a:r>
              <a:rPr lang="en-US" altLang="zh-CN" sz="1800" dirty="0"/>
              <a:t>Spring 4.0 </a:t>
            </a:r>
            <a:r>
              <a:rPr lang="zh-CN" altLang="en-US" sz="1800" dirty="0"/>
              <a:t>项目。它的开发始于 </a:t>
            </a:r>
            <a:r>
              <a:rPr lang="en-US" altLang="zh-CN" sz="1800" dirty="0"/>
              <a:t>2013 </a:t>
            </a:r>
            <a:r>
              <a:rPr lang="zh-CN" altLang="en-US" sz="1800" dirty="0"/>
              <a:t>年。</a:t>
            </a:r>
            <a:r>
              <a:rPr lang="en-US" altLang="zh-CN" sz="1800" dirty="0"/>
              <a:t>2014 </a:t>
            </a:r>
            <a:r>
              <a:rPr lang="zh-CN" altLang="en-US" sz="1800" dirty="0"/>
              <a:t>年 </a:t>
            </a:r>
            <a:r>
              <a:rPr lang="en-US" altLang="zh-CN" sz="1800" dirty="0"/>
              <a:t>4 </a:t>
            </a:r>
            <a:r>
              <a:rPr lang="zh-CN" altLang="en-US" sz="1800" dirty="0"/>
              <a:t>月发布 </a:t>
            </a:r>
            <a:r>
              <a:rPr lang="en-US" altLang="zh-CN" sz="1800" dirty="0"/>
              <a:t>1.0.0 </a:t>
            </a:r>
            <a:r>
              <a:rPr lang="zh-CN" altLang="en-US" sz="1800" dirty="0"/>
              <a:t>版本。它可以自动配置 </a:t>
            </a:r>
            <a:r>
              <a:rPr lang="en-US" altLang="zh-CN" sz="1800" dirty="0"/>
              <a:t>Spring </a:t>
            </a:r>
            <a:r>
              <a:rPr lang="zh-CN" altLang="en-US" sz="1800" dirty="0"/>
              <a:t>的各种组件，并不依赖代码生成和 </a:t>
            </a:r>
            <a:r>
              <a:rPr lang="en-US" altLang="zh-CN" sz="1800" dirty="0"/>
              <a:t>XML </a:t>
            </a:r>
            <a:r>
              <a:rPr lang="zh-CN" altLang="en-US" sz="1800" dirty="0"/>
              <a:t>配置文件。</a:t>
            </a:r>
            <a:r>
              <a:rPr lang="en-US" altLang="zh-CN" sz="1800" dirty="0"/>
              <a:t>Spring Boot </a:t>
            </a:r>
            <a:r>
              <a:rPr lang="zh-CN" altLang="en-US" sz="1800" dirty="0"/>
              <a:t>也提供了对于常见场景的推荐组件配置。</a:t>
            </a:r>
            <a:r>
              <a:rPr lang="en-US" altLang="zh-CN" sz="1800" dirty="0"/>
              <a:t>Spring Boot </a:t>
            </a:r>
            <a:r>
              <a:rPr lang="zh-CN" altLang="en-US" sz="1800" dirty="0"/>
              <a:t>可以大大提升使用 </a:t>
            </a:r>
            <a:r>
              <a:rPr lang="en-US" altLang="zh-CN" sz="1800" dirty="0"/>
              <a:t>Spring </a:t>
            </a:r>
            <a:r>
              <a:rPr lang="zh-CN" altLang="en-US" sz="1800" dirty="0"/>
              <a:t>框架时的开发效率。</a:t>
            </a:r>
            <a:endParaRPr lang="en-CA" sz="1800" dirty="0"/>
          </a:p>
        </p:txBody>
      </p:sp>
    </p:spTree>
    <p:extLst>
      <p:ext uri="{BB962C8B-B14F-4D97-AF65-F5344CB8AC3E}">
        <p14:creationId xmlns:p14="http://schemas.microsoft.com/office/powerpoint/2010/main" val="6553482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从 </a:t>
            </a:r>
            <a:r>
              <a:rPr lang="en-CA" sz="1800" dirty="0"/>
              <a:t>Spring Boot </a:t>
            </a:r>
            <a:r>
              <a:rPr lang="zh-CN" altLang="en-US" sz="1800" dirty="0"/>
              <a:t>项目名称中的 </a:t>
            </a:r>
            <a:r>
              <a:rPr lang="en-CA" sz="1800" dirty="0"/>
              <a:t>Boot </a:t>
            </a:r>
            <a:r>
              <a:rPr lang="zh-CN" altLang="en-US" sz="1800" dirty="0"/>
              <a:t>可以看出来，</a:t>
            </a:r>
            <a:r>
              <a:rPr lang="en-CA" sz="1800" dirty="0"/>
              <a:t>Spring Boot </a:t>
            </a:r>
            <a:r>
              <a:rPr lang="zh-CN" altLang="en-US" sz="1800" dirty="0"/>
              <a:t>的作用在于创建和启动新的基于 </a:t>
            </a:r>
            <a:r>
              <a:rPr lang="en-CA" sz="1800" dirty="0"/>
              <a:t>Spring </a:t>
            </a:r>
            <a:r>
              <a:rPr lang="zh-CN" altLang="en-US" sz="1800" dirty="0"/>
              <a:t>框架的项目。它的目的是帮助开发人员很容易的创建出独立运行和产品级别的基于 </a:t>
            </a:r>
            <a:r>
              <a:rPr lang="en-CA" sz="1800" dirty="0"/>
              <a:t>Spring </a:t>
            </a:r>
            <a:r>
              <a:rPr lang="zh-CN" altLang="en-US" sz="1800" dirty="0"/>
              <a:t>框架的应用。</a:t>
            </a:r>
            <a:r>
              <a:rPr lang="en-CA" sz="1800" dirty="0"/>
              <a:t>Spring Boot </a:t>
            </a:r>
            <a:r>
              <a:rPr lang="zh-CN" altLang="en-US" sz="1800" dirty="0"/>
              <a:t>会选择最适合的 </a:t>
            </a:r>
            <a:r>
              <a:rPr lang="en-CA" sz="1800" dirty="0"/>
              <a:t>Spring </a:t>
            </a:r>
            <a:r>
              <a:rPr lang="zh-CN" altLang="en-US" sz="1800" dirty="0"/>
              <a:t>子项目和第三方开源库进行整合。大部分 </a:t>
            </a:r>
            <a:r>
              <a:rPr lang="en-CA" sz="1800" dirty="0"/>
              <a:t>Spring Boot </a:t>
            </a:r>
            <a:r>
              <a:rPr lang="zh-CN" altLang="en-US" sz="1800" dirty="0"/>
              <a:t>应用只需要非常少的配置就可以快速运行起来。</a:t>
            </a:r>
          </a:p>
          <a:p>
            <a:pPr algn="l"/>
            <a:r>
              <a:rPr lang="en-CA" sz="1800" dirty="0"/>
              <a:t>Spring Boot </a:t>
            </a:r>
            <a:r>
              <a:rPr lang="zh-CN" altLang="en-US" sz="1800" dirty="0"/>
              <a:t>包含的特性如下：</a:t>
            </a:r>
          </a:p>
          <a:p>
            <a:pPr algn="l"/>
            <a:r>
              <a:rPr lang="zh-CN" altLang="en-US" sz="1800" dirty="0"/>
              <a:t>创建可以独立运行的 </a:t>
            </a:r>
            <a:r>
              <a:rPr lang="en-CA" sz="1800" dirty="0"/>
              <a:t>Spring </a:t>
            </a:r>
            <a:r>
              <a:rPr lang="zh-CN" altLang="en-US" sz="1800" dirty="0"/>
              <a:t>应用。</a:t>
            </a:r>
          </a:p>
          <a:p>
            <a:pPr algn="l"/>
            <a:r>
              <a:rPr lang="zh-CN" altLang="en-US" sz="1800" dirty="0"/>
              <a:t>直接嵌入 </a:t>
            </a:r>
            <a:r>
              <a:rPr lang="en-CA" sz="1800" dirty="0"/>
              <a:t>Tomcat </a:t>
            </a:r>
            <a:r>
              <a:rPr lang="zh-CN" altLang="en-US" sz="1800" dirty="0"/>
              <a:t>或 </a:t>
            </a:r>
            <a:r>
              <a:rPr lang="en-CA" sz="1800" dirty="0"/>
              <a:t>Jetty </a:t>
            </a:r>
            <a:r>
              <a:rPr lang="zh-CN" altLang="en-US" sz="1800" dirty="0"/>
              <a:t>服务器，不需要部署 </a:t>
            </a:r>
            <a:r>
              <a:rPr lang="en-CA" sz="1800" dirty="0"/>
              <a:t>WAR </a:t>
            </a:r>
            <a:r>
              <a:rPr lang="zh-CN" altLang="en-US" sz="1800" dirty="0"/>
              <a:t>文件。</a:t>
            </a:r>
          </a:p>
          <a:p>
            <a:pPr algn="l"/>
            <a:r>
              <a:rPr lang="zh-CN" altLang="en-US" sz="1800" dirty="0"/>
              <a:t>提供推荐的基础 </a:t>
            </a:r>
            <a:r>
              <a:rPr lang="en-CA" sz="1800" dirty="0"/>
              <a:t>POM </a:t>
            </a:r>
            <a:r>
              <a:rPr lang="zh-CN" altLang="en-US" sz="1800" dirty="0"/>
              <a:t>文件来简化 </a:t>
            </a:r>
            <a:r>
              <a:rPr lang="en-CA" sz="1800" dirty="0"/>
              <a:t>Apache Maven </a:t>
            </a:r>
            <a:r>
              <a:rPr lang="zh-CN" altLang="en-US" sz="1800" dirty="0"/>
              <a:t>配置。</a:t>
            </a:r>
          </a:p>
          <a:p>
            <a:pPr algn="l"/>
            <a:r>
              <a:rPr lang="zh-CN" altLang="en-US" sz="1800" dirty="0"/>
              <a:t>尽可能的根据项目依赖来自动配置 </a:t>
            </a:r>
            <a:r>
              <a:rPr lang="en-CA" sz="1800" dirty="0"/>
              <a:t>Spring </a:t>
            </a:r>
            <a:r>
              <a:rPr lang="zh-CN" altLang="en-US" sz="1800" dirty="0"/>
              <a:t>框架。</a:t>
            </a:r>
          </a:p>
          <a:p>
            <a:pPr algn="l"/>
            <a:r>
              <a:rPr lang="zh-CN" altLang="en-US" sz="1800" dirty="0"/>
              <a:t>提供可以直接在生产环境中使用的功能，如性能指标、应用信息和应用健康检查。</a:t>
            </a:r>
          </a:p>
          <a:p>
            <a:pPr algn="l"/>
            <a:r>
              <a:rPr lang="zh-CN" altLang="en-US" sz="1800" dirty="0"/>
              <a:t>没有代码生成，也没有 </a:t>
            </a:r>
            <a:r>
              <a:rPr lang="en-CA" sz="1800" dirty="0"/>
              <a:t>XML </a:t>
            </a:r>
            <a:r>
              <a:rPr lang="zh-CN" altLang="en-US" sz="1800" dirty="0"/>
              <a:t>配置文件。</a:t>
            </a:r>
            <a:endParaRPr lang="en-CA" sz="1800" dirty="0"/>
          </a:p>
        </p:txBody>
      </p:sp>
    </p:spTree>
    <p:extLst>
      <p:ext uri="{BB962C8B-B14F-4D97-AF65-F5344CB8AC3E}">
        <p14:creationId xmlns:p14="http://schemas.microsoft.com/office/powerpoint/2010/main" val="1063007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5345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80251" y="4800286"/>
            <a:ext cx="11180154" cy="8356668"/>
          </a:xfrm>
        </p:spPr>
        <p:txBody>
          <a:bodyPr>
            <a:normAutofit/>
          </a:bodyPr>
          <a:lstStyle/>
          <a:p>
            <a:pPr algn="l"/>
            <a:endParaRPr lang="en-CA" sz="1800" dirty="0"/>
          </a:p>
        </p:txBody>
      </p:sp>
      <p:pic>
        <p:nvPicPr>
          <p:cNvPr id="1026" name="Picture 2" descr="http://images2015.cnblogs.com/blog/690102/201603/690102-20160314221030271-1711230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562" y="430305"/>
            <a:ext cx="6248400"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2015.cnblogs.com/blog/690102/201603/690102-20160314221126943-20212041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54" y="1415021"/>
            <a:ext cx="3657600" cy="2524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ages2015.cnblogs.com/blog/690102/201603/690102-20160314221407803-6140427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826" y="3142842"/>
            <a:ext cx="5906326" cy="349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8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4552694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621498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1984680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02856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JavaBean </a:t>
            </a:r>
            <a:r>
              <a:rPr lang="zh-CN" altLang="en-US" sz="1800" dirty="0"/>
              <a:t>是在编写 </a:t>
            </a:r>
            <a:r>
              <a:rPr lang="en-US" altLang="zh-CN" sz="1800" dirty="0"/>
              <a:t>Java </a:t>
            </a:r>
            <a:r>
              <a:rPr lang="zh-CN" altLang="en-US" sz="1800" dirty="0"/>
              <a:t>时专门创建的 </a:t>
            </a:r>
            <a:r>
              <a:rPr lang="en-US" altLang="zh-CN" sz="1800" dirty="0"/>
              <a:t>Java </a:t>
            </a:r>
            <a:r>
              <a:rPr lang="zh-CN" altLang="en-US" sz="1800" dirty="0"/>
              <a:t>类，根据 </a:t>
            </a:r>
            <a:r>
              <a:rPr lang="en-US" altLang="zh-CN" sz="1800" dirty="0"/>
              <a:t>JavaBean API </a:t>
            </a:r>
            <a:r>
              <a:rPr lang="zh-CN" altLang="en-US" sz="1800" dirty="0"/>
              <a:t>规范进行编码 。 以下是区分 </a:t>
            </a:r>
            <a:r>
              <a:rPr lang="en-US" altLang="zh-CN" sz="1800" dirty="0"/>
              <a:t>JavaBean </a:t>
            </a:r>
            <a:r>
              <a:rPr lang="zh-CN" altLang="en-US" sz="1800" dirty="0"/>
              <a:t>和其他 </a:t>
            </a:r>
            <a:r>
              <a:rPr lang="en-US" altLang="zh-CN" sz="1800" dirty="0"/>
              <a:t>Java </a:t>
            </a:r>
            <a:r>
              <a:rPr lang="zh-CN" altLang="en-US" sz="1800" dirty="0"/>
              <a:t>类的特有的特征：</a:t>
            </a:r>
          </a:p>
          <a:p>
            <a:pPr algn="l"/>
            <a:endParaRPr lang="zh-CN" altLang="en-US" sz="1800" dirty="0"/>
          </a:p>
          <a:p>
            <a:pPr algn="l"/>
            <a:r>
              <a:rPr lang="zh-CN" altLang="en-US" sz="1800" dirty="0"/>
              <a:t>它提供了一个默认的无参数构造函数。</a:t>
            </a:r>
          </a:p>
          <a:p>
            <a:pPr algn="l"/>
            <a:endParaRPr lang="zh-CN" altLang="en-US" sz="1800" dirty="0"/>
          </a:p>
          <a:p>
            <a:pPr algn="l"/>
            <a:r>
              <a:rPr lang="zh-CN" altLang="en-US" sz="1800" dirty="0"/>
              <a:t>它应该是可序列化的，实现 </a:t>
            </a:r>
            <a:r>
              <a:rPr lang="en-US" altLang="zh-CN" sz="1800" dirty="0"/>
              <a:t>serializable </a:t>
            </a:r>
            <a:r>
              <a:rPr lang="zh-CN" altLang="en-US" sz="1800" dirty="0"/>
              <a:t>接口。</a:t>
            </a:r>
          </a:p>
          <a:p>
            <a:pPr algn="l"/>
            <a:endParaRPr lang="zh-CN" altLang="en-US" sz="1800" dirty="0"/>
          </a:p>
          <a:p>
            <a:pPr algn="l"/>
            <a:r>
              <a:rPr lang="zh-CN" altLang="en-US" sz="1800" dirty="0"/>
              <a:t>它可能有大量可以读或写的属性。</a:t>
            </a:r>
          </a:p>
          <a:p>
            <a:pPr algn="l"/>
            <a:endParaRPr lang="zh-CN" altLang="en-US" sz="1800" dirty="0"/>
          </a:p>
          <a:p>
            <a:pPr algn="l"/>
            <a:r>
              <a:rPr lang="zh-CN" altLang="en-US" sz="1800" dirty="0"/>
              <a:t>它可能有大量“</a:t>
            </a:r>
            <a:r>
              <a:rPr lang="en-US" altLang="zh-CN" sz="1800" dirty="0"/>
              <a:t>getter”</a:t>
            </a:r>
            <a:r>
              <a:rPr lang="zh-CN" altLang="en-US" sz="1800" dirty="0"/>
              <a:t>和“</a:t>
            </a:r>
            <a:r>
              <a:rPr lang="en-US" altLang="zh-CN" sz="1800" dirty="0"/>
              <a:t>setter”</a:t>
            </a:r>
            <a:r>
              <a:rPr lang="zh-CN" altLang="en-US" sz="1800" dirty="0"/>
              <a:t>方法的属性。</a:t>
            </a:r>
            <a:endParaRPr lang="en-CA" sz="1800" dirty="0"/>
          </a:p>
        </p:txBody>
      </p:sp>
    </p:spTree>
    <p:extLst>
      <p:ext uri="{BB962C8B-B14F-4D97-AF65-F5344CB8AC3E}">
        <p14:creationId xmlns:p14="http://schemas.microsoft.com/office/powerpoint/2010/main" val="116609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JSP</a:t>
            </a:r>
            <a:r>
              <a:rPr lang="zh-CN" altLang="en-US" sz="1800" dirty="0"/>
              <a:t>动作标签分为五大类：</a:t>
            </a:r>
            <a:endParaRPr lang="en-CA" sz="1800" dirty="0"/>
          </a:p>
        </p:txBody>
      </p:sp>
      <p:pic>
        <p:nvPicPr>
          <p:cNvPr id="2050" name="Picture 2" descr="http://images2015.cnblogs.com/blog/690102/201603/690102-20160314221520256-379945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190" y="1089524"/>
            <a:ext cx="64103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2015.cnblogs.com/blog/690102/201603/690102-20160314221630474-8316017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793" y="2596468"/>
            <a:ext cx="628650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98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JSP</a:t>
            </a:r>
            <a:r>
              <a:rPr lang="zh-CN" altLang="en-US" sz="1800" dirty="0" smtClean="0"/>
              <a:t>中像</a:t>
            </a:r>
            <a:r>
              <a:rPr lang="zh-CN" altLang="en-US" sz="1800" dirty="0"/>
              <a:t>使用普通</a:t>
            </a:r>
            <a:r>
              <a:rPr lang="en-US" altLang="zh-CN" sz="1800" dirty="0"/>
              <a:t>Java</a:t>
            </a:r>
            <a:r>
              <a:rPr lang="zh-CN" altLang="en-US" sz="1800" dirty="0"/>
              <a:t>类一样，创建</a:t>
            </a:r>
            <a:r>
              <a:rPr lang="en-US" altLang="zh-CN" sz="1800" dirty="0" err="1"/>
              <a:t>javabean</a:t>
            </a:r>
            <a:r>
              <a:rPr lang="zh-CN" altLang="en-US" sz="1800" dirty="0"/>
              <a:t>实例（</a:t>
            </a:r>
            <a:r>
              <a:rPr lang="en-US" altLang="zh-CN" sz="1800" dirty="0"/>
              <a:t>new</a:t>
            </a:r>
            <a:r>
              <a:rPr lang="zh-CN" altLang="en-US" sz="1800" dirty="0"/>
              <a:t>关键字）</a:t>
            </a:r>
          </a:p>
          <a:p>
            <a:pPr algn="l"/>
            <a:r>
              <a:rPr lang="zh-CN" altLang="en-US" sz="1800" dirty="0" smtClean="0"/>
              <a:t>例</a:t>
            </a:r>
            <a:r>
              <a:rPr lang="zh-CN" altLang="en-US" sz="1800" dirty="0"/>
              <a:t>子：首先先建一个</a:t>
            </a:r>
            <a:r>
              <a:rPr lang="en-US" altLang="zh-CN" sz="1800" dirty="0"/>
              <a:t>user</a:t>
            </a:r>
            <a:r>
              <a:rPr lang="zh-CN" altLang="en-US" sz="1800" dirty="0"/>
              <a:t>类，遵循</a:t>
            </a:r>
            <a:r>
              <a:rPr lang="en-US" altLang="zh-CN" sz="1800" dirty="0" err="1"/>
              <a:t>Javabean</a:t>
            </a:r>
            <a:r>
              <a:rPr lang="zh-CN" altLang="en-US" sz="1800" dirty="0"/>
              <a:t>的原则。</a:t>
            </a:r>
            <a:endParaRPr lang="en-CA" sz="1800" dirty="0"/>
          </a:p>
        </p:txBody>
      </p:sp>
      <p:pic>
        <p:nvPicPr>
          <p:cNvPr id="3074" name="Picture 2" descr="http://images2015.cnblogs.com/blog/690102/201603/690102-20160315205651584-18695193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868" y="1184681"/>
            <a:ext cx="5766760" cy="465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033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TotalTime>
  <Words>8619</Words>
  <Application>Microsoft Office PowerPoint</Application>
  <PresentationFormat>Widescreen</PresentationFormat>
  <Paragraphs>306</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508</cp:revision>
  <dcterms:created xsi:type="dcterms:W3CDTF">2017-02-14T13:11:35Z</dcterms:created>
  <dcterms:modified xsi:type="dcterms:W3CDTF">2017-08-21T16:00:43Z</dcterms:modified>
</cp:coreProperties>
</file>