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0" r:id="rId2"/>
    <p:sldId id="431" r:id="rId3"/>
    <p:sldId id="432" r:id="rId4"/>
    <p:sldId id="433" r:id="rId5"/>
    <p:sldId id="421" r:id="rId6"/>
    <p:sldId id="422" r:id="rId7"/>
    <p:sldId id="423" r:id="rId8"/>
    <p:sldId id="434" r:id="rId9"/>
    <p:sldId id="445" r:id="rId10"/>
    <p:sldId id="435" r:id="rId11"/>
    <p:sldId id="436" r:id="rId12"/>
    <p:sldId id="437" r:id="rId13"/>
    <p:sldId id="438" r:id="rId14"/>
    <p:sldId id="439" r:id="rId15"/>
    <p:sldId id="440" r:id="rId16"/>
    <p:sldId id="442" r:id="rId17"/>
    <p:sldId id="443" r:id="rId18"/>
    <p:sldId id="446" r:id="rId19"/>
    <p:sldId id="447" r:id="rId20"/>
    <p:sldId id="448" r:id="rId21"/>
    <p:sldId id="449" r:id="rId22"/>
    <p:sldId id="486" r:id="rId23"/>
    <p:sldId id="487" r:id="rId24"/>
    <p:sldId id="505" r:id="rId25"/>
    <p:sldId id="506" r:id="rId26"/>
    <p:sldId id="500" r:id="rId27"/>
    <p:sldId id="501" r:id="rId28"/>
    <p:sldId id="502" r:id="rId29"/>
    <p:sldId id="503" r:id="rId30"/>
    <p:sldId id="483" r:id="rId31"/>
    <p:sldId id="484"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80" d="100"/>
          <a:sy n="80" d="100"/>
        </p:scale>
        <p:origin x="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15/09/2017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15/09/2017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15/09/2017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15/09/2017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new Thread()</a:t>
            </a:r>
            <a:r>
              <a:rPr lang="zh-CN" altLang="en-US" sz="1800" dirty="0"/>
              <a:t>的缺点</a:t>
            </a:r>
          </a:p>
          <a:p>
            <a:pPr algn="l"/>
            <a:r>
              <a:rPr lang="zh-CN" altLang="en-US" sz="1800" dirty="0"/>
              <a:t>每次</a:t>
            </a:r>
            <a:r>
              <a:rPr lang="en-US" altLang="zh-CN" sz="1800" dirty="0"/>
              <a:t>new Thread()</a:t>
            </a:r>
            <a:r>
              <a:rPr lang="zh-CN" altLang="en-US" sz="1800" dirty="0"/>
              <a:t>耗费性能</a:t>
            </a:r>
          </a:p>
          <a:p>
            <a:pPr algn="l"/>
            <a:r>
              <a:rPr lang="zh-CN" altLang="en-US" sz="1800" dirty="0"/>
              <a:t>调用</a:t>
            </a:r>
            <a:r>
              <a:rPr lang="en-US" altLang="zh-CN" sz="1800" dirty="0"/>
              <a:t>new Thread()</a:t>
            </a:r>
            <a:r>
              <a:rPr lang="zh-CN" altLang="en-US" sz="1800" dirty="0"/>
              <a:t>创建的线程缺乏管理，被称为野线程，而且可以无限制创建，之间相互竞争，会导致过多占用系统资源导致系统瘫痪。</a:t>
            </a:r>
          </a:p>
          <a:p>
            <a:pPr algn="l"/>
            <a:r>
              <a:rPr lang="zh-CN" altLang="en-US" sz="1800" dirty="0"/>
              <a:t>不利于扩展，比如如定时执行、定期执行、线程中</a:t>
            </a:r>
            <a:r>
              <a:rPr lang="zh-CN" altLang="en-US" sz="1800" dirty="0" smtClean="0"/>
              <a:t>断</a:t>
            </a:r>
            <a:endParaRPr lang="en-US" altLang="zh-CN" sz="1800" dirty="0" smtClean="0"/>
          </a:p>
          <a:p>
            <a:pPr algn="l"/>
            <a:endParaRPr lang="en-US" altLang="zh-CN" sz="1800" dirty="0"/>
          </a:p>
          <a:p>
            <a:pPr algn="l"/>
            <a:r>
              <a:rPr lang="zh-CN" altLang="en-US" sz="1800" dirty="0"/>
              <a:t>采用线程池的优点</a:t>
            </a:r>
          </a:p>
          <a:p>
            <a:pPr algn="l"/>
            <a:r>
              <a:rPr lang="zh-CN" altLang="en-US" sz="1800" dirty="0"/>
              <a:t>重用存在的线程，减少对象创建、消亡的开销，性能佳</a:t>
            </a:r>
          </a:p>
          <a:p>
            <a:pPr algn="l"/>
            <a:r>
              <a:rPr lang="zh-CN" altLang="en-US" sz="1800" dirty="0"/>
              <a:t>可有效控制最大并发线程数，提高系统资源的使用率，同时避免过多资源竞争，避免堵塞</a:t>
            </a:r>
          </a:p>
          <a:p>
            <a:pPr algn="l"/>
            <a:r>
              <a:rPr lang="zh-CN" altLang="en-US" sz="1800" dirty="0"/>
              <a:t>提供定时执行、定期执行、单线程、并发数控制等功</a:t>
            </a:r>
            <a:r>
              <a:rPr lang="zh-CN" altLang="en-US" sz="1800" dirty="0" smtClean="0"/>
              <a:t>能</a:t>
            </a:r>
            <a:endParaRPr lang="zh-CN" altLang="en-US" sz="1800" dirty="0"/>
          </a:p>
        </p:txBody>
      </p:sp>
    </p:spTree>
    <p:extLst>
      <p:ext uri="{BB962C8B-B14F-4D97-AF65-F5344CB8AC3E}">
        <p14:creationId xmlns:p14="http://schemas.microsoft.com/office/powerpoint/2010/main" val="410540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Java 5</a:t>
            </a:r>
            <a:r>
              <a:rPr lang="zh-CN" altLang="en-US" sz="1800" dirty="0"/>
              <a:t>之后，并发编程引入了一堆新的启动、调度和管理线程的</a:t>
            </a:r>
            <a:r>
              <a:rPr lang="en-US" altLang="zh-CN" sz="1800" dirty="0"/>
              <a:t>API</a:t>
            </a:r>
            <a:r>
              <a:rPr lang="zh-CN" altLang="en-US" sz="1800" dirty="0"/>
              <a:t>。</a:t>
            </a:r>
            <a:r>
              <a:rPr lang="en-US" altLang="zh-CN" sz="1800" dirty="0"/>
              <a:t>Executor</a:t>
            </a:r>
            <a:r>
              <a:rPr lang="zh-CN" altLang="en-US" sz="1800" dirty="0"/>
              <a:t>框架便是</a:t>
            </a:r>
            <a:r>
              <a:rPr lang="en-US" altLang="zh-CN" sz="1800" dirty="0"/>
              <a:t>Java 5</a:t>
            </a:r>
            <a:r>
              <a:rPr lang="zh-CN" altLang="en-US" sz="1800" dirty="0"/>
              <a:t>中引入的，其内部使用了线程池机制，它在</a:t>
            </a:r>
            <a:r>
              <a:rPr lang="en-US" altLang="zh-CN" sz="1800" dirty="0" err="1"/>
              <a:t>java.util.cocurrent</a:t>
            </a:r>
            <a:r>
              <a:rPr lang="en-US" altLang="zh-CN" sz="1800" dirty="0"/>
              <a:t> </a:t>
            </a:r>
            <a:r>
              <a:rPr lang="zh-CN" altLang="en-US" sz="1800" dirty="0"/>
              <a:t>包下，通过该框架来控制线程的启动、执行和关闭，可以简化并发编程的操作。因此，在</a:t>
            </a:r>
            <a:r>
              <a:rPr lang="en-US" altLang="zh-CN" sz="1800" dirty="0"/>
              <a:t>Java 5</a:t>
            </a:r>
            <a:r>
              <a:rPr lang="zh-CN" altLang="en-US" sz="1800" dirty="0"/>
              <a:t>之后，通过</a:t>
            </a:r>
            <a:r>
              <a:rPr lang="en-US" altLang="zh-CN" sz="1800" dirty="0"/>
              <a:t>Executor</a:t>
            </a:r>
            <a:r>
              <a:rPr lang="zh-CN" altLang="en-US" sz="1800" dirty="0"/>
              <a:t>来启动线程比使用</a:t>
            </a:r>
            <a:r>
              <a:rPr lang="en-US" altLang="zh-CN" sz="1800" dirty="0"/>
              <a:t>Thread</a:t>
            </a:r>
            <a:r>
              <a:rPr lang="zh-CN" altLang="en-US" sz="1800" dirty="0"/>
              <a:t>的</a:t>
            </a:r>
            <a:r>
              <a:rPr lang="en-US" altLang="zh-CN" sz="1800" dirty="0"/>
              <a:t>start</a:t>
            </a:r>
            <a:r>
              <a:rPr lang="zh-CN" altLang="en-US" sz="1800" dirty="0"/>
              <a:t>方法更</a:t>
            </a:r>
            <a:r>
              <a:rPr lang="zh-CN" altLang="en-US" sz="1800" dirty="0" smtClean="0"/>
              <a:t>好。</a:t>
            </a:r>
            <a:endParaRPr lang="en-US" altLang="zh-CN" sz="1800" dirty="0" smtClean="0"/>
          </a:p>
          <a:p>
            <a:pPr algn="l"/>
            <a:endParaRPr lang="en-US" sz="1800" dirty="0"/>
          </a:p>
          <a:p>
            <a:pPr algn="l"/>
            <a:r>
              <a:rPr lang="en-CA" sz="1800" dirty="0" smtClean="0"/>
              <a:t>Executor</a:t>
            </a:r>
            <a:r>
              <a:rPr lang="zh-CN" altLang="en-US" sz="1800" dirty="0"/>
              <a:t>框架包括：线程池，</a:t>
            </a:r>
            <a:r>
              <a:rPr lang="en-CA" sz="1800" dirty="0"/>
              <a:t>Executor，Executors，ExecutorService，CompletionService，Future，Callable</a:t>
            </a:r>
            <a:r>
              <a:rPr lang="zh-CN" altLang="en-US" sz="1800" dirty="0"/>
              <a:t>等</a:t>
            </a:r>
            <a:r>
              <a:rPr lang="zh-CN" altLang="en-US" sz="1800" dirty="0" smtClean="0"/>
              <a:t>。</a:t>
            </a:r>
            <a:endParaRPr lang="en-US" altLang="zh-CN" sz="1800" dirty="0" smtClean="0"/>
          </a:p>
          <a:p>
            <a:pPr algn="l"/>
            <a:endParaRPr lang="en-US" sz="1800" dirty="0"/>
          </a:p>
        </p:txBody>
      </p:sp>
    </p:spTree>
    <p:extLst>
      <p:ext uri="{BB962C8B-B14F-4D97-AF65-F5344CB8AC3E}">
        <p14:creationId xmlns:p14="http://schemas.microsoft.com/office/powerpoint/2010/main" val="2908119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Executor</a:t>
            </a:r>
            <a:r>
              <a:rPr lang="zh-CN" altLang="en-US" sz="1800" dirty="0"/>
              <a:t>接口中之定义了一个方法</a:t>
            </a:r>
            <a:r>
              <a:rPr lang="en-CA" sz="1800" dirty="0" err="1"/>
              <a:t>execute（Runnable</a:t>
            </a:r>
            <a:r>
              <a:rPr lang="en-CA" sz="1800" dirty="0"/>
              <a:t> command），</a:t>
            </a:r>
            <a:r>
              <a:rPr lang="zh-CN" altLang="en-US" sz="1800" dirty="0"/>
              <a:t>该方法接收一个</a:t>
            </a:r>
            <a:r>
              <a:rPr lang="en-CA" sz="1800" dirty="0" err="1"/>
              <a:t>Runable</a:t>
            </a:r>
            <a:r>
              <a:rPr lang="zh-CN" altLang="en-US" sz="1800" dirty="0"/>
              <a:t>实例，它用来执行一个任务，任务即一个实现了</a:t>
            </a:r>
            <a:r>
              <a:rPr lang="en-CA" sz="1800" dirty="0"/>
              <a:t>Runnable</a:t>
            </a:r>
            <a:r>
              <a:rPr lang="zh-CN" altLang="en-US" sz="1800" dirty="0"/>
              <a:t>接口的类</a:t>
            </a:r>
            <a:r>
              <a:rPr lang="zh-CN" altLang="en-US" sz="1800" dirty="0" smtClean="0"/>
              <a:t>。</a:t>
            </a:r>
            <a:endParaRPr lang="en-CA" altLang="zh-CN" sz="1800" dirty="0" smtClean="0"/>
          </a:p>
          <a:p>
            <a:pPr algn="l"/>
            <a:endParaRPr lang="en-CA" altLang="zh-CN" sz="1800" dirty="0"/>
          </a:p>
          <a:p>
            <a:pPr algn="l"/>
            <a:r>
              <a:rPr lang="zh-CN" altLang="en-US" sz="1800" dirty="0"/>
              <a:t>虽然 </a:t>
            </a:r>
            <a:r>
              <a:rPr lang="en-US" altLang="zh-CN" sz="1800" dirty="0"/>
              <a:t>Executor </a:t>
            </a:r>
            <a:r>
              <a:rPr lang="zh-CN" altLang="en-US" sz="1800" dirty="0"/>
              <a:t>接口比较简单，但是却是异步任务执行框架的基础，该框架能支持多种不同类型的任务执行策略。它提供了一种标准的方式把任务的提交过程与执行过程进行了解 耦。用 </a:t>
            </a:r>
            <a:r>
              <a:rPr lang="en-US" altLang="zh-CN" sz="1800" dirty="0"/>
              <a:t>Runnable </a:t>
            </a:r>
            <a:r>
              <a:rPr lang="zh-CN" altLang="en-US" sz="1800" dirty="0"/>
              <a:t>来代表任务。</a:t>
            </a:r>
            <a:endParaRPr lang="en-CA" altLang="zh-CN" sz="1800" dirty="0" smtClean="0"/>
          </a:p>
        </p:txBody>
      </p:sp>
    </p:spTree>
    <p:extLst>
      <p:ext uri="{BB962C8B-B14F-4D97-AF65-F5344CB8AC3E}">
        <p14:creationId xmlns:p14="http://schemas.microsoft.com/office/powerpoint/2010/main" val="3846178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smtClean="0"/>
              <a:t>ExecutorService</a:t>
            </a:r>
            <a:r>
              <a:rPr lang="zh-CN" altLang="en-US" sz="1800" dirty="0"/>
              <a:t>接口继承自</a:t>
            </a:r>
            <a:r>
              <a:rPr lang="en-CA" sz="1800" dirty="0"/>
              <a:t>Executor</a:t>
            </a:r>
            <a:r>
              <a:rPr lang="zh-CN" altLang="en-US" sz="1800" dirty="0"/>
              <a:t>接口，它提供了更丰富的实现多线程的方法，比如，</a:t>
            </a:r>
            <a:r>
              <a:rPr lang="en-CA" sz="1800" dirty="0" err="1"/>
              <a:t>ExecutorService</a:t>
            </a:r>
            <a:r>
              <a:rPr lang="zh-CN" altLang="en-US" sz="1800" dirty="0"/>
              <a:t>提供了关闭自己的方法，以及可为跟踪一个或多个异步任务执行状况而生成 </a:t>
            </a:r>
            <a:r>
              <a:rPr lang="en-CA" sz="1800" dirty="0"/>
              <a:t>Future </a:t>
            </a:r>
            <a:r>
              <a:rPr lang="zh-CN" altLang="en-US" sz="1800" dirty="0"/>
              <a:t>的方法。 可以调用</a:t>
            </a:r>
            <a:r>
              <a:rPr lang="en-CA" sz="1800" dirty="0" err="1"/>
              <a:t>ExecutorService</a:t>
            </a:r>
            <a:r>
              <a:rPr lang="zh-CN" altLang="en-US" sz="1800" dirty="0"/>
              <a:t>的</a:t>
            </a:r>
            <a:r>
              <a:rPr lang="en-CA" sz="1800" dirty="0"/>
              <a:t>shutdown（）</a:t>
            </a:r>
            <a:r>
              <a:rPr lang="zh-CN" altLang="en-US" sz="1800" dirty="0"/>
              <a:t>方法来平滑地关</a:t>
            </a:r>
            <a:r>
              <a:rPr lang="zh-CN" altLang="en-US" sz="1800" dirty="0" smtClean="0"/>
              <a:t>闭</a:t>
            </a:r>
            <a:r>
              <a:rPr lang="en-CA" sz="1800" dirty="0" err="1" smtClean="0"/>
              <a:t>ExecutorService</a:t>
            </a:r>
            <a:r>
              <a:rPr lang="en-CA" sz="1800" dirty="0"/>
              <a:t>，</a:t>
            </a:r>
            <a:r>
              <a:rPr lang="zh-CN" altLang="en-US" sz="1800" dirty="0"/>
              <a:t>调用该方法后，将导致</a:t>
            </a:r>
            <a:r>
              <a:rPr lang="en-CA" sz="1800" dirty="0" err="1"/>
              <a:t>ExecutorService</a:t>
            </a:r>
            <a:r>
              <a:rPr lang="zh-CN" altLang="en-US" sz="1800" dirty="0"/>
              <a:t>停止接受任何新的任务且等待已经提交的任务执行完成</a:t>
            </a:r>
            <a:r>
              <a:rPr lang="en-US" altLang="zh-CN" sz="1800" dirty="0"/>
              <a:t>(</a:t>
            </a:r>
            <a:r>
              <a:rPr lang="zh-CN" altLang="en-US" sz="1800" dirty="0"/>
              <a:t>已经提交的任务会分两类：一类是已经在执行的，另一类是还没有开始执行的</a:t>
            </a:r>
            <a:r>
              <a:rPr lang="en-US" altLang="zh-CN" sz="1800" dirty="0"/>
              <a:t>)</a:t>
            </a:r>
            <a:r>
              <a:rPr lang="zh-CN" altLang="en-US" sz="1800" dirty="0"/>
              <a:t>，当所有已经提交的任务执行完毕后将会关闭</a:t>
            </a:r>
            <a:r>
              <a:rPr lang="en-CA" sz="1800" dirty="0" err="1"/>
              <a:t>ExecutorService</a:t>
            </a:r>
            <a:r>
              <a:rPr lang="en-CA" sz="1800" dirty="0"/>
              <a:t>。</a:t>
            </a:r>
            <a:r>
              <a:rPr lang="zh-CN" altLang="en-US" sz="1800" dirty="0"/>
              <a:t>因此我们一般用该接口来实现和管理多线程</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1390917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Executors</a:t>
            </a:r>
            <a:r>
              <a:rPr lang="zh-CN" altLang="en-US" sz="1800" dirty="0"/>
              <a:t>提供了一系列工厂方法用于创先线程池，返回的线程池都实现了</a:t>
            </a:r>
            <a:r>
              <a:rPr lang="en-CA" sz="1800" dirty="0" err="1"/>
              <a:t>ExecutorService</a:t>
            </a:r>
            <a:r>
              <a:rPr lang="zh-CN" altLang="en-US" sz="1800" dirty="0"/>
              <a:t>接口。   </a:t>
            </a:r>
            <a:endParaRPr lang="en-CA" altLang="zh-CN" sz="1800" dirty="0" smtClean="0"/>
          </a:p>
          <a:p>
            <a:pPr algn="l"/>
            <a:r>
              <a:rPr lang="en-CA" sz="1800" b="1" dirty="0" err="1"/>
              <a:t>SingleThreadExecutor</a:t>
            </a:r>
            <a:endParaRPr lang="zh-CN" altLang="en-US" sz="1800" dirty="0"/>
          </a:p>
          <a:p>
            <a:pPr algn="l"/>
            <a:r>
              <a:rPr lang="zh-CN" altLang="en-US" sz="1800" dirty="0"/>
              <a:t>创建一个单线程的线程池。这个线程池只有一个核心线程在工作，也就是相当于单线程串行执行所有任务。如果这个唯一的线程因为异常结束，那么会有一个新的线程来替代它。此线程池保证所有任务的执行顺序按照任务的提交顺序执</a:t>
            </a:r>
            <a:r>
              <a:rPr lang="zh-CN" altLang="en-US" sz="1800" dirty="0" smtClean="0"/>
              <a:t>行</a:t>
            </a:r>
            <a:endParaRPr lang="en-CA" altLang="zh-CN" sz="1800" dirty="0" smtClean="0"/>
          </a:p>
          <a:p>
            <a:pPr algn="l"/>
            <a:r>
              <a:rPr lang="en-CA" sz="1800" b="1" dirty="0" err="1" smtClean="0"/>
              <a:t>FixedThreadPool</a:t>
            </a:r>
            <a:endParaRPr lang="en-CA" sz="1800" b="1" dirty="0" smtClean="0"/>
          </a:p>
          <a:p>
            <a:pPr algn="l"/>
            <a:r>
              <a:rPr lang="zh-CN" altLang="en-US" sz="1800" dirty="0"/>
              <a:t>创建固定大小的线程池。每次提交一个任务就创建一个线程，直到线程达到线程池的最大大小。线程池的大小一旦达到最大值就会保持不变，如果某个线程因为执行异常而结束，那么线程池会补充一个新线程。</a:t>
            </a:r>
            <a:endParaRPr lang="en-CA" sz="1800" dirty="0"/>
          </a:p>
          <a:p>
            <a:pPr algn="l"/>
            <a:r>
              <a:rPr lang="en-CA" sz="1800" b="1" dirty="0" err="1"/>
              <a:t>CachedThreadPool</a:t>
            </a:r>
            <a:endParaRPr lang="en-CA" sz="1800" dirty="0" smtClean="0"/>
          </a:p>
          <a:p>
            <a:pPr algn="l"/>
            <a:r>
              <a:rPr lang="zh-CN" altLang="en-US" sz="1800" dirty="0"/>
              <a:t>如果线程池的大小超过了处理任务所需要的线程，那么就会回收部分空闲（</a:t>
            </a:r>
            <a:r>
              <a:rPr lang="en-US" altLang="zh-CN" sz="1800" dirty="0"/>
              <a:t>60</a:t>
            </a:r>
            <a:r>
              <a:rPr lang="zh-CN" altLang="en-US" sz="1800" dirty="0"/>
              <a:t>秒不执行任务）的线程，当任务数增加时，此线程池又可以智能的添加新线程来处理任务。此线程池不会对线程池大小做限制，线程池大小完全依赖于操作系统（或者说</a:t>
            </a:r>
            <a:r>
              <a:rPr lang="en-US" altLang="zh-CN" sz="1800" dirty="0"/>
              <a:t>JVM</a:t>
            </a:r>
            <a:r>
              <a:rPr lang="zh-CN" altLang="en-US" sz="1800" dirty="0"/>
              <a:t>）能够创建的最大线程大小。</a:t>
            </a:r>
            <a:endParaRPr lang="en-CA" sz="1800" dirty="0"/>
          </a:p>
          <a:p>
            <a:pPr algn="l"/>
            <a:r>
              <a:rPr lang="en-CA" sz="1800" dirty="0" err="1"/>
              <a:t>ScheduledThreadPool</a:t>
            </a:r>
            <a:endParaRPr lang="en-CA" sz="1800" dirty="0" smtClean="0"/>
          </a:p>
          <a:p>
            <a:pPr algn="l"/>
            <a:r>
              <a:rPr lang="zh-CN" altLang="en-US" sz="1800" dirty="0"/>
              <a:t>创建一个周期性执行任务的线程池。如果闲置</a:t>
            </a:r>
            <a:r>
              <a:rPr lang="en-US" altLang="zh-CN" sz="1800" dirty="0"/>
              <a:t>,</a:t>
            </a:r>
            <a:r>
              <a:rPr lang="zh-CN" altLang="en-US" sz="1800" dirty="0"/>
              <a:t>非核心线程池会在</a:t>
            </a:r>
            <a:r>
              <a:rPr lang="en-US" altLang="zh-CN" sz="1800" dirty="0"/>
              <a:t>DEFAULT_KEEPALIVEMILLIS</a:t>
            </a:r>
            <a:r>
              <a:rPr lang="zh-CN" altLang="en-US" sz="1800" dirty="0"/>
              <a:t>时间内回收。</a:t>
            </a:r>
            <a:endParaRPr lang="en-CA" sz="1800" dirty="0"/>
          </a:p>
          <a:p>
            <a:pPr algn="l"/>
            <a:endParaRPr lang="en-CA" sz="1800" dirty="0" smtClean="0"/>
          </a:p>
          <a:p>
            <a:pPr algn="l"/>
            <a:endParaRPr lang="en-CA" sz="1800" dirty="0"/>
          </a:p>
        </p:txBody>
      </p:sp>
    </p:spTree>
    <p:extLst>
      <p:ext uri="{BB962C8B-B14F-4D97-AF65-F5344CB8AC3E}">
        <p14:creationId xmlns:p14="http://schemas.microsoft.com/office/powerpoint/2010/main" val="3616698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Executor</a:t>
            </a:r>
            <a:r>
              <a:rPr lang="zh-CN" altLang="en-US" sz="1800" dirty="0"/>
              <a:t>执</a:t>
            </a:r>
            <a:r>
              <a:rPr lang="zh-CN" altLang="en-US" sz="1800" dirty="0" smtClean="0"/>
              <a:t>行任</a:t>
            </a:r>
            <a:r>
              <a:rPr lang="zh-CN" altLang="en-US" sz="1800" dirty="0"/>
              <a:t>务</a:t>
            </a:r>
          </a:p>
          <a:p>
            <a:pPr algn="l"/>
            <a:r>
              <a:rPr lang="zh-CN" altLang="en-US" sz="1800" dirty="0"/>
              <a:t>    通过</a:t>
            </a:r>
            <a:r>
              <a:rPr lang="en-CA" sz="1800" dirty="0"/>
              <a:t>Executors</a:t>
            </a:r>
            <a:r>
              <a:rPr lang="zh-CN" altLang="en-US" sz="1800" dirty="0"/>
              <a:t>的以上四个静态工厂方法获得 </a:t>
            </a:r>
            <a:r>
              <a:rPr lang="en-CA" sz="1800" dirty="0" err="1"/>
              <a:t>ExecutorService</a:t>
            </a:r>
            <a:r>
              <a:rPr lang="zh-CN" altLang="en-US" sz="1800" dirty="0"/>
              <a:t>实例</a:t>
            </a:r>
            <a:r>
              <a:rPr lang="zh-CN" altLang="en-US" sz="1800" dirty="0"/>
              <a:t>，线程池最常用的提交任务的方法有两种</a:t>
            </a:r>
            <a:r>
              <a:rPr lang="zh-CN" altLang="en-US" sz="1800" dirty="0" smtClean="0"/>
              <a:t>：</a:t>
            </a:r>
            <a:endParaRPr lang="en-CA" altLang="zh-CN" sz="1800" dirty="0" smtClean="0"/>
          </a:p>
          <a:p>
            <a:pPr algn="l"/>
            <a:r>
              <a:rPr lang="en-CA" sz="1800" b="1" dirty="0" smtClean="0"/>
              <a:t>Execute</a:t>
            </a:r>
          </a:p>
          <a:p>
            <a:pPr algn="l"/>
            <a:r>
              <a:rPr lang="en-CA" sz="1800" dirty="0" err="1"/>
              <a:t>ExecutorService.execute</a:t>
            </a:r>
            <a:r>
              <a:rPr lang="en-CA" sz="1800" dirty="0"/>
              <a:t>(Runnable </a:t>
            </a:r>
            <a:r>
              <a:rPr lang="en-CA" sz="1800" dirty="0" err="1"/>
              <a:t>runable</a:t>
            </a:r>
            <a:r>
              <a:rPr lang="en-CA" sz="1800" dirty="0"/>
              <a:t>)；</a:t>
            </a:r>
            <a:endParaRPr lang="en-CA" sz="1800" b="1" dirty="0" smtClean="0"/>
          </a:p>
          <a:p>
            <a:pPr algn="l"/>
            <a:r>
              <a:rPr lang="en-CA" sz="1800" b="1" dirty="0" smtClean="0"/>
              <a:t>Submit</a:t>
            </a:r>
          </a:p>
          <a:p>
            <a:pPr algn="l"/>
            <a:r>
              <a:rPr lang="en-CA" altLang="zh-CN" sz="1800" dirty="0" err="1"/>
              <a:t>FutureTask</a:t>
            </a:r>
            <a:r>
              <a:rPr lang="en-CA" altLang="zh-CN" sz="1800" dirty="0"/>
              <a:t> task = </a:t>
            </a:r>
            <a:r>
              <a:rPr lang="en-CA" altLang="zh-CN" sz="1800" dirty="0" err="1"/>
              <a:t>ExecutorService.submit</a:t>
            </a:r>
            <a:r>
              <a:rPr lang="en-CA" altLang="zh-CN" sz="1800" dirty="0"/>
              <a:t>(Runnable runnable);</a:t>
            </a:r>
          </a:p>
          <a:p>
            <a:pPr algn="l"/>
            <a:r>
              <a:rPr lang="en-CA" altLang="zh-CN" sz="1800" dirty="0" err="1" smtClean="0"/>
              <a:t>FutureTask</a:t>
            </a:r>
            <a:r>
              <a:rPr lang="en-CA" altLang="zh-CN" sz="1800" dirty="0" smtClean="0"/>
              <a:t>&lt;T</a:t>
            </a:r>
            <a:r>
              <a:rPr lang="en-CA" altLang="zh-CN" sz="1800" dirty="0"/>
              <a:t>&gt; task = </a:t>
            </a:r>
            <a:r>
              <a:rPr lang="en-CA" altLang="zh-CN" sz="1800" dirty="0" err="1"/>
              <a:t>ExecutorService.submit</a:t>
            </a:r>
            <a:r>
              <a:rPr lang="en-CA" altLang="zh-CN" sz="1800" dirty="0"/>
              <a:t>(Runnable </a:t>
            </a:r>
            <a:r>
              <a:rPr lang="en-CA" altLang="zh-CN" sz="1800" dirty="0" err="1"/>
              <a:t>runnable,T</a:t>
            </a:r>
            <a:r>
              <a:rPr lang="en-CA" altLang="zh-CN" sz="1800" dirty="0"/>
              <a:t> Result);</a:t>
            </a:r>
          </a:p>
          <a:p>
            <a:pPr algn="l"/>
            <a:r>
              <a:rPr lang="en-CA" altLang="zh-CN" sz="1800" dirty="0" err="1" smtClean="0"/>
              <a:t>FutureTask</a:t>
            </a:r>
            <a:r>
              <a:rPr lang="en-CA" altLang="zh-CN" sz="1800" dirty="0" smtClean="0"/>
              <a:t>&lt;T</a:t>
            </a:r>
            <a:r>
              <a:rPr lang="en-CA" altLang="zh-CN" sz="1800" dirty="0"/>
              <a:t>&gt; task = </a:t>
            </a:r>
            <a:r>
              <a:rPr lang="en-CA" altLang="zh-CN" sz="1800" dirty="0" err="1"/>
              <a:t>ExecutorService.submit</a:t>
            </a:r>
            <a:r>
              <a:rPr lang="en-CA" altLang="zh-CN" sz="1800" dirty="0"/>
              <a:t>(Callable&lt;T&gt; callable);</a:t>
            </a:r>
            <a:endParaRPr lang="en-CA" altLang="zh-CN" sz="1800" dirty="0" smtClean="0"/>
          </a:p>
          <a:p>
            <a:pPr algn="l"/>
            <a:endParaRPr lang="en-CA" altLang="zh-CN" sz="1800" dirty="0" smtClean="0"/>
          </a:p>
          <a:p>
            <a:pPr algn="l"/>
            <a:r>
              <a:rPr lang="zh-CN" altLang="en-US" sz="1800" dirty="0" smtClean="0"/>
              <a:t>一旦任</a:t>
            </a:r>
            <a:r>
              <a:rPr lang="zh-CN" altLang="en-US" sz="1800" dirty="0"/>
              <a:t>务传递到</a:t>
            </a:r>
            <a:r>
              <a:rPr lang="en-CA" sz="1800" dirty="0" smtClean="0"/>
              <a:t>execute</a:t>
            </a:r>
            <a:r>
              <a:rPr lang="en-CA" sz="1800" dirty="0" smtClean="0"/>
              <a:t>/submit</a:t>
            </a:r>
            <a:r>
              <a:rPr lang="zh-CN" altLang="en-US" sz="1800" dirty="0" smtClean="0"/>
              <a:t>方</a:t>
            </a:r>
            <a:r>
              <a:rPr lang="zh-CN" altLang="en-US" sz="1800" dirty="0"/>
              <a:t>法，该方法便会自动在一个线程上执行</a:t>
            </a:r>
            <a:r>
              <a:rPr lang="zh-CN" altLang="en-US" sz="1800" dirty="0" smtClean="0"/>
              <a:t>。</a:t>
            </a:r>
            <a:endParaRPr lang="en-CA" altLang="zh-CN" sz="1800" dirty="0" smtClean="0"/>
          </a:p>
          <a:p>
            <a:pPr algn="l"/>
            <a:endParaRPr lang="en-CA" sz="1800" dirty="0"/>
          </a:p>
          <a:p>
            <a:pPr algn="l"/>
            <a:r>
              <a:rPr lang="en-US" altLang="zh-CN" sz="1800" dirty="0"/>
              <a:t>submit</a:t>
            </a:r>
            <a:r>
              <a:rPr lang="zh-CN" altLang="en-US" sz="1800" dirty="0"/>
              <a:t>开启的是有返回结果的任务，会返回一个</a:t>
            </a:r>
            <a:r>
              <a:rPr lang="en-US" altLang="zh-CN" sz="1800" dirty="0" err="1"/>
              <a:t>FutureTask</a:t>
            </a:r>
            <a:r>
              <a:rPr lang="zh-CN" altLang="en-US" sz="1800" dirty="0"/>
              <a:t>对象，这样就能通过</a:t>
            </a:r>
            <a:r>
              <a:rPr lang="en-US" altLang="zh-CN" sz="1800" dirty="0"/>
              <a:t>get()</a:t>
            </a:r>
            <a:r>
              <a:rPr lang="zh-CN" altLang="en-US" sz="1800" dirty="0"/>
              <a:t>方法得到结果</a:t>
            </a:r>
            <a:endParaRPr lang="en-CA" sz="1800" dirty="0"/>
          </a:p>
        </p:txBody>
      </p:sp>
    </p:spTree>
    <p:extLst>
      <p:ext uri="{BB962C8B-B14F-4D97-AF65-F5344CB8AC3E}">
        <p14:creationId xmlns:p14="http://schemas.microsoft.com/office/powerpoint/2010/main" val="509010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在</a:t>
            </a:r>
            <a:r>
              <a:rPr lang="en-CA" sz="1800" dirty="0"/>
              <a:t>Java 5</a:t>
            </a:r>
            <a:r>
              <a:rPr lang="zh-CN" altLang="en-US" sz="1800" dirty="0"/>
              <a:t>之后，任务分两类：一类是实现了</a:t>
            </a:r>
            <a:r>
              <a:rPr lang="en-CA" sz="1800" dirty="0"/>
              <a:t>Runnable</a:t>
            </a:r>
            <a:r>
              <a:rPr lang="zh-CN" altLang="en-US" sz="1800" dirty="0"/>
              <a:t>接口的类，一类是实现了</a:t>
            </a:r>
            <a:r>
              <a:rPr lang="en-CA" sz="1800" dirty="0"/>
              <a:t>Callable</a:t>
            </a:r>
            <a:r>
              <a:rPr lang="zh-CN" altLang="en-US" sz="1800" dirty="0"/>
              <a:t>接口的类。两者都可以被</a:t>
            </a:r>
            <a:r>
              <a:rPr lang="en-CA" sz="1800" dirty="0" err="1"/>
              <a:t>ExecutorService</a:t>
            </a:r>
            <a:r>
              <a:rPr lang="zh-CN" altLang="en-US" sz="1800" dirty="0"/>
              <a:t>执行，但是</a:t>
            </a:r>
            <a:r>
              <a:rPr lang="en-CA" sz="1800" dirty="0"/>
              <a:t>Runnable</a:t>
            </a:r>
            <a:r>
              <a:rPr lang="zh-CN" altLang="en-US" sz="1800" dirty="0"/>
              <a:t>任务没有返回值，而</a:t>
            </a:r>
            <a:r>
              <a:rPr lang="en-CA" sz="1800" dirty="0"/>
              <a:t>Callable</a:t>
            </a:r>
            <a:r>
              <a:rPr lang="zh-CN" altLang="en-US" sz="1800" dirty="0"/>
              <a:t>任务有返回值。并且</a:t>
            </a:r>
            <a:r>
              <a:rPr lang="en-CA" sz="1800" dirty="0"/>
              <a:t>Callable</a:t>
            </a:r>
            <a:r>
              <a:rPr lang="zh-CN" altLang="en-US" sz="1800" dirty="0"/>
              <a:t>的</a:t>
            </a:r>
            <a:r>
              <a:rPr lang="en-CA" sz="1800" dirty="0"/>
              <a:t>call()</a:t>
            </a:r>
            <a:r>
              <a:rPr lang="zh-CN" altLang="en-US" sz="1800" dirty="0"/>
              <a:t>方法只能通过</a:t>
            </a:r>
            <a:r>
              <a:rPr lang="en-CA" sz="1800" dirty="0" err="1"/>
              <a:t>ExecutorService</a:t>
            </a:r>
            <a:r>
              <a:rPr lang="zh-CN" altLang="en-US" sz="1800" dirty="0"/>
              <a:t>的</a:t>
            </a:r>
            <a:r>
              <a:rPr lang="en-CA" sz="1800" dirty="0"/>
              <a:t>submit(Callable&lt;T&gt; task) </a:t>
            </a:r>
            <a:r>
              <a:rPr lang="zh-CN" altLang="en-US" sz="1800" dirty="0"/>
              <a:t>方法来执行，并且返回一个 </a:t>
            </a:r>
            <a:r>
              <a:rPr lang="en-US" altLang="zh-CN" sz="1800" dirty="0"/>
              <a:t>&lt;</a:t>
            </a:r>
            <a:r>
              <a:rPr lang="en-CA" sz="1800" dirty="0"/>
              <a:t>T&gt;Future&lt;T&gt;，</a:t>
            </a:r>
            <a:r>
              <a:rPr lang="zh-CN" altLang="en-US" sz="1800" dirty="0"/>
              <a:t>是表示任务等待完成的 </a:t>
            </a:r>
            <a:r>
              <a:rPr lang="en-CA" sz="1800" dirty="0"/>
              <a:t>Future</a:t>
            </a:r>
            <a:r>
              <a:rPr lang="en-CA" sz="1800" dirty="0" smtClean="0"/>
              <a:t>。</a:t>
            </a:r>
          </a:p>
          <a:p>
            <a:pPr algn="l"/>
            <a:endParaRPr lang="en-US" sz="1800" dirty="0"/>
          </a:p>
          <a:p>
            <a:pPr algn="l"/>
            <a:r>
              <a:rPr lang="zh-CN" altLang="en-US" sz="1800" dirty="0"/>
              <a:t> 当将一个</a:t>
            </a:r>
            <a:r>
              <a:rPr lang="en-US" altLang="zh-CN" sz="1800" dirty="0"/>
              <a:t>Callable</a:t>
            </a:r>
            <a:r>
              <a:rPr lang="zh-CN" altLang="en-US" sz="1800" dirty="0"/>
              <a:t>的对象传递给</a:t>
            </a:r>
            <a:r>
              <a:rPr lang="en-US" altLang="zh-CN" sz="1800" dirty="0" err="1"/>
              <a:t>ExecutorService</a:t>
            </a:r>
            <a:r>
              <a:rPr lang="zh-CN" altLang="en-US" sz="1800" dirty="0"/>
              <a:t>的</a:t>
            </a:r>
            <a:r>
              <a:rPr lang="en-US" altLang="zh-CN" sz="1800" dirty="0"/>
              <a:t>submit</a:t>
            </a:r>
            <a:r>
              <a:rPr lang="zh-CN" altLang="en-US" sz="1800" dirty="0"/>
              <a:t>方法，则该</a:t>
            </a:r>
            <a:r>
              <a:rPr lang="en-US" altLang="zh-CN" sz="1800" dirty="0"/>
              <a:t>call</a:t>
            </a:r>
            <a:r>
              <a:rPr lang="zh-CN" altLang="en-US" sz="1800" dirty="0"/>
              <a:t>方法自动在一个线程上执行，并且会返回执行结果</a:t>
            </a:r>
            <a:r>
              <a:rPr lang="en-US" altLang="zh-CN" sz="1800" dirty="0"/>
              <a:t>Future</a:t>
            </a:r>
            <a:r>
              <a:rPr lang="zh-CN" altLang="en-US" sz="1800" dirty="0"/>
              <a:t>对象。同样，将</a:t>
            </a:r>
            <a:r>
              <a:rPr lang="en-US" altLang="zh-CN" sz="1800" dirty="0"/>
              <a:t>Runnable</a:t>
            </a:r>
            <a:r>
              <a:rPr lang="zh-CN" altLang="en-US" sz="1800" dirty="0"/>
              <a:t>的对象传递给</a:t>
            </a:r>
            <a:r>
              <a:rPr lang="en-US" altLang="zh-CN" sz="1800" dirty="0" err="1"/>
              <a:t>ExecutorService</a:t>
            </a:r>
            <a:r>
              <a:rPr lang="zh-CN" altLang="en-US" sz="1800" dirty="0"/>
              <a:t>的</a:t>
            </a:r>
            <a:r>
              <a:rPr lang="en-US" altLang="zh-CN" sz="1800" dirty="0"/>
              <a:t>submit</a:t>
            </a:r>
            <a:r>
              <a:rPr lang="zh-CN" altLang="en-US" sz="1800" dirty="0"/>
              <a:t>方法，则该</a:t>
            </a:r>
            <a:r>
              <a:rPr lang="en-US" altLang="zh-CN" sz="1800" dirty="0"/>
              <a:t>run</a:t>
            </a:r>
            <a:r>
              <a:rPr lang="zh-CN" altLang="en-US" sz="1800" dirty="0"/>
              <a:t>方法自动在一个线程上执行，并且会返回执行结果</a:t>
            </a:r>
            <a:r>
              <a:rPr lang="en-US" altLang="zh-CN" sz="1800" dirty="0"/>
              <a:t>Future</a:t>
            </a:r>
            <a:r>
              <a:rPr lang="zh-CN" altLang="en-US" sz="1800" dirty="0"/>
              <a:t>对象，但是在该</a:t>
            </a:r>
            <a:r>
              <a:rPr lang="en-US" altLang="zh-CN" sz="1800" dirty="0"/>
              <a:t>Future</a:t>
            </a:r>
            <a:r>
              <a:rPr lang="zh-CN" altLang="en-US" sz="1800" dirty="0"/>
              <a:t>对象上调用</a:t>
            </a:r>
            <a:r>
              <a:rPr lang="en-US" altLang="zh-CN" sz="1800" dirty="0"/>
              <a:t>get</a:t>
            </a:r>
            <a:r>
              <a:rPr lang="zh-CN" altLang="en-US" sz="1800" dirty="0"/>
              <a:t>方法，将返回</a:t>
            </a:r>
            <a:r>
              <a:rPr lang="en-US" altLang="zh-CN" sz="1800" dirty="0"/>
              <a:t>null</a:t>
            </a:r>
            <a:r>
              <a:rPr lang="zh-CN" altLang="en-US" sz="1800" dirty="0"/>
              <a:t>。</a:t>
            </a:r>
            <a:endParaRPr lang="en-CA" sz="1800" dirty="0"/>
          </a:p>
        </p:txBody>
      </p:sp>
    </p:spTree>
    <p:extLst>
      <p:ext uri="{BB962C8B-B14F-4D97-AF65-F5344CB8AC3E}">
        <p14:creationId xmlns:p14="http://schemas.microsoft.com/office/powerpoint/2010/main" val="2607754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ExecutorService</a:t>
            </a:r>
            <a:r>
              <a:rPr lang="en-CA" sz="1800" dirty="0"/>
              <a:t> </a:t>
            </a:r>
            <a:r>
              <a:rPr lang="en-CA" sz="1800" dirty="0" err="1"/>
              <a:t>executorService</a:t>
            </a:r>
            <a:r>
              <a:rPr lang="en-CA" sz="1800" dirty="0"/>
              <a:t> = </a:t>
            </a:r>
            <a:r>
              <a:rPr lang="en-CA" sz="1800" dirty="0" err="1"/>
              <a:t>Executors.newCachedThreadPool</a:t>
            </a:r>
            <a:r>
              <a:rPr lang="en-CA" sz="1800" dirty="0"/>
              <a:t>();   </a:t>
            </a:r>
          </a:p>
          <a:p>
            <a:pPr algn="l"/>
            <a:r>
              <a:rPr lang="en-CA" sz="1800" dirty="0"/>
              <a:t>        List&lt;Future&lt;String&gt;&gt; </a:t>
            </a:r>
            <a:r>
              <a:rPr lang="en-CA" sz="1800" dirty="0" err="1"/>
              <a:t>resultList</a:t>
            </a:r>
            <a:r>
              <a:rPr lang="en-CA" sz="1800" dirty="0"/>
              <a:t> = new </a:t>
            </a:r>
            <a:r>
              <a:rPr lang="en-CA" sz="1800" dirty="0" err="1"/>
              <a:t>ArrayList</a:t>
            </a:r>
            <a:r>
              <a:rPr lang="en-CA" sz="1800" dirty="0"/>
              <a:t>&lt;Future&lt;String&gt;&gt;();   </a:t>
            </a:r>
          </a:p>
          <a:p>
            <a:pPr algn="l"/>
            <a:r>
              <a:rPr lang="en-CA" sz="1800" dirty="0"/>
              <a:t>  </a:t>
            </a:r>
          </a:p>
          <a:p>
            <a:pPr algn="l"/>
            <a:r>
              <a:rPr lang="en-CA" sz="1800" dirty="0"/>
              <a:t>        //</a:t>
            </a:r>
            <a:r>
              <a:rPr lang="zh-CN" altLang="en-US" sz="1800" dirty="0"/>
              <a:t>创建</a:t>
            </a:r>
            <a:r>
              <a:rPr lang="en-US" altLang="zh-CN" sz="1800" dirty="0"/>
              <a:t>10</a:t>
            </a:r>
            <a:r>
              <a:rPr lang="zh-CN" altLang="en-US" sz="1800" dirty="0"/>
              <a:t>个任务并执行   </a:t>
            </a:r>
          </a:p>
          <a:p>
            <a:pPr algn="l"/>
            <a:r>
              <a:rPr lang="zh-CN" altLang="en-US" sz="1800" dirty="0"/>
              <a:t>        </a:t>
            </a:r>
            <a:r>
              <a:rPr lang="en-CA" sz="1800" dirty="0"/>
              <a:t>for (</a:t>
            </a:r>
            <a:r>
              <a:rPr lang="en-CA" sz="1800" dirty="0" err="1"/>
              <a:t>int</a:t>
            </a:r>
            <a:r>
              <a:rPr lang="en-CA" sz="1800" dirty="0"/>
              <a:t> </a:t>
            </a:r>
            <a:r>
              <a:rPr lang="en-CA" sz="1800" dirty="0" err="1"/>
              <a:t>i</a:t>
            </a:r>
            <a:r>
              <a:rPr lang="en-CA" sz="1800" dirty="0"/>
              <a:t> = 0; </a:t>
            </a:r>
            <a:r>
              <a:rPr lang="en-CA" sz="1800" dirty="0" err="1"/>
              <a:t>i</a:t>
            </a:r>
            <a:r>
              <a:rPr lang="en-CA" sz="1800" dirty="0"/>
              <a:t> &lt; 10; </a:t>
            </a:r>
            <a:r>
              <a:rPr lang="en-CA" sz="1800" dirty="0" err="1"/>
              <a:t>i</a:t>
            </a:r>
            <a:r>
              <a:rPr lang="en-CA" sz="1800" dirty="0"/>
              <a:t>++){   </a:t>
            </a:r>
          </a:p>
          <a:p>
            <a:pPr algn="l"/>
            <a:r>
              <a:rPr lang="en-CA" sz="1800" dirty="0"/>
              <a:t>            //</a:t>
            </a:r>
            <a:r>
              <a:rPr lang="zh-CN" altLang="en-US" sz="1800" dirty="0"/>
              <a:t>使用</a:t>
            </a:r>
            <a:r>
              <a:rPr lang="en-CA" sz="1800" dirty="0" err="1"/>
              <a:t>ExecutorService</a:t>
            </a:r>
            <a:r>
              <a:rPr lang="zh-CN" altLang="en-US" sz="1800" dirty="0"/>
              <a:t>执行</a:t>
            </a:r>
            <a:r>
              <a:rPr lang="en-CA" sz="1800" dirty="0"/>
              <a:t>Callable</a:t>
            </a:r>
            <a:r>
              <a:rPr lang="zh-CN" altLang="en-US" sz="1800" dirty="0"/>
              <a:t>类型的任务，并将结果保存在</a:t>
            </a:r>
            <a:r>
              <a:rPr lang="en-CA" sz="1800" dirty="0"/>
              <a:t>future</a:t>
            </a:r>
            <a:r>
              <a:rPr lang="zh-CN" altLang="en-US" sz="1800" dirty="0"/>
              <a:t>变量中   </a:t>
            </a:r>
          </a:p>
          <a:p>
            <a:pPr algn="l"/>
            <a:r>
              <a:rPr lang="zh-CN" altLang="en-US" sz="1800" dirty="0"/>
              <a:t>            </a:t>
            </a:r>
            <a:r>
              <a:rPr lang="en-CA" sz="1800" dirty="0"/>
              <a:t>Future&lt;String&gt; future = </a:t>
            </a:r>
            <a:r>
              <a:rPr lang="en-CA" sz="1800" dirty="0" err="1"/>
              <a:t>executorService.submit</a:t>
            </a:r>
            <a:r>
              <a:rPr lang="en-CA" sz="1800" dirty="0"/>
              <a:t>(new </a:t>
            </a:r>
            <a:r>
              <a:rPr lang="en-CA" sz="1800" dirty="0" err="1"/>
              <a:t>TaskWithResult</a:t>
            </a:r>
            <a:r>
              <a:rPr lang="en-CA" sz="1800" dirty="0"/>
              <a:t>(</a:t>
            </a:r>
            <a:r>
              <a:rPr lang="en-CA" sz="1800" dirty="0" err="1"/>
              <a:t>i</a:t>
            </a:r>
            <a:r>
              <a:rPr lang="en-CA" sz="1800" dirty="0"/>
              <a:t>));   </a:t>
            </a:r>
          </a:p>
          <a:p>
            <a:pPr algn="l"/>
            <a:r>
              <a:rPr lang="en-CA" sz="1800" dirty="0"/>
              <a:t>            //</a:t>
            </a:r>
            <a:r>
              <a:rPr lang="zh-CN" altLang="en-US" sz="1800" dirty="0"/>
              <a:t>将任务执行结果存储到</a:t>
            </a:r>
            <a:r>
              <a:rPr lang="en-CA" sz="1800" dirty="0"/>
              <a:t>List</a:t>
            </a:r>
            <a:r>
              <a:rPr lang="zh-CN" altLang="en-US" sz="1800" dirty="0"/>
              <a:t>中   </a:t>
            </a:r>
          </a:p>
          <a:p>
            <a:pPr algn="l"/>
            <a:r>
              <a:rPr lang="zh-CN" altLang="en-US" sz="1800" dirty="0"/>
              <a:t>            </a:t>
            </a:r>
            <a:r>
              <a:rPr lang="en-CA" sz="1800" dirty="0" err="1"/>
              <a:t>resultList.add</a:t>
            </a:r>
            <a:r>
              <a:rPr lang="en-CA" sz="1800" dirty="0"/>
              <a:t>(future);   </a:t>
            </a:r>
          </a:p>
          <a:p>
            <a:pPr algn="l"/>
            <a:r>
              <a:rPr lang="en-CA" sz="1800"/>
              <a:t>        } </a:t>
            </a:r>
            <a:endParaRPr lang="en-CA" sz="1800" dirty="0"/>
          </a:p>
        </p:txBody>
      </p:sp>
    </p:spTree>
    <p:extLst>
      <p:ext uri="{BB962C8B-B14F-4D97-AF65-F5344CB8AC3E}">
        <p14:creationId xmlns:p14="http://schemas.microsoft.com/office/powerpoint/2010/main" val="350251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US" altLang="zh-CN" sz="1800" dirty="0"/>
              <a:t>Callable</a:t>
            </a:r>
            <a:r>
              <a:rPr lang="zh-CN" altLang="en-US" sz="1800" dirty="0"/>
              <a:t>，是</a:t>
            </a:r>
            <a:r>
              <a:rPr lang="en-US" altLang="zh-CN" sz="1800" dirty="0"/>
              <a:t>Java1.5</a:t>
            </a:r>
            <a:r>
              <a:rPr lang="zh-CN" altLang="en-US" sz="1800" dirty="0"/>
              <a:t>之后提供的一个接口，主要用于实现</a:t>
            </a:r>
            <a:r>
              <a:rPr lang="en-US" altLang="zh-CN" sz="1800" dirty="0"/>
              <a:t>Java</a:t>
            </a:r>
            <a:r>
              <a:rPr lang="zh-CN" altLang="en-US" sz="1800" dirty="0"/>
              <a:t>线程。通过</a:t>
            </a:r>
            <a:r>
              <a:rPr lang="en-US" altLang="zh-CN" sz="1800" dirty="0"/>
              <a:t>Callable</a:t>
            </a:r>
            <a:r>
              <a:rPr lang="zh-CN" altLang="en-US" sz="1800" dirty="0"/>
              <a:t>实现的线程可以获取线程指定的返回值，并且在线程方法执行时可以对异常进行处理。正是由于这两点使得</a:t>
            </a:r>
            <a:r>
              <a:rPr lang="en-US" altLang="zh-CN" sz="1800" dirty="0"/>
              <a:t>Callable</a:t>
            </a:r>
            <a:r>
              <a:rPr lang="zh-CN" altLang="en-US" sz="1800" dirty="0"/>
              <a:t>在使用场景上与</a:t>
            </a:r>
            <a:r>
              <a:rPr lang="en-US" altLang="zh-CN" sz="1800" dirty="0"/>
              <a:t>Runnable</a:t>
            </a:r>
            <a:r>
              <a:rPr lang="zh-CN" altLang="en-US" sz="1800" dirty="0"/>
              <a:t>不同</a:t>
            </a:r>
            <a:r>
              <a:rPr lang="zh-CN" altLang="en-US" sz="1800" dirty="0" smtClean="0"/>
              <a:t>。</a:t>
            </a:r>
            <a:endParaRPr lang="en-CA" altLang="zh-CN" sz="1800" dirty="0" smtClean="0"/>
          </a:p>
          <a:p>
            <a:pPr algn="l"/>
            <a:r>
              <a:rPr lang="en-CA" sz="1800" dirty="0" smtClean="0"/>
              <a:t>Runnable </a:t>
            </a:r>
            <a:r>
              <a:rPr lang="zh-CN" altLang="en-US" sz="1800" dirty="0"/>
              <a:t>和 </a:t>
            </a:r>
            <a:r>
              <a:rPr lang="en-CA" sz="1800" dirty="0"/>
              <a:t>Callable </a:t>
            </a:r>
            <a:r>
              <a:rPr lang="zh-CN" altLang="en-US" sz="1800" dirty="0"/>
              <a:t>的源码</a:t>
            </a:r>
          </a:p>
          <a:p>
            <a:pPr algn="l"/>
            <a:endParaRPr lang="zh-CN" altLang="en-US" sz="1800" dirty="0"/>
          </a:p>
          <a:p>
            <a:pPr algn="l"/>
            <a:r>
              <a:rPr lang="en-CA" sz="1800" dirty="0"/>
              <a:t>public interface Runnable {</a:t>
            </a:r>
          </a:p>
          <a:p>
            <a:pPr algn="l"/>
            <a:r>
              <a:rPr lang="en-CA" sz="1800" dirty="0"/>
              <a:t>    public void run();</a:t>
            </a:r>
          </a:p>
          <a:p>
            <a:pPr algn="l"/>
            <a:r>
              <a:rPr lang="en-CA" sz="1800" dirty="0"/>
              <a:t>}</a:t>
            </a:r>
          </a:p>
          <a:p>
            <a:pPr algn="l"/>
            <a:r>
              <a:rPr lang="en-CA" sz="1800" dirty="0" smtClean="0"/>
              <a:t>public </a:t>
            </a:r>
            <a:r>
              <a:rPr lang="en-CA" sz="1800" dirty="0"/>
              <a:t>interface Callable&lt;V&gt; {</a:t>
            </a:r>
          </a:p>
          <a:p>
            <a:pPr algn="l"/>
            <a:r>
              <a:rPr lang="en-CA" sz="1800" dirty="0"/>
              <a:t>    V call() throws Exception;</a:t>
            </a:r>
          </a:p>
          <a:p>
            <a:pPr algn="l"/>
            <a:r>
              <a:rPr lang="en-CA" sz="1800" dirty="0" smtClean="0"/>
              <a:t>}</a:t>
            </a:r>
          </a:p>
          <a:p>
            <a:pPr algn="l"/>
            <a:endParaRPr lang="en-CA" sz="1800" dirty="0" smtClean="0"/>
          </a:p>
          <a:p>
            <a:pPr algn="l"/>
            <a:r>
              <a:rPr lang="en-CA" sz="1800" dirty="0"/>
              <a:t>1）Callable </a:t>
            </a:r>
            <a:r>
              <a:rPr lang="zh-CN" altLang="en-US" sz="1800" dirty="0"/>
              <a:t>接口下的方法是 </a:t>
            </a:r>
            <a:r>
              <a:rPr lang="en-CA" sz="1800" dirty="0"/>
              <a:t>call()，Runnable </a:t>
            </a:r>
            <a:r>
              <a:rPr lang="zh-CN" altLang="en-US" sz="1800" dirty="0"/>
              <a:t>接口的方法是 </a:t>
            </a:r>
            <a:r>
              <a:rPr lang="en-CA" sz="1800" dirty="0"/>
              <a:t>run()。</a:t>
            </a:r>
          </a:p>
          <a:p>
            <a:pPr algn="l"/>
            <a:r>
              <a:rPr lang="en-CA" sz="1800" dirty="0"/>
              <a:t>2）Callable </a:t>
            </a:r>
            <a:r>
              <a:rPr lang="zh-CN" altLang="en-US" sz="1800" dirty="0"/>
              <a:t>的任务执行后可返回值，而 </a:t>
            </a:r>
            <a:r>
              <a:rPr lang="en-CA" sz="1800" dirty="0"/>
              <a:t>Runnable </a:t>
            </a:r>
            <a:r>
              <a:rPr lang="zh-CN" altLang="en-US" sz="1800" dirty="0"/>
              <a:t>的任务是不能返回值的。</a:t>
            </a:r>
          </a:p>
          <a:p>
            <a:pPr algn="l"/>
            <a:r>
              <a:rPr lang="en-US" altLang="zh-CN" sz="1800" dirty="0"/>
              <a:t>3</a:t>
            </a:r>
            <a:r>
              <a:rPr lang="zh-CN" altLang="en-US" sz="1800" dirty="0"/>
              <a:t>）</a:t>
            </a:r>
            <a:r>
              <a:rPr lang="en-CA" sz="1800" dirty="0"/>
              <a:t>call() </a:t>
            </a:r>
            <a:r>
              <a:rPr lang="zh-CN" altLang="en-US" sz="1800" dirty="0"/>
              <a:t>方法可以抛出异常，</a:t>
            </a:r>
            <a:r>
              <a:rPr lang="en-CA" sz="1800" dirty="0"/>
              <a:t>run()</a:t>
            </a:r>
            <a:r>
              <a:rPr lang="zh-CN" altLang="en-US" sz="1800" dirty="0"/>
              <a:t>方法不可以的。</a:t>
            </a:r>
          </a:p>
          <a:p>
            <a:pPr algn="l"/>
            <a:r>
              <a:rPr lang="en-US" altLang="zh-CN" sz="1800" dirty="0"/>
              <a:t>4</a:t>
            </a:r>
            <a:r>
              <a:rPr lang="zh-CN" altLang="en-US" sz="1800" dirty="0"/>
              <a:t>）运行 </a:t>
            </a:r>
            <a:r>
              <a:rPr lang="en-CA" sz="1800" dirty="0"/>
              <a:t>Callable </a:t>
            </a:r>
            <a:r>
              <a:rPr lang="zh-CN" altLang="en-US" sz="1800" dirty="0"/>
              <a:t>任务可以拿到一个 </a:t>
            </a:r>
            <a:r>
              <a:rPr lang="en-CA" sz="1800" dirty="0"/>
              <a:t>Future </a:t>
            </a:r>
            <a:r>
              <a:rPr lang="zh-CN" altLang="en-US" sz="1800" dirty="0"/>
              <a:t>对象，表示异步计算的结果。它提供了检查计算是否完成的方法，以等待计算的完成，并检索计算的结果。通过 </a:t>
            </a:r>
            <a:r>
              <a:rPr lang="en-CA" sz="1800" dirty="0"/>
              <a:t>Future </a:t>
            </a:r>
            <a:r>
              <a:rPr lang="zh-CN" altLang="en-US" sz="1800" dirty="0"/>
              <a:t>对象可以了解任务执行情况，可取消任务的执行，还可获取执行结果。</a:t>
            </a:r>
          </a:p>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通过</a:t>
            </a:r>
            <a:r>
              <a:rPr lang="en-US" altLang="zh-CN" sz="1800" dirty="0"/>
              <a:t>Callable</a:t>
            </a:r>
            <a:r>
              <a:rPr lang="zh-CN" altLang="en-US" sz="1800" dirty="0"/>
              <a:t>实现的线程可以具有返回值，但是我们应该要怎么样获得线程的返回值呢？</a:t>
            </a:r>
          </a:p>
          <a:p>
            <a:pPr algn="l"/>
            <a:r>
              <a:rPr lang="zh-CN" altLang="en-US" sz="1800" dirty="0" smtClean="0"/>
              <a:t>需</a:t>
            </a:r>
            <a:r>
              <a:rPr lang="zh-CN" altLang="en-US" sz="1800" dirty="0"/>
              <a:t>要使用</a:t>
            </a:r>
            <a:r>
              <a:rPr lang="en-US" altLang="zh-CN" sz="1800" dirty="0"/>
              <a:t>Future</a:t>
            </a:r>
            <a:r>
              <a:rPr lang="zh-CN" altLang="en-US" sz="1800" dirty="0"/>
              <a:t>接口，</a:t>
            </a:r>
            <a:r>
              <a:rPr lang="en-US" altLang="zh-CN" sz="1800" dirty="0"/>
              <a:t>Future</a:t>
            </a:r>
            <a:r>
              <a:rPr lang="zh-CN" altLang="en-US" sz="1800" dirty="0"/>
              <a:t>接口代表一个异步操作的结果。在</a:t>
            </a:r>
            <a:r>
              <a:rPr lang="en-US" altLang="zh-CN" sz="1800" dirty="0"/>
              <a:t>Future</a:t>
            </a:r>
            <a:r>
              <a:rPr lang="zh-CN" altLang="en-US" sz="1800" dirty="0"/>
              <a:t>接口中定义了一系列的方法，用于获取线程结果、判断线程是否执行完成等</a:t>
            </a:r>
            <a:r>
              <a:rPr lang="zh-CN" altLang="en-US" sz="1800" dirty="0" smtClean="0"/>
              <a:t>。</a:t>
            </a:r>
            <a:endParaRPr lang="en-US" altLang="zh-CN" sz="1800" dirty="0" smtClean="0"/>
          </a:p>
          <a:p>
            <a:pPr algn="l"/>
            <a:r>
              <a:rPr lang="en-US" altLang="zh-CN" sz="1800" dirty="0"/>
              <a:t>Callable</a:t>
            </a:r>
            <a:r>
              <a:rPr lang="zh-CN" altLang="en-US" sz="1800" dirty="0"/>
              <a:t>接口代表一段可以调用并返回结果的代码</a:t>
            </a:r>
            <a:r>
              <a:rPr lang="en-US" altLang="zh-CN" sz="1800" dirty="0"/>
              <a:t>;Future</a:t>
            </a:r>
            <a:r>
              <a:rPr lang="zh-CN" altLang="en-US" sz="1800" dirty="0"/>
              <a:t>接口表示异步任务，是还没有完成的任务给出的未来结果。所以说</a:t>
            </a:r>
            <a:r>
              <a:rPr lang="en-US" altLang="zh-CN" sz="1800" dirty="0"/>
              <a:t>Callable</a:t>
            </a:r>
            <a:r>
              <a:rPr lang="zh-CN" altLang="en-US" sz="1800" dirty="0"/>
              <a:t>用于产生结果，</a:t>
            </a:r>
            <a:r>
              <a:rPr lang="en-US" altLang="zh-CN" sz="1800" dirty="0"/>
              <a:t>Future</a:t>
            </a:r>
            <a:r>
              <a:rPr lang="zh-CN" altLang="en-US" sz="1800" dirty="0"/>
              <a:t>用于获取结果。</a:t>
            </a:r>
            <a:endParaRPr lang="en-CA" altLang="zh-CN" sz="1800" dirty="0" smtClean="0"/>
          </a:p>
          <a:p>
            <a:pPr algn="l"/>
            <a:r>
              <a:rPr lang="en-CA" sz="1800" dirty="0" err="1" smtClean="0"/>
              <a:t>FutureTask</a:t>
            </a:r>
            <a:r>
              <a:rPr lang="zh-CN" altLang="en-US" sz="1800" dirty="0" smtClean="0"/>
              <a:t>是</a:t>
            </a:r>
            <a:r>
              <a:rPr lang="en-CA" sz="1800" dirty="0" smtClean="0"/>
              <a:t>Future</a:t>
            </a:r>
            <a:r>
              <a:rPr lang="zh-CN" altLang="en-US" sz="1800" dirty="0"/>
              <a:t>的具体实现类，该类同时还实现了</a:t>
            </a:r>
            <a:r>
              <a:rPr lang="en-CA" sz="1800" dirty="0"/>
              <a:t>Runnable</a:t>
            </a:r>
            <a:r>
              <a:rPr lang="zh-CN" altLang="en-US" sz="1800" dirty="0"/>
              <a:t>接口。 </a:t>
            </a:r>
          </a:p>
          <a:p>
            <a:pPr algn="l"/>
            <a:r>
              <a:rPr lang="en-CA" sz="1800" dirty="0" err="1"/>
              <a:t>FutureTask</a:t>
            </a:r>
            <a:r>
              <a:rPr lang="zh-CN" altLang="en-US" sz="1800" dirty="0"/>
              <a:t>一般常用于包装</a:t>
            </a:r>
            <a:r>
              <a:rPr lang="en-CA" sz="1800" dirty="0"/>
              <a:t>Callable</a:t>
            </a:r>
            <a:r>
              <a:rPr lang="zh-CN" altLang="en-US" sz="1800" dirty="0"/>
              <a:t>或者</a:t>
            </a:r>
            <a:r>
              <a:rPr lang="en-CA" sz="1800" dirty="0"/>
              <a:t>Runnable</a:t>
            </a:r>
            <a:r>
              <a:rPr lang="zh-CN" altLang="en-US" sz="1800" dirty="0"/>
              <a:t>对象，由于</a:t>
            </a:r>
            <a:r>
              <a:rPr lang="en-CA" sz="1800" dirty="0" err="1"/>
              <a:t>FutureTask</a:t>
            </a:r>
            <a:r>
              <a:rPr lang="zh-CN" altLang="en-US" sz="1800" dirty="0"/>
              <a:t>实现了</a:t>
            </a:r>
            <a:r>
              <a:rPr lang="en-CA" sz="1800" dirty="0"/>
              <a:t>Runnable</a:t>
            </a:r>
            <a:r>
              <a:rPr lang="zh-CN" altLang="en-US" sz="1800" dirty="0"/>
              <a:t>接口，</a:t>
            </a:r>
            <a:r>
              <a:rPr lang="en-CA" sz="1800" dirty="0" err="1"/>
              <a:t>FutureTask</a:t>
            </a:r>
            <a:r>
              <a:rPr lang="zh-CN" altLang="en-US" sz="1800" dirty="0"/>
              <a:t>可以通过</a:t>
            </a:r>
            <a:r>
              <a:rPr lang="en-CA" sz="1800" dirty="0"/>
              <a:t>Executor</a:t>
            </a:r>
            <a:r>
              <a:rPr lang="zh-CN" altLang="en-US" sz="1800" dirty="0"/>
              <a:t>执行。</a:t>
            </a:r>
            <a:endParaRPr lang="en-CA" sz="1800" dirty="0"/>
          </a:p>
        </p:txBody>
      </p:sp>
    </p:spTree>
    <p:extLst>
      <p:ext uri="{BB962C8B-B14F-4D97-AF65-F5344CB8AC3E}">
        <p14:creationId xmlns:p14="http://schemas.microsoft.com/office/powerpoint/2010/main" val="2236119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ExecutorService</a:t>
            </a:r>
            <a:r>
              <a:rPr lang="en-CA" sz="1800" dirty="0"/>
              <a:t> executor = </a:t>
            </a:r>
            <a:r>
              <a:rPr lang="en-CA" sz="1800" dirty="0" err="1"/>
              <a:t>Executors.newFixedThreadPool</a:t>
            </a:r>
            <a:r>
              <a:rPr lang="en-CA" sz="1800" dirty="0"/>
              <a:t>(5);</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10; </a:t>
            </a:r>
            <a:r>
              <a:rPr lang="en-CA" sz="1800" dirty="0" err="1"/>
              <a:t>i</a:t>
            </a:r>
            <a:r>
              <a:rPr lang="en-CA" sz="1800" dirty="0"/>
              <a:t>++) {</a:t>
            </a:r>
          </a:p>
          <a:p>
            <a:pPr algn="l"/>
            <a:r>
              <a:rPr lang="en-CA" sz="1800" dirty="0"/>
              <a:t>            Runnable worker = new </a:t>
            </a:r>
            <a:r>
              <a:rPr lang="en-CA" sz="1800" dirty="0" err="1"/>
              <a:t>WorkerThread</a:t>
            </a:r>
            <a:r>
              <a:rPr lang="en-CA" sz="1800" dirty="0"/>
              <a:t>("" + </a:t>
            </a:r>
            <a:r>
              <a:rPr lang="en-CA" sz="1800" dirty="0" err="1"/>
              <a:t>i</a:t>
            </a:r>
            <a:r>
              <a:rPr lang="en-CA" sz="1800" dirty="0"/>
              <a:t>);</a:t>
            </a:r>
          </a:p>
          <a:p>
            <a:pPr algn="l"/>
            <a:r>
              <a:rPr lang="en-CA" sz="1800" dirty="0"/>
              <a:t>            </a:t>
            </a:r>
            <a:r>
              <a:rPr lang="en-CA" sz="1800" dirty="0" err="1"/>
              <a:t>executor.execute</a:t>
            </a:r>
            <a:r>
              <a:rPr lang="en-CA" sz="1800" dirty="0"/>
              <a:t>(worker);</a:t>
            </a:r>
          </a:p>
          <a:p>
            <a:pPr algn="l"/>
            <a:r>
              <a:rPr lang="en-CA" sz="1800" dirty="0"/>
              <a:t>          }</a:t>
            </a:r>
          </a:p>
          <a:p>
            <a:pPr algn="l"/>
            <a:r>
              <a:rPr lang="en-CA" sz="1800" dirty="0"/>
              <a:t>        </a:t>
            </a:r>
            <a:r>
              <a:rPr lang="en-CA" sz="1800" dirty="0" err="1"/>
              <a:t>executor.shutdown</a:t>
            </a:r>
            <a:r>
              <a:rPr lang="en-CA" sz="1800" dirty="0"/>
              <a:t>();</a:t>
            </a:r>
          </a:p>
          <a:p>
            <a:pPr algn="l"/>
            <a:r>
              <a:rPr lang="en-CA" sz="1800" dirty="0"/>
              <a:t>        while (!</a:t>
            </a:r>
            <a:r>
              <a:rPr lang="en-CA" sz="1800" dirty="0" err="1"/>
              <a:t>executor.isTerminated</a:t>
            </a:r>
            <a:r>
              <a:rPr lang="en-CA" sz="1800" dirty="0"/>
              <a:t>()) {</a:t>
            </a:r>
          </a:p>
          <a:p>
            <a:pPr algn="l"/>
            <a:r>
              <a:rPr lang="en-CA" sz="1800" dirty="0"/>
              <a:t>        }</a:t>
            </a:r>
          </a:p>
          <a:p>
            <a:pPr algn="l"/>
            <a:r>
              <a:rPr lang="en-CA" sz="1800" dirty="0"/>
              <a:t>        </a:t>
            </a:r>
            <a:r>
              <a:rPr lang="en-CA" sz="1800" dirty="0" err="1"/>
              <a:t>System.out.println</a:t>
            </a:r>
            <a:r>
              <a:rPr lang="en-CA" sz="1800" dirty="0"/>
              <a:t>("Finished all threads");</a:t>
            </a:r>
            <a:endParaRPr lang="en-CA" sz="1800" dirty="0"/>
          </a:p>
        </p:txBody>
      </p:sp>
    </p:spTree>
    <p:extLst>
      <p:ext uri="{BB962C8B-B14F-4D97-AF65-F5344CB8AC3E}">
        <p14:creationId xmlns:p14="http://schemas.microsoft.com/office/powerpoint/2010/main" val="1586201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500352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4112904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4232569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120896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51188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751260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783693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a:t>
            </a:r>
            <a:r>
              <a:rPr lang="zh-CN" altLang="en-US" sz="1800" dirty="0" smtClean="0"/>
              <a:t>。</a:t>
            </a:r>
            <a:endParaRPr lang="en-CA" altLang="zh-CN" sz="1800" dirty="0" smtClean="0"/>
          </a:p>
          <a:p>
            <a:pPr algn="l"/>
            <a:r>
              <a:rPr lang="zh-CN" altLang="en-US" sz="1800" dirty="0" smtClean="0"/>
              <a:t>当</a:t>
            </a:r>
            <a:r>
              <a:rPr lang="zh-CN" altLang="en-US" sz="1800" dirty="0"/>
              <a:t>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a:t>
            </a:r>
            <a:r>
              <a:rPr lang="zh-CN" altLang="en-US" sz="1800" dirty="0" smtClean="0"/>
              <a:t>。</a:t>
            </a:r>
            <a:endParaRPr lang="en-CA" altLang="zh-CN" sz="1800" dirty="0" smtClean="0"/>
          </a:p>
          <a:p>
            <a:pPr algn="l"/>
            <a:r>
              <a:rPr lang="zh-CN" altLang="en-US" sz="1800" dirty="0" smtClean="0"/>
              <a:t>串</a:t>
            </a:r>
            <a:r>
              <a:rPr lang="zh-CN" altLang="en-US" sz="1800" dirty="0"/>
              <a:t>联起来的事实：前面讲过在</a:t>
            </a:r>
            <a:r>
              <a:rPr lang="en-US" altLang="zh-CN" sz="1800" dirty="0"/>
              <a:t>CPU</a:t>
            </a:r>
            <a:r>
              <a:rPr lang="zh-CN" altLang="en-US" sz="1800" dirty="0"/>
              <a:t>看来所有的任务都是一个一个的轮流执行的，具体的轮流方法就是</a:t>
            </a:r>
            <a:r>
              <a:rPr lang="zh-CN" altLang="en-US" sz="1800" dirty="0" smtClean="0"/>
              <a:t>：</a:t>
            </a:r>
            <a:endParaRPr lang="en-CA" altLang="zh-CN" sz="1800" dirty="0" smtClean="0"/>
          </a:p>
          <a:p>
            <a:pPr algn="l"/>
            <a:r>
              <a:rPr lang="zh-CN" altLang="en-US" sz="1800" dirty="0" smtClean="0"/>
              <a:t>先</a:t>
            </a:r>
            <a:r>
              <a:rPr lang="zh-CN" altLang="en-US" sz="1800" dirty="0"/>
              <a:t>加载程序</a:t>
            </a:r>
            <a:r>
              <a:rPr lang="en-US" altLang="zh-CN" sz="1800" dirty="0"/>
              <a:t>A</a:t>
            </a:r>
            <a:r>
              <a:rPr lang="zh-CN" altLang="en-US" sz="1800" dirty="0"/>
              <a:t>的上下</a:t>
            </a:r>
            <a:r>
              <a:rPr lang="zh-CN" altLang="en-US" sz="1800" dirty="0" smtClean="0"/>
              <a:t>文</a:t>
            </a:r>
            <a:endParaRPr lang="en-CA" altLang="zh-CN" sz="1800" dirty="0" smtClean="0"/>
          </a:p>
          <a:p>
            <a:pPr algn="l"/>
            <a:r>
              <a:rPr lang="zh-CN" altLang="en-US" sz="1800" dirty="0" smtClean="0"/>
              <a:t>然</a:t>
            </a:r>
            <a:r>
              <a:rPr lang="zh-CN" altLang="en-US" sz="1800" dirty="0"/>
              <a:t>后开始执行</a:t>
            </a:r>
            <a:r>
              <a:rPr lang="en-US" altLang="zh-CN" sz="1800" dirty="0" smtClean="0"/>
              <a:t>A</a:t>
            </a:r>
            <a:endParaRPr lang="en-CA" altLang="zh-CN" sz="1800" dirty="0"/>
          </a:p>
          <a:p>
            <a:pPr algn="l"/>
            <a:r>
              <a:rPr lang="zh-CN" altLang="en-US" sz="1800" dirty="0" smtClean="0"/>
              <a:t>保</a:t>
            </a:r>
            <a:r>
              <a:rPr lang="zh-CN" altLang="en-US" sz="1800" dirty="0"/>
              <a:t>存程序</a:t>
            </a:r>
            <a:r>
              <a:rPr lang="en-US" altLang="zh-CN" sz="1800" dirty="0"/>
              <a:t>A</a:t>
            </a:r>
            <a:r>
              <a:rPr lang="zh-CN" altLang="en-US" sz="1800" dirty="0"/>
              <a:t>的上下</a:t>
            </a:r>
            <a:r>
              <a:rPr lang="zh-CN" altLang="en-US" sz="1800" dirty="0" smtClean="0"/>
              <a:t>文</a:t>
            </a:r>
            <a:endParaRPr lang="en-CA" altLang="zh-CN" sz="1800" dirty="0" smtClean="0"/>
          </a:p>
          <a:p>
            <a:pPr algn="l"/>
            <a:r>
              <a:rPr lang="zh-CN" altLang="en-US" sz="1800" dirty="0" smtClean="0"/>
              <a:t>调</a:t>
            </a:r>
            <a:r>
              <a:rPr lang="zh-CN" altLang="en-US" sz="1800" dirty="0"/>
              <a:t>入下一个要执行的程序</a:t>
            </a:r>
            <a:r>
              <a:rPr lang="en-US" altLang="zh-CN" sz="1800" dirty="0"/>
              <a:t>B</a:t>
            </a:r>
            <a:r>
              <a:rPr lang="zh-CN" altLang="en-US" sz="1800" dirty="0"/>
              <a:t>的程序上下</a:t>
            </a:r>
            <a:r>
              <a:rPr lang="zh-CN" altLang="en-US" sz="1800" dirty="0" smtClean="0"/>
              <a:t>文</a:t>
            </a:r>
            <a:endParaRPr lang="en-CA" altLang="zh-CN" sz="1800" dirty="0" smtClean="0"/>
          </a:p>
          <a:p>
            <a:pPr algn="l"/>
            <a:r>
              <a:rPr lang="zh-CN" altLang="en-US" sz="1800" dirty="0" smtClean="0"/>
              <a:t>然</a:t>
            </a:r>
            <a:r>
              <a:rPr lang="zh-CN" altLang="en-US" sz="1800" dirty="0"/>
              <a:t>后开始执行</a:t>
            </a:r>
            <a:r>
              <a:rPr lang="en-US" altLang="zh-CN" sz="1800" dirty="0" smtClean="0"/>
              <a:t>B</a:t>
            </a:r>
          </a:p>
          <a:p>
            <a:pPr algn="l"/>
            <a:r>
              <a:rPr lang="zh-CN" altLang="en-US" sz="1800" dirty="0" smtClean="0"/>
              <a:t>保</a:t>
            </a:r>
            <a:r>
              <a:rPr lang="zh-CN" altLang="en-US" sz="1800" dirty="0"/>
              <a:t>存程序</a:t>
            </a:r>
            <a:r>
              <a:rPr lang="en-US" altLang="zh-CN" sz="1800" dirty="0"/>
              <a:t>B</a:t>
            </a:r>
            <a:r>
              <a:rPr lang="zh-CN" altLang="en-US" sz="1800" dirty="0"/>
              <a:t>的上下</a:t>
            </a:r>
            <a:r>
              <a:rPr lang="zh-CN" altLang="en-US" sz="1800" dirty="0" smtClean="0"/>
              <a:t>文</a:t>
            </a:r>
            <a:endParaRPr lang="en-CA" altLang="zh-CN" sz="1800" dirty="0" smtClean="0"/>
          </a:p>
          <a:p>
            <a:pPr algn="l"/>
            <a:r>
              <a:rPr lang="zh-CN" altLang="en-US" sz="1800" dirty="0" smtClean="0"/>
              <a:t>。。。。</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619984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832255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305714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64427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a:t>
            </a:r>
            <a:r>
              <a:rPr lang="zh-CN" altLang="en-US" sz="1800" dirty="0" smtClean="0"/>
              <a:t>有三种</a:t>
            </a:r>
            <a:r>
              <a:rPr lang="zh-CN" altLang="en-US" sz="1800" dirty="0"/>
              <a:t>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smtClean="0"/>
              <a:t>.</a:t>
            </a:r>
            <a:r>
              <a:rPr lang="zh-CN" altLang="en-US" sz="1800" dirty="0" smtClean="0"/>
              <a:t>第</a:t>
            </a:r>
            <a:r>
              <a:rPr lang="en-US" altLang="zh-CN" sz="1800" dirty="0" smtClean="0"/>
              <a:t> </a:t>
            </a:r>
            <a:r>
              <a:rPr lang="zh-CN" altLang="en-US" sz="1800" dirty="0" smtClean="0"/>
              <a:t>三种是</a:t>
            </a:r>
            <a:r>
              <a:rPr lang="zh-CN" altLang="en-US" sz="1800" dirty="0"/>
              <a:t>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4956</TotalTime>
  <Words>6062</Words>
  <Application>Microsoft Office PowerPoint</Application>
  <PresentationFormat>Widescreen</PresentationFormat>
  <Paragraphs>274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SimSun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382</cp:revision>
  <dcterms:created xsi:type="dcterms:W3CDTF">2017-02-14T13:11:35Z</dcterms:created>
  <dcterms:modified xsi:type="dcterms:W3CDTF">2017-09-15T17:40:02Z</dcterms:modified>
</cp:coreProperties>
</file>