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7" r:id="rId57"/>
    <p:sldId id="318" r:id="rId58"/>
    <p:sldId id="326" r:id="rId59"/>
    <p:sldId id="327" r:id="rId60"/>
    <p:sldId id="328" r:id="rId61"/>
    <p:sldId id="329" r:id="rId62"/>
    <p:sldId id="330" r:id="rId63"/>
    <p:sldId id="331" r:id="rId64"/>
    <p:sldId id="332" r:id="rId65"/>
    <p:sldId id="333" r:id="rId66"/>
    <p:sldId id="334"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4" r:id="rId84"/>
    <p:sldId id="355" r:id="rId85"/>
    <p:sldId id="356" r:id="rId86"/>
    <p:sldId id="357" r:id="rId87"/>
    <p:sldId id="358" r:id="rId88"/>
    <p:sldId id="359" r:id="rId89"/>
    <p:sldId id="360" r:id="rId90"/>
    <p:sldId id="361" r:id="rId91"/>
    <p:sldId id="362" r:id="rId92"/>
    <p:sldId id="363" r:id="rId93"/>
    <p:sldId id="364" r:id="rId94"/>
    <p:sldId id="365" r:id="rId95"/>
    <p:sldId id="366" r:id="rId96"/>
    <p:sldId id="367" r:id="rId97"/>
    <p:sldId id="368" r:id="rId98"/>
    <p:sldId id="369" r:id="rId99"/>
    <p:sldId id="371" r:id="rId100"/>
    <p:sldId id="372" r:id="rId101"/>
    <p:sldId id="373" r:id="rId102"/>
    <p:sldId id="375"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FDAFF77-657A-4AFC-AA6B-9E55B20FD571}"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80636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FDAFF77-657A-4AFC-AA6B-9E55B20FD571}"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305386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FDAFF77-657A-4AFC-AA6B-9E55B20FD571}"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106517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FDAFF77-657A-4AFC-AA6B-9E55B20FD571}"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204426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DAFF77-657A-4AFC-AA6B-9E55B20FD571}" type="datetimeFigureOut">
              <a:rPr lang="en-CA" smtClean="0"/>
              <a:t>15/09/2017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189300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FDAFF77-657A-4AFC-AA6B-9E55B20FD571}"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1528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FDAFF77-657A-4AFC-AA6B-9E55B20FD571}" type="datetimeFigureOut">
              <a:rPr lang="en-CA" smtClean="0"/>
              <a:t>15/09/2017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307073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FDAFF77-657A-4AFC-AA6B-9E55B20FD571}" type="datetimeFigureOut">
              <a:rPr lang="en-CA" smtClean="0"/>
              <a:t>15/09/2017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92509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AFF77-657A-4AFC-AA6B-9E55B20FD571}" type="datetimeFigureOut">
              <a:rPr lang="en-CA" smtClean="0"/>
              <a:t>15/09/2017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11680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AFF77-657A-4AFC-AA6B-9E55B20FD571}"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5695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AFF77-657A-4AFC-AA6B-9E55B20FD571}" type="datetimeFigureOut">
              <a:rPr lang="en-CA" smtClean="0"/>
              <a:t>15/09/2017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35A963-758F-44E3-A702-CFCD5EC61FDF}" type="slidenum">
              <a:rPr lang="en-CA" smtClean="0"/>
              <a:t>‹#›</a:t>
            </a:fld>
            <a:endParaRPr lang="en-CA"/>
          </a:p>
        </p:txBody>
      </p:sp>
    </p:spTree>
    <p:extLst>
      <p:ext uri="{BB962C8B-B14F-4D97-AF65-F5344CB8AC3E}">
        <p14:creationId xmlns:p14="http://schemas.microsoft.com/office/powerpoint/2010/main" val="405918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AFF77-657A-4AFC-AA6B-9E55B20FD571}" type="datetimeFigureOut">
              <a:rPr lang="en-CA" smtClean="0"/>
              <a:t>15/09/2017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5A963-758F-44E3-A702-CFCD5EC61FDF}" type="slidenum">
              <a:rPr lang="en-CA" smtClean="0"/>
              <a:t>‹#›</a:t>
            </a:fld>
            <a:endParaRPr lang="en-CA"/>
          </a:p>
        </p:txBody>
      </p:sp>
    </p:spTree>
    <p:extLst>
      <p:ext uri="{BB962C8B-B14F-4D97-AF65-F5344CB8AC3E}">
        <p14:creationId xmlns:p14="http://schemas.microsoft.com/office/powerpoint/2010/main" val="2015442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latin typeface="+mj-ea"/>
                <a:ea typeface="+mj-ea"/>
              </a:rPr>
              <a:t>钱进培训是哈法地区资深工程师组成的培训机构，通过各位老师的现身说法，帮助各位学员迅速掌握实战知识，为求职打下坚实的基础。电子邮件：</a:t>
            </a:r>
            <a:r>
              <a:rPr lang="en-CA" dirty="0">
                <a:latin typeface="+mj-ea"/>
                <a:ea typeface="+mj-ea"/>
              </a:rPr>
              <a:t>jin.qian.canada@gmail.com</a:t>
            </a:r>
            <a:r>
              <a:rPr lang="zh-CN" altLang="en-US" dirty="0">
                <a:latin typeface="+mj-ea"/>
                <a:ea typeface="+mj-ea"/>
              </a:rPr>
              <a:t>钱老师报名、答疑微信号：</a:t>
            </a:r>
            <a:r>
              <a:rPr lang="en-CA" dirty="0" err="1">
                <a:latin typeface="+mj-ea"/>
                <a:ea typeface="+mj-ea"/>
              </a:rPr>
              <a:t>qianjincanada</a:t>
            </a:r>
            <a:r>
              <a:rPr lang="en-CA" dirty="0">
                <a:latin typeface="+mj-ea"/>
                <a:ea typeface="+mj-ea"/>
              </a:rPr>
              <a:t>，</a:t>
            </a:r>
            <a:r>
              <a:rPr lang="zh-CN" altLang="en-US" dirty="0">
                <a:latin typeface="+mj-ea"/>
                <a:ea typeface="+mj-ea"/>
              </a:rPr>
              <a:t>或扫描以下二维码添加：</a:t>
            </a:r>
            <a:endParaRPr lang="en-CA" dirty="0">
              <a:latin typeface="+mj-ea"/>
              <a:ea typeface="+mj-ea"/>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10164"/>
            <a:ext cx="4670738" cy="435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284" y="2210163"/>
            <a:ext cx="4206965" cy="4206965"/>
          </a:xfrm>
          <a:prstGeom prst="rect">
            <a:avLst/>
          </a:prstGeom>
        </p:spPr>
      </p:pic>
    </p:spTree>
    <p:extLst>
      <p:ext uri="{BB962C8B-B14F-4D97-AF65-F5344CB8AC3E}">
        <p14:creationId xmlns:p14="http://schemas.microsoft.com/office/powerpoint/2010/main" val="2478120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dirty="0" smtClean="0"/>
              <a:t>方法</a:t>
            </a:r>
            <a:r>
              <a:rPr lang="zh-CN" altLang="en-US" sz="2000" dirty="0" smtClean="0"/>
              <a:t>的</a:t>
            </a:r>
            <a:r>
              <a:rPr lang="en-CA" altLang="en-US" sz="2000" dirty="0" smtClean="0"/>
              <a:t>signature</a:t>
            </a:r>
            <a:r>
              <a:rPr lang="zh-CN" altLang="en-US" sz="2000" dirty="0" smtClean="0"/>
              <a:t>是</a:t>
            </a:r>
            <a:r>
              <a:rPr lang="zh-CN" altLang="en-US" sz="2000" dirty="0" smtClean="0"/>
              <a:t>指方法的组成结构，具体包括方法的名称和参数，涵盖参数的数量、类型以及出现的顺序，但是不包括方法的返回值类型，访问权限修饰符，以及</a:t>
            </a:r>
            <a:r>
              <a:rPr lang="en-CA" altLang="en-US" sz="2000" dirty="0" err="1" smtClean="0"/>
              <a:t>abstract、static、final</a:t>
            </a:r>
            <a:r>
              <a:rPr lang="zh-CN" altLang="en-US" sz="2000" dirty="0" smtClean="0"/>
              <a:t>等修饰符。比如下面两个就是具有相同型构的方法： </a:t>
            </a:r>
          </a:p>
          <a:p>
            <a:pPr marL="0" indent="0" eaLnBrk="1" hangingPunct="1">
              <a:buFont typeface="Arial" panose="020B0604020202020204" pitchFamily="34" charset="0"/>
              <a:buNone/>
            </a:pPr>
            <a:r>
              <a:rPr lang="en-CA" altLang="en-US" sz="2000" dirty="0" smtClean="0"/>
              <a:t>public void method(</a:t>
            </a:r>
            <a:r>
              <a:rPr lang="en-CA" altLang="en-US" sz="2000" dirty="0" err="1" smtClean="0"/>
              <a:t>int</a:t>
            </a:r>
            <a:r>
              <a:rPr lang="en-CA" altLang="en-US" sz="2000" dirty="0" smtClean="0"/>
              <a:t> </a:t>
            </a:r>
            <a:r>
              <a:rPr lang="en-CA" altLang="en-US" sz="2000" dirty="0" err="1" smtClean="0"/>
              <a:t>i</a:t>
            </a:r>
            <a:r>
              <a:rPr lang="en-CA" altLang="en-US" sz="2000" dirty="0" smtClean="0"/>
              <a:t>, String s) {   </a:t>
            </a:r>
          </a:p>
          <a:p>
            <a:pPr marL="0" indent="0" eaLnBrk="1" hangingPunct="1">
              <a:buFont typeface="Arial" panose="020B0604020202020204" pitchFamily="34" charset="0"/>
              <a:buNone/>
            </a:pPr>
            <a:r>
              <a:rPr lang="en-CA" altLang="en-US" sz="2000" dirty="0" smtClean="0"/>
              <a:t>}   </a:t>
            </a:r>
          </a:p>
          <a:p>
            <a:pPr marL="0" indent="0" eaLnBrk="1" hangingPunct="1">
              <a:buFont typeface="Arial" panose="020B0604020202020204" pitchFamily="34" charset="0"/>
              <a:buNone/>
            </a:pPr>
            <a:r>
              <a:rPr lang="en-CA" altLang="en-US" sz="2000" dirty="0" smtClean="0"/>
              <a:t>public String method(</a:t>
            </a:r>
            <a:r>
              <a:rPr lang="en-CA" altLang="en-US" sz="2000" dirty="0" err="1" smtClean="0"/>
              <a:t>int</a:t>
            </a:r>
            <a:r>
              <a:rPr lang="en-CA" altLang="en-US" sz="2000" dirty="0" smtClean="0"/>
              <a:t> </a:t>
            </a:r>
            <a:r>
              <a:rPr lang="en-CA" altLang="en-US" sz="2000" dirty="0" err="1" smtClean="0"/>
              <a:t>i</a:t>
            </a:r>
            <a:r>
              <a:rPr lang="en-CA" altLang="en-US" sz="2000" dirty="0" smtClean="0"/>
              <a:t>, String s) {   </a:t>
            </a:r>
          </a:p>
          <a:p>
            <a:pPr marL="0" indent="0" eaLnBrk="1" hangingPunct="1">
              <a:buFont typeface="Arial" panose="020B0604020202020204" pitchFamily="34" charset="0"/>
              <a:buNone/>
            </a:pPr>
            <a:r>
              <a:rPr lang="en-CA" altLang="en-US" sz="2000" dirty="0" smtClean="0"/>
              <a:t>}  </a:t>
            </a:r>
          </a:p>
          <a:p>
            <a:pPr marL="0" indent="0" eaLnBrk="1" hangingPunct="1">
              <a:buFont typeface="Arial" panose="020B0604020202020204" pitchFamily="34" charset="0"/>
              <a:buNone/>
            </a:pPr>
            <a:endParaRPr lang="en-CA" altLang="en-US" sz="2000" dirty="0" smtClean="0"/>
          </a:p>
          <a:p>
            <a:pPr marL="0" indent="0" eaLnBrk="1" hangingPunct="1">
              <a:buFont typeface="Arial" panose="020B0604020202020204" pitchFamily="34" charset="0"/>
              <a:buNone/>
            </a:pPr>
            <a:r>
              <a:rPr lang="zh-CN" altLang="en-US" sz="2000" dirty="0" smtClean="0"/>
              <a:t>而这两个就是具有不同型构的方法： </a:t>
            </a:r>
          </a:p>
          <a:p>
            <a:pPr marL="0" indent="0" eaLnBrk="1" hangingPunct="1">
              <a:buFont typeface="Arial" panose="020B0604020202020204" pitchFamily="34" charset="0"/>
              <a:buNone/>
            </a:pPr>
            <a:r>
              <a:rPr lang="en-CA" altLang="en-US" sz="2000" dirty="0" smtClean="0"/>
              <a:t>public void method(</a:t>
            </a:r>
            <a:r>
              <a:rPr lang="en-CA" altLang="en-US" sz="2000" dirty="0" err="1" smtClean="0"/>
              <a:t>int</a:t>
            </a:r>
            <a:r>
              <a:rPr lang="en-CA" altLang="en-US" sz="2000" dirty="0" smtClean="0"/>
              <a:t> </a:t>
            </a:r>
            <a:r>
              <a:rPr lang="en-CA" altLang="en-US" sz="2000" dirty="0" err="1" smtClean="0"/>
              <a:t>i</a:t>
            </a:r>
            <a:r>
              <a:rPr lang="en-CA" altLang="en-US" sz="2000" dirty="0" smtClean="0"/>
              <a:t>, String s) {   </a:t>
            </a:r>
          </a:p>
          <a:p>
            <a:pPr marL="0" indent="0" eaLnBrk="1" hangingPunct="1">
              <a:buFont typeface="Arial" panose="020B0604020202020204" pitchFamily="34" charset="0"/>
              <a:buNone/>
            </a:pPr>
            <a:r>
              <a:rPr lang="en-CA" altLang="en-US" sz="2000" dirty="0" smtClean="0"/>
              <a:t>}   </a:t>
            </a:r>
          </a:p>
          <a:p>
            <a:pPr marL="0" indent="0" eaLnBrk="1" hangingPunct="1">
              <a:buFont typeface="Arial" panose="020B0604020202020204" pitchFamily="34" charset="0"/>
              <a:buNone/>
            </a:pPr>
            <a:r>
              <a:rPr lang="en-CA" altLang="en-US" sz="2000" dirty="0" smtClean="0"/>
              <a:t>public void method(String s, </a:t>
            </a:r>
            <a:r>
              <a:rPr lang="en-CA" altLang="en-US" sz="2000" dirty="0" err="1" smtClean="0"/>
              <a:t>int</a:t>
            </a:r>
            <a:r>
              <a:rPr lang="en-CA" altLang="en-US" sz="2000" dirty="0" smtClean="0"/>
              <a:t> </a:t>
            </a:r>
            <a:r>
              <a:rPr lang="en-CA" altLang="en-US" sz="2000" dirty="0" err="1" smtClean="0"/>
              <a:t>i</a:t>
            </a:r>
            <a:r>
              <a:rPr lang="en-CA" altLang="en-US" sz="2000" dirty="0" smtClean="0"/>
              <a:t>) {   </a:t>
            </a:r>
          </a:p>
          <a:p>
            <a:pPr marL="0" indent="0" eaLnBrk="1" hangingPunct="1">
              <a:buFont typeface="Arial" panose="020B0604020202020204" pitchFamily="34" charset="0"/>
              <a:buNone/>
            </a:pPr>
            <a:r>
              <a:rPr lang="en-CA" altLang="en-US" sz="2000" dirty="0" smtClean="0"/>
              <a:t>} </a:t>
            </a:r>
          </a:p>
        </p:txBody>
      </p:sp>
    </p:spTree>
    <p:extLst>
      <p:ext uri="{BB962C8B-B14F-4D97-AF65-F5344CB8AC3E}">
        <p14:creationId xmlns:p14="http://schemas.microsoft.com/office/powerpoint/2010/main" val="33946857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注</a:t>
            </a:r>
            <a:r>
              <a:rPr lang="en-US" altLang="zh-CN" sz="2000" smtClean="0"/>
              <a:t>1</a:t>
            </a:r>
            <a:r>
              <a:rPr lang="zh-CN" altLang="en-US" sz="2000" smtClean="0"/>
              <a:t>：快速的数学回忆，</a:t>
            </a:r>
            <a:r>
              <a:rPr lang="en-US" altLang="zh-CN" sz="2000" smtClean="0"/>
              <a:t>logab = y </a:t>
            </a:r>
            <a:r>
              <a:rPr lang="zh-CN" altLang="en-US" sz="2000" smtClean="0"/>
              <a:t>其实就是 </a:t>
            </a:r>
            <a:r>
              <a:rPr lang="en-US" altLang="zh-CN" sz="2000" smtClean="0"/>
              <a:t>ay = b</a:t>
            </a:r>
            <a:r>
              <a:rPr lang="zh-CN" altLang="en-US" sz="2000" smtClean="0"/>
              <a:t>。所以，</a:t>
            </a:r>
            <a:r>
              <a:rPr lang="en-US" altLang="zh-CN" sz="2000" smtClean="0"/>
              <a:t>log24 = 2</a:t>
            </a:r>
            <a:r>
              <a:rPr lang="zh-CN" altLang="en-US" sz="2000" smtClean="0"/>
              <a:t>，因为 </a:t>
            </a:r>
            <a:r>
              <a:rPr lang="en-US" altLang="zh-CN" sz="2000" smtClean="0"/>
              <a:t>22 = 4</a:t>
            </a:r>
            <a:r>
              <a:rPr lang="zh-CN" altLang="en-US" sz="2000" smtClean="0"/>
              <a:t>。同样 </a:t>
            </a:r>
            <a:r>
              <a:rPr lang="en-US" altLang="zh-CN" sz="2000" smtClean="0"/>
              <a:t>log28 = 3</a:t>
            </a:r>
            <a:r>
              <a:rPr lang="zh-CN" altLang="en-US" sz="2000" smtClean="0"/>
              <a:t>，因为 </a:t>
            </a:r>
            <a:r>
              <a:rPr lang="en-US" altLang="zh-CN" sz="2000" smtClean="0"/>
              <a:t>23 = 8</a:t>
            </a:r>
            <a:r>
              <a:rPr lang="zh-CN" altLang="en-US" sz="2000" smtClean="0"/>
              <a:t>。我们说，</a:t>
            </a:r>
            <a:r>
              <a:rPr lang="en-US" altLang="zh-CN" sz="2000" smtClean="0"/>
              <a:t>log2n </a:t>
            </a:r>
            <a:r>
              <a:rPr lang="zh-CN" altLang="en-US" sz="2000" smtClean="0"/>
              <a:t>的增长速度要慢于 </a:t>
            </a:r>
            <a:r>
              <a:rPr lang="en-US" altLang="zh-CN" sz="2000" smtClean="0"/>
              <a:t>n</a:t>
            </a:r>
            <a:r>
              <a:rPr lang="zh-CN" altLang="en-US" sz="2000" smtClean="0"/>
              <a:t>，因为当 </a:t>
            </a:r>
            <a:r>
              <a:rPr lang="en-US" altLang="zh-CN" sz="2000" smtClean="0"/>
              <a:t>n = 8 </a:t>
            </a:r>
            <a:r>
              <a:rPr lang="zh-CN" altLang="en-US" sz="2000" smtClean="0"/>
              <a:t>时，</a:t>
            </a:r>
            <a:r>
              <a:rPr lang="en-US" altLang="zh-CN" sz="2000" smtClean="0"/>
              <a:t>log2n = 3</a:t>
            </a:r>
            <a:r>
              <a:rPr lang="zh-CN" altLang="en-US" sz="2000" smtClean="0"/>
              <a:t>。</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注</a:t>
            </a:r>
            <a:r>
              <a:rPr lang="en-US" altLang="zh-CN" sz="2000" smtClean="0"/>
              <a:t>2</a:t>
            </a:r>
            <a:r>
              <a:rPr lang="zh-CN" altLang="en-US" sz="2000" smtClean="0"/>
              <a:t>：通常将以 </a:t>
            </a:r>
            <a:r>
              <a:rPr lang="en-US" altLang="zh-CN" sz="2000" smtClean="0"/>
              <a:t>10 </a:t>
            </a:r>
            <a:r>
              <a:rPr lang="zh-CN" altLang="en-US" sz="2000" smtClean="0"/>
              <a:t>为底的对数叫做常用对数。为了简便，</a:t>
            </a:r>
            <a:r>
              <a:rPr lang="en-US" altLang="zh-CN" sz="2000" smtClean="0"/>
              <a:t>N </a:t>
            </a:r>
            <a:r>
              <a:rPr lang="zh-CN" altLang="en-US" sz="2000" smtClean="0"/>
              <a:t>的常用对数 </a:t>
            </a:r>
            <a:r>
              <a:rPr lang="en-US" altLang="zh-CN" sz="2000" smtClean="0"/>
              <a:t>log10 N </a:t>
            </a:r>
            <a:r>
              <a:rPr lang="zh-CN" altLang="en-US" sz="2000" smtClean="0"/>
              <a:t>简写做 </a:t>
            </a:r>
            <a:r>
              <a:rPr lang="en-US" altLang="zh-CN" sz="2000" smtClean="0"/>
              <a:t>lg N</a:t>
            </a:r>
            <a:r>
              <a:rPr lang="zh-CN" altLang="en-US" sz="2000" smtClean="0"/>
              <a:t>，例如 </a:t>
            </a:r>
            <a:r>
              <a:rPr lang="en-US" altLang="zh-CN" sz="2000" smtClean="0"/>
              <a:t>log10 5 </a:t>
            </a:r>
            <a:r>
              <a:rPr lang="zh-CN" altLang="en-US" sz="2000" smtClean="0"/>
              <a:t>记做 </a:t>
            </a:r>
            <a:r>
              <a:rPr lang="en-US" altLang="zh-CN" sz="2000" smtClean="0"/>
              <a:t>lg 5</a:t>
            </a:r>
            <a:r>
              <a:rPr lang="zh-CN" altLang="en-US" sz="2000" smtClean="0"/>
              <a:t>。</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注</a:t>
            </a:r>
            <a:r>
              <a:rPr lang="en-US" altLang="zh-CN" sz="2000" smtClean="0"/>
              <a:t>3</a:t>
            </a:r>
            <a:r>
              <a:rPr lang="zh-CN" altLang="en-US" sz="2000" smtClean="0"/>
              <a:t>：通常将以无理数 </a:t>
            </a:r>
            <a:r>
              <a:rPr lang="en-US" altLang="zh-CN" sz="2000" smtClean="0"/>
              <a:t>e </a:t>
            </a:r>
            <a:r>
              <a:rPr lang="zh-CN" altLang="en-US" sz="2000" smtClean="0"/>
              <a:t>为底的对数叫做自然对数。为了方便，</a:t>
            </a:r>
            <a:r>
              <a:rPr lang="en-US" altLang="zh-CN" sz="2000" smtClean="0"/>
              <a:t>N </a:t>
            </a:r>
            <a:r>
              <a:rPr lang="zh-CN" altLang="en-US" sz="2000" smtClean="0"/>
              <a:t>的自然对数 </a:t>
            </a:r>
            <a:r>
              <a:rPr lang="en-US" altLang="zh-CN" sz="2000" smtClean="0"/>
              <a:t>loge N </a:t>
            </a:r>
            <a:r>
              <a:rPr lang="zh-CN" altLang="en-US" sz="2000" smtClean="0"/>
              <a:t>简写做 </a:t>
            </a:r>
            <a:r>
              <a:rPr lang="en-US" altLang="zh-CN" sz="2000" smtClean="0"/>
              <a:t>ln N</a:t>
            </a:r>
            <a:r>
              <a:rPr lang="zh-CN" altLang="en-US" sz="2000" smtClean="0"/>
              <a:t>，例如 </a:t>
            </a:r>
            <a:r>
              <a:rPr lang="en-US" altLang="zh-CN" sz="2000" smtClean="0"/>
              <a:t>loge 3 </a:t>
            </a:r>
            <a:r>
              <a:rPr lang="zh-CN" altLang="en-US" sz="2000" smtClean="0"/>
              <a:t>记做 </a:t>
            </a:r>
            <a:r>
              <a:rPr lang="en-US" altLang="zh-CN" sz="2000" smtClean="0"/>
              <a:t>ln 3</a:t>
            </a:r>
            <a:r>
              <a:rPr lang="zh-CN" altLang="en-US" sz="2000" smtClean="0"/>
              <a:t>。</a:t>
            </a:r>
            <a:endParaRPr lang="en-CA" altLang="en-US" sz="2000" smtClean="0"/>
          </a:p>
        </p:txBody>
      </p:sp>
    </p:spTree>
    <p:extLst>
      <p:ext uri="{BB962C8B-B14F-4D97-AF65-F5344CB8AC3E}">
        <p14:creationId xmlns:p14="http://schemas.microsoft.com/office/powerpoint/2010/main" val="16643278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endParaRPr lang="en-CA" altLang="en-US" sz="2000" smtClean="0"/>
          </a:p>
        </p:txBody>
      </p:sp>
      <p:pic>
        <p:nvPicPr>
          <p:cNvPr id="20483" name="Picture 2" descr="http://images.cnitblog.com/blog/175043/201412/1512550239011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5763"/>
            <a:ext cx="74580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95231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latin typeface="+mj-ea"/>
                <a:ea typeface="+mj-ea"/>
              </a:rPr>
              <a:t>钱进培训是哈法地区资深工程师组成的培训机构，通过各位老师的现身说法，帮助各位学员迅速掌握实战知识，为求职打下坚实的基础。电子邮件：</a:t>
            </a:r>
            <a:r>
              <a:rPr lang="en-CA" dirty="0">
                <a:latin typeface="+mj-ea"/>
                <a:ea typeface="+mj-ea"/>
              </a:rPr>
              <a:t>jin.qian.canada@gmail.com</a:t>
            </a:r>
            <a:r>
              <a:rPr lang="zh-CN" altLang="en-US" dirty="0">
                <a:latin typeface="+mj-ea"/>
                <a:ea typeface="+mj-ea"/>
              </a:rPr>
              <a:t>钱老师报名、答疑微信号：</a:t>
            </a:r>
            <a:r>
              <a:rPr lang="en-CA" dirty="0" err="1">
                <a:latin typeface="+mj-ea"/>
                <a:ea typeface="+mj-ea"/>
              </a:rPr>
              <a:t>qianjincanada</a:t>
            </a:r>
            <a:r>
              <a:rPr lang="en-CA" dirty="0">
                <a:latin typeface="+mj-ea"/>
                <a:ea typeface="+mj-ea"/>
              </a:rPr>
              <a:t>，</a:t>
            </a:r>
            <a:r>
              <a:rPr lang="zh-CN" altLang="en-US" dirty="0">
                <a:latin typeface="+mj-ea"/>
                <a:ea typeface="+mj-ea"/>
              </a:rPr>
              <a:t>或扫描以下二维码添加：</a:t>
            </a:r>
            <a:endParaRPr lang="en-CA" dirty="0">
              <a:latin typeface="+mj-ea"/>
              <a:ea typeface="+mj-ea"/>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10164"/>
            <a:ext cx="4670738" cy="435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284" y="2210163"/>
            <a:ext cx="4206965" cy="4206965"/>
          </a:xfrm>
          <a:prstGeom prst="rect">
            <a:avLst/>
          </a:prstGeom>
        </p:spPr>
      </p:pic>
    </p:spTree>
    <p:extLst>
      <p:ext uri="{BB962C8B-B14F-4D97-AF65-F5344CB8AC3E}">
        <p14:creationId xmlns:p14="http://schemas.microsoft.com/office/powerpoint/2010/main" val="1944838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zh-CN" altLang="en-US" sz="2000" smtClean="0"/>
              <a:t>重载，英文名是</a:t>
            </a:r>
            <a:r>
              <a:rPr lang="en-US" altLang="zh-CN" sz="2000" smtClean="0"/>
              <a:t>overloading</a:t>
            </a:r>
            <a:r>
              <a:rPr lang="zh-CN" altLang="en-US" sz="2000" smtClean="0"/>
              <a:t>，是指在同一个类中定义了一个以上具有相同名称，但是型构不同的方法。在同一个类中，是不允许定义多于一个的具有相同型构的方法的。</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一个方法名，参数不同</a:t>
            </a:r>
            <a:endParaRPr lang="en-CA" altLang="zh-CN" sz="2000" smtClean="0"/>
          </a:p>
          <a:p>
            <a:pPr marL="0" indent="0" eaLnBrk="1" hangingPunct="1">
              <a:buFont typeface="Arial" panose="020B0604020202020204" pitchFamily="34" charset="0"/>
              <a:buNone/>
            </a:pPr>
            <a:r>
              <a:rPr lang="en-CA" altLang="zh-CN" sz="2000" smtClean="0"/>
              <a:t>void foo(String str);                   </a:t>
            </a:r>
          </a:p>
          <a:p>
            <a:pPr marL="0" indent="0" eaLnBrk="1" hangingPunct="1">
              <a:buFont typeface="Arial" panose="020B0604020202020204" pitchFamily="34" charset="0"/>
              <a:buNone/>
            </a:pPr>
            <a:r>
              <a:rPr lang="en-CA" altLang="zh-CN" sz="2000" smtClean="0"/>
              <a:t>void foo(int number);</a:t>
            </a:r>
          </a:p>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zh-CN" altLang="en-US" sz="2000" smtClean="0"/>
              <a:t>在某个类中的方法可以重载（</a:t>
            </a:r>
            <a:r>
              <a:rPr lang="en-CA" altLang="en-US" sz="2000" smtClean="0"/>
              <a:t>overload）</a:t>
            </a:r>
            <a:r>
              <a:rPr lang="zh-CN" altLang="en-US" sz="2000" smtClean="0"/>
              <a:t>另一个方法，只要它们具有相同的名字和不同的签名。由调用所指定的重载方法是在编译期选定的。</a:t>
            </a:r>
          </a:p>
          <a:p>
            <a:pPr marL="0" indent="0" eaLnBrk="1" hangingPunct="1">
              <a:buFont typeface="Arial" panose="020B0604020202020204" pitchFamily="34" charset="0"/>
              <a:buNone/>
            </a:pPr>
            <a:r>
              <a:rPr lang="en-CA" altLang="en-US" sz="2000" smtClean="0"/>
              <a:t>Java</a:t>
            </a:r>
            <a:r>
              <a:rPr lang="zh-CN" altLang="en-US" sz="2000" smtClean="0"/>
              <a:t>代码</a:t>
            </a:r>
          </a:p>
          <a:p>
            <a:pPr marL="0" indent="0" eaLnBrk="1" hangingPunct="1">
              <a:buFont typeface="Arial" panose="020B0604020202020204" pitchFamily="34" charset="0"/>
              <a:buNone/>
            </a:pPr>
            <a:r>
              <a:rPr lang="en-CA" altLang="en-US" sz="2000" smtClean="0"/>
              <a:t>class CircuitBreaker{</a:t>
            </a:r>
          </a:p>
          <a:p>
            <a:pPr marL="0" indent="0" eaLnBrk="1" hangingPunct="1">
              <a:buFont typeface="Arial" panose="020B0604020202020204" pitchFamily="34" charset="0"/>
              <a:buNone/>
            </a:pPr>
            <a:r>
              <a:rPr lang="en-CA" altLang="en-US" sz="2000" smtClean="0"/>
              <a:t>      public void f (int i){}    //int overloading</a:t>
            </a:r>
          </a:p>
          <a:p>
            <a:pPr marL="0" indent="0" eaLnBrk="1" hangingPunct="1">
              <a:buFont typeface="Arial" panose="020B0604020202020204" pitchFamily="34" charset="0"/>
              <a:buNone/>
            </a:pPr>
            <a:r>
              <a:rPr lang="en-CA" altLang="en-US" sz="2000" smtClean="0"/>
              <a:t>      public void f(String s){}   //String overloading</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84568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85763"/>
            <a:ext cx="10515600" cy="5791200"/>
          </a:xfrm>
        </p:spPr>
        <p:txBody>
          <a:bodyPr>
            <a:normAutofit fontScale="25000" lnSpcReduction="20000"/>
          </a:bodyPr>
          <a:lstStyle/>
          <a:p>
            <a:pPr marL="0" indent="0" eaLnBrk="1" hangingPunct="1">
              <a:buFont typeface="Arial" panose="020B0604020202020204" pitchFamily="34" charset="0"/>
              <a:buNone/>
            </a:pPr>
            <a:r>
              <a:rPr lang="en-CA" altLang="en-US" sz="2000" smtClean="0"/>
              <a:t>public class OverloadPriority {</a:t>
            </a:r>
          </a:p>
          <a:p>
            <a:pPr marL="0" indent="0" eaLnBrk="1" hangingPunct="1">
              <a:buFont typeface="Arial" panose="020B0604020202020204" pitchFamily="34" charset="0"/>
              <a:buNone/>
            </a:pPr>
            <a:r>
              <a:rPr lang="en-CA" altLang="en-US" sz="2000" smtClean="0"/>
              <a:t>	public static void print(Object arg) {</a:t>
            </a:r>
          </a:p>
          <a:p>
            <a:pPr marL="0" indent="0" eaLnBrk="1" hangingPunct="1">
              <a:buFont typeface="Arial" panose="020B0604020202020204" pitchFamily="34" charset="0"/>
              <a:buNone/>
            </a:pPr>
            <a:r>
              <a:rPr lang="en-CA" altLang="en-US" sz="2000" smtClean="0"/>
              <a:t>		System.out.println("parameter type = Object");</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print(int arg) {</a:t>
            </a:r>
          </a:p>
          <a:p>
            <a:pPr marL="0" indent="0" eaLnBrk="1" hangingPunct="1">
              <a:buFont typeface="Arial" panose="020B0604020202020204" pitchFamily="34" charset="0"/>
              <a:buNone/>
            </a:pPr>
            <a:r>
              <a:rPr lang="en-CA" altLang="en-US" sz="2000" smtClean="0"/>
              <a:t>		System.out.println("parameter type = int");</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print(long arg) {</a:t>
            </a:r>
          </a:p>
          <a:p>
            <a:pPr marL="0" indent="0" eaLnBrk="1" hangingPunct="1">
              <a:buFont typeface="Arial" panose="020B0604020202020204" pitchFamily="34" charset="0"/>
              <a:buNone/>
            </a:pPr>
            <a:r>
              <a:rPr lang="en-CA" altLang="en-US" sz="2000" smtClean="0"/>
              <a:t>		System.out.println("parameter type = long");</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print(double arg) {</a:t>
            </a:r>
          </a:p>
          <a:p>
            <a:pPr marL="0" indent="0" eaLnBrk="1" hangingPunct="1">
              <a:buFont typeface="Arial" panose="020B0604020202020204" pitchFamily="34" charset="0"/>
              <a:buNone/>
            </a:pPr>
            <a:r>
              <a:rPr lang="en-CA" altLang="en-US" sz="2000" smtClean="0"/>
              <a:t>		System.out.println("parameter type = double");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print(float arg) {</a:t>
            </a:r>
          </a:p>
          <a:p>
            <a:pPr marL="0" indent="0" eaLnBrk="1" hangingPunct="1">
              <a:buFont typeface="Arial" panose="020B0604020202020204" pitchFamily="34" charset="0"/>
              <a:buNone/>
            </a:pPr>
            <a:r>
              <a:rPr lang="en-CA" altLang="en-US" sz="2000" smtClean="0"/>
              <a:t>		System.out.println("parameter type = float");</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print(char arg) {</a:t>
            </a:r>
          </a:p>
          <a:p>
            <a:pPr marL="0" indent="0" eaLnBrk="1" hangingPunct="1">
              <a:buFont typeface="Arial" panose="020B0604020202020204" pitchFamily="34" charset="0"/>
              <a:buNone/>
            </a:pPr>
            <a:r>
              <a:rPr lang="en-CA" altLang="en-US" sz="2000" smtClean="0"/>
              <a:t>		System.out.println("parameter type = char");</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print(Character arg) {</a:t>
            </a:r>
          </a:p>
          <a:p>
            <a:pPr marL="0" indent="0" eaLnBrk="1" hangingPunct="1">
              <a:buFont typeface="Arial" panose="020B0604020202020204" pitchFamily="34" charset="0"/>
              <a:buNone/>
            </a:pPr>
            <a:r>
              <a:rPr lang="en-CA" altLang="en-US" sz="2000" smtClean="0"/>
              <a:t>		System.out.println("parameter type = Character");</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print(char... arg) {</a:t>
            </a:r>
          </a:p>
          <a:p>
            <a:pPr marL="0" indent="0" eaLnBrk="1" hangingPunct="1">
              <a:buFont typeface="Arial" panose="020B0604020202020204" pitchFamily="34" charset="0"/>
              <a:buNone/>
            </a:pPr>
            <a:r>
              <a:rPr lang="en-CA" altLang="en-US" sz="2000" smtClean="0"/>
              <a:t>		System.out.println("parameter type = char...");</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print(Serializable arg) {</a:t>
            </a:r>
          </a:p>
          <a:p>
            <a:pPr marL="0" indent="0" eaLnBrk="1" hangingPunct="1">
              <a:buFont typeface="Arial" panose="020B0604020202020204" pitchFamily="34" charset="0"/>
              <a:buNone/>
            </a:pPr>
            <a:r>
              <a:rPr lang="en-CA" altLang="en-US" sz="2000" smtClean="0"/>
              <a:t>		System.out.println("parameter type = Serializable");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print(Comparable&lt;?&gt; arg) {</a:t>
            </a:r>
          </a:p>
          <a:p>
            <a:pPr marL="0" indent="0" eaLnBrk="1" hangingPunct="1">
              <a:buFont typeface="Arial" panose="020B0604020202020204" pitchFamily="34" charset="0"/>
              <a:buNone/>
            </a:pPr>
            <a:r>
              <a:rPr lang="en-CA" altLang="en-US" sz="2000" smtClean="0"/>
              <a:t>		System.out.println("parameter type = Comparable");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226381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public static void main(String[] args) {</a:t>
            </a:r>
          </a:p>
          <a:p>
            <a:pPr marL="0" indent="0" eaLnBrk="1" hangingPunct="1">
              <a:buFont typeface="Arial" panose="020B0604020202020204" pitchFamily="34" charset="0"/>
              <a:buNone/>
            </a:pPr>
            <a:r>
              <a:rPr lang="en-CA" altLang="en-US" sz="2000" smtClean="0"/>
              <a:t>		// int</a:t>
            </a:r>
          </a:p>
          <a:p>
            <a:pPr marL="0" indent="0" eaLnBrk="1" hangingPunct="1">
              <a:buFont typeface="Arial" panose="020B0604020202020204" pitchFamily="34" charset="0"/>
              <a:buNone/>
            </a:pPr>
            <a:r>
              <a:rPr lang="en-CA" altLang="en-US" sz="2000" smtClean="0"/>
              <a:t>		print('g');</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2243938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重写，英文名是</a:t>
            </a:r>
            <a:r>
              <a:rPr lang="en-CA" altLang="zh-CN" sz="2000" smtClean="0"/>
              <a:t>Override </a:t>
            </a:r>
            <a:r>
              <a:rPr lang="zh-CN" altLang="en-US" sz="2000" smtClean="0"/>
              <a:t>，是指在继承情况下，子类中定义了与其基类中方法具有相同型构的新方法，就叫做子类把基类的方法重写了。这是实现多态必须的步骤。</a:t>
            </a:r>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en-CA" altLang="zh-CN" sz="2000" smtClean="0"/>
              <a:t>class Parent {</a:t>
            </a:r>
          </a:p>
          <a:p>
            <a:pPr marL="0" indent="0" eaLnBrk="1" hangingPunct="1">
              <a:buFont typeface="Arial" panose="020B0604020202020204" pitchFamily="34" charset="0"/>
              <a:buNone/>
            </a:pPr>
            <a:r>
              <a:rPr lang="en-CA" altLang="zh-CN" sz="2000" smtClean="0"/>
              <a:t>    void foo() {</a:t>
            </a:r>
          </a:p>
          <a:p>
            <a:pPr marL="0" indent="0" eaLnBrk="1" hangingPunct="1">
              <a:buFont typeface="Arial" panose="020B0604020202020204" pitchFamily="34" charset="0"/>
              <a:buNone/>
            </a:pPr>
            <a:r>
              <a:rPr lang="en-CA" altLang="zh-CN" sz="2000" smtClean="0"/>
              <a:t>        System.out.println("Parent foo()");</a:t>
            </a:r>
          </a:p>
          <a:p>
            <a:pPr marL="0" indent="0" eaLnBrk="1" hangingPunct="1">
              <a:buFont typeface="Arial" panose="020B0604020202020204" pitchFamily="34" charset="0"/>
              <a:buNone/>
            </a:pPr>
            <a:r>
              <a:rPr lang="en-CA" altLang="zh-CN" sz="2000" smtClean="0"/>
              <a:t>    }}</a:t>
            </a:r>
          </a:p>
          <a:p>
            <a:pPr marL="0" indent="0" eaLnBrk="1" hangingPunct="1">
              <a:buFont typeface="Arial" panose="020B0604020202020204" pitchFamily="34" charset="0"/>
              <a:buNone/>
            </a:pPr>
            <a:r>
              <a:rPr lang="en-CA" altLang="zh-CN" sz="2000" smtClean="0"/>
              <a:t>class Child extends Parent {</a:t>
            </a:r>
          </a:p>
          <a:p>
            <a:pPr marL="0" indent="0" eaLnBrk="1" hangingPunct="1">
              <a:buFont typeface="Arial" panose="020B0604020202020204" pitchFamily="34" charset="0"/>
              <a:buNone/>
            </a:pPr>
            <a:r>
              <a:rPr lang="en-CA" altLang="zh-CN" sz="2000" smtClean="0"/>
              <a:t>    void foo() {</a:t>
            </a:r>
          </a:p>
          <a:p>
            <a:pPr marL="0" indent="0" eaLnBrk="1" hangingPunct="1">
              <a:buFont typeface="Arial" panose="020B0604020202020204" pitchFamily="34" charset="0"/>
              <a:buNone/>
            </a:pPr>
            <a:r>
              <a:rPr lang="en-CA" altLang="zh-CN" sz="2000" smtClean="0"/>
              <a:t>        System.out.println("Child foo()");</a:t>
            </a:r>
          </a:p>
          <a:p>
            <a:pPr marL="0" indent="0" eaLnBrk="1" hangingPunct="1">
              <a:buFont typeface="Arial" panose="020B0604020202020204" pitchFamily="34" charset="0"/>
              <a:buNone/>
            </a:pPr>
            <a:r>
              <a:rPr lang="en-CA" altLang="zh-CN" sz="2000" smtClean="0"/>
              <a:t>    }}</a:t>
            </a:r>
          </a:p>
          <a:p>
            <a:pPr marL="0" indent="0" eaLnBrk="1" hangingPunct="1">
              <a:buFont typeface="Arial" panose="020B0604020202020204" pitchFamily="34" charset="0"/>
              <a:buNone/>
            </a:pPr>
            <a:endParaRPr lang="en-US" altLang="zh-CN" sz="2000" smtClean="0"/>
          </a:p>
        </p:txBody>
      </p:sp>
    </p:spTree>
    <p:extLst>
      <p:ext uri="{BB962C8B-B14F-4D97-AF65-F5344CB8AC3E}">
        <p14:creationId xmlns:p14="http://schemas.microsoft.com/office/powerpoint/2010/main" val="1758906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在子类中构建与父类相同的方法名、输入参数、输出参数、访问权限（权限可以扩大），并且父类、子类都是静态方法，此种行为叫做隐藏（</a:t>
            </a:r>
            <a:r>
              <a:rPr lang="en-CA" altLang="en-US" sz="2000" smtClean="0"/>
              <a:t>Hide），</a:t>
            </a:r>
            <a:r>
              <a:rPr lang="zh-CN" altLang="en-US" sz="2000" smtClean="0"/>
              <a:t>它与覆写有两点不同：</a:t>
            </a:r>
          </a:p>
          <a:p>
            <a:pPr marL="0" indent="0" eaLnBrk="1" hangingPunct="1">
              <a:buFont typeface="Arial" panose="020B0604020202020204" pitchFamily="34" charset="0"/>
              <a:buNone/>
            </a:pPr>
            <a:r>
              <a:rPr lang="zh-CN" altLang="en-US" sz="2000" smtClean="0"/>
              <a:t>表现形式不同。隐藏用于静态方法，覆写用于非静态方法。在代码上的表现是：</a:t>
            </a:r>
            <a:r>
              <a:rPr lang="en-US" altLang="zh-CN" sz="2000" smtClean="0"/>
              <a:t>@</a:t>
            </a:r>
            <a:r>
              <a:rPr lang="en-CA" altLang="en-US" sz="2000" smtClean="0"/>
              <a:t>Override</a:t>
            </a:r>
            <a:r>
              <a:rPr lang="zh-CN" altLang="en-US" sz="2000" smtClean="0"/>
              <a:t>注解可以用于覆写，不能用于隐藏。</a:t>
            </a:r>
          </a:p>
          <a:p>
            <a:pPr marL="0" indent="0" eaLnBrk="1" hangingPunct="1">
              <a:buFont typeface="Arial" panose="020B0604020202020204" pitchFamily="34" charset="0"/>
              <a:buNone/>
            </a:pPr>
            <a:r>
              <a:rPr lang="zh-CN" altLang="en-US" sz="2000" smtClean="0"/>
              <a:t>职责不同。隐藏的目的是为了抛弃父类静态方法，重现子类方法，是为了遮盖父类的方法，也就是期望父类的静态方法不要破坏子类的业务行为；而覆写则是将父类的行为增强或减弱，延续父类的职责。</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en-CA" altLang="en-US" sz="2000" smtClean="0"/>
              <a:t>Java</a:t>
            </a:r>
            <a:r>
              <a:rPr lang="zh-CN" altLang="en-US" sz="2000" smtClean="0"/>
              <a:t>代码 </a:t>
            </a:r>
          </a:p>
          <a:p>
            <a:pPr marL="0" indent="0" eaLnBrk="1" hangingPunct="1">
              <a:buFont typeface="Arial" panose="020B0604020202020204" pitchFamily="34" charset="0"/>
              <a:buNone/>
            </a:pPr>
            <a:r>
              <a:rPr lang="en-CA" altLang="en-US" sz="2000" smtClean="0"/>
              <a:t>class Base{</a:t>
            </a:r>
          </a:p>
          <a:p>
            <a:pPr marL="0" indent="0" eaLnBrk="1" hangingPunct="1">
              <a:buFont typeface="Arial" panose="020B0604020202020204" pitchFamily="34" charset="0"/>
              <a:buNone/>
            </a:pPr>
            <a:r>
              <a:rPr lang="en-CA" altLang="en-US" sz="2000" smtClean="0"/>
              <a:t>      public static void f(){}</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class Derived extends Base  {</a:t>
            </a:r>
          </a:p>
          <a:p>
            <a:pPr marL="0" indent="0" eaLnBrk="1" hangingPunct="1">
              <a:buFont typeface="Arial" panose="020B0604020202020204" pitchFamily="34" charset="0"/>
              <a:buNone/>
            </a:pPr>
            <a:r>
              <a:rPr lang="en-CA" altLang="en-US" sz="2000" smtClean="0"/>
              <a:t>      private static void f(){}   //hides Base. f()</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1202687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 </a:t>
            </a:r>
            <a:r>
              <a:rPr lang="en-US" altLang="zh-CN" sz="2000" smtClean="0"/>
              <a:t>1.</a:t>
            </a:r>
            <a:r>
              <a:rPr lang="zh-CN" altLang="en-US" sz="2000" smtClean="0"/>
              <a:t>静态变量与静态方法说继承并不确切，静态方法与变量是属于类的方法与变量。而子类也属于超类，比如说</a:t>
            </a:r>
            <a:r>
              <a:rPr lang="en-US" altLang="zh-CN" sz="2000" smtClean="0"/>
              <a:t>Manage extends Employee</a:t>
            </a:r>
            <a:r>
              <a:rPr lang="zh-CN" altLang="en-US" sz="2000" smtClean="0"/>
              <a:t>，则</a:t>
            </a:r>
            <a:r>
              <a:rPr lang="en-US" altLang="zh-CN" sz="2000" smtClean="0"/>
              <a:t>Manage</a:t>
            </a:r>
            <a:r>
              <a:rPr lang="zh-CN" altLang="en-US" sz="2000" smtClean="0"/>
              <a:t>也是一个</a:t>
            </a:r>
            <a:r>
              <a:rPr lang="en-US" altLang="zh-CN" sz="2000" smtClean="0"/>
              <a:t>Employee</a:t>
            </a:r>
            <a:r>
              <a:rPr lang="zh-CN" altLang="en-US" sz="2000" smtClean="0"/>
              <a:t>，所以子类能够调用属于超类的静态变量和方法。注意，子类调用的其实就是超类的静态方法和变量，而不是继承自超类的静态方法与变量。但是如果子类中有同名的静态方法与变量，这时候调用的就是子类本身的，因为子类的静态变量与静态方法会隐藏父类的静态方法和变量。</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       </a:t>
            </a:r>
            <a:r>
              <a:rPr lang="en-US" altLang="zh-CN" sz="2000" smtClean="0"/>
              <a:t>2.</a:t>
            </a:r>
            <a:r>
              <a:rPr lang="zh-CN" altLang="en-US" sz="2000" smtClean="0"/>
              <a:t>如果子类中没有定义同名的变量和方法，那么调用 </a:t>
            </a:r>
            <a:r>
              <a:rPr lang="en-US" altLang="zh-CN" sz="2000" smtClean="0"/>
              <a:t>"</a:t>
            </a:r>
            <a:r>
              <a:rPr lang="zh-CN" altLang="en-US" sz="2000" smtClean="0"/>
              <a:t>子类名</a:t>
            </a:r>
            <a:r>
              <a:rPr lang="en-US" altLang="zh-CN" sz="2000" smtClean="0"/>
              <a:t>.</a:t>
            </a:r>
            <a:r>
              <a:rPr lang="zh-CN" altLang="en-US" sz="2000" smtClean="0"/>
              <a:t>静态方法</a:t>
            </a:r>
            <a:r>
              <a:rPr lang="en-US" altLang="zh-CN" sz="2000" smtClean="0"/>
              <a:t>/</a:t>
            </a:r>
            <a:r>
              <a:rPr lang="zh-CN" altLang="en-US" sz="2000" smtClean="0"/>
              <a:t>变量</a:t>
            </a:r>
            <a:r>
              <a:rPr lang="en-US" altLang="zh-CN" sz="2000" smtClean="0"/>
              <a:t>"</a:t>
            </a:r>
            <a:r>
              <a:rPr lang="zh-CN" altLang="en-US" sz="2000" smtClean="0"/>
              <a:t>调用的是父类的方法及变量</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       </a:t>
            </a:r>
            <a:r>
              <a:rPr lang="en-US" altLang="zh-CN" sz="2000" smtClean="0"/>
              <a:t>3,.</a:t>
            </a:r>
            <a:r>
              <a:rPr lang="zh-CN" altLang="en-US" sz="2000" smtClean="0"/>
              <a:t>如果子类中只定义了同名静态变量，而没有定义与父类同名静态方法，则调用”子类名</a:t>
            </a:r>
            <a:r>
              <a:rPr lang="en-US" altLang="zh-CN" sz="2000" smtClean="0"/>
              <a:t>.</a:t>
            </a:r>
            <a:r>
              <a:rPr lang="zh-CN" altLang="en-US" sz="2000" smtClean="0"/>
              <a:t>静态方法</a:t>
            </a:r>
            <a:r>
              <a:rPr lang="en-US" altLang="zh-CN" sz="2000" smtClean="0"/>
              <a:t>"</a:t>
            </a:r>
            <a:r>
              <a:rPr lang="zh-CN" altLang="en-US" sz="2000" smtClean="0"/>
              <a:t>时，调   用的是父类的静态方法，静态方法中的静态变量也是父类的</a:t>
            </a:r>
            <a:endParaRPr lang="en-US" altLang="zh-CN" sz="2000" smtClean="0"/>
          </a:p>
          <a:p>
            <a:pPr marL="0" indent="0" eaLnBrk="1" hangingPunct="1">
              <a:buFont typeface="Arial" panose="020B0604020202020204" pitchFamily="34" charset="0"/>
              <a:buNone/>
            </a:pPr>
            <a:r>
              <a:rPr lang="en-US" altLang="zh-CN" sz="2000" smtClean="0"/>
              <a:t>       4.</a:t>
            </a:r>
            <a:r>
              <a:rPr lang="zh-CN" altLang="en-US" sz="2000" smtClean="0"/>
              <a:t>如果子类中既定义了与父类同名的静态变量，也定义了与父类同名的静态方法，这时候调用”子类名</a:t>
            </a:r>
            <a:r>
              <a:rPr lang="en-US" altLang="zh-CN" sz="2000" smtClean="0"/>
              <a:t>.</a:t>
            </a:r>
            <a:r>
              <a:rPr lang="zh-CN" altLang="en-US" sz="2000" smtClean="0"/>
              <a:t>静态方法</a:t>
            </a:r>
            <a:r>
              <a:rPr lang="en-US" altLang="zh-CN" sz="2000" smtClean="0"/>
              <a:t>"</a:t>
            </a:r>
            <a:r>
              <a:rPr lang="zh-CN" altLang="en-US" sz="2000" smtClean="0"/>
              <a:t>时，完全与父类无关，里面的静态变量也是子类的</a:t>
            </a:r>
            <a:endParaRPr lang="en-CA" altLang="en-US" sz="2000" smtClean="0"/>
          </a:p>
        </p:txBody>
      </p:sp>
    </p:spTree>
    <p:extLst>
      <p:ext uri="{BB962C8B-B14F-4D97-AF65-F5344CB8AC3E}">
        <p14:creationId xmlns:p14="http://schemas.microsoft.com/office/powerpoint/2010/main" val="2202791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遮蔽（</a:t>
            </a:r>
            <a:r>
              <a:rPr lang="en-CA" altLang="en-US" sz="2000" smtClean="0"/>
              <a:t>shadow）</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一个变量、方法或类型可以分别遮蔽（</a:t>
            </a:r>
            <a:r>
              <a:rPr lang="en-CA" altLang="en-US" sz="2000" smtClean="0"/>
              <a:t>shadow）</a:t>
            </a:r>
            <a:r>
              <a:rPr lang="zh-CN" altLang="en-US" sz="2000" smtClean="0"/>
              <a:t>在一个闭合的文本范围内的具有相同名字的所有变量、方法或类型。如果一个实体被遮蔽了，那么你用它的简单名是无法引用到它的</a:t>
            </a:r>
            <a:r>
              <a:rPr lang="en-US" altLang="zh-CN" sz="2000" smtClean="0"/>
              <a:t>;</a:t>
            </a:r>
            <a:r>
              <a:rPr lang="zh-CN" altLang="en-US" sz="2000" smtClean="0"/>
              <a:t>根据实体的不同，有时你根本就无法引用到它。</a:t>
            </a:r>
          </a:p>
          <a:p>
            <a:pPr marL="0" indent="0" eaLnBrk="1" hangingPunct="1">
              <a:buFont typeface="Arial" panose="020B0604020202020204" pitchFamily="34" charset="0"/>
              <a:buNone/>
            </a:pPr>
            <a:r>
              <a:rPr lang="en-CA" altLang="en-US" sz="2000" smtClean="0"/>
              <a:t>Java</a:t>
            </a:r>
            <a:r>
              <a:rPr lang="zh-CN" altLang="en-US" sz="2000" smtClean="0"/>
              <a:t>代码 </a:t>
            </a:r>
          </a:p>
          <a:p>
            <a:pPr marL="0" indent="0" eaLnBrk="1" hangingPunct="1">
              <a:buFont typeface="Arial" panose="020B0604020202020204" pitchFamily="34" charset="0"/>
              <a:buNone/>
            </a:pPr>
            <a:r>
              <a:rPr lang="en-CA" altLang="en-US" sz="2000" smtClean="0"/>
              <a:t>class WhoKnows{</a:t>
            </a:r>
          </a:p>
          <a:p>
            <a:pPr marL="0" indent="0" eaLnBrk="1" hangingPunct="1">
              <a:buFont typeface="Arial" panose="020B0604020202020204" pitchFamily="34" charset="0"/>
              <a:buNone/>
            </a:pPr>
            <a:r>
              <a:rPr lang="en-CA" altLang="en-US" sz="2000" smtClean="0"/>
              <a:t>    static String sentence=”I don't know.”;</a:t>
            </a:r>
          </a:p>
          <a:p>
            <a:pPr marL="0" indent="0" eaLnBrk="1" hangingPunct="1">
              <a:buFont typeface="Arial" panose="020B0604020202020204" pitchFamily="34" charset="0"/>
              <a:buNone/>
            </a:pPr>
            <a:r>
              <a:rPr lang="en-CA" altLang="en-US" sz="2000" smtClean="0"/>
              <a:t>    public static void main(String[] args〕{</a:t>
            </a:r>
          </a:p>
          <a:p>
            <a:pPr marL="0" indent="0" eaLnBrk="1" hangingPunct="1">
              <a:buFont typeface="Arial" panose="020B0604020202020204" pitchFamily="34" charset="0"/>
              <a:buNone/>
            </a:pPr>
            <a:r>
              <a:rPr lang="en-CA" altLang="en-US" sz="2000" smtClean="0"/>
              <a:t>           String sentence=”I don't know.”;  //shadows static field</a:t>
            </a:r>
          </a:p>
          <a:p>
            <a:pPr marL="0" indent="0" eaLnBrk="1" hangingPunct="1">
              <a:buFont typeface="Arial" panose="020B0604020202020204" pitchFamily="34" charset="0"/>
              <a:buNone/>
            </a:pPr>
            <a:r>
              <a:rPr lang="en-CA" altLang="en-US" sz="2000" smtClean="0"/>
              <a:t>           System.out. println (sentence);  // prints local variable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109165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838200" y="385763"/>
            <a:ext cx="10515600" cy="5791200"/>
          </a:xfrm>
        </p:spPr>
        <p:txBody>
          <a:bodyPr>
            <a:normAutofit lnSpcReduction="10000"/>
          </a:bodyPr>
          <a:lstStyle/>
          <a:p>
            <a:pPr marL="0" indent="0" eaLnBrk="1" hangingPunct="1">
              <a:buFont typeface="Arial" panose="020B0604020202020204" pitchFamily="34" charset="0"/>
              <a:buNone/>
            </a:pPr>
            <a:r>
              <a:rPr lang="zh-CN" altLang="en-US" sz="2000" smtClean="0"/>
              <a:t>遮掩（</a:t>
            </a:r>
            <a:r>
              <a:rPr lang="en-CA" altLang="en-US" sz="2000" smtClean="0"/>
              <a:t>obscure）</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一个变量可以遮掩具有相同名字的一个类型，只要它们都在同一个范围内</a:t>
            </a:r>
            <a:r>
              <a:rPr lang="en-US" altLang="zh-CN" sz="2000" smtClean="0"/>
              <a:t>:</a:t>
            </a:r>
            <a:r>
              <a:rPr lang="zh-CN" altLang="en-US" sz="2000" smtClean="0"/>
              <a:t>如果这个名字被用于变量与类型都被许可的范围，那么它将引用到变量上。相似地，一个变量或一个类型可以遮掩一个包。遮掩是唯一一种两个名字位于不同的名字空间的名字重用形式，这些名字空间包括</a:t>
            </a:r>
            <a:r>
              <a:rPr lang="en-US" altLang="zh-CN" sz="2000" smtClean="0"/>
              <a:t>:</a:t>
            </a:r>
            <a:r>
              <a:rPr lang="zh-CN" altLang="en-US" sz="2000" smtClean="0"/>
              <a:t>变量、包、方法或类型。如果一个类型或一个包被遮掩了，那么你不能通过其简单名引用到它，除非是在这样一个上下文环境中，即语法只允许在其名字空间中出现一种名字。遵守命名习惯就可以极大地消除产生遮掩的可能性</a:t>
            </a:r>
            <a:r>
              <a:rPr lang="en-US" altLang="zh-CN" sz="2000" smtClean="0"/>
              <a:t>:</a:t>
            </a:r>
          </a:p>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en-CA" altLang="en-US" sz="2000" smtClean="0"/>
              <a:t>Java</a:t>
            </a:r>
            <a:r>
              <a:rPr lang="zh-CN" altLang="en-US" sz="2000" smtClean="0"/>
              <a:t>代码 </a:t>
            </a:r>
          </a:p>
          <a:p>
            <a:pPr marL="0" indent="0" eaLnBrk="1" hangingPunct="1">
              <a:buFont typeface="Arial" panose="020B0604020202020204" pitchFamily="34" charset="0"/>
              <a:buNone/>
            </a:pPr>
            <a:r>
              <a:rPr lang="en-CA" altLang="en-US" sz="2000" smtClean="0"/>
              <a:t>public class Obscure{</a:t>
            </a:r>
          </a:p>
          <a:p>
            <a:pPr marL="0" indent="0" eaLnBrk="1" hangingPunct="1">
              <a:buFont typeface="Arial" panose="020B0604020202020204" pitchFamily="34" charset="0"/>
              <a:buNone/>
            </a:pPr>
            <a:r>
              <a:rPr lang="en-CA" altLang="en-US" sz="2000" smtClean="0"/>
              <a:t>      static String System;// Obscures type java.lang.System</a:t>
            </a:r>
          </a:p>
          <a:p>
            <a:pPr marL="0" indent="0" eaLnBrk="1" hangingPunct="1">
              <a:buFont typeface="Arial" panose="020B0604020202020204" pitchFamily="34" charset="0"/>
              <a:buNone/>
            </a:pPr>
            <a:r>
              <a:rPr lang="en-CA" altLang="en-US" sz="2000" smtClean="0"/>
              <a:t>      public static void main(String[] args)</a:t>
            </a:r>
          </a:p>
          <a:p>
            <a:pPr marL="0" indent="0" eaLnBrk="1" hangingPunct="1">
              <a:buFont typeface="Arial" panose="020B0604020202020204" pitchFamily="34" charset="0"/>
              <a:buNone/>
            </a:pPr>
            <a:r>
              <a:rPr lang="en-CA" altLang="en-US" sz="2000" smtClean="0"/>
              <a:t>            // Next line won't compile:System refers to static field</a:t>
            </a:r>
          </a:p>
          <a:p>
            <a:pPr marL="0" indent="0" eaLnBrk="1" hangingPunct="1">
              <a:buFont typeface="Arial" panose="020B0604020202020204" pitchFamily="34" charset="0"/>
              <a:buNone/>
            </a:pPr>
            <a:r>
              <a:rPr lang="en-CA" altLang="en-US" sz="2000" smtClean="0"/>
              <a:t>            System. out. println(“hello, obscure world!”);</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265623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instanceof</a:t>
            </a:r>
            <a:r>
              <a:rPr lang="zh-CN" altLang="en-US" sz="2000" smtClean="0"/>
              <a:t>是</a:t>
            </a:r>
            <a:r>
              <a:rPr lang="en-CA" altLang="en-US" sz="2000" smtClean="0"/>
              <a:t>Java</a:t>
            </a:r>
            <a:r>
              <a:rPr lang="zh-CN" altLang="en-US" sz="2000" smtClean="0"/>
              <a:t>的一个二元操作符，和</a:t>
            </a:r>
            <a:r>
              <a:rPr lang="en-US" altLang="zh-CN" sz="2000" smtClean="0"/>
              <a:t>==</a:t>
            </a:r>
            <a:r>
              <a:rPr lang="zh-CN" altLang="en-US" sz="2000" smtClean="0"/>
              <a:t>，</a:t>
            </a:r>
            <a:r>
              <a:rPr lang="en-US" altLang="zh-CN" sz="2000" smtClean="0"/>
              <a:t>&gt;</a:t>
            </a:r>
            <a:r>
              <a:rPr lang="zh-CN" altLang="en-US" sz="2000" smtClean="0"/>
              <a:t>，</a:t>
            </a:r>
            <a:r>
              <a:rPr lang="en-US" altLang="zh-CN" sz="2000" smtClean="0"/>
              <a:t>&lt;</a:t>
            </a:r>
            <a:r>
              <a:rPr lang="zh-CN" altLang="en-US" sz="2000" smtClean="0"/>
              <a:t>是同一类。由于它是由字母组成的，所以也是</a:t>
            </a:r>
            <a:r>
              <a:rPr lang="en-CA" altLang="en-US" sz="2000" smtClean="0"/>
              <a:t>Java</a:t>
            </a:r>
            <a:r>
              <a:rPr lang="zh-CN" altLang="en-US" sz="2000" smtClean="0"/>
              <a:t>的保留关键字。它的作用是测试它左边的对象是否是它右边的类的实例，返回</a:t>
            </a:r>
            <a:r>
              <a:rPr lang="en-CA" altLang="en-US" sz="2000" smtClean="0"/>
              <a:t>boolean</a:t>
            </a:r>
            <a:r>
              <a:rPr lang="zh-CN" altLang="en-US" sz="2000" smtClean="0"/>
              <a:t>类型的数据。举个例子：</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　　</a:t>
            </a:r>
            <a:r>
              <a:rPr lang="en-CA" altLang="en-US" sz="2000" smtClean="0"/>
              <a:t>String s = "I AM an Object!";</a:t>
            </a:r>
          </a:p>
          <a:p>
            <a:pPr marL="0" indent="0" eaLnBrk="1" hangingPunct="1">
              <a:buFont typeface="Arial" panose="020B0604020202020204" pitchFamily="34" charset="0"/>
              <a:buNone/>
            </a:pPr>
            <a:r>
              <a:rPr lang="en-CA" altLang="en-US" sz="2000" smtClean="0"/>
              <a:t>　　boolean isObject = s instanceof Object;</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a:t>
            </a:r>
            <a:r>
              <a:rPr lang="zh-CN" altLang="en-US" sz="2000" smtClean="0"/>
              <a:t>我们声明了一个</a:t>
            </a:r>
            <a:r>
              <a:rPr lang="en-CA" altLang="en-US" sz="2000" smtClean="0"/>
              <a:t>String</a:t>
            </a:r>
            <a:r>
              <a:rPr lang="zh-CN" altLang="en-US" sz="2000" smtClean="0"/>
              <a:t>对象引用，指向一个</a:t>
            </a:r>
            <a:r>
              <a:rPr lang="en-CA" altLang="en-US" sz="2000" smtClean="0"/>
              <a:t>String</a:t>
            </a:r>
            <a:r>
              <a:rPr lang="zh-CN" altLang="en-US" sz="2000" smtClean="0"/>
              <a:t>对象，然后用</a:t>
            </a:r>
            <a:r>
              <a:rPr lang="en-CA" altLang="en-US" sz="2000" smtClean="0"/>
              <a:t>instancof</a:t>
            </a:r>
            <a:r>
              <a:rPr lang="zh-CN" altLang="en-US" sz="2000" smtClean="0"/>
              <a:t>来测试它所指向的对象是否是</a:t>
            </a:r>
            <a:r>
              <a:rPr lang="en-CA" altLang="en-US" sz="2000" smtClean="0"/>
              <a:t>Object</a:t>
            </a:r>
            <a:r>
              <a:rPr lang="zh-CN" altLang="en-US" sz="2000" smtClean="0"/>
              <a:t>类的一个实例，显然，这是真的，所以返回</a:t>
            </a:r>
            <a:r>
              <a:rPr lang="en-CA" altLang="en-US" sz="2000" smtClean="0"/>
              <a:t>true，</a:t>
            </a:r>
            <a:r>
              <a:rPr lang="zh-CN" altLang="en-US" sz="2000" smtClean="0"/>
              <a:t>也就是</a:t>
            </a:r>
            <a:r>
              <a:rPr lang="en-CA" altLang="en-US" sz="2000" smtClean="0"/>
              <a:t>isObject</a:t>
            </a:r>
            <a:r>
              <a:rPr lang="zh-CN" altLang="en-US" sz="2000" smtClean="0"/>
              <a:t>的值为</a:t>
            </a:r>
            <a:r>
              <a:rPr lang="en-CA" altLang="en-US" sz="2000" smtClean="0"/>
              <a:t>True。</a:t>
            </a:r>
          </a:p>
        </p:txBody>
      </p:sp>
    </p:spTree>
    <p:extLst>
      <p:ext uri="{BB962C8B-B14F-4D97-AF65-F5344CB8AC3E}">
        <p14:creationId xmlns:p14="http://schemas.microsoft.com/office/powerpoint/2010/main" val="368278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多态的基本概念</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多态的深入理解</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多态的本质</a:t>
            </a:r>
            <a:endParaRPr lang="en-CA" altLang="en-US" sz="2000" smtClean="0"/>
          </a:p>
        </p:txBody>
      </p:sp>
    </p:spTree>
    <p:extLst>
      <p:ext uri="{BB962C8B-B14F-4D97-AF65-F5344CB8AC3E}">
        <p14:creationId xmlns:p14="http://schemas.microsoft.com/office/powerpoint/2010/main" val="214793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 obj instanceof T</a:t>
            </a:r>
          </a:p>
          <a:p>
            <a:pPr marL="0" indent="0" eaLnBrk="1" hangingPunct="1">
              <a:buFont typeface="Arial" panose="020B0604020202020204" pitchFamily="34" charset="0"/>
              <a:buNone/>
            </a:pPr>
            <a:r>
              <a:rPr lang="en-CA" altLang="en-US" sz="2000" smtClean="0"/>
              <a:t>boolean result;</a:t>
            </a:r>
          </a:p>
          <a:p>
            <a:pPr marL="0" indent="0" eaLnBrk="1" hangingPunct="1">
              <a:buFont typeface="Arial" panose="020B0604020202020204" pitchFamily="34" charset="0"/>
              <a:buNone/>
            </a:pPr>
            <a:r>
              <a:rPr lang="en-CA" altLang="en-US" sz="2000" smtClean="0"/>
              <a:t>if (obj == null) {</a:t>
            </a:r>
          </a:p>
          <a:p>
            <a:pPr marL="0" indent="0" eaLnBrk="1" hangingPunct="1">
              <a:buFont typeface="Arial" panose="020B0604020202020204" pitchFamily="34" charset="0"/>
              <a:buNone/>
            </a:pPr>
            <a:r>
              <a:rPr lang="en-CA" altLang="en-US" sz="2000" smtClean="0"/>
              <a:t>  result = false;</a:t>
            </a:r>
          </a:p>
          <a:p>
            <a:pPr marL="0" indent="0" eaLnBrk="1" hangingPunct="1">
              <a:buFont typeface="Arial" panose="020B0604020202020204" pitchFamily="34" charset="0"/>
              <a:buNone/>
            </a:pPr>
            <a:r>
              <a:rPr lang="en-CA" altLang="en-US" sz="2000" smtClean="0"/>
              <a:t>} else {</a:t>
            </a:r>
          </a:p>
          <a:p>
            <a:pPr marL="0" indent="0" eaLnBrk="1" hangingPunct="1">
              <a:buFont typeface="Arial" panose="020B0604020202020204" pitchFamily="34" charset="0"/>
              <a:buNone/>
            </a:pPr>
            <a:r>
              <a:rPr lang="en-CA" altLang="en-US" sz="2000" smtClean="0"/>
              <a:t>  try {</a:t>
            </a:r>
          </a:p>
          <a:p>
            <a:pPr marL="0" indent="0" eaLnBrk="1" hangingPunct="1">
              <a:buFont typeface="Arial" panose="020B0604020202020204" pitchFamily="34" charset="0"/>
              <a:buNone/>
            </a:pPr>
            <a:r>
              <a:rPr lang="en-CA" altLang="en-US" sz="2000" smtClean="0"/>
              <a:t>      T temp = (T) obj; // checkcast</a:t>
            </a:r>
          </a:p>
          <a:p>
            <a:pPr marL="0" indent="0" eaLnBrk="1" hangingPunct="1">
              <a:buFont typeface="Arial" panose="020B0604020202020204" pitchFamily="34" charset="0"/>
              <a:buNone/>
            </a:pPr>
            <a:r>
              <a:rPr lang="en-CA" altLang="en-US" sz="2000" smtClean="0"/>
              <a:t>      result = true;</a:t>
            </a:r>
          </a:p>
          <a:p>
            <a:pPr marL="0" indent="0" eaLnBrk="1" hangingPunct="1">
              <a:buFont typeface="Arial" panose="020B0604020202020204" pitchFamily="34" charset="0"/>
              <a:buNone/>
            </a:pPr>
            <a:r>
              <a:rPr lang="en-CA" altLang="en-US" sz="2000" smtClean="0"/>
              <a:t>  } catch (ClassCastException e) {</a:t>
            </a:r>
          </a:p>
          <a:p>
            <a:pPr marL="0" indent="0" eaLnBrk="1" hangingPunct="1">
              <a:buFont typeface="Arial" panose="020B0604020202020204" pitchFamily="34" charset="0"/>
              <a:buNone/>
            </a:pPr>
            <a:r>
              <a:rPr lang="en-CA" altLang="en-US" sz="2000" smtClean="0"/>
              <a:t>      result = false;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1411780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instanceof </a:t>
            </a:r>
            <a:r>
              <a:rPr lang="zh-CN" altLang="en-US" sz="2000" smtClean="0"/>
              <a:t>是</a:t>
            </a:r>
            <a:r>
              <a:rPr lang="en-CA" altLang="en-US" sz="2000" smtClean="0"/>
              <a:t>javac</a:t>
            </a:r>
            <a:r>
              <a:rPr lang="zh-CN" altLang="en-US" sz="2000" smtClean="0"/>
              <a:t>能识别的一个关键字，做词法分析的时候扫描到</a:t>
            </a:r>
            <a:r>
              <a:rPr lang="en-US" altLang="zh-CN" sz="2000" smtClean="0"/>
              <a:t>"</a:t>
            </a:r>
            <a:r>
              <a:rPr lang="en-US" altLang="en-US" sz="2000" smtClean="0"/>
              <a:t>instanceof"</a:t>
            </a:r>
            <a:r>
              <a:rPr lang="zh-CN" altLang="en-US" sz="2000" smtClean="0"/>
              <a:t>关键字就映射到了一个</a:t>
            </a:r>
            <a:r>
              <a:rPr lang="en-US" altLang="en-US" sz="2000" smtClean="0"/>
              <a:t>Token.INSTANCEOF token</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编译器的抽象语法树节点有一个</a:t>
            </a:r>
            <a:r>
              <a:rPr lang="en-US" altLang="zh-CN" sz="2000" smtClean="0"/>
              <a:t>JCTree.JCInstanceOf</a:t>
            </a:r>
            <a:r>
              <a:rPr lang="zh-CN" altLang="en-US" sz="2000" smtClean="0"/>
              <a:t>类用于表示</a:t>
            </a:r>
            <a:r>
              <a:rPr lang="en-US" altLang="zh-CN" sz="2000" smtClean="0"/>
              <a:t>instanceof</a:t>
            </a:r>
            <a:r>
              <a:rPr lang="zh-CN" altLang="en-US" sz="2000" smtClean="0"/>
              <a:t>运算。做语法分析的时候解析到</a:t>
            </a:r>
            <a:r>
              <a:rPr lang="en-US" altLang="zh-CN" sz="2000" smtClean="0"/>
              <a:t>instanceof</a:t>
            </a:r>
            <a:r>
              <a:rPr lang="zh-CN" altLang="en-US" sz="2000" smtClean="0"/>
              <a:t>运算符就会生成这个</a:t>
            </a:r>
            <a:r>
              <a:rPr lang="en-US" altLang="zh-CN" sz="2000" smtClean="0"/>
              <a:t>JCTree.JCInstanceof</a:t>
            </a:r>
            <a:r>
              <a:rPr lang="zh-CN" altLang="en-US" sz="2000" smtClean="0"/>
              <a:t>类型的节点</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生成字节码的时候为</a:t>
            </a:r>
            <a:r>
              <a:rPr lang="en-US" altLang="zh-CN" sz="2000" smtClean="0"/>
              <a:t>JCTree.JCInstanceof</a:t>
            </a:r>
            <a:r>
              <a:rPr lang="zh-CN" altLang="en-US" sz="2000" smtClean="0"/>
              <a:t>节点生成</a:t>
            </a:r>
            <a:r>
              <a:rPr lang="en-US" altLang="zh-CN" sz="2000" smtClean="0"/>
              <a:t>instanceof</a:t>
            </a:r>
            <a:r>
              <a:rPr lang="zh-CN" altLang="en-US" sz="2000" smtClean="0"/>
              <a:t>字节码指令</a:t>
            </a:r>
            <a:endParaRPr lang="en-US"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86890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向上转型</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子类引用的对象转换为父类类型称为向上转型。通俗地说就是是将子类对象转为父类对象。此处父类对象可以是接口。</a:t>
            </a:r>
            <a:endParaRPr lang="en-CA" altLang="zh-CN" sz="2000" smtClean="0"/>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Animal animal = new Cat(); //</a:t>
            </a:r>
            <a:r>
              <a:rPr lang="zh-CN" altLang="en-US" sz="2000" smtClean="0"/>
              <a:t>向上转型</a:t>
            </a:r>
          </a:p>
          <a:p>
            <a:pPr marL="0" indent="0" eaLnBrk="1" hangingPunct="1">
              <a:buFont typeface="Arial" panose="020B0604020202020204" pitchFamily="34" charset="0"/>
              <a:buNone/>
            </a:pPr>
            <a:r>
              <a:rPr lang="zh-CN" altLang="en-US" sz="2000" smtClean="0"/>
              <a:t>        </a:t>
            </a:r>
            <a:r>
              <a:rPr lang="en-CA" altLang="en-US" sz="2000" smtClean="0"/>
              <a:t>animal.eat();</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animal = new Dog();</a:t>
            </a:r>
          </a:p>
          <a:p>
            <a:pPr marL="0" indent="0" eaLnBrk="1" hangingPunct="1">
              <a:buFont typeface="Arial" panose="020B0604020202020204" pitchFamily="34" charset="0"/>
              <a:buNone/>
            </a:pPr>
            <a:r>
              <a:rPr lang="en-CA" altLang="en-US" sz="2000" smtClean="0"/>
              <a:t>        animal.eat();</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向上转型时，子类单独定义的方法会丢失。比如上面</a:t>
            </a:r>
            <a:r>
              <a:rPr lang="en-US" altLang="zh-CN" sz="2000" smtClean="0"/>
              <a:t>Dog</a:t>
            </a:r>
            <a:r>
              <a:rPr lang="zh-CN" altLang="en-US" sz="2000" smtClean="0"/>
              <a:t>类中定义的</a:t>
            </a:r>
            <a:r>
              <a:rPr lang="en-US" altLang="zh-CN" sz="2000" smtClean="0"/>
              <a:t>run</a:t>
            </a:r>
            <a:r>
              <a:rPr lang="zh-CN" altLang="en-US" sz="2000" smtClean="0"/>
              <a:t>方法，当</a:t>
            </a:r>
            <a:r>
              <a:rPr lang="en-US" altLang="zh-CN" sz="2000" smtClean="0"/>
              <a:t>animal</a:t>
            </a:r>
            <a:r>
              <a:rPr lang="zh-CN" altLang="en-US" sz="2000" smtClean="0"/>
              <a:t>引用指向</a:t>
            </a:r>
            <a:r>
              <a:rPr lang="en-US" altLang="zh-CN" sz="2000" smtClean="0"/>
              <a:t>Dog</a:t>
            </a:r>
            <a:r>
              <a:rPr lang="zh-CN" altLang="en-US" sz="2000" smtClean="0"/>
              <a:t>类实例时是访问不到</a:t>
            </a:r>
            <a:r>
              <a:rPr lang="en-US" altLang="zh-CN" sz="2000" smtClean="0"/>
              <a:t>run</a:t>
            </a:r>
            <a:r>
              <a:rPr lang="zh-CN" altLang="en-US" sz="2000" smtClean="0"/>
              <a:t>方法的，</a:t>
            </a:r>
            <a:r>
              <a:rPr lang="en-US" altLang="zh-CN" sz="2000" smtClean="0"/>
              <a:t>animal.run()</a:t>
            </a:r>
            <a:r>
              <a:rPr lang="zh-CN" altLang="en-US" sz="2000" smtClean="0"/>
              <a:t>会报错。</a:t>
            </a:r>
          </a:p>
          <a:p>
            <a:pPr marL="0" indent="0" eaLnBrk="1" hangingPunct="1">
              <a:buFont typeface="Arial" panose="020B0604020202020204" pitchFamily="34" charset="0"/>
              <a:buNone/>
            </a:pPr>
            <a:r>
              <a:rPr lang="zh-CN" altLang="en-US" sz="2000" smtClean="0"/>
              <a:t>子类引用不能指向父类对象。</a:t>
            </a:r>
            <a:r>
              <a:rPr lang="en-US" altLang="zh-CN" sz="2000" smtClean="0"/>
              <a:t>Cat c = (Cat)new Animal()</a:t>
            </a:r>
            <a:r>
              <a:rPr lang="zh-CN" altLang="en-US" sz="2000" smtClean="0"/>
              <a:t>这样是不行的。</a:t>
            </a:r>
            <a:endParaRPr lang="en-CA" altLang="en-US" sz="2000" smtClean="0"/>
          </a:p>
        </p:txBody>
      </p:sp>
    </p:spTree>
    <p:extLst>
      <p:ext uri="{BB962C8B-B14F-4D97-AF65-F5344CB8AC3E}">
        <p14:creationId xmlns:p14="http://schemas.microsoft.com/office/powerpoint/2010/main" val="1527555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dirty="0" smtClean="0"/>
              <a:t>向下转型</a:t>
            </a:r>
          </a:p>
          <a:p>
            <a:pPr marL="0" indent="0" eaLnBrk="1" hangingPunct="1">
              <a:buFont typeface="Arial" panose="020B0604020202020204" pitchFamily="34" charset="0"/>
              <a:buNone/>
            </a:pPr>
            <a:endParaRPr lang="zh-CN" altLang="en-US" sz="2000" dirty="0" smtClean="0"/>
          </a:p>
          <a:p>
            <a:pPr marL="0" indent="0" eaLnBrk="1" hangingPunct="1">
              <a:buFont typeface="Arial" panose="020B0604020202020204" pitchFamily="34" charset="0"/>
              <a:buNone/>
            </a:pPr>
            <a:r>
              <a:rPr lang="zh-CN" altLang="en-US" sz="2000" dirty="0" smtClean="0"/>
              <a:t>与向上转型相对应的就是向下转型了。向下转型是把父类对象转为子类对象</a:t>
            </a:r>
            <a:endParaRPr lang="en-CA" altLang="zh-CN" sz="2000" dirty="0" smtClean="0"/>
          </a:p>
          <a:p>
            <a:pPr marL="0" indent="0" eaLnBrk="1" hangingPunct="1">
              <a:buFont typeface="Arial" panose="020B0604020202020204" pitchFamily="34" charset="0"/>
              <a:buNone/>
            </a:pPr>
            <a:endParaRPr lang="en-CA" altLang="en-US" sz="2000" dirty="0" smtClean="0"/>
          </a:p>
          <a:p>
            <a:pPr marL="0" indent="0" eaLnBrk="1" hangingPunct="1">
              <a:buFont typeface="Arial" panose="020B0604020202020204" pitchFamily="34" charset="0"/>
              <a:buNone/>
            </a:pPr>
            <a:r>
              <a:rPr lang="zh-CN" altLang="en-US" sz="2000" dirty="0" smtClean="0"/>
              <a:t>向下转型注意事项</a:t>
            </a:r>
          </a:p>
          <a:p>
            <a:pPr marL="0" indent="0" eaLnBrk="1" hangingPunct="1">
              <a:buFont typeface="Arial" panose="020B0604020202020204" pitchFamily="34" charset="0"/>
              <a:buNone/>
            </a:pPr>
            <a:endParaRPr lang="zh-CN" altLang="en-US" sz="2000" dirty="0" smtClean="0"/>
          </a:p>
          <a:p>
            <a:pPr marL="0" indent="0" eaLnBrk="1" hangingPunct="1">
              <a:buFont typeface="Arial" panose="020B0604020202020204" pitchFamily="34" charset="0"/>
              <a:buNone/>
            </a:pPr>
            <a:r>
              <a:rPr lang="zh-CN" altLang="en-US" sz="2000" dirty="0" smtClean="0"/>
              <a:t>向下转型的前提是父类对象指向的是子类对象（也就是说，在向下转型之前，它得先向上转型</a:t>
            </a:r>
            <a:r>
              <a:rPr lang="zh-CN" altLang="en-US" sz="2000" dirty="0" smtClean="0"/>
              <a:t>）</a:t>
            </a:r>
            <a:endParaRPr lang="en-CA" altLang="en-US" sz="2000" dirty="0" smtClean="0"/>
          </a:p>
        </p:txBody>
      </p:sp>
    </p:spTree>
    <p:extLst>
      <p:ext uri="{BB962C8B-B14F-4D97-AF65-F5344CB8AC3E}">
        <p14:creationId xmlns:p14="http://schemas.microsoft.com/office/powerpoint/2010/main" val="483972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838200" y="385763"/>
            <a:ext cx="10515600" cy="5791200"/>
          </a:xfrm>
        </p:spPr>
        <p:txBody>
          <a:bodyPr>
            <a:normAutofit lnSpcReduction="10000"/>
          </a:bodyPr>
          <a:lstStyle/>
          <a:p>
            <a:pPr marL="0" indent="0">
              <a:buFont typeface="Arial" panose="020B0604020202020204" pitchFamily="34" charset="0"/>
              <a:buNone/>
            </a:pPr>
            <a:r>
              <a:rPr lang="en-CA" altLang="en-US" sz="1600" b="1" smtClean="0"/>
              <a:t>public class Animal {</a:t>
            </a:r>
          </a:p>
          <a:p>
            <a:pPr marL="0" indent="0">
              <a:buFont typeface="Arial" panose="020B0604020202020204" pitchFamily="34" charset="0"/>
              <a:buNone/>
            </a:pPr>
            <a:r>
              <a:rPr lang="en-CA" altLang="en-US" sz="1600" b="1" smtClean="0"/>
              <a:t>int num = 10;   static int </a:t>
            </a:r>
            <a:r>
              <a:rPr lang="en-CA" altLang="en-US" sz="1600" b="1" i="1" smtClean="0"/>
              <a:t>age = 20;</a:t>
            </a:r>
          </a:p>
          <a:p>
            <a:pPr marL="0" indent="0">
              <a:buFont typeface="Arial" panose="020B0604020202020204" pitchFamily="34" charset="0"/>
              <a:buNone/>
            </a:pPr>
            <a:r>
              <a:rPr lang="en-CA" altLang="en-US" sz="1600" b="1" smtClean="0"/>
              <a:t>public void eat()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动物吃饭</a:t>
            </a:r>
            <a:r>
              <a:rPr lang="en-US" altLang="zh-CN" sz="1600" b="1" i="1" smtClean="0"/>
              <a:t>");</a:t>
            </a:r>
            <a:r>
              <a:rPr lang="en-CA" altLang="en-US" sz="1600" smtClean="0"/>
              <a:t>}</a:t>
            </a:r>
          </a:p>
          <a:p>
            <a:pPr marL="0" indent="0">
              <a:buFont typeface="Arial" panose="020B0604020202020204" pitchFamily="34" charset="0"/>
              <a:buNone/>
            </a:pPr>
            <a:r>
              <a:rPr lang="en-CA" altLang="en-US" sz="1600" b="1" smtClean="0"/>
              <a:t>public static void sleep()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动物在睡觉</a:t>
            </a:r>
            <a:r>
              <a:rPr lang="en-US" altLang="zh-CN" sz="1600" b="1" i="1" smtClean="0"/>
              <a:t>");</a:t>
            </a:r>
            <a:r>
              <a:rPr lang="en-CA" altLang="en-US" sz="1600" smtClean="0"/>
              <a:t>}</a:t>
            </a:r>
          </a:p>
          <a:p>
            <a:pPr marL="0" indent="0">
              <a:buFont typeface="Arial" panose="020B0604020202020204" pitchFamily="34" charset="0"/>
              <a:buNone/>
            </a:pPr>
            <a:r>
              <a:rPr lang="en-CA" altLang="en-US" sz="1600" b="1" smtClean="0"/>
              <a:t>public void run()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动物在奔跑</a:t>
            </a:r>
            <a:r>
              <a:rPr lang="en-US" altLang="zh-CN" sz="1600" b="1" i="1" smtClean="0"/>
              <a:t>");</a:t>
            </a:r>
            <a:r>
              <a:rPr lang="en-CA" altLang="en-US" sz="1600" smtClean="0"/>
              <a:t>}</a:t>
            </a:r>
          </a:p>
          <a:p>
            <a:pPr marL="0" indent="0">
              <a:buFont typeface="Arial" panose="020B0604020202020204" pitchFamily="34" charset="0"/>
              <a:buNone/>
            </a:pPr>
            <a:r>
              <a:rPr lang="en-CA" altLang="en-US" sz="1600" smtClean="0"/>
              <a:t>}</a:t>
            </a:r>
          </a:p>
          <a:p>
            <a:pPr marL="0" indent="0">
              <a:buFont typeface="Arial" panose="020B0604020202020204" pitchFamily="34" charset="0"/>
              <a:buNone/>
            </a:pPr>
            <a:r>
              <a:rPr lang="en-CA" altLang="en-US" sz="1600" b="1" smtClean="0"/>
              <a:t>public class Cat extends Animal {</a:t>
            </a:r>
          </a:p>
          <a:p>
            <a:pPr marL="0" indent="0">
              <a:buFont typeface="Arial" panose="020B0604020202020204" pitchFamily="34" charset="0"/>
              <a:buNone/>
            </a:pPr>
            <a:r>
              <a:rPr lang="en-CA" altLang="en-US" sz="1600" b="1" smtClean="0"/>
              <a:t>int num = 80;   static int </a:t>
            </a:r>
            <a:r>
              <a:rPr lang="en-CA" altLang="en-US" sz="1600" b="1" i="1" smtClean="0"/>
              <a:t>age = 90;</a:t>
            </a:r>
          </a:p>
          <a:p>
            <a:pPr marL="0" indent="0">
              <a:buFont typeface="Arial" panose="020B0604020202020204" pitchFamily="34" charset="0"/>
              <a:buNone/>
            </a:pPr>
            <a:r>
              <a:rPr lang="en-CA" altLang="en-US" sz="1600" smtClean="0"/>
              <a:t>String name = "tomCat";</a:t>
            </a:r>
          </a:p>
          <a:p>
            <a:pPr marL="0" indent="0">
              <a:buFont typeface="Arial" panose="020B0604020202020204" pitchFamily="34" charset="0"/>
              <a:buNone/>
            </a:pPr>
            <a:r>
              <a:rPr lang="en-CA" altLang="en-US" sz="1600" b="1" smtClean="0"/>
              <a:t>public void eat()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猫吃饭</a:t>
            </a:r>
            <a:r>
              <a:rPr lang="en-US" altLang="zh-CN" sz="1600" b="1" i="1" smtClean="0"/>
              <a:t>");</a:t>
            </a:r>
            <a:r>
              <a:rPr lang="en-CA" altLang="en-US" sz="1600" smtClean="0"/>
              <a:t>}</a:t>
            </a:r>
          </a:p>
          <a:p>
            <a:pPr marL="0" indent="0">
              <a:buFont typeface="Arial" panose="020B0604020202020204" pitchFamily="34" charset="0"/>
              <a:buNone/>
            </a:pPr>
            <a:r>
              <a:rPr lang="en-CA" altLang="en-US" sz="1600" b="1" smtClean="0"/>
              <a:t>public static void sleep()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猫在睡觉</a:t>
            </a:r>
            <a:r>
              <a:rPr lang="en-US" altLang="zh-CN" sz="1600" b="1" i="1" smtClean="0"/>
              <a:t>");</a:t>
            </a:r>
            <a:r>
              <a:rPr lang="en-CA" altLang="en-US" sz="1600" smtClean="0"/>
              <a:t>}</a:t>
            </a:r>
          </a:p>
          <a:p>
            <a:pPr marL="0" indent="0">
              <a:buFont typeface="Arial" panose="020B0604020202020204" pitchFamily="34" charset="0"/>
              <a:buNone/>
            </a:pPr>
            <a:r>
              <a:rPr lang="en-CA" altLang="en-US" sz="1600" b="1" smtClean="0"/>
              <a:t>public void catchMouse() {</a:t>
            </a:r>
          </a:p>
          <a:p>
            <a:pPr marL="0" indent="0">
              <a:buFont typeface="Arial" panose="020B0604020202020204" pitchFamily="34" charset="0"/>
              <a:buNone/>
            </a:pPr>
            <a:r>
              <a:rPr lang="en-CA" altLang="en-US" sz="1600" smtClean="0"/>
              <a:t>System.</a:t>
            </a:r>
            <a:r>
              <a:rPr lang="en-CA" altLang="en-US" sz="1600" b="1" i="1" smtClean="0"/>
              <a:t>out.println("</a:t>
            </a:r>
            <a:r>
              <a:rPr lang="zh-CN" altLang="en-US" sz="1600" b="1" i="1" smtClean="0"/>
              <a:t>猫在抓老鼠</a:t>
            </a:r>
            <a:r>
              <a:rPr lang="en-US" altLang="zh-CN" sz="1600" b="1" i="1" smtClean="0"/>
              <a:t>");</a:t>
            </a:r>
            <a:r>
              <a:rPr lang="en-CA" altLang="en-US" sz="1600" smtClean="0"/>
              <a:t>}}</a:t>
            </a:r>
          </a:p>
          <a:p>
            <a:pPr marL="0" indent="0" eaLnBrk="1" hangingPunct="1">
              <a:buFont typeface="Arial" panose="020B0604020202020204" pitchFamily="34" charset="0"/>
              <a:buNone/>
            </a:pPr>
            <a:endParaRPr lang="en-CA" altLang="en-US" sz="1600" smtClean="0"/>
          </a:p>
        </p:txBody>
      </p:sp>
    </p:spTree>
    <p:extLst>
      <p:ext uri="{BB962C8B-B14F-4D97-AF65-F5344CB8AC3E}">
        <p14:creationId xmlns:p14="http://schemas.microsoft.com/office/powerpoint/2010/main" val="3747786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838200" y="385763"/>
            <a:ext cx="10515600" cy="5791200"/>
          </a:xfrm>
        </p:spPr>
        <p:txBody>
          <a:bodyPr/>
          <a:lstStyle/>
          <a:p>
            <a:pPr marL="0" indent="0">
              <a:buFont typeface="Arial" panose="020B0604020202020204" pitchFamily="34" charset="0"/>
              <a:buNone/>
            </a:pPr>
            <a:r>
              <a:rPr lang="en-CA" altLang="en-US" sz="2000" b="1" smtClean="0"/>
              <a:t>public class CatDemo {</a:t>
            </a:r>
          </a:p>
          <a:p>
            <a:pPr marL="0" indent="0">
              <a:buFont typeface="Arial" panose="020B0604020202020204" pitchFamily="34" charset="0"/>
              <a:buNone/>
            </a:pPr>
            <a:r>
              <a:rPr lang="en-CA" altLang="en-US" sz="2000" b="1" smtClean="0"/>
              <a:t>public static void main(String[] args) {</a:t>
            </a:r>
          </a:p>
          <a:p>
            <a:pPr marL="0" indent="0">
              <a:buFont typeface="Arial" panose="020B0604020202020204" pitchFamily="34" charset="0"/>
              <a:buNone/>
            </a:pPr>
            <a:r>
              <a:rPr lang="en-CA" altLang="en-US" sz="2000" smtClean="0"/>
              <a:t>Animal am = </a:t>
            </a:r>
            <a:r>
              <a:rPr lang="en-CA" altLang="en-US" sz="2000" b="1" smtClean="0"/>
              <a:t>new Cat();</a:t>
            </a:r>
          </a:p>
          <a:p>
            <a:pPr marL="0" indent="0">
              <a:buFont typeface="Arial" panose="020B0604020202020204" pitchFamily="34" charset="0"/>
              <a:buNone/>
            </a:pPr>
            <a:r>
              <a:rPr lang="en-CA" altLang="en-US" sz="2000" smtClean="0"/>
              <a:t>am.eat();</a:t>
            </a:r>
          </a:p>
          <a:p>
            <a:pPr marL="0" indent="0">
              <a:buFont typeface="Arial" panose="020B0604020202020204" pitchFamily="34" charset="0"/>
              <a:buNone/>
            </a:pPr>
            <a:r>
              <a:rPr lang="en-CA" altLang="en-US" sz="2000" u="sng" smtClean="0"/>
              <a:t>am.</a:t>
            </a:r>
            <a:r>
              <a:rPr lang="en-CA" altLang="en-US" sz="2000" i="1" u="sng" smtClean="0"/>
              <a:t>sleep();</a:t>
            </a:r>
          </a:p>
          <a:p>
            <a:pPr marL="0" indent="0">
              <a:buFont typeface="Arial" panose="020B0604020202020204" pitchFamily="34" charset="0"/>
              <a:buNone/>
            </a:pPr>
            <a:r>
              <a:rPr lang="en-CA" altLang="en-US" sz="2000" smtClean="0"/>
              <a:t>am.run();</a:t>
            </a:r>
          </a:p>
          <a:p>
            <a:pPr marL="0" indent="0">
              <a:buFont typeface="Arial" panose="020B0604020202020204" pitchFamily="34" charset="0"/>
              <a:buNone/>
            </a:pPr>
            <a:r>
              <a:rPr lang="en-CA" altLang="en-US" sz="2000" smtClean="0"/>
              <a:t>// am.catchMouse();</a:t>
            </a:r>
            <a:endParaRPr lang="zh-CN" altLang="en-US" sz="2000" smtClean="0"/>
          </a:p>
          <a:p>
            <a:pPr marL="0" indent="0">
              <a:buFont typeface="Arial" panose="020B0604020202020204" pitchFamily="34" charset="0"/>
              <a:buNone/>
            </a:pPr>
            <a:r>
              <a:rPr lang="en-CA" altLang="en-US" sz="2000" smtClean="0"/>
              <a:t>// System.out.println(am.name);</a:t>
            </a:r>
            <a:endParaRPr lang="zh-CN" altLang="en-US" sz="2000" smtClean="0"/>
          </a:p>
          <a:p>
            <a:pPr marL="0" indent="0">
              <a:buFont typeface="Arial" panose="020B0604020202020204" pitchFamily="34" charset="0"/>
              <a:buNone/>
            </a:pPr>
            <a:r>
              <a:rPr lang="en-CA" altLang="en-US" sz="2000" smtClean="0"/>
              <a:t>System.</a:t>
            </a:r>
            <a:r>
              <a:rPr lang="en-CA" altLang="en-US" sz="2000" b="1" i="1" smtClean="0"/>
              <a:t>out.println(am.num);</a:t>
            </a:r>
          </a:p>
          <a:p>
            <a:pPr marL="0" indent="0">
              <a:buFont typeface="Arial" panose="020B0604020202020204" pitchFamily="34" charset="0"/>
              <a:buNone/>
            </a:pPr>
            <a:r>
              <a:rPr lang="en-CA" altLang="en-US" sz="2000" smtClean="0"/>
              <a:t>System.</a:t>
            </a:r>
            <a:r>
              <a:rPr lang="en-CA" altLang="en-US" sz="2000" b="1" i="1" smtClean="0"/>
              <a:t>out.println(am.</a:t>
            </a:r>
            <a:r>
              <a:rPr lang="en-CA" altLang="en-US" sz="2000" b="1" i="1" u="sng" smtClean="0"/>
              <a:t>age);</a:t>
            </a:r>
          </a:p>
          <a:p>
            <a:pPr marL="0" indent="0">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zh-CN" altLang="en-US" sz="2000" smtClean="0"/>
              <a:t>子类</a:t>
            </a:r>
            <a:r>
              <a:rPr lang="en-CA" altLang="en-US" sz="2000" smtClean="0"/>
              <a:t>Cat</a:t>
            </a:r>
            <a:r>
              <a:rPr lang="zh-CN" altLang="en-US" sz="2000" smtClean="0"/>
              <a:t>重写了父类</a:t>
            </a:r>
            <a:r>
              <a:rPr lang="en-CA" altLang="en-US" sz="2000" smtClean="0"/>
              <a:t>Animal</a:t>
            </a:r>
            <a:r>
              <a:rPr lang="zh-CN" altLang="en-US" sz="2000" smtClean="0"/>
              <a:t>的非静态成员方法</a:t>
            </a:r>
            <a:r>
              <a:rPr lang="en-CA" altLang="en-US" sz="2000" smtClean="0"/>
              <a:t>am.eat();</a:t>
            </a:r>
            <a:r>
              <a:rPr lang="zh-CN" altLang="en-US" sz="2000" smtClean="0"/>
              <a:t>的输出结果为：猫吃饭。</a:t>
            </a:r>
            <a:endParaRPr lang="en-CA" altLang="zh-CN" sz="2000" smtClean="0"/>
          </a:p>
          <a:p>
            <a:pPr marL="0" indent="0" eaLnBrk="1" hangingPunct="1">
              <a:buFont typeface="Arial" panose="020B0604020202020204" pitchFamily="34" charset="0"/>
              <a:buNone/>
            </a:pPr>
            <a:r>
              <a:rPr lang="zh-CN" altLang="en-US" sz="2000" smtClean="0"/>
              <a:t>子类重写了父类</a:t>
            </a:r>
            <a:r>
              <a:rPr lang="en-US" altLang="zh-CN" sz="2000" smtClean="0"/>
              <a:t>(</a:t>
            </a:r>
            <a:r>
              <a:rPr lang="en-CA" altLang="en-US" sz="2000" smtClean="0"/>
              <a:t>Animal)</a:t>
            </a:r>
            <a:r>
              <a:rPr lang="zh-CN" altLang="en-US" sz="2000" smtClean="0"/>
              <a:t>的静态成员方法</a:t>
            </a:r>
            <a:r>
              <a:rPr lang="en-CA" altLang="en-US" sz="2000" smtClean="0"/>
              <a:t>am.sleep();</a:t>
            </a:r>
            <a:r>
              <a:rPr lang="zh-CN" altLang="en-US" sz="2000" smtClean="0"/>
              <a:t>的输出结果为：动物在睡觉</a:t>
            </a:r>
            <a:endParaRPr lang="en-CA" altLang="zh-CN" sz="2000" smtClean="0"/>
          </a:p>
          <a:p>
            <a:pPr marL="0" indent="0" eaLnBrk="1" hangingPunct="1">
              <a:buFont typeface="Arial" panose="020B0604020202020204" pitchFamily="34" charset="0"/>
              <a:buNone/>
            </a:pPr>
            <a:r>
              <a:rPr lang="zh-CN" altLang="en-US" sz="2000" smtClean="0"/>
              <a:t>未被子类（</a:t>
            </a:r>
            <a:r>
              <a:rPr lang="en-CA" altLang="en-US" sz="2000" smtClean="0"/>
              <a:t>Cat）</a:t>
            </a:r>
            <a:r>
              <a:rPr lang="zh-CN" altLang="en-US" sz="2000" smtClean="0"/>
              <a:t>重写的父类（</a:t>
            </a:r>
            <a:r>
              <a:rPr lang="en-CA" altLang="en-US" sz="2000" smtClean="0"/>
              <a:t>Animal）</a:t>
            </a:r>
            <a:r>
              <a:rPr lang="zh-CN" altLang="en-US" sz="2000" smtClean="0"/>
              <a:t>方法</a:t>
            </a:r>
            <a:r>
              <a:rPr lang="en-CA" altLang="en-US" sz="2000" smtClean="0"/>
              <a:t>am.run()</a:t>
            </a:r>
            <a:r>
              <a:rPr lang="zh-CN" altLang="en-US" sz="2000" smtClean="0"/>
              <a:t>输出结果为：动物在奔跑</a:t>
            </a:r>
            <a:endParaRPr lang="en-CA" altLang="zh-CN" sz="2000" smtClean="0"/>
          </a:p>
          <a:p>
            <a:pPr marL="0" indent="0">
              <a:buFont typeface="Arial" panose="020B0604020202020204" pitchFamily="34" charset="0"/>
              <a:buNone/>
            </a:pPr>
            <a:endParaRPr lang="en-CA"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608168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622300" y="338138"/>
            <a:ext cx="10515600" cy="5791200"/>
          </a:xfrm>
        </p:spPr>
        <p:txBody>
          <a:bodyPr/>
          <a:lstStyle/>
          <a:p>
            <a:pPr marL="0" indent="0" eaLnBrk="1" hangingPunct="1">
              <a:buFont typeface="Arial" panose="020B0604020202020204" pitchFamily="34" charset="0"/>
              <a:buNone/>
            </a:pPr>
            <a:endParaRPr lang="en-CA" altLang="zh-CN" sz="2000" dirty="0" smtClean="0"/>
          </a:p>
          <a:p>
            <a:pPr marL="0" indent="0" eaLnBrk="1" hangingPunct="1">
              <a:buFont typeface="Arial" panose="020B0604020202020204" pitchFamily="34" charset="0"/>
              <a:buNone/>
            </a:pPr>
            <a:r>
              <a:rPr lang="zh-CN" altLang="en-US" sz="2000" dirty="0" smtClean="0"/>
              <a:t>成员变量</a:t>
            </a:r>
          </a:p>
          <a:p>
            <a:pPr marL="0" indent="0" eaLnBrk="1" hangingPunct="1">
              <a:buFont typeface="Arial" panose="020B0604020202020204" pitchFamily="34" charset="0"/>
              <a:buNone/>
            </a:pPr>
            <a:r>
              <a:rPr lang="zh-CN" altLang="en-US" sz="2000" dirty="0" smtClean="0"/>
              <a:t>编译看左边</a:t>
            </a:r>
            <a:r>
              <a:rPr lang="en-US" altLang="zh-CN" sz="2000" dirty="0" smtClean="0"/>
              <a:t>(</a:t>
            </a:r>
            <a:r>
              <a:rPr lang="zh-CN" altLang="en-US" sz="2000" dirty="0" smtClean="0"/>
              <a:t>父类</a:t>
            </a:r>
            <a:r>
              <a:rPr lang="en-US" altLang="zh-CN" sz="2000" dirty="0" smtClean="0"/>
              <a:t>),</a:t>
            </a:r>
            <a:r>
              <a:rPr lang="zh-CN" altLang="en-US" sz="2000" dirty="0" smtClean="0"/>
              <a:t>运行看左边</a:t>
            </a:r>
            <a:r>
              <a:rPr lang="en-US" altLang="zh-CN" sz="2000" dirty="0" smtClean="0"/>
              <a:t>(</a:t>
            </a:r>
            <a:r>
              <a:rPr lang="zh-CN" altLang="en-US" sz="2000" dirty="0" smtClean="0"/>
              <a:t>父类</a:t>
            </a:r>
            <a:r>
              <a:rPr lang="en-US" altLang="zh-CN" sz="2000" dirty="0" smtClean="0"/>
              <a:t>)</a:t>
            </a:r>
          </a:p>
          <a:p>
            <a:pPr marL="0" indent="0" eaLnBrk="1" hangingPunct="1">
              <a:buFont typeface="Arial" panose="020B0604020202020204" pitchFamily="34" charset="0"/>
              <a:buNone/>
            </a:pPr>
            <a:r>
              <a:rPr lang="zh-CN" altLang="en-US" sz="2000" dirty="0" smtClean="0"/>
              <a:t>成员方法</a:t>
            </a:r>
          </a:p>
          <a:p>
            <a:pPr marL="0" indent="0" eaLnBrk="1" hangingPunct="1">
              <a:buFont typeface="Arial" panose="020B0604020202020204" pitchFamily="34" charset="0"/>
              <a:buNone/>
            </a:pPr>
            <a:r>
              <a:rPr lang="zh-CN" altLang="en-US" sz="2000" dirty="0" smtClean="0"/>
              <a:t>编译看左边</a:t>
            </a:r>
            <a:r>
              <a:rPr lang="en-US" altLang="zh-CN" sz="2000" dirty="0" smtClean="0"/>
              <a:t>(</a:t>
            </a:r>
            <a:r>
              <a:rPr lang="zh-CN" altLang="en-US" sz="2000" dirty="0" smtClean="0"/>
              <a:t>父类</a:t>
            </a:r>
            <a:r>
              <a:rPr lang="en-US" altLang="zh-CN" sz="2000" dirty="0" smtClean="0"/>
              <a:t>)</a:t>
            </a:r>
            <a:r>
              <a:rPr lang="zh-CN" altLang="en-US" sz="2000" dirty="0" smtClean="0"/>
              <a:t>，运行看右边</a:t>
            </a:r>
            <a:r>
              <a:rPr lang="en-US" altLang="zh-CN" sz="2000" dirty="0" smtClean="0"/>
              <a:t>(</a:t>
            </a:r>
            <a:r>
              <a:rPr lang="zh-CN" altLang="en-US" sz="2000" dirty="0" smtClean="0"/>
              <a:t>子类</a:t>
            </a:r>
            <a:r>
              <a:rPr lang="en-US" altLang="zh-CN" sz="2000" dirty="0" smtClean="0"/>
              <a:t>)</a:t>
            </a:r>
            <a:r>
              <a:rPr lang="zh-CN" altLang="en-US" sz="2000" dirty="0" smtClean="0"/>
              <a:t>。动态绑定</a:t>
            </a:r>
          </a:p>
          <a:p>
            <a:pPr marL="0" indent="0" eaLnBrk="1" hangingPunct="1">
              <a:buFont typeface="Arial" panose="020B0604020202020204" pitchFamily="34" charset="0"/>
              <a:buNone/>
            </a:pPr>
            <a:r>
              <a:rPr lang="zh-CN" altLang="en-US" sz="2000" dirty="0" smtClean="0"/>
              <a:t>静态方法</a:t>
            </a:r>
          </a:p>
          <a:p>
            <a:pPr marL="0" indent="0" eaLnBrk="1" hangingPunct="1">
              <a:buFont typeface="Arial" panose="020B0604020202020204" pitchFamily="34" charset="0"/>
              <a:buNone/>
            </a:pPr>
            <a:r>
              <a:rPr lang="zh-CN" altLang="en-US" sz="2000" dirty="0" smtClean="0"/>
              <a:t>编译看左边</a:t>
            </a:r>
            <a:r>
              <a:rPr lang="en-US" altLang="zh-CN" sz="2000" dirty="0" smtClean="0"/>
              <a:t>(</a:t>
            </a:r>
            <a:r>
              <a:rPr lang="zh-CN" altLang="en-US" sz="2000" dirty="0" smtClean="0"/>
              <a:t>父类</a:t>
            </a:r>
            <a:r>
              <a:rPr lang="en-US" altLang="zh-CN" sz="2000" dirty="0" smtClean="0"/>
              <a:t>)</a:t>
            </a:r>
            <a:r>
              <a:rPr lang="zh-CN" altLang="en-US" sz="2000" dirty="0" smtClean="0"/>
              <a:t>，运行看左边</a:t>
            </a:r>
            <a:r>
              <a:rPr lang="en-US" altLang="zh-CN" sz="2000" dirty="0" smtClean="0"/>
              <a:t>(</a:t>
            </a:r>
            <a:r>
              <a:rPr lang="zh-CN" altLang="en-US" sz="2000" dirty="0" smtClean="0"/>
              <a:t>父类</a:t>
            </a:r>
            <a:r>
              <a:rPr lang="en-US" altLang="zh-CN" sz="2000" dirty="0" smtClean="0"/>
              <a:t>)</a:t>
            </a:r>
            <a:r>
              <a:rPr lang="zh-CN" altLang="en-US" sz="2000" dirty="0" smtClean="0"/>
              <a:t>。</a:t>
            </a:r>
          </a:p>
          <a:p>
            <a:pPr marL="0" indent="0" eaLnBrk="1" hangingPunct="1">
              <a:buFont typeface="Arial" panose="020B0604020202020204" pitchFamily="34" charset="0"/>
              <a:buNone/>
            </a:pPr>
            <a:endParaRPr lang="en-CA" altLang="zh-CN" sz="2000" dirty="0" smtClean="0"/>
          </a:p>
        </p:txBody>
      </p:sp>
    </p:spTree>
    <p:extLst>
      <p:ext uri="{BB962C8B-B14F-4D97-AF65-F5344CB8AC3E}">
        <p14:creationId xmlns:p14="http://schemas.microsoft.com/office/powerpoint/2010/main" val="3236122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父类的私有属性和私有方法，子类是不能访问的，当然一些父类的私有属性可能可以通过相应的方法访问到，但是私有的方法似乎不能简单的访问，这里暂不考虑</a:t>
            </a:r>
            <a:r>
              <a:rPr lang="en-US" altLang="zh-CN" sz="2000" smtClean="0"/>
              <a:t>Java</a:t>
            </a:r>
            <a:r>
              <a:rPr lang="zh-CN" altLang="en-US" sz="2000" smtClean="0"/>
              <a:t>反射机制</a:t>
            </a:r>
            <a:r>
              <a:rPr lang="en-CA" altLang="zh-CN" sz="2000" smtClean="0"/>
              <a:t>.</a:t>
            </a:r>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zh-CN" altLang="en-US" sz="2000" smtClean="0"/>
              <a:t>子类不能继承父类私有的属性及方法</a:t>
            </a:r>
            <a:r>
              <a:rPr lang="en-CA" altLang="zh-CN" sz="2000" smtClean="0"/>
              <a:t>?</a:t>
            </a:r>
          </a:p>
          <a:p>
            <a:pPr marL="0" indent="0" eaLnBrk="1" hangingPunct="1">
              <a:buFont typeface="Arial" panose="020B0604020202020204" pitchFamily="34" charset="0"/>
              <a:buNone/>
            </a:pPr>
            <a:r>
              <a:rPr lang="zh-CN" altLang="en-US" sz="2000" smtClean="0"/>
              <a:t>在一个子类被创建的时候，首先会在内存中创建一个父类对象，然后在父类对象外部放上子类独有的属性，两者合起来形成一个子类的对象。所以所谓的继承使子类拥有父类所有的属性和方法其实可以这样理解，子类对象确实拥有父类对象中所有的属性和方法，但是父类对象中的私有属性和方法，子类是无法访问到的，只是拥有，但不能使用。</a:t>
            </a:r>
            <a:endParaRPr lang="en-CA" altLang="zh-CN" sz="2000" smtClean="0"/>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zh-CN" altLang="en-US" sz="2000" smtClean="0"/>
              <a:t>就像有些东西你可能拥有，但是你并不能使用。所以子类对象是绝对大于父类对象的，所谓的子类对象只能继承父类非私有的属性及方法的说法是错误的。可以继承，只是无法访问到。</a:t>
            </a:r>
            <a:endParaRPr lang="en-CA" altLang="en-US" sz="2000" smtClean="0"/>
          </a:p>
        </p:txBody>
      </p:sp>
    </p:spTree>
    <p:extLst>
      <p:ext uri="{BB962C8B-B14F-4D97-AF65-F5344CB8AC3E}">
        <p14:creationId xmlns:p14="http://schemas.microsoft.com/office/powerpoint/2010/main" val="1466192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838200" y="385763"/>
            <a:ext cx="10515600" cy="5791200"/>
          </a:xfrm>
        </p:spPr>
        <p:txBody>
          <a:bodyPr>
            <a:normAutofit fontScale="92500" lnSpcReduction="10000"/>
          </a:bodyPr>
          <a:lstStyle/>
          <a:p>
            <a:pPr marL="0" indent="0" eaLnBrk="1" hangingPunct="1">
              <a:buFont typeface="Arial" panose="020B0604020202020204" pitchFamily="34" charset="0"/>
              <a:buNone/>
            </a:pPr>
            <a:r>
              <a:rPr lang="en-CA" altLang="en-US" sz="2000" smtClean="0"/>
              <a:t>public class FieldDemo { </a:t>
            </a:r>
          </a:p>
          <a:p>
            <a:pPr marL="0" indent="0" eaLnBrk="1" hangingPunct="1">
              <a:buFont typeface="Arial" panose="020B0604020202020204" pitchFamily="34" charset="0"/>
              <a:buNone/>
            </a:pPr>
            <a:r>
              <a:rPr lang="en-CA" altLang="en-US" sz="2000" smtClean="0"/>
              <a:t>  public static void main(String[] args){ </a:t>
            </a:r>
          </a:p>
          <a:p>
            <a:pPr marL="0" indent="0" eaLnBrk="1" hangingPunct="1">
              <a:buFont typeface="Arial" panose="020B0604020202020204" pitchFamily="34" charset="0"/>
              <a:buNone/>
            </a:pPr>
            <a:r>
              <a:rPr lang="en-CA" altLang="en-US" sz="2000" smtClean="0"/>
              <a:t>    Student t = new Student("Jack"); </a:t>
            </a:r>
          </a:p>
          <a:p>
            <a:pPr marL="0" indent="0" eaLnBrk="1" hangingPunct="1">
              <a:buFont typeface="Arial" panose="020B0604020202020204" pitchFamily="34" charset="0"/>
              <a:buNone/>
            </a:pPr>
            <a:r>
              <a:rPr lang="en-CA" altLang="en-US" sz="2000" smtClean="0"/>
              <a:t>    Person p = t;//</a:t>
            </a:r>
            <a:r>
              <a:rPr lang="zh-CN" altLang="en-US" sz="2000" smtClean="0"/>
              <a:t>父类创建的引用指向子类所创建的对象  </a:t>
            </a:r>
          </a:p>
          <a:p>
            <a:pPr marL="0" indent="0" eaLnBrk="1" hangingPunct="1">
              <a:buFont typeface="Arial" panose="020B0604020202020204" pitchFamily="34" charset="0"/>
              <a:buNone/>
            </a:pPr>
            <a:r>
              <a:rPr lang="zh-CN" altLang="en-US" sz="2000" smtClean="0"/>
              <a:t>    </a:t>
            </a:r>
            <a:r>
              <a:rPr lang="en-CA" altLang="en-US" sz="2000" smtClean="0"/>
              <a:t>System.out.println(t.name+","+p.name); </a:t>
            </a:r>
          </a:p>
          <a:p>
            <a:pPr marL="0" indent="0" eaLnBrk="1" hangingPunct="1">
              <a:buFont typeface="Arial" panose="020B0604020202020204" pitchFamily="34" charset="0"/>
              <a:buNone/>
            </a:pPr>
            <a:r>
              <a:rPr lang="en-CA" altLang="en-US" sz="2000" smtClean="0"/>
              <a:t>    System.out.println(t.getName()+","+p.getName());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class Person{ </a:t>
            </a:r>
          </a:p>
          <a:p>
            <a:pPr marL="0" indent="0" eaLnBrk="1" hangingPunct="1">
              <a:buFont typeface="Arial" panose="020B0604020202020204" pitchFamily="34" charset="0"/>
              <a:buNone/>
            </a:pPr>
            <a:r>
              <a:rPr lang="en-CA" altLang="en-US" sz="2000" smtClean="0"/>
              <a:t>  String name; </a:t>
            </a:r>
          </a:p>
          <a:p>
            <a:pPr marL="0" indent="0" eaLnBrk="1" hangingPunct="1">
              <a:buFont typeface="Arial" panose="020B0604020202020204" pitchFamily="34" charset="0"/>
              <a:buNone/>
            </a:pPr>
            <a:r>
              <a:rPr lang="en-CA" altLang="en-US" sz="2000" smtClean="0"/>
              <a:t>  int age; </a:t>
            </a:r>
          </a:p>
          <a:p>
            <a:pPr marL="0" indent="0" eaLnBrk="1" hangingPunct="1">
              <a:buFont typeface="Arial" panose="020B0604020202020204" pitchFamily="34" charset="0"/>
              <a:buNone/>
            </a:pPr>
            <a:r>
              <a:rPr lang="en-CA" altLang="en-US" sz="2000" smtClean="0"/>
              <a:t>  public String getName(){ </a:t>
            </a:r>
          </a:p>
          <a:p>
            <a:pPr marL="0" indent="0" eaLnBrk="1" hangingPunct="1">
              <a:buFont typeface="Arial" panose="020B0604020202020204" pitchFamily="34" charset="0"/>
              <a:buNone/>
            </a:pPr>
            <a:r>
              <a:rPr lang="en-CA" altLang="en-US" sz="2000" smtClean="0"/>
              <a:t>    return this.name;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a:t>
            </a:r>
          </a:p>
        </p:txBody>
      </p:sp>
    </p:spTree>
    <p:extLst>
      <p:ext uri="{BB962C8B-B14F-4D97-AF65-F5344CB8AC3E}">
        <p14:creationId xmlns:p14="http://schemas.microsoft.com/office/powerpoint/2010/main" val="2230586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838200" y="385763"/>
            <a:ext cx="10515600" cy="5791200"/>
          </a:xfrm>
        </p:spPr>
        <p:txBody>
          <a:bodyPr>
            <a:normAutofit lnSpcReduction="10000"/>
          </a:bodyPr>
          <a:lstStyle/>
          <a:p>
            <a:pPr marL="0" indent="0" eaLnBrk="1" hangingPunct="1">
              <a:buFont typeface="Arial" panose="020B0604020202020204" pitchFamily="34" charset="0"/>
              <a:buNone/>
            </a:pPr>
            <a:r>
              <a:rPr lang="en-CA" altLang="en-US" sz="2000" smtClean="0"/>
              <a:t>class Student extends Person{ </a:t>
            </a:r>
          </a:p>
          <a:p>
            <a:pPr marL="0" indent="0" eaLnBrk="1" hangingPunct="1">
              <a:buFont typeface="Arial" panose="020B0604020202020204" pitchFamily="34" charset="0"/>
              <a:buNone/>
            </a:pPr>
            <a:r>
              <a:rPr lang="en-CA" altLang="en-US" sz="2000" smtClean="0"/>
              <a:t>  String name; // </a:t>
            </a:r>
            <a:r>
              <a:rPr lang="zh-CN" altLang="en-US" sz="2000" smtClean="0"/>
              <a:t>属性和父类属性名相同，但在做开发时一般不会和父类属性名相同！！  </a:t>
            </a:r>
          </a:p>
          <a:p>
            <a:pPr marL="0" indent="0" eaLnBrk="1" hangingPunct="1">
              <a:buFont typeface="Arial" panose="020B0604020202020204" pitchFamily="34" charset="0"/>
              <a:buNone/>
            </a:pPr>
            <a:r>
              <a:rPr lang="zh-CN" altLang="en-US" sz="2000" smtClean="0"/>
              <a:t>  </a:t>
            </a:r>
            <a:r>
              <a:rPr lang="en-CA" altLang="en-US" sz="2000" smtClean="0"/>
              <a:t>public Student(String name){ </a:t>
            </a:r>
          </a:p>
          <a:p>
            <a:pPr marL="0" indent="0" eaLnBrk="1" hangingPunct="1">
              <a:buFont typeface="Arial" panose="020B0604020202020204" pitchFamily="34" charset="0"/>
              <a:buNone/>
            </a:pPr>
            <a:r>
              <a:rPr lang="en-CA" altLang="en-US" sz="2000" smtClean="0"/>
              <a:t>    this.name = name; </a:t>
            </a:r>
          </a:p>
          <a:p>
            <a:pPr marL="0" indent="0" eaLnBrk="1" hangingPunct="1">
              <a:buFont typeface="Arial" panose="020B0604020202020204" pitchFamily="34" charset="0"/>
              <a:buNone/>
            </a:pPr>
            <a:r>
              <a:rPr lang="en-CA" altLang="en-US" sz="2000" smtClean="0"/>
              <a:t>    super.name = "Rose"; // </a:t>
            </a:r>
            <a:r>
              <a:rPr lang="zh-CN" altLang="en-US" sz="2000" smtClean="0"/>
              <a:t>为父类中的属性赋值  </a:t>
            </a:r>
          </a:p>
          <a:p>
            <a:pPr marL="0" indent="0" eaLnBrk="1" hangingPunct="1">
              <a:buFont typeface="Arial" panose="020B0604020202020204" pitchFamily="34" charset="0"/>
              <a:buNone/>
            </a:pPr>
            <a:r>
              <a:rPr lang="zh-CN" altLang="en-US" sz="2000" smtClean="0"/>
              <a:t>  </a:t>
            </a:r>
            <a:r>
              <a:rPr lang="en-US" altLang="zh-CN" sz="2000" smtClean="0"/>
              <a:t>} </a:t>
            </a:r>
          </a:p>
          <a:p>
            <a:pPr marL="0" indent="0" eaLnBrk="1" hangingPunct="1">
              <a:buFont typeface="Arial" panose="020B0604020202020204" pitchFamily="34" charset="0"/>
              <a:buNone/>
            </a:pPr>
            <a:r>
              <a:rPr lang="en-US" altLang="zh-CN" sz="2000" smtClean="0"/>
              <a:t>  </a:t>
            </a:r>
            <a:r>
              <a:rPr lang="en-CA" altLang="en-US" sz="2000" smtClean="0"/>
              <a:t>public String getName(){ </a:t>
            </a:r>
          </a:p>
          <a:p>
            <a:pPr marL="0" indent="0" eaLnBrk="1" hangingPunct="1">
              <a:buFont typeface="Arial" panose="020B0604020202020204" pitchFamily="34" charset="0"/>
              <a:buNone/>
            </a:pPr>
            <a:r>
              <a:rPr lang="en-CA" altLang="en-US" sz="2000" smtClean="0"/>
              <a:t>    return this.name; </a:t>
            </a:r>
          </a:p>
          <a:p>
            <a:pPr marL="0" indent="0" eaLnBrk="1" hangingPunct="1">
              <a:buFont typeface="Arial" panose="020B0604020202020204" pitchFamily="34" charset="0"/>
              <a:buNone/>
            </a:pPr>
            <a:r>
              <a:rPr lang="en-CA" altLang="en-US" sz="2000" smtClean="0"/>
              <a:t>  } } </a:t>
            </a:r>
          </a:p>
          <a:p>
            <a:pPr marL="0" indent="0" eaLnBrk="1" hangingPunct="1">
              <a:buFont typeface="Arial" panose="020B0604020202020204" pitchFamily="34" charset="0"/>
              <a:buNone/>
            </a:pPr>
            <a:r>
              <a:rPr lang="zh-CN" altLang="en-US" sz="2000" smtClean="0"/>
              <a:t>返回结果是：</a:t>
            </a:r>
          </a:p>
          <a:p>
            <a:pPr marL="0" indent="0" eaLnBrk="1" hangingPunct="1">
              <a:buFont typeface="Arial" panose="020B0604020202020204" pitchFamily="34" charset="0"/>
              <a:buNone/>
            </a:pPr>
            <a:r>
              <a:rPr lang="en-CA" altLang="en-US" sz="2000" smtClean="0"/>
              <a:t>Jack,Rose</a:t>
            </a:r>
          </a:p>
          <a:p>
            <a:pPr marL="0" indent="0" eaLnBrk="1" hangingPunct="1">
              <a:buFont typeface="Arial" panose="020B0604020202020204" pitchFamily="34" charset="0"/>
              <a:buNone/>
            </a:pPr>
            <a:r>
              <a:rPr lang="en-CA" altLang="en-US" sz="2000" smtClean="0"/>
              <a:t>Jack,Jack</a:t>
            </a:r>
          </a:p>
          <a:p>
            <a:pPr marL="0" indent="0" eaLnBrk="1" hangingPunct="1">
              <a:buFont typeface="Arial" panose="020B0604020202020204" pitchFamily="34" charset="0"/>
              <a:buNone/>
            </a:pPr>
            <a:r>
              <a:rPr lang="zh-CN" altLang="en-US" sz="2000" smtClean="0"/>
              <a:t>在</a:t>
            </a:r>
            <a:r>
              <a:rPr lang="en-US" altLang="zh-CN" sz="2000" smtClean="0"/>
              <a:t>Java</a:t>
            </a:r>
            <a:r>
              <a:rPr lang="zh-CN" altLang="en-US" sz="2000" smtClean="0"/>
              <a:t>中，属性绑定到类型，方法绑定到对象</a:t>
            </a:r>
            <a:endParaRPr lang="en-CA" altLang="zh-CN" sz="2000" smtClean="0"/>
          </a:p>
          <a:p>
            <a:pPr marL="0" indent="0" eaLnBrk="1" hangingPunct="1">
              <a:buFont typeface="Arial" panose="020B0604020202020204" pitchFamily="34" charset="0"/>
              <a:buNone/>
            </a:pPr>
            <a:r>
              <a:rPr lang="zh-CN" altLang="en-US" sz="2000" smtClean="0"/>
              <a:t>静态属性、静态方法和非静态的属性都可以被继承和隐藏而不能被重写，因此不能实现多态，不能实现父类的引用可以指向不同子类的对象。非静态方法可以被继承和重写，因此可以实现多态。 </a:t>
            </a:r>
            <a:endParaRPr lang="en-CA"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21781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838200" y="385763"/>
            <a:ext cx="10515600" cy="5791200"/>
          </a:xfrm>
        </p:spPr>
        <p:txBody>
          <a:bodyPr>
            <a:normAutofit/>
          </a:bodyPr>
          <a:lstStyle/>
          <a:p>
            <a:pPr marL="0" indent="0" eaLnBrk="1" hangingPunct="1">
              <a:buFont typeface="Arial" panose="020B0604020202020204" pitchFamily="34" charset="0"/>
              <a:buNone/>
            </a:pPr>
            <a:r>
              <a:rPr lang="zh-CN" altLang="en-US" sz="2000" dirty="0" smtClean="0"/>
              <a:t>多态（</a:t>
            </a:r>
            <a:r>
              <a:rPr lang="en-US" altLang="zh-CN" sz="2000" dirty="0" smtClean="0"/>
              <a:t>Polymorphism</a:t>
            </a:r>
            <a:r>
              <a:rPr lang="zh-CN" altLang="en-US" sz="2000" dirty="0" smtClean="0"/>
              <a:t>）是面向对象（</a:t>
            </a:r>
            <a:r>
              <a:rPr lang="en-US" altLang="zh-CN" sz="2000" dirty="0" smtClean="0"/>
              <a:t>Object-Oriented</a:t>
            </a:r>
            <a:r>
              <a:rPr lang="zh-CN" altLang="en-US" sz="2000" dirty="0" smtClean="0"/>
              <a:t>，</a:t>
            </a:r>
            <a:r>
              <a:rPr lang="en-US" altLang="zh-CN" sz="2000" dirty="0" smtClean="0"/>
              <a:t>OO</a:t>
            </a:r>
            <a:r>
              <a:rPr lang="zh-CN" altLang="en-US" sz="2000" dirty="0" smtClean="0"/>
              <a:t>）思想</a:t>
            </a:r>
            <a:r>
              <a:rPr lang="en-US" altLang="zh-CN" sz="2000" dirty="0" smtClean="0"/>
              <a:t>"</a:t>
            </a:r>
            <a:r>
              <a:rPr lang="zh-CN" altLang="en-US" sz="2000" dirty="0" smtClean="0"/>
              <a:t>三大特征</a:t>
            </a:r>
            <a:r>
              <a:rPr lang="en-US" altLang="zh-CN" sz="2000" dirty="0" smtClean="0"/>
              <a:t>"</a:t>
            </a:r>
            <a:r>
              <a:rPr lang="zh-CN" altLang="en-US" sz="2000" dirty="0" smtClean="0"/>
              <a:t>之一，其余两个分别是封装（</a:t>
            </a:r>
            <a:r>
              <a:rPr lang="en-US" altLang="zh-CN" sz="2000" dirty="0" smtClean="0"/>
              <a:t>Encapsulation</a:t>
            </a:r>
            <a:r>
              <a:rPr lang="zh-CN" altLang="en-US" sz="2000" dirty="0" smtClean="0"/>
              <a:t>）和继承（</a:t>
            </a:r>
            <a:r>
              <a:rPr lang="en-US" altLang="zh-CN" sz="2000" dirty="0" smtClean="0"/>
              <a:t>Inheritance</a:t>
            </a:r>
            <a:r>
              <a:rPr lang="zh-CN" altLang="en-US" sz="2000" dirty="0" smtClean="0"/>
              <a:t>）。从一定角度来看，封装和继承几乎都是为多态而准备的</a:t>
            </a:r>
            <a:r>
              <a:rPr lang="zh-CN" altLang="en-US" sz="2000" dirty="0" smtClean="0"/>
              <a:t>。多</a:t>
            </a:r>
            <a:r>
              <a:rPr lang="zh-CN" altLang="en-US" sz="2000" dirty="0" smtClean="0"/>
              <a:t>态是一种机制、一种能力，而非某个关键字。它在类的继承中得以实现，在类的方法调用中得以体现。</a:t>
            </a:r>
            <a:endParaRPr lang="en-CA" altLang="zh-CN" sz="2000" dirty="0" smtClean="0"/>
          </a:p>
          <a:p>
            <a:pPr marL="0" indent="0" eaLnBrk="1" hangingPunct="1">
              <a:buFont typeface="Arial" panose="020B0604020202020204" pitchFamily="34" charset="0"/>
              <a:buNone/>
            </a:pPr>
            <a:r>
              <a:rPr lang="zh-CN" altLang="en-US" sz="2000" dirty="0" smtClean="0"/>
              <a:t>多态</a:t>
            </a:r>
            <a:r>
              <a:rPr lang="en-CA" altLang="zh-CN" sz="2000" dirty="0" smtClean="0"/>
              <a:t>(Polymorphism)</a:t>
            </a:r>
            <a:r>
              <a:rPr lang="zh-CN" altLang="en-US" sz="2000" dirty="0" smtClean="0"/>
              <a:t>的定义</a:t>
            </a:r>
            <a:r>
              <a:rPr lang="zh-CN" altLang="en-US" sz="2000" dirty="0" smtClean="0"/>
              <a:t>：同</a:t>
            </a:r>
            <a:r>
              <a:rPr lang="zh-CN" altLang="en-US" sz="2000" dirty="0" smtClean="0"/>
              <a:t>一消息可以根据发送对象的不同而采用多种不同的行为方式</a:t>
            </a:r>
            <a:r>
              <a:rPr lang="zh-CN" altLang="en-US" sz="2000" dirty="0" smtClean="0"/>
              <a:t>。具体的说，多</a:t>
            </a:r>
            <a:r>
              <a:rPr lang="zh-CN" altLang="en-US" sz="2000" dirty="0" smtClean="0"/>
              <a:t>态是指程序中定义的引用变量所指向的具体类型和通过该引用变量发出的方法调用在编程时并不确定，而是在程序运行期间才确定，即一个引用变量倒底会指向哪个类的实例对象，该引用变量发出的方法调用到底是哪个类中实现的方法，必须在由程序运行期间才能决定</a:t>
            </a:r>
            <a:r>
              <a:rPr lang="zh-CN" altLang="en-US" sz="2000" dirty="0" smtClean="0"/>
              <a:t>。</a:t>
            </a:r>
            <a:endParaRPr lang="en-US" altLang="zh-CN" sz="2000" dirty="0" smtClean="0"/>
          </a:p>
          <a:p>
            <a:pPr marL="0" indent="0" eaLnBrk="1" hangingPunct="1">
              <a:buFont typeface="Arial" panose="020B0604020202020204" pitchFamily="34" charset="0"/>
              <a:buNone/>
            </a:pPr>
            <a:r>
              <a:rPr lang="zh-CN" altLang="en-US" sz="2000" dirty="0" smtClean="0"/>
              <a:t>因</a:t>
            </a:r>
            <a:r>
              <a:rPr lang="zh-CN" altLang="en-US" sz="2000" dirty="0" smtClean="0"/>
              <a:t>为在程序运行时才确定具体的类，这样，不用修改源程序代码，就可以让引用变量绑定到各种不同的类实现上，从而导致该引用调用的具体方法随之改变，即不修改程序代码就可以改变程序运行时所绑定的具体代码，让程序可以选择多个运行状态，这就是多态性</a:t>
            </a:r>
            <a:r>
              <a:rPr lang="zh-CN" altLang="en-US" sz="2000" dirty="0" smtClean="0"/>
              <a:t>。</a:t>
            </a:r>
            <a:endParaRPr lang="zh-CN" altLang="en-US" sz="2000" dirty="0" smtClean="0"/>
          </a:p>
          <a:p>
            <a:pPr marL="0" indent="0" eaLnBrk="1" hangingPunct="1">
              <a:buFont typeface="Arial" panose="020B0604020202020204" pitchFamily="34" charset="0"/>
              <a:buNone/>
            </a:pPr>
            <a:endParaRPr lang="en-CA" altLang="en-US" sz="2000" dirty="0" smtClean="0"/>
          </a:p>
        </p:txBody>
      </p:sp>
    </p:spTree>
    <p:extLst>
      <p:ext uri="{BB962C8B-B14F-4D97-AF65-F5344CB8AC3E}">
        <p14:creationId xmlns:p14="http://schemas.microsoft.com/office/powerpoint/2010/main" val="2603895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多态的本质</a:t>
            </a:r>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743290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 </a:t>
            </a:r>
            <a:r>
              <a:rPr lang="zh-CN" altLang="en-US" sz="2000" smtClean="0"/>
              <a:t>定义一个类</a:t>
            </a:r>
            <a:r>
              <a:rPr lang="en-CA" altLang="en-US" sz="2000" smtClean="0"/>
              <a:t>Foo</a:t>
            </a:r>
          </a:p>
          <a:p>
            <a:pPr marL="0" indent="0" eaLnBrk="1" hangingPunct="1">
              <a:buFont typeface="Arial" panose="020B0604020202020204" pitchFamily="34" charset="0"/>
              <a:buNone/>
            </a:pPr>
            <a:r>
              <a:rPr lang="en-CA" altLang="en-US" sz="2000" smtClean="0"/>
              <a:t>class Foo {</a:t>
            </a:r>
          </a:p>
          <a:p>
            <a:pPr marL="0" indent="0" eaLnBrk="1" hangingPunct="1">
              <a:buFont typeface="Arial" panose="020B0604020202020204" pitchFamily="34" charset="0"/>
              <a:buNone/>
            </a:pPr>
            <a:r>
              <a:rPr lang="en-CA" altLang="en-US" sz="2000" smtClean="0"/>
              <a:t>  int a = 1;</a:t>
            </a:r>
          </a:p>
          <a:p>
            <a:pPr marL="0" indent="0" eaLnBrk="1" hangingPunct="1">
              <a:buFont typeface="Arial" panose="020B0604020202020204" pitchFamily="34" charset="0"/>
              <a:buNone/>
            </a:pPr>
            <a:r>
              <a:rPr lang="en-CA" altLang="en-US" sz="2000" smtClean="0"/>
              <a:t>  public int getA() {</a:t>
            </a:r>
          </a:p>
          <a:p>
            <a:pPr marL="0" indent="0" eaLnBrk="1" hangingPunct="1">
              <a:buFont typeface="Arial" panose="020B0604020202020204" pitchFamily="34" charset="0"/>
              <a:buNone/>
            </a:pPr>
            <a:r>
              <a:rPr lang="en-CA" altLang="en-US" sz="2000" smtClean="0"/>
              <a:t>    return a;</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 </a:t>
            </a:r>
            <a:r>
              <a:rPr lang="zh-CN" altLang="en-US" sz="2000" smtClean="0"/>
              <a:t>定义一个类</a:t>
            </a:r>
            <a:r>
              <a:rPr lang="en-CA" altLang="en-US" sz="2000" smtClean="0"/>
              <a:t>Koo</a:t>
            </a:r>
            <a:r>
              <a:rPr lang="zh-CN" altLang="en-US" sz="2000" smtClean="0"/>
              <a:t>继承于</a:t>
            </a:r>
            <a:r>
              <a:rPr lang="en-CA" altLang="en-US" sz="2000" smtClean="0"/>
              <a:t>Foo</a:t>
            </a:r>
          </a:p>
          <a:p>
            <a:pPr marL="0" indent="0" eaLnBrk="1" hangingPunct="1">
              <a:buFont typeface="Arial" panose="020B0604020202020204" pitchFamily="34" charset="0"/>
              <a:buNone/>
            </a:pPr>
            <a:r>
              <a:rPr lang="en-CA" altLang="en-US" sz="2000" smtClean="0"/>
              <a:t>class Koo extends Foo {</a:t>
            </a:r>
          </a:p>
          <a:p>
            <a:pPr marL="0" indent="0" eaLnBrk="1" hangingPunct="1">
              <a:buFont typeface="Arial" panose="020B0604020202020204" pitchFamily="34" charset="0"/>
              <a:buNone/>
            </a:pPr>
            <a:r>
              <a:rPr lang="en-CA" altLang="en-US" sz="2000" smtClean="0"/>
              <a:t>  int a = 2;</a:t>
            </a:r>
          </a:p>
          <a:p>
            <a:pPr marL="0" indent="0" eaLnBrk="1" hangingPunct="1">
              <a:buFont typeface="Arial" panose="020B0604020202020204" pitchFamily="34" charset="0"/>
              <a:buNone/>
            </a:pPr>
            <a:r>
              <a:rPr lang="en-CA" altLang="en-US" sz="2000" smtClean="0"/>
              <a:t>  public int getA() {</a:t>
            </a:r>
          </a:p>
          <a:p>
            <a:pPr marL="0" indent="0" eaLnBrk="1" hangingPunct="1">
              <a:buFont typeface="Arial" panose="020B0604020202020204" pitchFamily="34" charset="0"/>
              <a:buNone/>
            </a:pPr>
            <a:r>
              <a:rPr lang="en-CA" altLang="en-US" sz="2000" smtClean="0"/>
              <a:t>    return a;// </a:t>
            </a:r>
            <a:r>
              <a:rPr lang="zh-CN" altLang="en-US" sz="2000" smtClean="0"/>
              <a:t>这里相当于是</a:t>
            </a:r>
            <a:r>
              <a:rPr lang="en-CA" altLang="en-US" sz="2000" smtClean="0"/>
              <a:t>this.a，</a:t>
            </a:r>
            <a:r>
              <a:rPr lang="zh-CN" altLang="en-US" sz="2000" smtClean="0"/>
              <a:t>如果换成</a:t>
            </a:r>
            <a:r>
              <a:rPr lang="en-CA" altLang="en-US" sz="2000" smtClean="0"/>
              <a:t>super.a，</a:t>
            </a:r>
            <a:r>
              <a:rPr lang="zh-CN" altLang="en-US" sz="2000" smtClean="0"/>
              <a:t>则表示访问父类</a:t>
            </a:r>
            <a:r>
              <a:rPr lang="en-CA" altLang="en-US" sz="2000" smtClean="0"/>
              <a:t>a</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3756903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 </a:t>
            </a:r>
            <a:r>
              <a:rPr lang="zh-CN" altLang="en-US" sz="2000" smtClean="0"/>
              <a:t>方法是动态绑定的，属性是静态绑定的</a:t>
            </a:r>
          </a:p>
          <a:p>
            <a:pPr marL="0" indent="0" eaLnBrk="1" hangingPunct="1">
              <a:buFont typeface="Arial" panose="020B0604020202020204" pitchFamily="34" charset="0"/>
              <a:buNone/>
            </a:pPr>
            <a:r>
              <a:rPr lang="en-CA" altLang="en-US" sz="2000" smtClean="0"/>
              <a:t>public class TestDemo {</a:t>
            </a:r>
          </a:p>
          <a:p>
            <a:pPr marL="0" indent="0" eaLnBrk="1" hangingPunct="1">
              <a:buFont typeface="Arial" panose="020B0604020202020204" pitchFamily="34" charset="0"/>
              <a:buNone/>
            </a:pPr>
            <a:r>
              <a:rPr lang="en-CA" altLang="en-US" sz="2000" smtClean="0"/>
              <a:t>  public static void main(String[] args) {</a:t>
            </a:r>
          </a:p>
          <a:p>
            <a:pPr marL="0" indent="0" eaLnBrk="1" hangingPunct="1">
              <a:buFont typeface="Arial" panose="020B0604020202020204" pitchFamily="34" charset="0"/>
              <a:buNone/>
            </a:pPr>
            <a:r>
              <a:rPr lang="en-CA" altLang="en-US" sz="2000" smtClean="0"/>
              <a:t>    Koo koo = new Koo();</a:t>
            </a:r>
          </a:p>
          <a:p>
            <a:pPr marL="0" indent="0" eaLnBrk="1" hangingPunct="1">
              <a:buFont typeface="Arial" panose="020B0604020202020204" pitchFamily="34" charset="0"/>
              <a:buNone/>
            </a:pPr>
            <a:r>
              <a:rPr lang="en-CA" altLang="en-US" sz="2000" smtClean="0"/>
              <a:t>    Foo foo = koo;</a:t>
            </a:r>
          </a:p>
          <a:p>
            <a:pPr marL="0" indent="0" eaLnBrk="1" hangingPunct="1">
              <a:buFont typeface="Arial" panose="020B0604020202020204" pitchFamily="34" charset="0"/>
              <a:buNone/>
            </a:pPr>
            <a:r>
              <a:rPr lang="en-CA" altLang="en-US" sz="2000" smtClean="0"/>
              <a:t>    System.out.println(koo.a + ", " + koo.getA());// </a:t>
            </a:r>
            <a:r>
              <a:rPr lang="zh-CN" altLang="en-US" sz="2000" smtClean="0"/>
              <a:t>输出：</a:t>
            </a:r>
            <a:r>
              <a:rPr lang="en-US" altLang="zh-CN" sz="2000" smtClean="0"/>
              <a:t>2, 2</a:t>
            </a:r>
          </a:p>
          <a:p>
            <a:pPr marL="0" indent="0" eaLnBrk="1" hangingPunct="1">
              <a:buFont typeface="Arial" panose="020B0604020202020204" pitchFamily="34" charset="0"/>
              <a:buNone/>
            </a:pPr>
            <a:r>
              <a:rPr lang="en-US" altLang="zh-CN" sz="2000" smtClean="0"/>
              <a:t>    </a:t>
            </a:r>
            <a:r>
              <a:rPr lang="en-CA" altLang="en-US" sz="2000" smtClean="0"/>
              <a:t>System.out.println(foo.a + ", " + foo.getA());// </a:t>
            </a:r>
            <a:r>
              <a:rPr lang="zh-CN" altLang="en-US" sz="2000" smtClean="0"/>
              <a:t>输出：</a:t>
            </a:r>
            <a:r>
              <a:rPr lang="en-US" altLang="zh-CN" sz="2000" smtClean="0"/>
              <a:t>1, 2</a:t>
            </a:r>
          </a:p>
          <a:p>
            <a:pPr marL="0" indent="0" eaLnBrk="1" hangingPunct="1">
              <a:buFont typeface="Arial" panose="020B0604020202020204" pitchFamily="34" charset="0"/>
              <a:buNone/>
            </a:pPr>
            <a:r>
              <a:rPr lang="en-US" altLang="zh-CN" sz="2000" smtClean="0"/>
              <a:t>    </a:t>
            </a:r>
            <a:r>
              <a:rPr lang="en-CA" altLang="en-US" sz="2000" smtClean="0"/>
              <a:t>boolean isFoo = koo instanceof Foo;</a:t>
            </a:r>
          </a:p>
          <a:p>
            <a:pPr marL="0" indent="0" eaLnBrk="1" hangingPunct="1">
              <a:buFont typeface="Arial" panose="020B0604020202020204" pitchFamily="34" charset="0"/>
              <a:buNone/>
            </a:pPr>
            <a:r>
              <a:rPr lang="en-CA" altLang="en-US" sz="2000" smtClean="0"/>
              <a:t>    boolean isKoo = koo instanceof Koo;</a:t>
            </a:r>
          </a:p>
          <a:p>
            <a:pPr marL="0" indent="0" eaLnBrk="1" hangingPunct="1">
              <a:buFont typeface="Arial" panose="020B0604020202020204" pitchFamily="34" charset="0"/>
              <a:buNone/>
            </a:pPr>
            <a:r>
              <a:rPr lang="en-CA" altLang="en-US" sz="2000" smtClean="0"/>
              <a:t>    System.out.println(isFoo + ", " + isKoo); // </a:t>
            </a:r>
            <a:r>
              <a:rPr lang="zh-CN" altLang="en-US" sz="2000" smtClean="0"/>
              <a:t>输出：</a:t>
            </a:r>
            <a:r>
              <a:rPr lang="en-CA" altLang="en-US" sz="2000" smtClean="0"/>
              <a:t>true, true</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921592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endParaRPr lang="en-CA" altLang="en-US" sz="2000" smtClean="0"/>
          </a:p>
        </p:txBody>
      </p:sp>
      <p:pic>
        <p:nvPicPr>
          <p:cNvPr id="34819" name="Picture 2" descr="一个简陋的堆栈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25" y="657225"/>
            <a:ext cx="8253413"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58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85763"/>
            <a:ext cx="10515600" cy="5791200"/>
          </a:xfrm>
        </p:spPr>
        <p:txBody>
          <a:bodyPr/>
          <a:lstStyle/>
          <a:p>
            <a:pPr>
              <a:defRPr/>
            </a:pPr>
            <a:r>
              <a:rPr lang="en-US" altLang="zh-CN" sz="2000" dirty="0"/>
              <a:t>Koo </a:t>
            </a:r>
            <a:r>
              <a:rPr lang="en-US" altLang="zh-CN" sz="2000" dirty="0" err="1"/>
              <a:t>koo</a:t>
            </a:r>
            <a:r>
              <a:rPr lang="en-US" altLang="zh-CN" sz="2000" dirty="0"/>
              <a:t> = new Koo(); // </a:t>
            </a:r>
            <a:r>
              <a:rPr lang="zh-CN" altLang="en-US" sz="2000" dirty="0"/>
              <a:t>堆中开辟一个</a:t>
            </a:r>
            <a:r>
              <a:rPr lang="en-US" altLang="zh-CN" sz="2000" dirty="0"/>
              <a:t>KOO</a:t>
            </a:r>
            <a:r>
              <a:rPr lang="zh-CN" altLang="en-US" sz="2000" dirty="0"/>
              <a:t>内存区，由于</a:t>
            </a:r>
            <a:r>
              <a:rPr lang="en-US" altLang="zh-CN" sz="2000" dirty="0"/>
              <a:t>KOO</a:t>
            </a:r>
            <a:r>
              <a:rPr lang="zh-CN" altLang="en-US" sz="2000" dirty="0"/>
              <a:t>继</a:t>
            </a:r>
            <a:r>
              <a:rPr lang="zh-CN" altLang="en-US" sz="2000" dirty="0" smtClean="0"/>
              <a:t>承于</a:t>
            </a:r>
            <a:r>
              <a:rPr lang="en-US" altLang="zh-CN" sz="2000" dirty="0" smtClean="0"/>
              <a:t>FOO</a:t>
            </a:r>
            <a:r>
              <a:rPr lang="zh-CN" altLang="en-US" sz="2000" dirty="0"/>
              <a:t>，子类实例化的时候，先父类再子类，而且属性是静态绑定，所以，内存区中先有一个</a:t>
            </a:r>
            <a:r>
              <a:rPr lang="en-US" altLang="zh-CN" sz="2000" dirty="0"/>
              <a:t>FOO</a:t>
            </a:r>
            <a:r>
              <a:rPr lang="zh-CN" altLang="en-US" sz="2000" dirty="0"/>
              <a:t>的</a:t>
            </a:r>
            <a:r>
              <a:rPr lang="en-US" altLang="zh-CN" sz="2000" dirty="0"/>
              <a:t>a</a:t>
            </a:r>
            <a:r>
              <a:rPr lang="zh-CN" altLang="en-US" sz="2000" dirty="0"/>
              <a:t>，再有一个</a:t>
            </a:r>
            <a:r>
              <a:rPr lang="en-US" altLang="zh-CN" sz="2000" dirty="0"/>
              <a:t>KOO</a:t>
            </a:r>
            <a:r>
              <a:rPr lang="zh-CN" altLang="en-US" sz="2000" dirty="0"/>
              <a:t>的</a:t>
            </a:r>
            <a:r>
              <a:rPr lang="en-US" altLang="zh-CN" sz="2000" dirty="0"/>
              <a:t>a</a:t>
            </a:r>
            <a:r>
              <a:rPr lang="zh-CN" altLang="en-US" sz="2000" dirty="0"/>
              <a:t>，此时，</a:t>
            </a:r>
            <a:r>
              <a:rPr lang="en-US" altLang="zh-CN" sz="2000" dirty="0"/>
              <a:t>a</a:t>
            </a:r>
            <a:r>
              <a:rPr lang="zh-CN" altLang="en-US" sz="2000" dirty="0"/>
              <a:t>都没有赋值，父类和子类的属性都有内存区后，再一个个赋值，先给</a:t>
            </a:r>
            <a:r>
              <a:rPr lang="en-US" altLang="zh-CN" sz="2000" dirty="0"/>
              <a:t>Foo</a:t>
            </a:r>
            <a:r>
              <a:rPr lang="zh-CN" altLang="en-US" sz="2000" dirty="0"/>
              <a:t>的</a:t>
            </a:r>
            <a:r>
              <a:rPr lang="en-US" altLang="zh-CN" sz="2000" dirty="0"/>
              <a:t>a</a:t>
            </a:r>
            <a:r>
              <a:rPr lang="zh-CN" altLang="en-US" sz="2000" dirty="0"/>
              <a:t>赋值</a:t>
            </a:r>
            <a:r>
              <a:rPr lang="en-US" altLang="zh-CN" sz="2000" dirty="0"/>
              <a:t>1</a:t>
            </a:r>
            <a:r>
              <a:rPr lang="zh-CN" altLang="en-US" sz="2000" dirty="0"/>
              <a:t>，再</a:t>
            </a:r>
            <a:r>
              <a:rPr lang="en-US" altLang="zh-CN" sz="2000" dirty="0"/>
              <a:t>Koo</a:t>
            </a:r>
            <a:r>
              <a:rPr lang="zh-CN" altLang="en-US" sz="2000" dirty="0"/>
              <a:t>的</a:t>
            </a:r>
            <a:r>
              <a:rPr lang="en-US" altLang="zh-CN" sz="2000" dirty="0"/>
              <a:t>a</a:t>
            </a:r>
            <a:r>
              <a:rPr lang="zh-CN" altLang="en-US" sz="2000" dirty="0"/>
              <a:t>赋值</a:t>
            </a:r>
            <a:r>
              <a:rPr lang="en-US" altLang="zh-CN" sz="2000" dirty="0"/>
              <a:t>2</a:t>
            </a:r>
            <a:r>
              <a:rPr lang="zh-CN" altLang="en-US" sz="2000" dirty="0"/>
              <a:t>。栈中的</a:t>
            </a:r>
            <a:r>
              <a:rPr lang="en-US" altLang="zh-CN" sz="2000" dirty="0" err="1"/>
              <a:t>koo</a:t>
            </a:r>
            <a:r>
              <a:rPr lang="zh-CN" altLang="en-US" sz="2000" dirty="0"/>
              <a:t>指向堆中</a:t>
            </a:r>
            <a:r>
              <a:rPr lang="en-US" altLang="zh-CN" sz="2000" dirty="0" err="1"/>
              <a:t>koo</a:t>
            </a:r>
            <a:r>
              <a:rPr lang="zh-CN" altLang="en-US" sz="2000" dirty="0"/>
              <a:t>的位置，可以理解为栈中的</a:t>
            </a:r>
            <a:r>
              <a:rPr lang="en-US" altLang="zh-CN" sz="2000" dirty="0" err="1"/>
              <a:t>koo</a:t>
            </a:r>
            <a:r>
              <a:rPr lang="zh-CN" altLang="en-US" sz="2000" dirty="0"/>
              <a:t>存储的值是堆中</a:t>
            </a:r>
            <a:r>
              <a:rPr lang="en-US" altLang="zh-CN" sz="2000" dirty="0" err="1"/>
              <a:t>koo</a:t>
            </a:r>
            <a:r>
              <a:rPr lang="zh-CN" altLang="en-US" sz="2000" dirty="0"/>
              <a:t>的地址标识。</a:t>
            </a:r>
          </a:p>
          <a:p>
            <a:pPr>
              <a:defRPr/>
            </a:pPr>
            <a:r>
              <a:rPr lang="en-US" altLang="zh-CN" sz="2000" dirty="0"/>
              <a:t>FOO </a:t>
            </a:r>
            <a:r>
              <a:rPr lang="en-US" altLang="zh-CN" sz="2000" dirty="0" err="1"/>
              <a:t>foo</a:t>
            </a:r>
            <a:r>
              <a:rPr lang="en-US" altLang="zh-CN" sz="2000" dirty="0"/>
              <a:t> = </a:t>
            </a:r>
            <a:r>
              <a:rPr lang="en-US" altLang="zh-CN" sz="2000" dirty="0" err="1"/>
              <a:t>koo</a:t>
            </a:r>
            <a:r>
              <a:rPr lang="en-US" altLang="zh-CN" sz="2000" dirty="0"/>
              <a:t>; // </a:t>
            </a:r>
            <a:r>
              <a:rPr lang="zh-CN" altLang="en-US" sz="2000" dirty="0"/>
              <a:t>把</a:t>
            </a:r>
            <a:r>
              <a:rPr lang="en-US" altLang="zh-CN" sz="2000" dirty="0" err="1"/>
              <a:t>koo</a:t>
            </a:r>
            <a:r>
              <a:rPr lang="zh-CN" altLang="en-US" sz="2000" dirty="0"/>
              <a:t>的的值赋给</a:t>
            </a:r>
            <a:r>
              <a:rPr lang="en-US" altLang="zh-CN" sz="2000" dirty="0"/>
              <a:t>foo</a:t>
            </a:r>
            <a:r>
              <a:rPr lang="zh-CN" altLang="en-US" sz="2000" dirty="0"/>
              <a:t>，那么</a:t>
            </a:r>
            <a:r>
              <a:rPr lang="en-US" altLang="zh-CN" sz="2000" dirty="0"/>
              <a:t>foo</a:t>
            </a:r>
            <a:r>
              <a:rPr lang="zh-CN" altLang="en-US" sz="2000" dirty="0"/>
              <a:t>也存储着堆中</a:t>
            </a:r>
            <a:r>
              <a:rPr lang="en-US" altLang="zh-CN" sz="2000" dirty="0" err="1"/>
              <a:t>koo</a:t>
            </a:r>
            <a:r>
              <a:rPr lang="zh-CN" altLang="en-US" sz="2000" dirty="0"/>
              <a:t>的地址标识，如上图</a:t>
            </a:r>
            <a:r>
              <a:rPr lang="en-US" altLang="zh-CN" sz="2000" dirty="0"/>
              <a:t>1</a:t>
            </a:r>
            <a:r>
              <a:rPr lang="zh-CN" altLang="en-US" sz="2000" dirty="0"/>
              <a:t>所示。</a:t>
            </a:r>
          </a:p>
          <a:p>
            <a:pPr>
              <a:defRPr/>
            </a:pPr>
            <a:r>
              <a:rPr lang="en-US" altLang="zh-CN" sz="2000" dirty="0" err="1"/>
              <a:t>System.out.println</a:t>
            </a:r>
            <a:r>
              <a:rPr lang="en-US" altLang="zh-CN" sz="2000" dirty="0"/>
              <a:t>(</a:t>
            </a:r>
            <a:r>
              <a:rPr lang="en-US" altLang="zh-CN" sz="2000" dirty="0" err="1"/>
              <a:t>koo.a</a:t>
            </a:r>
            <a:r>
              <a:rPr lang="en-US" altLang="zh-CN" sz="2000" dirty="0"/>
              <a:t> + ", " + </a:t>
            </a:r>
            <a:r>
              <a:rPr lang="en-US" altLang="zh-CN" sz="2000" dirty="0" err="1"/>
              <a:t>koo.getA</a:t>
            </a:r>
            <a:r>
              <a:rPr lang="en-US" altLang="zh-CN" sz="2000" dirty="0"/>
              <a:t>()); // </a:t>
            </a:r>
            <a:r>
              <a:rPr lang="en-US" altLang="zh-CN" sz="2000" dirty="0" err="1"/>
              <a:t>koo.a</a:t>
            </a:r>
            <a:r>
              <a:rPr lang="zh-CN" altLang="en-US" sz="2000" dirty="0"/>
              <a:t>的值为</a:t>
            </a:r>
            <a:r>
              <a:rPr lang="en-US" altLang="zh-CN" sz="2000" dirty="0"/>
              <a:t>2</a:t>
            </a:r>
            <a:r>
              <a:rPr lang="zh-CN" altLang="en-US" sz="2000" dirty="0"/>
              <a:t>，由于属性是静态绑定，</a:t>
            </a:r>
            <a:r>
              <a:rPr lang="en-US" altLang="zh-CN" sz="2000" dirty="0" err="1"/>
              <a:t>koo.a</a:t>
            </a:r>
            <a:r>
              <a:rPr lang="zh-CN" altLang="en-US" sz="2000" dirty="0"/>
              <a:t>的值仍然取得是</a:t>
            </a:r>
            <a:r>
              <a:rPr lang="en-US" altLang="zh-CN" sz="2000" dirty="0"/>
              <a:t>Koo</a:t>
            </a:r>
            <a:r>
              <a:rPr lang="zh-CN" altLang="en-US" sz="2000" dirty="0"/>
              <a:t>类中的；</a:t>
            </a:r>
            <a:r>
              <a:rPr lang="en-US" altLang="zh-CN" sz="2000" dirty="0" err="1"/>
              <a:t>koo.getA</a:t>
            </a:r>
            <a:r>
              <a:rPr lang="en-US" altLang="zh-CN" sz="2000" dirty="0"/>
              <a:t>()</a:t>
            </a:r>
            <a:r>
              <a:rPr lang="zh-CN" altLang="en-US" sz="2000" dirty="0"/>
              <a:t>的值是</a:t>
            </a:r>
            <a:r>
              <a:rPr lang="en-US" altLang="zh-CN" sz="2000" dirty="0"/>
              <a:t>2</a:t>
            </a:r>
            <a:r>
              <a:rPr lang="zh-CN" altLang="en-US" sz="2000" dirty="0"/>
              <a:t>，调用自身的方法，取得</a:t>
            </a:r>
            <a:r>
              <a:rPr lang="en-US" altLang="zh-CN" sz="2000" dirty="0" err="1"/>
              <a:t>koo</a:t>
            </a:r>
            <a:r>
              <a:rPr lang="zh-CN" altLang="en-US" sz="2000" dirty="0"/>
              <a:t>中的</a:t>
            </a:r>
            <a:r>
              <a:rPr lang="en-US" altLang="zh-CN" sz="2000" dirty="0"/>
              <a:t>a</a:t>
            </a:r>
            <a:r>
              <a:rPr lang="zh-CN" altLang="en-US" sz="2000" dirty="0"/>
              <a:t>，为</a:t>
            </a:r>
            <a:r>
              <a:rPr lang="en-US" altLang="zh-CN" sz="2000" dirty="0"/>
              <a:t>2</a:t>
            </a:r>
            <a:r>
              <a:rPr lang="zh-CN" altLang="en-US" sz="2000" dirty="0"/>
              <a:t>。</a:t>
            </a:r>
          </a:p>
          <a:p>
            <a:pPr>
              <a:defRPr/>
            </a:pPr>
            <a:r>
              <a:rPr lang="en-US" altLang="zh-CN" sz="2000" dirty="0" err="1"/>
              <a:t>System.out.println</a:t>
            </a:r>
            <a:r>
              <a:rPr lang="en-US" altLang="zh-CN" sz="2000" dirty="0"/>
              <a:t>(</a:t>
            </a:r>
            <a:r>
              <a:rPr lang="en-US" altLang="zh-CN" sz="2000" dirty="0" err="1"/>
              <a:t>foo.a</a:t>
            </a:r>
            <a:r>
              <a:rPr lang="en-US" altLang="zh-CN" sz="2000" dirty="0"/>
              <a:t> + ", " + </a:t>
            </a:r>
            <a:r>
              <a:rPr lang="en-US" altLang="zh-CN" sz="2000" dirty="0" err="1"/>
              <a:t>foo.getA</a:t>
            </a:r>
            <a:r>
              <a:rPr lang="en-US" altLang="zh-CN" sz="2000" dirty="0"/>
              <a:t>()); // </a:t>
            </a:r>
            <a:r>
              <a:rPr lang="en-US" altLang="zh-CN" sz="2000" dirty="0" err="1"/>
              <a:t>foo.a</a:t>
            </a:r>
            <a:r>
              <a:rPr lang="zh-CN" altLang="en-US" sz="2000" dirty="0"/>
              <a:t>的值为</a:t>
            </a:r>
            <a:r>
              <a:rPr lang="en-US" altLang="zh-CN" sz="2000" dirty="0"/>
              <a:t>1</a:t>
            </a:r>
            <a:r>
              <a:rPr lang="zh-CN" altLang="en-US" sz="2000" dirty="0"/>
              <a:t>，由于属性是静态绑定，</a:t>
            </a:r>
            <a:r>
              <a:rPr lang="en-US" altLang="zh-CN" sz="2000" dirty="0" err="1"/>
              <a:t>foo.a</a:t>
            </a:r>
            <a:r>
              <a:rPr lang="zh-CN" altLang="en-US" sz="2000" dirty="0"/>
              <a:t>的值仍然是</a:t>
            </a:r>
            <a:r>
              <a:rPr lang="en-US" altLang="zh-CN" sz="2000" dirty="0"/>
              <a:t>Foo</a:t>
            </a:r>
            <a:r>
              <a:rPr lang="zh-CN" altLang="en-US" sz="2000" dirty="0"/>
              <a:t>类中的；</a:t>
            </a:r>
            <a:r>
              <a:rPr lang="en-US" altLang="zh-CN" sz="2000" dirty="0" err="1"/>
              <a:t>foo.getA</a:t>
            </a:r>
            <a:r>
              <a:rPr lang="en-US" altLang="zh-CN" sz="2000" dirty="0"/>
              <a:t>()</a:t>
            </a:r>
            <a:r>
              <a:rPr lang="zh-CN" altLang="en-US" sz="2000" dirty="0"/>
              <a:t>的值是</a:t>
            </a:r>
            <a:r>
              <a:rPr lang="en-US" altLang="zh-CN" sz="2000" dirty="0"/>
              <a:t>2</a:t>
            </a:r>
            <a:r>
              <a:rPr lang="zh-CN" altLang="en-US" sz="2000" dirty="0"/>
              <a:t>，方法是动态绑定的，</a:t>
            </a:r>
            <a:r>
              <a:rPr lang="en-US" altLang="zh-CN" sz="2000" dirty="0" err="1"/>
              <a:t>foo.getA</a:t>
            </a:r>
            <a:r>
              <a:rPr lang="en-US" altLang="zh-CN" sz="2000" dirty="0"/>
              <a:t>()</a:t>
            </a:r>
            <a:r>
              <a:rPr lang="zh-CN" altLang="en-US" sz="2000" dirty="0"/>
              <a:t>调用的是子类的</a:t>
            </a:r>
            <a:r>
              <a:rPr lang="en-US" altLang="zh-CN" sz="2000" dirty="0" err="1"/>
              <a:t>getA</a:t>
            </a:r>
            <a:r>
              <a:rPr lang="en-US" altLang="zh-CN" sz="2000" dirty="0"/>
              <a:t>()</a:t>
            </a:r>
            <a:r>
              <a:rPr lang="zh-CN" altLang="en-US" sz="2000" dirty="0"/>
              <a:t>方法，取得的是子类的</a:t>
            </a:r>
            <a:r>
              <a:rPr lang="en-US" altLang="zh-CN" sz="2000" dirty="0"/>
              <a:t>a</a:t>
            </a:r>
            <a:r>
              <a:rPr lang="zh-CN" altLang="en-US" sz="2000" dirty="0"/>
              <a:t>的值。如果这里想要取得父类的</a:t>
            </a:r>
            <a:r>
              <a:rPr lang="en-US" altLang="zh-CN" sz="2000" dirty="0"/>
              <a:t>a</a:t>
            </a:r>
            <a:r>
              <a:rPr lang="zh-CN" altLang="en-US" sz="2000" dirty="0"/>
              <a:t>的值，那么可以用</a:t>
            </a:r>
            <a:r>
              <a:rPr lang="en-US" altLang="zh-CN" sz="2000" dirty="0" err="1"/>
              <a:t>super.a</a:t>
            </a:r>
            <a:r>
              <a:rPr lang="zh-CN" altLang="en-US" sz="2000" dirty="0"/>
              <a:t>。</a:t>
            </a:r>
          </a:p>
          <a:p>
            <a:pPr>
              <a:defRPr/>
            </a:pPr>
            <a:r>
              <a:rPr lang="zh-CN" altLang="en-US" sz="2000" dirty="0"/>
              <a:t>总之，一句话，属性是静态绑定，方法是动态绑定</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497998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绑定指的是一个方法的调用与方法所在的类</a:t>
            </a:r>
            <a:r>
              <a:rPr lang="en-US" altLang="zh-CN" sz="2000" smtClean="0"/>
              <a:t>(</a:t>
            </a:r>
            <a:r>
              <a:rPr lang="zh-CN" altLang="en-US" sz="2000" smtClean="0"/>
              <a:t>方法主体</a:t>
            </a:r>
            <a:r>
              <a:rPr lang="en-US" altLang="zh-CN" sz="2000" smtClean="0"/>
              <a:t>)</a:t>
            </a:r>
            <a:r>
              <a:rPr lang="zh-CN" altLang="en-US" sz="2000" smtClean="0"/>
              <a:t>关联起来。对</a:t>
            </a:r>
            <a:r>
              <a:rPr lang="en-US" altLang="zh-CN" sz="2000" smtClean="0"/>
              <a:t>Java</a:t>
            </a:r>
            <a:r>
              <a:rPr lang="zh-CN" altLang="en-US" sz="2000" smtClean="0"/>
              <a:t>来说，绑定分为静态绑定和动态绑定；或者叫做前期绑定和后期绑定。 </a:t>
            </a:r>
            <a:endParaRPr lang="en-CA" altLang="zh-CN" sz="2000" smtClean="0"/>
          </a:p>
          <a:p>
            <a:pPr marL="0" indent="0" eaLnBrk="1" hangingPunct="1">
              <a:buFont typeface="Arial" panose="020B0604020202020204" pitchFamily="34" charset="0"/>
              <a:buNone/>
            </a:pPr>
            <a:r>
              <a:rPr lang="en-US" altLang="zh-CN" sz="2000" smtClean="0"/>
              <a:t>(1)</a:t>
            </a:r>
            <a:r>
              <a:rPr lang="zh-CN" altLang="en-US" sz="2000" smtClean="0"/>
              <a:t>静态绑定： </a:t>
            </a:r>
          </a:p>
          <a:p>
            <a:pPr marL="0" indent="0" eaLnBrk="1" hangingPunct="1">
              <a:buFont typeface="Arial" panose="020B0604020202020204" pitchFamily="34" charset="0"/>
              <a:buNone/>
            </a:pPr>
            <a:r>
              <a:rPr lang="zh-CN" altLang="en-US" sz="2000" smtClean="0"/>
              <a:t>在程序执行前方法已经被绑定，此时由编译器或其它连接程序实现。例如：</a:t>
            </a:r>
            <a:r>
              <a:rPr lang="en-US" altLang="zh-CN" sz="2000" smtClean="0"/>
              <a:t>C</a:t>
            </a:r>
            <a:r>
              <a:rPr lang="zh-CN" altLang="en-US" sz="2000" smtClean="0"/>
              <a:t>。 </a:t>
            </a:r>
          </a:p>
          <a:p>
            <a:pPr marL="0" indent="0" eaLnBrk="1" hangingPunct="1">
              <a:buFont typeface="Arial" panose="020B0604020202020204" pitchFamily="34" charset="0"/>
              <a:buNone/>
            </a:pPr>
            <a:r>
              <a:rPr lang="zh-CN" altLang="en-US" sz="2000" smtClean="0"/>
              <a:t>针对</a:t>
            </a:r>
            <a:r>
              <a:rPr lang="en-US" altLang="zh-CN" sz="2000" smtClean="0"/>
              <a:t>java</a:t>
            </a:r>
            <a:r>
              <a:rPr lang="zh-CN" altLang="en-US" sz="2000" smtClean="0"/>
              <a:t>简单的可以理解为程序编译期的绑定；这里特别说明一</a:t>
            </a:r>
            <a:r>
              <a:rPr lang="en-US" altLang="zh-CN" sz="2000" smtClean="0"/>
              <a:t>java</a:t>
            </a:r>
            <a:r>
              <a:rPr lang="zh-CN" altLang="en-US" sz="2000" smtClean="0"/>
              <a:t>当中的方法只有</a:t>
            </a:r>
            <a:r>
              <a:rPr lang="en-US" altLang="zh-CN" sz="2000" smtClean="0"/>
              <a:t>final</a:t>
            </a:r>
            <a:r>
              <a:rPr lang="zh-CN" altLang="en-US" sz="2000" smtClean="0"/>
              <a:t>，</a:t>
            </a:r>
            <a:r>
              <a:rPr lang="en-US" altLang="zh-CN" sz="2000" smtClean="0"/>
              <a:t>static</a:t>
            </a:r>
            <a:r>
              <a:rPr lang="zh-CN" altLang="en-US" sz="2000" smtClean="0"/>
              <a:t>，</a:t>
            </a:r>
            <a:r>
              <a:rPr lang="en-US" altLang="zh-CN" sz="2000" smtClean="0"/>
              <a:t>private</a:t>
            </a:r>
            <a:r>
              <a:rPr lang="zh-CN" altLang="en-US" sz="2000" smtClean="0"/>
              <a:t>和构造方法是前期绑定。 </a:t>
            </a:r>
          </a:p>
          <a:p>
            <a:pPr marL="0" indent="0" eaLnBrk="1" hangingPunct="1">
              <a:buFont typeface="Arial" panose="020B0604020202020204" pitchFamily="34" charset="0"/>
              <a:buNone/>
            </a:pPr>
            <a:r>
              <a:rPr lang="en-US" altLang="zh-CN" sz="2000" smtClean="0"/>
              <a:t>(2)</a:t>
            </a:r>
            <a:r>
              <a:rPr lang="zh-CN" altLang="en-US" sz="2000" smtClean="0"/>
              <a:t>动态绑定： </a:t>
            </a:r>
          </a:p>
          <a:p>
            <a:pPr marL="0" indent="0" eaLnBrk="1" hangingPunct="1">
              <a:buFont typeface="Arial" panose="020B0604020202020204" pitchFamily="34" charset="0"/>
              <a:buNone/>
            </a:pPr>
            <a:r>
              <a:rPr lang="zh-CN" altLang="en-US" sz="2000" smtClean="0"/>
              <a:t>后期绑定：在运行时根据具体对象的类型进行绑定。 </a:t>
            </a:r>
          </a:p>
          <a:p>
            <a:pPr marL="0" indent="0" eaLnBrk="1" hangingPunct="1">
              <a:buFont typeface="Arial" panose="020B0604020202020204" pitchFamily="34" charset="0"/>
              <a:buNone/>
            </a:pPr>
            <a:r>
              <a:rPr lang="zh-CN" altLang="en-US" sz="2000" smtClean="0"/>
              <a:t>若一种语言实现了后期绑定，同时必须提供一些机制，可在运行期间判断对象的类型，并分别调用适当的方法。 </a:t>
            </a:r>
          </a:p>
          <a:p>
            <a:pPr marL="0" indent="0" eaLnBrk="1" hangingPunct="1">
              <a:buFont typeface="Arial" panose="020B0604020202020204" pitchFamily="34" charset="0"/>
              <a:buNone/>
            </a:pPr>
            <a:r>
              <a:rPr lang="zh-CN" altLang="en-US" sz="2000" smtClean="0"/>
              <a:t>也就是说，编译器此时依然不知道对象的类型，但方法调用机制能自己去调查，找到正确的方法主体。 </a:t>
            </a:r>
          </a:p>
          <a:p>
            <a:pPr marL="0" indent="0" eaLnBrk="1" hangingPunct="1">
              <a:buFont typeface="Arial" panose="020B0604020202020204" pitchFamily="34" charset="0"/>
              <a:buNone/>
            </a:pPr>
            <a:r>
              <a:rPr lang="zh-CN" altLang="en-US" sz="2000" smtClean="0"/>
              <a:t>不同的语言对后期绑定的实现方法是有所区别的。但我们至少可以这样认为：它们都要在对象中安插某些特殊类型的信息。 </a:t>
            </a:r>
            <a:endParaRPr lang="en-CA" altLang="en-US" sz="2000" smtClean="0"/>
          </a:p>
        </p:txBody>
      </p:sp>
    </p:spTree>
    <p:extLst>
      <p:ext uri="{BB962C8B-B14F-4D97-AF65-F5344CB8AC3E}">
        <p14:creationId xmlns:p14="http://schemas.microsoft.com/office/powerpoint/2010/main" val="1737347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85763"/>
            <a:ext cx="10515600" cy="5791200"/>
          </a:xfrm>
        </p:spPr>
        <p:txBody>
          <a:bodyPr/>
          <a:lstStyle/>
          <a:p>
            <a:pPr>
              <a:defRPr/>
            </a:pPr>
            <a:r>
              <a:rPr lang="en-US" altLang="zh-CN" sz="2000" b="1" dirty="0"/>
              <a:t>java</a:t>
            </a:r>
            <a:r>
              <a:rPr lang="zh-CN" altLang="en-US" sz="2000" b="1" dirty="0"/>
              <a:t>当中的方法只有</a:t>
            </a:r>
            <a:r>
              <a:rPr lang="en-US" altLang="zh-CN" sz="2000" b="1" dirty="0"/>
              <a:t>final</a:t>
            </a:r>
            <a:r>
              <a:rPr lang="zh-CN" altLang="en-US" sz="2000" b="1" dirty="0"/>
              <a:t>、</a:t>
            </a:r>
            <a:r>
              <a:rPr lang="en-US" altLang="zh-CN" sz="2000" b="1" dirty="0"/>
              <a:t>static</a:t>
            </a:r>
            <a:r>
              <a:rPr lang="zh-CN" altLang="en-US" sz="2000" b="1" dirty="0"/>
              <a:t>、</a:t>
            </a:r>
            <a:r>
              <a:rPr lang="en-US" altLang="zh-CN" sz="2000" b="1" dirty="0"/>
              <a:t>private</a:t>
            </a:r>
            <a:r>
              <a:rPr lang="zh-CN" altLang="en-US" sz="2000" b="1" dirty="0"/>
              <a:t>和构造方法是静态绑定（前期绑定、非运行时绑定）</a:t>
            </a:r>
            <a:r>
              <a:rPr lang="zh-CN" altLang="en-US" sz="2000" dirty="0"/>
              <a:t>：</a:t>
            </a:r>
          </a:p>
          <a:p>
            <a:pPr>
              <a:defRPr/>
            </a:pPr>
            <a:r>
              <a:rPr lang="zh-CN" altLang="en-US" sz="2000" dirty="0"/>
              <a:t>（</a:t>
            </a:r>
            <a:r>
              <a:rPr lang="en-US" altLang="zh-CN" sz="2000" dirty="0"/>
              <a:t>1</a:t>
            </a:r>
            <a:r>
              <a:rPr lang="zh-CN" altLang="en-US" sz="2000" dirty="0"/>
              <a:t>）</a:t>
            </a:r>
            <a:r>
              <a:rPr lang="en-US" altLang="zh-CN" sz="2000" dirty="0"/>
              <a:t>final</a:t>
            </a:r>
            <a:r>
              <a:rPr lang="zh-CN" altLang="en-US" sz="2000" dirty="0"/>
              <a:t>方法虽然可以被继承，但是不能被重写，虽然子类对象可以调用，但是调用的都是父类的</a:t>
            </a:r>
            <a:r>
              <a:rPr lang="en-US" altLang="zh-CN" sz="2000" dirty="0"/>
              <a:t>final</a:t>
            </a:r>
            <a:r>
              <a:rPr lang="zh-CN" altLang="en-US" sz="2000" dirty="0"/>
              <a:t>方法。所以被定义为</a:t>
            </a:r>
            <a:r>
              <a:rPr lang="en-US" altLang="zh-CN" sz="2000" dirty="0"/>
              <a:t>final</a:t>
            </a:r>
            <a:r>
              <a:rPr lang="zh-CN" altLang="en-US" sz="2000" dirty="0"/>
              <a:t>的方法，可以有效的防止被重写，并有效的关闭动态绑定。</a:t>
            </a:r>
          </a:p>
          <a:p>
            <a:pPr>
              <a:defRPr/>
            </a:pPr>
            <a:r>
              <a:rPr lang="zh-CN" altLang="en-US" sz="2000" dirty="0"/>
              <a:t>（</a:t>
            </a:r>
            <a:r>
              <a:rPr lang="en-US" altLang="zh-CN" sz="2000" dirty="0"/>
              <a:t>2</a:t>
            </a:r>
            <a:r>
              <a:rPr lang="zh-CN" altLang="en-US" sz="2000" dirty="0"/>
              <a:t>）</a:t>
            </a:r>
            <a:r>
              <a:rPr lang="en-US" altLang="zh-CN" sz="2000" dirty="0"/>
              <a:t>private</a:t>
            </a:r>
            <a:r>
              <a:rPr lang="zh-CN" altLang="en-US" sz="2000" dirty="0"/>
              <a:t>方法是私有的，无法被继承，只能通过该类自身的对象来调用，所以</a:t>
            </a:r>
            <a:r>
              <a:rPr lang="en-US" altLang="zh-CN" sz="2000" dirty="0"/>
              <a:t>private</a:t>
            </a:r>
            <a:r>
              <a:rPr lang="zh-CN" altLang="en-US" sz="2000" dirty="0"/>
              <a:t>方法无法动态绑定。</a:t>
            </a:r>
          </a:p>
          <a:p>
            <a:pPr>
              <a:defRPr/>
            </a:pPr>
            <a:r>
              <a:rPr lang="zh-CN" altLang="en-US" sz="2000" dirty="0"/>
              <a:t>（</a:t>
            </a:r>
            <a:r>
              <a:rPr lang="en-US" altLang="zh-CN" sz="2000" dirty="0"/>
              <a:t>3</a:t>
            </a:r>
            <a:r>
              <a:rPr lang="zh-CN" altLang="en-US" sz="2000" dirty="0"/>
              <a:t>）</a:t>
            </a:r>
            <a:r>
              <a:rPr lang="en-US" altLang="zh-CN" sz="2000" dirty="0"/>
              <a:t>static</a:t>
            </a:r>
            <a:r>
              <a:rPr lang="zh-CN" altLang="en-US" sz="2000" dirty="0"/>
              <a:t>方法可以被继承，也可以被重写，但是它可以看成是类的方法，与具体类绑定在一起，</a:t>
            </a:r>
            <a:r>
              <a:rPr lang="en-US" altLang="zh-CN" sz="2000" dirty="0"/>
              <a:t>static</a:t>
            </a:r>
            <a:r>
              <a:rPr lang="zh-CN" altLang="en-US" sz="2000" dirty="0"/>
              <a:t>方法无法动态绑定</a:t>
            </a:r>
          </a:p>
          <a:p>
            <a:pPr marL="0" indent="0" eaLnBrk="1" hangingPunct="1">
              <a:buFont typeface="Arial" panose="020B0604020202020204" pitchFamily="34" charset="0"/>
              <a:buNone/>
              <a:defRPr/>
            </a:pPr>
            <a:endParaRPr lang="en-CA" altLang="en-US" sz="2000" dirty="0" smtClean="0"/>
          </a:p>
          <a:p>
            <a:pPr marL="0" indent="0" eaLnBrk="1" hangingPunct="1">
              <a:buFont typeface="Arial" panose="020B0604020202020204" pitchFamily="34" charset="0"/>
              <a:buNone/>
              <a:defRPr/>
            </a:pPr>
            <a:r>
              <a:rPr lang="zh-CN" altLang="en-US" sz="2000" dirty="0"/>
              <a:t>构造方法是不能被继承的，子类的构造方法会默认先调用父类的无参构造（如果有指定</a:t>
            </a:r>
            <a:r>
              <a:rPr lang="en-US" altLang="zh-CN" sz="2000" dirty="0"/>
              <a:t>super(....)</a:t>
            </a:r>
            <a:r>
              <a:rPr lang="zh-CN" altLang="en-US" sz="2000" dirty="0"/>
              <a:t>的参数，那么会先调用父类的指定构造函数），构造函数无法动态绑定</a:t>
            </a:r>
            <a:endParaRPr lang="en-CA" altLang="en-US" sz="2000" dirty="0" smtClean="0"/>
          </a:p>
        </p:txBody>
      </p:sp>
    </p:spTree>
    <p:extLst>
      <p:ext uri="{BB962C8B-B14F-4D97-AF65-F5344CB8AC3E}">
        <p14:creationId xmlns:p14="http://schemas.microsoft.com/office/powerpoint/2010/main" val="61142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而动态绑定的典型发生在父类和子类的转换声明之下： </a:t>
            </a:r>
          </a:p>
          <a:p>
            <a:pPr marL="0" indent="0" eaLnBrk="1" hangingPunct="1">
              <a:buFont typeface="Arial" panose="020B0604020202020204" pitchFamily="34" charset="0"/>
              <a:buNone/>
            </a:pPr>
            <a:r>
              <a:rPr lang="zh-CN" altLang="en-US" sz="2000" smtClean="0"/>
              <a:t>比如：</a:t>
            </a:r>
            <a:r>
              <a:rPr lang="en-US" altLang="zh-CN" sz="2000" smtClean="0"/>
              <a:t>Parentp=newChildren(); </a:t>
            </a:r>
          </a:p>
          <a:p>
            <a:pPr marL="0" indent="0" eaLnBrk="1" hangingPunct="1">
              <a:buFont typeface="Arial" panose="020B0604020202020204" pitchFamily="34" charset="0"/>
              <a:buNone/>
            </a:pPr>
            <a:r>
              <a:rPr lang="zh-CN" altLang="en-US" sz="2000" smtClean="0"/>
              <a:t>其具体过程细节如下： </a:t>
            </a:r>
          </a:p>
          <a:p>
            <a:pPr marL="0" indent="0" eaLnBrk="1" hangingPunct="1">
              <a:buFont typeface="Arial" panose="020B0604020202020204" pitchFamily="34" charset="0"/>
              <a:buNone/>
            </a:pPr>
            <a:r>
              <a:rPr lang="en-US" altLang="zh-CN" sz="2000" smtClean="0"/>
              <a:t>1</a:t>
            </a:r>
            <a:r>
              <a:rPr lang="zh-CN" altLang="en-US" sz="2000" smtClean="0"/>
              <a:t>：编译器检查对象的声明类型和方法名。 </a:t>
            </a:r>
          </a:p>
          <a:p>
            <a:pPr marL="0" indent="0" eaLnBrk="1" hangingPunct="1">
              <a:buFont typeface="Arial" panose="020B0604020202020204" pitchFamily="34" charset="0"/>
              <a:buNone/>
            </a:pPr>
            <a:r>
              <a:rPr lang="zh-CN" altLang="en-US" sz="2000" smtClean="0"/>
              <a:t>假设我们调用</a:t>
            </a:r>
            <a:r>
              <a:rPr lang="en-US" altLang="zh-CN" sz="2000" smtClean="0"/>
              <a:t>x.f(args)</a:t>
            </a:r>
            <a:r>
              <a:rPr lang="zh-CN" altLang="en-US" sz="2000" smtClean="0"/>
              <a:t>方法，并且</a:t>
            </a:r>
            <a:r>
              <a:rPr lang="en-US" altLang="zh-CN" sz="2000" smtClean="0"/>
              <a:t>x</a:t>
            </a:r>
            <a:r>
              <a:rPr lang="zh-CN" altLang="en-US" sz="2000" smtClean="0"/>
              <a:t>已经被声明为</a:t>
            </a:r>
            <a:r>
              <a:rPr lang="en-US" altLang="zh-CN" sz="2000" smtClean="0"/>
              <a:t>C</a:t>
            </a:r>
            <a:r>
              <a:rPr lang="zh-CN" altLang="en-US" sz="2000" smtClean="0"/>
              <a:t>类的对象，那么编译器会列举出</a:t>
            </a:r>
            <a:r>
              <a:rPr lang="en-US" altLang="zh-CN" sz="2000" smtClean="0"/>
              <a:t>C</a:t>
            </a:r>
            <a:r>
              <a:rPr lang="zh-CN" altLang="en-US" sz="2000" smtClean="0"/>
              <a:t>类中所有的名称为</a:t>
            </a:r>
            <a:r>
              <a:rPr lang="en-US" altLang="zh-CN" sz="2000" smtClean="0"/>
              <a:t>f</a:t>
            </a:r>
            <a:r>
              <a:rPr lang="zh-CN" altLang="en-US" sz="2000" smtClean="0"/>
              <a:t>的方法和从</a:t>
            </a:r>
            <a:r>
              <a:rPr lang="en-US" altLang="zh-CN" sz="2000" smtClean="0"/>
              <a:t>C</a:t>
            </a:r>
            <a:r>
              <a:rPr lang="zh-CN" altLang="en-US" sz="2000" smtClean="0"/>
              <a:t>类的超类继承过来的</a:t>
            </a:r>
            <a:r>
              <a:rPr lang="en-US" altLang="zh-CN" sz="2000" smtClean="0"/>
              <a:t>f</a:t>
            </a:r>
            <a:r>
              <a:rPr lang="zh-CN" altLang="en-US" sz="2000" smtClean="0"/>
              <a:t>方法 </a:t>
            </a:r>
          </a:p>
          <a:p>
            <a:pPr marL="0" indent="0" eaLnBrk="1" hangingPunct="1">
              <a:buFont typeface="Arial" panose="020B0604020202020204" pitchFamily="34" charset="0"/>
              <a:buNone/>
            </a:pPr>
            <a:r>
              <a:rPr lang="en-US" altLang="zh-CN" sz="2000" smtClean="0"/>
              <a:t>2</a:t>
            </a:r>
            <a:r>
              <a:rPr lang="zh-CN" altLang="en-US" sz="2000" smtClean="0"/>
              <a:t>：接下来编译器检查方法调用中提供的参数类型。 </a:t>
            </a:r>
          </a:p>
          <a:p>
            <a:pPr marL="0" indent="0" eaLnBrk="1" hangingPunct="1">
              <a:buFont typeface="Arial" panose="020B0604020202020204" pitchFamily="34" charset="0"/>
              <a:buNone/>
            </a:pPr>
            <a:r>
              <a:rPr lang="zh-CN" altLang="en-US" sz="2000" smtClean="0"/>
              <a:t>如果在所有名称为</a:t>
            </a:r>
            <a:r>
              <a:rPr lang="en-US" altLang="zh-CN" sz="2000" smtClean="0"/>
              <a:t>f</a:t>
            </a:r>
            <a:r>
              <a:rPr lang="zh-CN" altLang="en-US" sz="2000" smtClean="0"/>
              <a:t>的方法中有一个参数类型和调用提供的参数类型最为匹配，那么就调用这个方法，这个过程叫做“重载解析” </a:t>
            </a:r>
          </a:p>
          <a:p>
            <a:pPr marL="0" indent="0" eaLnBrk="1" hangingPunct="1">
              <a:buFont typeface="Arial" panose="020B0604020202020204" pitchFamily="34" charset="0"/>
              <a:buNone/>
            </a:pPr>
            <a:r>
              <a:rPr lang="en-US" altLang="zh-CN" sz="2000" smtClean="0"/>
              <a:t>3</a:t>
            </a:r>
            <a:r>
              <a:rPr lang="zh-CN" altLang="en-US" sz="2000" smtClean="0"/>
              <a:t>：当程序运行并且使用动态绑定调用方法时，虚拟机必须调用同</a:t>
            </a:r>
            <a:r>
              <a:rPr lang="en-US" altLang="zh-CN" sz="2000" smtClean="0"/>
              <a:t>x</a:t>
            </a:r>
            <a:r>
              <a:rPr lang="zh-CN" altLang="en-US" sz="2000" smtClean="0"/>
              <a:t>所指向的对象的实际类型相匹配的方法版本。假设实际类型为</a:t>
            </a:r>
            <a:r>
              <a:rPr lang="en-US" altLang="zh-CN" sz="2000" smtClean="0"/>
              <a:t>D(C</a:t>
            </a:r>
            <a:r>
              <a:rPr lang="zh-CN" altLang="en-US" sz="2000" smtClean="0"/>
              <a:t>的子类</a:t>
            </a:r>
            <a:r>
              <a:rPr lang="en-US" altLang="zh-CN" sz="2000" smtClean="0"/>
              <a:t>)</a:t>
            </a:r>
            <a:r>
              <a:rPr lang="zh-CN" altLang="en-US" sz="2000" smtClean="0"/>
              <a:t>，如果</a:t>
            </a:r>
            <a:r>
              <a:rPr lang="en-US" altLang="zh-CN" sz="2000" smtClean="0"/>
              <a:t>D</a:t>
            </a:r>
            <a:r>
              <a:rPr lang="zh-CN" altLang="en-US" sz="2000" smtClean="0"/>
              <a:t>类定义了</a:t>
            </a:r>
            <a:r>
              <a:rPr lang="en-US" altLang="zh-CN" sz="2000" smtClean="0"/>
              <a:t>f(String)</a:t>
            </a:r>
            <a:r>
              <a:rPr lang="zh-CN" altLang="en-US" sz="2000" smtClean="0"/>
              <a:t>那么该方法被调用，否则就在</a:t>
            </a:r>
            <a:r>
              <a:rPr lang="en-US" altLang="zh-CN" sz="2000" smtClean="0"/>
              <a:t>D</a:t>
            </a:r>
            <a:r>
              <a:rPr lang="zh-CN" altLang="en-US" sz="2000" smtClean="0"/>
              <a:t>的超类中搜寻方法</a:t>
            </a:r>
            <a:r>
              <a:rPr lang="en-US" altLang="zh-CN" sz="2000" smtClean="0"/>
              <a:t>f(String),</a:t>
            </a:r>
            <a:r>
              <a:rPr lang="zh-CN" altLang="en-US" sz="2000" smtClean="0"/>
              <a:t>依次类推</a:t>
            </a:r>
            <a:r>
              <a:rPr lang="en-US" altLang="zh-CN" sz="2000" smtClean="0"/>
              <a:t>. </a:t>
            </a:r>
            <a:endParaRPr lang="en-CA" altLang="en-US" sz="2000" smtClean="0"/>
          </a:p>
        </p:txBody>
      </p:sp>
    </p:spTree>
    <p:extLst>
      <p:ext uri="{BB962C8B-B14F-4D97-AF65-F5344CB8AC3E}">
        <p14:creationId xmlns:p14="http://schemas.microsoft.com/office/powerpoint/2010/main" val="4182881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Java</a:t>
            </a:r>
            <a:r>
              <a:rPr lang="zh-CN" altLang="en-US" sz="2000" smtClean="0"/>
              <a:t>的重载解析过程是以两阶段运行的。第一阶段 选取所有可获得并且可应用的方法或构造器。第二阶段在第一阶段选取的方法或构造器中选取最精确的一个。如果一个方法或构造器可以接受传递给另一个方法或构 造器的任何参数，那么我们就说第一个方法比第二个方法缺乏精确性</a:t>
            </a:r>
            <a:endParaRPr lang="en-CA" altLang="en-US" sz="2000" smtClean="0"/>
          </a:p>
        </p:txBody>
      </p:sp>
    </p:spTree>
    <p:extLst>
      <p:ext uri="{BB962C8B-B14F-4D97-AF65-F5344CB8AC3E}">
        <p14:creationId xmlns:p14="http://schemas.microsoft.com/office/powerpoint/2010/main" val="3347417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public class TestNull {  </a:t>
            </a:r>
          </a:p>
          <a:p>
            <a:pPr marL="0" indent="0" eaLnBrk="1" hangingPunct="1">
              <a:buFont typeface="Arial" panose="020B0604020202020204" pitchFamily="34" charset="0"/>
              <a:buNone/>
            </a:pPr>
            <a:r>
              <a:rPr lang="en-CA" altLang="en-US" sz="2000" smtClean="0"/>
              <a:t>public void show(String a){  </a:t>
            </a:r>
          </a:p>
          <a:p>
            <a:pPr marL="0" indent="0" eaLnBrk="1" hangingPunct="1">
              <a:buFont typeface="Arial" panose="020B0604020202020204" pitchFamily="34" charset="0"/>
              <a:buNone/>
            </a:pPr>
            <a:r>
              <a:rPr lang="en-CA" altLang="en-US" sz="2000" smtClean="0"/>
              <a:t>System.out.println("String");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public void show(Object o){  </a:t>
            </a:r>
          </a:p>
          <a:p>
            <a:pPr marL="0" indent="0" eaLnBrk="1" hangingPunct="1">
              <a:buFont typeface="Arial" panose="020B0604020202020204" pitchFamily="34" charset="0"/>
              <a:buNone/>
            </a:pPr>
            <a:r>
              <a:rPr lang="en-CA" altLang="en-US" sz="2000" smtClean="0"/>
              <a:t>System.out.println("Object");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public static void main(String args[]){  </a:t>
            </a:r>
          </a:p>
          <a:p>
            <a:pPr marL="0" indent="0" eaLnBrk="1" hangingPunct="1">
              <a:buFont typeface="Arial" panose="020B0604020202020204" pitchFamily="34" charset="0"/>
              <a:buNone/>
            </a:pPr>
            <a:r>
              <a:rPr lang="en-CA" altLang="en-US" sz="2000" smtClean="0"/>
              <a:t>TestMain t = new TestMain();  </a:t>
            </a:r>
          </a:p>
          <a:p>
            <a:pPr marL="0" indent="0" eaLnBrk="1" hangingPunct="1">
              <a:buFont typeface="Arial" panose="020B0604020202020204" pitchFamily="34" charset="0"/>
              <a:buNone/>
            </a:pPr>
            <a:r>
              <a:rPr lang="en-CA" altLang="en-US" sz="2000" smtClean="0"/>
              <a:t>t.show(null);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zh-CN" altLang="en-US" sz="2000" smtClean="0"/>
              <a:t>结果是： </a:t>
            </a:r>
            <a:r>
              <a:rPr lang="en-CA" altLang="en-US" sz="2000" smtClean="0"/>
              <a:t>String</a:t>
            </a:r>
          </a:p>
        </p:txBody>
      </p:sp>
    </p:spTree>
    <p:extLst>
      <p:ext uri="{BB962C8B-B14F-4D97-AF65-F5344CB8AC3E}">
        <p14:creationId xmlns:p14="http://schemas.microsoft.com/office/powerpoint/2010/main" val="71526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85763"/>
            <a:ext cx="10515600" cy="5791200"/>
          </a:xfrm>
        </p:spPr>
        <p:txBody>
          <a:bodyPr>
            <a:normAutofit/>
          </a:bodyPr>
          <a:lstStyle/>
          <a:p>
            <a:pPr marL="0" indent="0" eaLnBrk="1" hangingPunct="1">
              <a:buFont typeface="Arial" panose="020B0604020202020204" pitchFamily="34" charset="0"/>
              <a:buNone/>
            </a:pPr>
            <a:r>
              <a:rPr lang="zh-CN" altLang="en-US" sz="2000" dirty="0" smtClean="0"/>
              <a:t>定义了一个子类</a:t>
            </a:r>
            <a:r>
              <a:rPr lang="en-US" altLang="zh-CN" sz="2000" dirty="0" smtClean="0"/>
              <a:t>Cat</a:t>
            </a:r>
            <a:r>
              <a:rPr lang="zh-CN" altLang="en-US" sz="2000" dirty="0" smtClean="0"/>
              <a:t>，它继承了</a:t>
            </a:r>
            <a:r>
              <a:rPr lang="en-US" altLang="zh-CN" sz="2000" dirty="0" smtClean="0"/>
              <a:t>Animal</a:t>
            </a:r>
            <a:r>
              <a:rPr lang="zh-CN" altLang="en-US" sz="2000" dirty="0" smtClean="0"/>
              <a:t>类，那么后者就是前者是父类。我可以通过</a:t>
            </a:r>
          </a:p>
          <a:p>
            <a:pPr marL="0" indent="0" eaLnBrk="1" hangingPunct="1">
              <a:buFont typeface="Arial" panose="020B0604020202020204" pitchFamily="34" charset="0"/>
              <a:buNone/>
            </a:pPr>
            <a:r>
              <a:rPr lang="zh-CN" altLang="en-US" sz="2000" dirty="0" smtClean="0"/>
              <a:t>　　</a:t>
            </a:r>
            <a:r>
              <a:rPr lang="en-US" altLang="zh-CN" sz="2000" dirty="0" smtClean="0"/>
              <a:t>Cat c = new Cat</a:t>
            </a:r>
            <a:r>
              <a:rPr lang="en-US" altLang="zh-CN" sz="2000" dirty="0" smtClean="0"/>
              <a:t>();</a:t>
            </a:r>
            <a:r>
              <a:rPr lang="zh-CN" altLang="en-US" sz="2000" dirty="0" smtClean="0"/>
              <a:t>　　实例化一个</a:t>
            </a:r>
            <a:r>
              <a:rPr lang="en-US" altLang="zh-CN" sz="2000" dirty="0" smtClean="0"/>
              <a:t>Cat</a:t>
            </a:r>
            <a:r>
              <a:rPr lang="zh-CN" altLang="en-US" sz="2000" dirty="0" smtClean="0"/>
              <a:t>的对</a:t>
            </a:r>
            <a:r>
              <a:rPr lang="zh-CN" altLang="en-US" sz="2000" dirty="0" smtClean="0"/>
              <a:t>象</a:t>
            </a:r>
            <a:endParaRPr lang="zh-CN" altLang="en-US" sz="2000" dirty="0" smtClean="0"/>
          </a:p>
          <a:p>
            <a:pPr marL="0" indent="0" eaLnBrk="1" hangingPunct="1">
              <a:buFont typeface="Arial" panose="020B0604020202020204" pitchFamily="34" charset="0"/>
              <a:buNone/>
            </a:pPr>
            <a:endParaRPr lang="en-US" altLang="zh-CN" sz="2000" dirty="0" smtClean="0"/>
          </a:p>
          <a:p>
            <a:pPr marL="0" indent="0" eaLnBrk="1" hangingPunct="1">
              <a:buFont typeface="Arial" panose="020B0604020202020204" pitchFamily="34" charset="0"/>
              <a:buNone/>
            </a:pPr>
            <a:r>
              <a:rPr lang="en-US" altLang="zh-CN" sz="2000" dirty="0" smtClean="0"/>
              <a:t>Animal </a:t>
            </a:r>
            <a:r>
              <a:rPr lang="en-US" altLang="zh-CN" sz="2000" dirty="0" smtClean="0"/>
              <a:t>a = new Cat</a:t>
            </a:r>
            <a:r>
              <a:rPr lang="en-US" altLang="zh-CN" sz="2000" dirty="0" smtClean="0"/>
              <a:t>();</a:t>
            </a:r>
            <a:r>
              <a:rPr lang="zh-CN" altLang="en-US" sz="2000" dirty="0" smtClean="0"/>
              <a:t>　　这代表什么意思呢？</a:t>
            </a:r>
          </a:p>
          <a:p>
            <a:pPr marL="0" indent="0" eaLnBrk="1" hangingPunct="1">
              <a:buFont typeface="Arial" panose="020B0604020202020204" pitchFamily="34" charset="0"/>
              <a:buNone/>
            </a:pPr>
            <a:r>
              <a:rPr lang="zh-CN" altLang="en-US" sz="2000" dirty="0" smtClean="0"/>
              <a:t>　　</a:t>
            </a:r>
            <a:r>
              <a:rPr lang="zh-CN" altLang="en-US" sz="2000" dirty="0" smtClean="0"/>
              <a:t>表示定</a:t>
            </a:r>
            <a:r>
              <a:rPr lang="zh-CN" altLang="en-US" sz="2000" dirty="0" smtClean="0"/>
              <a:t>义了一个</a:t>
            </a:r>
            <a:r>
              <a:rPr lang="en-US" altLang="zh-CN" sz="2000" dirty="0" smtClean="0"/>
              <a:t>Animal</a:t>
            </a:r>
            <a:r>
              <a:rPr lang="zh-CN" altLang="en-US" sz="2000" dirty="0" smtClean="0"/>
              <a:t>类型的引用，指向新建的</a:t>
            </a:r>
            <a:r>
              <a:rPr lang="en-US" altLang="zh-CN" sz="2000" dirty="0" smtClean="0"/>
              <a:t>Cat</a:t>
            </a:r>
            <a:r>
              <a:rPr lang="zh-CN" altLang="en-US" sz="2000" dirty="0" smtClean="0"/>
              <a:t>类型的对象</a:t>
            </a:r>
            <a:r>
              <a:rPr lang="zh-CN" altLang="en-US" sz="2000" dirty="0" smtClean="0"/>
              <a:t>。</a:t>
            </a:r>
            <a:endParaRPr lang="en-US" altLang="zh-CN" sz="2000" dirty="0" smtClean="0"/>
          </a:p>
          <a:p>
            <a:pPr marL="0" indent="0" eaLnBrk="1" hangingPunct="1">
              <a:buFont typeface="Arial" panose="020B0604020202020204" pitchFamily="34" charset="0"/>
              <a:buNone/>
            </a:pPr>
            <a:r>
              <a:rPr lang="zh-CN" altLang="en-US" sz="2000" dirty="0" smtClean="0"/>
              <a:t>由</a:t>
            </a:r>
            <a:r>
              <a:rPr lang="zh-CN" altLang="en-US" sz="2000" dirty="0" smtClean="0"/>
              <a:t>于</a:t>
            </a:r>
            <a:r>
              <a:rPr lang="en-US" altLang="zh-CN" sz="2000" dirty="0" smtClean="0"/>
              <a:t>Cat</a:t>
            </a:r>
            <a:r>
              <a:rPr lang="zh-CN" altLang="en-US" sz="2000" dirty="0" smtClean="0"/>
              <a:t>是继承自它的父类</a:t>
            </a:r>
            <a:r>
              <a:rPr lang="en-US" altLang="zh-CN" sz="2000" dirty="0" smtClean="0"/>
              <a:t>Animal</a:t>
            </a:r>
            <a:r>
              <a:rPr lang="zh-CN" altLang="en-US" sz="2000" dirty="0" smtClean="0"/>
              <a:t>，所以</a:t>
            </a:r>
            <a:r>
              <a:rPr lang="en-US" altLang="zh-CN" sz="2000" dirty="0" smtClean="0"/>
              <a:t>Animal</a:t>
            </a:r>
            <a:r>
              <a:rPr lang="zh-CN" altLang="en-US" sz="2000" dirty="0" smtClean="0"/>
              <a:t>类型的引用是可以指向</a:t>
            </a:r>
            <a:r>
              <a:rPr lang="en-US" altLang="zh-CN" sz="2000" dirty="0" smtClean="0"/>
              <a:t>Cat</a:t>
            </a:r>
            <a:r>
              <a:rPr lang="zh-CN" altLang="en-US" sz="2000" dirty="0" smtClean="0"/>
              <a:t>类型的对象的</a:t>
            </a:r>
            <a:r>
              <a:rPr lang="zh-CN" altLang="en-US" sz="2000" dirty="0" smtClean="0"/>
              <a:t>。</a:t>
            </a:r>
            <a:endParaRPr lang="en-US" altLang="zh-CN" sz="2000" dirty="0" smtClean="0"/>
          </a:p>
          <a:p>
            <a:pPr marL="0" indent="0" eaLnBrk="1" hangingPunct="1">
              <a:buFont typeface="Arial" panose="020B0604020202020204" pitchFamily="34" charset="0"/>
              <a:buNone/>
            </a:pPr>
            <a:r>
              <a:rPr lang="zh-CN" altLang="en-US" sz="2000" dirty="0" smtClean="0"/>
              <a:t>　　定义一个父类类型的引用指向一个子类的对象既可以使用子类强大的功能，又可以抽取父类的共性。</a:t>
            </a:r>
          </a:p>
          <a:p>
            <a:pPr marL="0" indent="0" eaLnBrk="1" hangingPunct="1">
              <a:buFont typeface="Arial" panose="020B0604020202020204" pitchFamily="34" charset="0"/>
              <a:buNone/>
            </a:pPr>
            <a:r>
              <a:rPr lang="zh-CN" altLang="en-US" sz="2000" dirty="0" smtClean="0"/>
              <a:t>　　</a:t>
            </a:r>
            <a:endParaRPr lang="en-CA" altLang="en-US" sz="2000" dirty="0" smtClean="0"/>
          </a:p>
        </p:txBody>
      </p:sp>
    </p:spTree>
    <p:extLst>
      <p:ext uri="{BB962C8B-B14F-4D97-AF65-F5344CB8AC3E}">
        <p14:creationId xmlns:p14="http://schemas.microsoft.com/office/powerpoint/2010/main" val="2812713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(1) </a:t>
            </a:r>
            <a:r>
              <a:rPr lang="zh-CN" altLang="en-US" sz="2000" smtClean="0"/>
              <a:t>所有私有方法、静态方法、构造器及初始化方法</a:t>
            </a:r>
            <a:r>
              <a:rPr lang="en-US" altLang="zh-CN" sz="2000" smtClean="0"/>
              <a:t>&lt;clinit&gt;</a:t>
            </a:r>
            <a:r>
              <a:rPr lang="zh-CN" altLang="en-US" sz="2000" smtClean="0"/>
              <a:t>都是采用静态绑定机制。在编译器阶段就已经指明了调用方法在常量池中的符号引用，</a:t>
            </a:r>
            <a:r>
              <a:rPr lang="en-US" altLang="zh-CN" sz="2000" smtClean="0"/>
              <a:t>JVM</a:t>
            </a:r>
            <a:r>
              <a:rPr lang="zh-CN" altLang="en-US" sz="2000" smtClean="0"/>
              <a:t>运行的时候只需要进行一次常量池解析即可。</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US" altLang="zh-CN" sz="2000" smtClean="0"/>
              <a:t>(2) </a:t>
            </a:r>
            <a:r>
              <a:rPr lang="zh-CN" altLang="en-US" sz="2000" smtClean="0"/>
              <a:t>类对象方法的调用必须在运行过程中采用动态绑定机制。</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首先，根据对象的声明类型</a:t>
            </a:r>
            <a:r>
              <a:rPr lang="en-US" altLang="zh-CN" sz="2000" smtClean="0"/>
              <a:t>(</a:t>
            </a:r>
            <a:r>
              <a:rPr lang="zh-CN" altLang="en-US" sz="2000" smtClean="0"/>
              <a:t>对象引用的类型</a:t>
            </a:r>
            <a:r>
              <a:rPr lang="en-US" altLang="zh-CN" sz="2000" smtClean="0"/>
              <a:t>)</a:t>
            </a:r>
            <a:r>
              <a:rPr lang="zh-CN" altLang="en-US" sz="2000" smtClean="0"/>
              <a:t>找到“合适”的方法。具体步骤如下：</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① 如果能在声明类型中匹配到方法签名完全一样</a:t>
            </a:r>
            <a:r>
              <a:rPr lang="en-US" altLang="zh-CN" sz="2000" smtClean="0"/>
              <a:t>(</a:t>
            </a:r>
            <a:r>
              <a:rPr lang="zh-CN" altLang="en-US" sz="2000" smtClean="0"/>
              <a:t>参数类型一致</a:t>
            </a:r>
            <a:r>
              <a:rPr lang="en-US" altLang="zh-CN" sz="2000" smtClean="0"/>
              <a:t>)</a:t>
            </a:r>
            <a:r>
              <a:rPr lang="zh-CN" altLang="en-US" sz="2000" smtClean="0"/>
              <a:t>的方法，那么这个方法是最合适的。</a:t>
            </a:r>
          </a:p>
          <a:p>
            <a:pPr marL="0" indent="0" eaLnBrk="1" hangingPunct="1">
              <a:buFont typeface="Arial" panose="020B0604020202020204" pitchFamily="34" charset="0"/>
              <a:buNone/>
            </a:pPr>
            <a:r>
              <a:rPr lang="zh-CN" altLang="en-US" sz="2000" smtClean="0"/>
              <a:t>② 在第①条不能满足的情况下，寻找可以“凑合”的方法。标准就是通过将参数类型进行自动转型之后再进行匹配。如果匹配到多个自动转型后的方法签名</a:t>
            </a:r>
            <a:r>
              <a:rPr lang="en-US" altLang="zh-CN" sz="2000" smtClean="0"/>
              <a:t>f(A)</a:t>
            </a:r>
            <a:r>
              <a:rPr lang="zh-CN" altLang="en-US" sz="2000" smtClean="0"/>
              <a:t>和</a:t>
            </a:r>
            <a:r>
              <a:rPr lang="en-US" altLang="zh-CN" sz="2000" smtClean="0"/>
              <a:t>f(B)</a:t>
            </a:r>
            <a:r>
              <a:rPr lang="zh-CN" altLang="en-US" sz="2000" smtClean="0"/>
              <a:t>，则用下面的标准来确定合适的方法：传递给</a:t>
            </a:r>
            <a:r>
              <a:rPr lang="en-US" altLang="zh-CN" sz="2000" smtClean="0"/>
              <a:t>f(A)</a:t>
            </a:r>
            <a:r>
              <a:rPr lang="zh-CN" altLang="en-US" sz="2000" smtClean="0"/>
              <a:t>方法的参数都可以传递给</a:t>
            </a:r>
            <a:r>
              <a:rPr lang="en-US" altLang="zh-CN" sz="2000" smtClean="0"/>
              <a:t>f(B)</a:t>
            </a:r>
            <a:r>
              <a:rPr lang="zh-CN" altLang="en-US" sz="2000" smtClean="0"/>
              <a:t>，则</a:t>
            </a:r>
            <a:r>
              <a:rPr lang="en-US" altLang="zh-CN" sz="2000" smtClean="0"/>
              <a:t>f(A)</a:t>
            </a:r>
            <a:r>
              <a:rPr lang="zh-CN" altLang="en-US" sz="2000" smtClean="0"/>
              <a:t>最合适。反之</a:t>
            </a:r>
            <a:r>
              <a:rPr lang="en-US" altLang="zh-CN" sz="2000" smtClean="0"/>
              <a:t>f(B)</a:t>
            </a:r>
            <a:r>
              <a:rPr lang="zh-CN" altLang="en-US" sz="2000" smtClean="0"/>
              <a:t>最合适 。</a:t>
            </a:r>
          </a:p>
          <a:p>
            <a:pPr marL="0" indent="0" eaLnBrk="1" hangingPunct="1">
              <a:buFont typeface="Arial" panose="020B0604020202020204" pitchFamily="34" charset="0"/>
              <a:buNone/>
            </a:pPr>
            <a:r>
              <a:rPr lang="zh-CN" altLang="en-US" sz="2000" smtClean="0"/>
              <a:t>③ 如果仍然在声明类型中找不到“合适”的方法，则编译阶段就无法通过。</a:t>
            </a:r>
          </a:p>
          <a:p>
            <a:pPr marL="0" indent="0" eaLnBrk="1" hangingPunct="1">
              <a:buFont typeface="Arial" panose="020B0604020202020204" pitchFamily="34" charset="0"/>
              <a:buNone/>
            </a:pPr>
            <a:r>
              <a:rPr lang="zh-CN" altLang="en-US" sz="2000" smtClean="0"/>
              <a:t>然后，根据在堆中创建对象的实际类型找到对应的方法表，从中确定具体的方法在内存中的位置。</a:t>
            </a:r>
            <a:endParaRPr lang="en-CA" altLang="en-US" sz="2000" smtClean="0"/>
          </a:p>
        </p:txBody>
      </p:sp>
    </p:spTree>
    <p:extLst>
      <p:ext uri="{BB962C8B-B14F-4D97-AF65-F5344CB8AC3E}">
        <p14:creationId xmlns:p14="http://schemas.microsoft.com/office/powerpoint/2010/main" val="1872630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总结</a:t>
            </a:r>
            <a:endParaRPr lang="en-CA" altLang="en-US" sz="2000" smtClean="0"/>
          </a:p>
        </p:txBody>
      </p:sp>
    </p:spTree>
    <p:extLst>
      <p:ext uri="{BB962C8B-B14F-4D97-AF65-F5344CB8AC3E}">
        <p14:creationId xmlns:p14="http://schemas.microsoft.com/office/powerpoint/2010/main" val="1367007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class A {</a:t>
            </a:r>
          </a:p>
          <a:p>
            <a:pPr marL="0" indent="0" eaLnBrk="1" hangingPunct="1">
              <a:buFont typeface="Arial" panose="020B0604020202020204" pitchFamily="34" charset="0"/>
              <a:buNone/>
            </a:pPr>
            <a:r>
              <a:rPr lang="en-CA" altLang="en-US" sz="2000" smtClean="0"/>
              <a:t>    public String show(D obj) {</a:t>
            </a:r>
          </a:p>
          <a:p>
            <a:pPr marL="0" indent="0" eaLnBrk="1" hangingPunct="1">
              <a:buFont typeface="Arial" panose="020B0604020202020204" pitchFamily="34" charset="0"/>
              <a:buNone/>
            </a:pPr>
            <a:r>
              <a:rPr lang="en-CA" altLang="en-US" sz="2000" smtClean="0"/>
              <a:t>        return ("A and D");    }</a:t>
            </a:r>
          </a:p>
          <a:p>
            <a:pPr marL="0" indent="0" eaLnBrk="1" hangingPunct="1">
              <a:buFont typeface="Arial" panose="020B0604020202020204" pitchFamily="34" charset="0"/>
              <a:buNone/>
            </a:pPr>
            <a:r>
              <a:rPr lang="en-CA" altLang="en-US" sz="2000" smtClean="0"/>
              <a:t>    public String show(A obj) {</a:t>
            </a:r>
          </a:p>
          <a:p>
            <a:pPr marL="0" indent="0" eaLnBrk="1" hangingPunct="1">
              <a:buFont typeface="Arial" panose="020B0604020202020204" pitchFamily="34" charset="0"/>
              <a:buNone/>
            </a:pPr>
            <a:r>
              <a:rPr lang="en-CA" altLang="en-US" sz="2000" smtClean="0"/>
              <a:t>        return ("A and A");}</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class B extends A{</a:t>
            </a:r>
          </a:p>
          <a:p>
            <a:pPr marL="0" indent="0" eaLnBrk="1" hangingPunct="1">
              <a:buFont typeface="Arial" panose="020B0604020202020204" pitchFamily="34" charset="0"/>
              <a:buNone/>
            </a:pPr>
            <a:r>
              <a:rPr lang="en-CA" altLang="en-US" sz="2000" smtClean="0"/>
              <a:t>    public String show(B obj){</a:t>
            </a:r>
          </a:p>
          <a:p>
            <a:pPr marL="0" indent="0" eaLnBrk="1" hangingPunct="1">
              <a:buFont typeface="Arial" panose="020B0604020202020204" pitchFamily="34" charset="0"/>
              <a:buNone/>
            </a:pPr>
            <a:r>
              <a:rPr lang="en-CA" altLang="en-US" sz="2000" smtClean="0"/>
              <a:t>        return ("B and B");    }</a:t>
            </a:r>
          </a:p>
          <a:p>
            <a:pPr marL="0" indent="0" eaLnBrk="1" hangingPunct="1">
              <a:buFont typeface="Arial" panose="020B0604020202020204" pitchFamily="34" charset="0"/>
              <a:buNone/>
            </a:pPr>
            <a:r>
              <a:rPr lang="en-CA" altLang="en-US" sz="2000" smtClean="0"/>
              <a:t>    public String show(A obj){</a:t>
            </a:r>
          </a:p>
          <a:p>
            <a:pPr marL="0" indent="0" eaLnBrk="1" hangingPunct="1">
              <a:buFont typeface="Arial" panose="020B0604020202020204" pitchFamily="34" charset="0"/>
              <a:buNone/>
            </a:pPr>
            <a:r>
              <a:rPr lang="en-CA" altLang="en-US" sz="2000" smtClean="0"/>
              <a:t>        return ("B and A");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class C extends B{}</a:t>
            </a:r>
          </a:p>
          <a:p>
            <a:pPr marL="0" indent="0" eaLnBrk="1" hangingPunct="1">
              <a:buFont typeface="Arial" panose="020B0604020202020204" pitchFamily="34" charset="0"/>
              <a:buNone/>
            </a:pPr>
            <a:r>
              <a:rPr lang="en-CA" altLang="en-US" sz="2000" smtClean="0"/>
              <a:t>class D extends B{}</a:t>
            </a:r>
          </a:p>
        </p:txBody>
      </p:sp>
    </p:spTree>
    <p:extLst>
      <p:ext uri="{BB962C8B-B14F-4D97-AF65-F5344CB8AC3E}">
        <p14:creationId xmlns:p14="http://schemas.microsoft.com/office/powerpoint/2010/main" val="2863104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838200" y="385763"/>
            <a:ext cx="10515600" cy="5791200"/>
          </a:xfrm>
        </p:spPr>
        <p:txBody>
          <a:bodyPr>
            <a:normAutofit fontScale="85000" lnSpcReduction="20000"/>
          </a:bodyPr>
          <a:lstStyle/>
          <a:p>
            <a:pPr marL="0" indent="0" eaLnBrk="1" hangingPunct="1">
              <a:buFont typeface="Arial" panose="020B0604020202020204" pitchFamily="34" charset="0"/>
              <a:buNone/>
            </a:pPr>
            <a:r>
              <a:rPr lang="en-CA" altLang="en-US" sz="2000" smtClean="0"/>
              <a:t>public class Demo {</a:t>
            </a:r>
          </a:p>
          <a:p>
            <a:pPr marL="0" indent="0" eaLnBrk="1" hangingPunct="1">
              <a:buFont typeface="Arial" panose="020B0604020202020204" pitchFamily="34" charset="0"/>
              <a:buNone/>
            </a:pPr>
            <a:r>
              <a:rPr lang="en-CA" altLang="en-US" sz="2000" smtClean="0"/>
              <a:t>    public static void main(String[] args) {</a:t>
            </a:r>
          </a:p>
          <a:p>
            <a:pPr marL="0" indent="0" eaLnBrk="1" hangingPunct="1">
              <a:buFont typeface="Arial" panose="020B0604020202020204" pitchFamily="34" charset="0"/>
              <a:buNone/>
            </a:pPr>
            <a:r>
              <a:rPr lang="en-CA" altLang="en-US" sz="2000" smtClean="0"/>
              <a:t>        A a1 = new A();</a:t>
            </a:r>
          </a:p>
          <a:p>
            <a:pPr marL="0" indent="0" eaLnBrk="1" hangingPunct="1">
              <a:buFont typeface="Arial" panose="020B0604020202020204" pitchFamily="34" charset="0"/>
              <a:buNone/>
            </a:pPr>
            <a:r>
              <a:rPr lang="en-CA" altLang="en-US" sz="2000" smtClean="0"/>
              <a:t>        A a2 = new B();</a:t>
            </a:r>
          </a:p>
          <a:p>
            <a:pPr marL="0" indent="0" eaLnBrk="1" hangingPunct="1">
              <a:buFont typeface="Arial" panose="020B0604020202020204" pitchFamily="34" charset="0"/>
              <a:buNone/>
            </a:pPr>
            <a:r>
              <a:rPr lang="en-CA" altLang="en-US" sz="2000" smtClean="0"/>
              <a:t>        B b = new B();</a:t>
            </a:r>
          </a:p>
          <a:p>
            <a:pPr marL="0" indent="0" eaLnBrk="1" hangingPunct="1">
              <a:buFont typeface="Arial" panose="020B0604020202020204" pitchFamily="34" charset="0"/>
              <a:buNone/>
            </a:pPr>
            <a:r>
              <a:rPr lang="en-CA" altLang="en-US" sz="2000" smtClean="0"/>
              <a:t>        C c = new C();</a:t>
            </a:r>
          </a:p>
          <a:p>
            <a:pPr marL="0" indent="0" eaLnBrk="1" hangingPunct="1">
              <a:buFont typeface="Arial" panose="020B0604020202020204" pitchFamily="34" charset="0"/>
              <a:buNone/>
            </a:pPr>
            <a:r>
              <a:rPr lang="en-CA" altLang="en-US" sz="2000" smtClean="0"/>
              <a:t>        D d = new D();</a:t>
            </a:r>
          </a:p>
          <a:p>
            <a:pPr marL="0" indent="0" eaLnBrk="1" hangingPunct="1">
              <a:buFont typeface="Arial" panose="020B0604020202020204" pitchFamily="34" charset="0"/>
              <a:buNone/>
            </a:pPr>
            <a:r>
              <a:rPr lang="en-CA" altLang="en-US" sz="2000" smtClean="0"/>
              <a:t>        System.out.println("1--" + a1.show(b));</a:t>
            </a:r>
          </a:p>
          <a:p>
            <a:pPr marL="0" indent="0" eaLnBrk="1" hangingPunct="1">
              <a:buFont typeface="Arial" panose="020B0604020202020204" pitchFamily="34" charset="0"/>
              <a:buNone/>
            </a:pPr>
            <a:r>
              <a:rPr lang="en-CA" altLang="en-US" sz="2000" smtClean="0"/>
              <a:t>        System.out.println("2--" + a1.show(c));</a:t>
            </a:r>
          </a:p>
          <a:p>
            <a:pPr marL="0" indent="0" eaLnBrk="1" hangingPunct="1">
              <a:buFont typeface="Arial" panose="020B0604020202020204" pitchFamily="34" charset="0"/>
              <a:buNone/>
            </a:pPr>
            <a:r>
              <a:rPr lang="en-CA" altLang="en-US" sz="2000" smtClean="0"/>
              <a:t>        System.out.println("3--" + a1.show(d));</a:t>
            </a:r>
          </a:p>
          <a:p>
            <a:pPr marL="0" indent="0" eaLnBrk="1" hangingPunct="1">
              <a:buFont typeface="Arial" panose="020B0604020202020204" pitchFamily="34" charset="0"/>
              <a:buNone/>
            </a:pPr>
            <a:r>
              <a:rPr lang="en-CA" altLang="en-US" sz="2000" smtClean="0"/>
              <a:t>        System.out.println("4--" + a2.show(b));</a:t>
            </a:r>
          </a:p>
          <a:p>
            <a:pPr marL="0" indent="0" eaLnBrk="1" hangingPunct="1">
              <a:buFont typeface="Arial" panose="020B0604020202020204" pitchFamily="34" charset="0"/>
              <a:buNone/>
            </a:pPr>
            <a:r>
              <a:rPr lang="en-CA" altLang="en-US" sz="2000" smtClean="0"/>
              <a:t>        System.out.println("5--" + a2.show(c));</a:t>
            </a:r>
          </a:p>
          <a:p>
            <a:pPr marL="0" indent="0" eaLnBrk="1" hangingPunct="1">
              <a:buFont typeface="Arial" panose="020B0604020202020204" pitchFamily="34" charset="0"/>
              <a:buNone/>
            </a:pPr>
            <a:r>
              <a:rPr lang="en-CA" altLang="en-US" sz="2000" smtClean="0"/>
              <a:t>        System.out.println("6--" + a2.show(d));</a:t>
            </a:r>
          </a:p>
          <a:p>
            <a:pPr marL="0" indent="0" eaLnBrk="1" hangingPunct="1">
              <a:buFont typeface="Arial" panose="020B0604020202020204" pitchFamily="34" charset="0"/>
              <a:buNone/>
            </a:pPr>
            <a:r>
              <a:rPr lang="en-CA" altLang="en-US" sz="2000" smtClean="0"/>
              <a:t>        System.out.println("7--" + b.show(b));</a:t>
            </a:r>
          </a:p>
          <a:p>
            <a:pPr marL="0" indent="0" eaLnBrk="1" hangingPunct="1">
              <a:buFont typeface="Arial" panose="020B0604020202020204" pitchFamily="34" charset="0"/>
              <a:buNone/>
            </a:pPr>
            <a:r>
              <a:rPr lang="en-CA" altLang="en-US" sz="2000" smtClean="0"/>
              <a:t>        System.out.println("8--" + b.show(c));</a:t>
            </a:r>
          </a:p>
          <a:p>
            <a:pPr marL="0" indent="0" eaLnBrk="1" hangingPunct="1">
              <a:buFont typeface="Arial" panose="020B0604020202020204" pitchFamily="34" charset="0"/>
              <a:buNone/>
            </a:pPr>
            <a:r>
              <a:rPr lang="en-CA" altLang="en-US" sz="2000" smtClean="0"/>
              <a:t>        System.out.println("9--" + b.show(d));</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3530434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a:t>
            </a:r>
            <a:r>
              <a:rPr lang="zh-CN" altLang="en-US" sz="2000" smtClean="0"/>
              <a:t>结果：</a:t>
            </a:r>
          </a:p>
          <a:p>
            <a:pPr marL="0" indent="0" eaLnBrk="1" hangingPunct="1">
              <a:buFont typeface="Arial" panose="020B0604020202020204" pitchFamily="34" charset="0"/>
              <a:buNone/>
            </a:pPr>
            <a:r>
              <a:rPr lang="en-US" altLang="zh-CN" sz="2000" smtClean="0"/>
              <a:t>//1--</a:t>
            </a:r>
            <a:r>
              <a:rPr lang="en-CA" altLang="en-US" sz="2000" smtClean="0"/>
              <a:t>A and A</a:t>
            </a:r>
          </a:p>
          <a:p>
            <a:pPr marL="0" indent="0" eaLnBrk="1" hangingPunct="1">
              <a:buFont typeface="Arial" panose="020B0604020202020204" pitchFamily="34" charset="0"/>
              <a:buNone/>
            </a:pPr>
            <a:r>
              <a:rPr lang="en-CA" altLang="en-US" sz="2000" smtClean="0"/>
              <a:t>//2--A and A</a:t>
            </a:r>
          </a:p>
          <a:p>
            <a:pPr marL="0" indent="0" eaLnBrk="1" hangingPunct="1">
              <a:buFont typeface="Arial" panose="020B0604020202020204" pitchFamily="34" charset="0"/>
              <a:buNone/>
            </a:pPr>
            <a:r>
              <a:rPr lang="en-CA" altLang="en-US" sz="2000" smtClean="0"/>
              <a:t>//3--A and D</a:t>
            </a:r>
          </a:p>
          <a:p>
            <a:pPr marL="0" indent="0" eaLnBrk="1" hangingPunct="1">
              <a:buFont typeface="Arial" panose="020B0604020202020204" pitchFamily="34" charset="0"/>
              <a:buNone/>
            </a:pPr>
            <a:r>
              <a:rPr lang="en-CA" altLang="en-US" sz="2000" smtClean="0"/>
              <a:t>//4--B and A</a:t>
            </a:r>
          </a:p>
          <a:p>
            <a:pPr marL="0" indent="0" eaLnBrk="1" hangingPunct="1">
              <a:buFont typeface="Arial" panose="020B0604020202020204" pitchFamily="34" charset="0"/>
              <a:buNone/>
            </a:pPr>
            <a:r>
              <a:rPr lang="en-CA" altLang="en-US" sz="2000" smtClean="0"/>
              <a:t>//5--B and A</a:t>
            </a:r>
          </a:p>
          <a:p>
            <a:pPr marL="0" indent="0" eaLnBrk="1" hangingPunct="1">
              <a:buFont typeface="Arial" panose="020B0604020202020204" pitchFamily="34" charset="0"/>
              <a:buNone/>
            </a:pPr>
            <a:r>
              <a:rPr lang="en-CA" altLang="en-US" sz="2000" smtClean="0"/>
              <a:t>//6--A and D</a:t>
            </a:r>
          </a:p>
          <a:p>
            <a:pPr marL="0" indent="0" eaLnBrk="1" hangingPunct="1">
              <a:buFont typeface="Arial" panose="020B0604020202020204" pitchFamily="34" charset="0"/>
              <a:buNone/>
            </a:pPr>
            <a:r>
              <a:rPr lang="en-CA" altLang="en-US" sz="2000" smtClean="0"/>
              <a:t>//7--B and B</a:t>
            </a:r>
          </a:p>
          <a:p>
            <a:pPr marL="0" indent="0" eaLnBrk="1" hangingPunct="1">
              <a:buFont typeface="Arial" panose="020B0604020202020204" pitchFamily="34" charset="0"/>
              <a:buNone/>
            </a:pPr>
            <a:r>
              <a:rPr lang="en-CA" altLang="en-US" sz="2000" smtClean="0"/>
              <a:t>//8--B and B</a:t>
            </a:r>
          </a:p>
          <a:p>
            <a:pPr marL="0" indent="0" eaLnBrk="1" hangingPunct="1">
              <a:buFont typeface="Arial" panose="020B0604020202020204" pitchFamily="34" charset="0"/>
              <a:buNone/>
            </a:pPr>
            <a:r>
              <a:rPr lang="en-CA" altLang="en-US" sz="2000" smtClean="0"/>
              <a:t>//9--A and D</a:t>
            </a:r>
          </a:p>
        </p:txBody>
      </p:sp>
    </p:spTree>
    <p:extLst>
      <p:ext uri="{BB962C8B-B14F-4D97-AF65-F5344CB8AC3E}">
        <p14:creationId xmlns:p14="http://schemas.microsoft.com/office/powerpoint/2010/main" val="3496170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比如④，</a:t>
            </a:r>
            <a:r>
              <a:rPr lang="en-CA" altLang="en-US" sz="2000" smtClean="0"/>
              <a:t>a2.show(b)，a2</a:t>
            </a:r>
            <a:r>
              <a:rPr lang="zh-CN" altLang="en-US" sz="2000" smtClean="0"/>
              <a:t>是一个引用变量，类型为</a:t>
            </a:r>
            <a:r>
              <a:rPr lang="en-CA" altLang="en-US" sz="2000" smtClean="0"/>
              <a:t>A，</a:t>
            </a:r>
            <a:r>
              <a:rPr lang="zh-CN" altLang="en-US" sz="2000" smtClean="0"/>
              <a:t>则</a:t>
            </a:r>
            <a:r>
              <a:rPr lang="en-CA" altLang="en-US" sz="2000" smtClean="0"/>
              <a:t>this</a:t>
            </a:r>
            <a:r>
              <a:rPr lang="zh-CN" altLang="en-US" sz="2000" smtClean="0"/>
              <a:t>为</a:t>
            </a:r>
            <a:r>
              <a:rPr lang="en-CA" altLang="en-US" sz="2000" smtClean="0"/>
              <a:t>a2，b</a:t>
            </a:r>
            <a:r>
              <a:rPr lang="zh-CN" altLang="en-US" sz="2000" smtClean="0"/>
              <a:t>是</a:t>
            </a:r>
            <a:r>
              <a:rPr lang="en-CA" altLang="en-US" sz="2000" smtClean="0"/>
              <a:t>B</a:t>
            </a:r>
            <a:r>
              <a:rPr lang="zh-CN" altLang="en-US" sz="2000" smtClean="0"/>
              <a:t>的一个实例，于是它到类</a:t>
            </a:r>
            <a:r>
              <a:rPr lang="en-CA" altLang="en-US" sz="2000" smtClean="0"/>
              <a:t>A</a:t>
            </a:r>
            <a:r>
              <a:rPr lang="zh-CN" altLang="en-US" sz="2000" smtClean="0"/>
              <a:t>里面找</a:t>
            </a:r>
            <a:r>
              <a:rPr lang="en-CA" altLang="en-US" sz="2000" smtClean="0"/>
              <a:t>show(B obj)</a:t>
            </a:r>
            <a:r>
              <a:rPr lang="zh-CN" altLang="en-US" sz="2000" smtClean="0"/>
              <a:t>方法，没有找到，于是到</a:t>
            </a:r>
            <a:r>
              <a:rPr lang="en-CA" altLang="en-US" sz="2000" smtClean="0"/>
              <a:t>A</a:t>
            </a:r>
            <a:r>
              <a:rPr lang="zh-CN" altLang="en-US" sz="2000" smtClean="0"/>
              <a:t>的</a:t>
            </a:r>
            <a:r>
              <a:rPr lang="en-CA" altLang="en-US" sz="2000" smtClean="0"/>
              <a:t>super(</a:t>
            </a:r>
            <a:r>
              <a:rPr lang="zh-CN" altLang="en-US" sz="2000" smtClean="0"/>
              <a:t>超类</a:t>
            </a:r>
            <a:r>
              <a:rPr lang="en-US" altLang="zh-CN" sz="2000" smtClean="0"/>
              <a:t>)</a:t>
            </a:r>
            <a:r>
              <a:rPr lang="zh-CN" altLang="en-US" sz="2000" smtClean="0"/>
              <a:t>找，而</a:t>
            </a:r>
            <a:r>
              <a:rPr lang="en-CA" altLang="en-US" sz="2000" smtClean="0"/>
              <a:t>A</a:t>
            </a:r>
            <a:r>
              <a:rPr lang="zh-CN" altLang="en-US" sz="2000" smtClean="0"/>
              <a:t>没有超类，因此转到第三优先级</a:t>
            </a:r>
            <a:r>
              <a:rPr lang="en-CA" altLang="en-US" sz="2000" smtClean="0"/>
              <a:t>this.show((super)O)，this</a:t>
            </a:r>
            <a:r>
              <a:rPr lang="zh-CN" altLang="en-US" sz="2000" smtClean="0"/>
              <a:t>仍然是</a:t>
            </a:r>
            <a:r>
              <a:rPr lang="en-CA" altLang="en-US" sz="2000" smtClean="0"/>
              <a:t>a2，</a:t>
            </a:r>
            <a:r>
              <a:rPr lang="zh-CN" altLang="en-US" sz="2000" smtClean="0"/>
              <a:t>这里</a:t>
            </a:r>
            <a:r>
              <a:rPr lang="en-CA" altLang="en-US" sz="2000" smtClean="0"/>
              <a:t>O</a:t>
            </a:r>
            <a:r>
              <a:rPr lang="zh-CN" altLang="en-US" sz="2000" smtClean="0"/>
              <a:t>为</a:t>
            </a:r>
            <a:r>
              <a:rPr lang="en-CA" altLang="en-US" sz="2000" smtClean="0"/>
              <a:t>B，(super)O</a:t>
            </a:r>
            <a:r>
              <a:rPr lang="zh-CN" altLang="en-US" sz="2000" smtClean="0"/>
              <a:t>即</a:t>
            </a:r>
            <a:r>
              <a:rPr lang="en-US" altLang="zh-CN" sz="2000" smtClean="0"/>
              <a:t>(</a:t>
            </a:r>
            <a:r>
              <a:rPr lang="en-CA" altLang="en-US" sz="2000" smtClean="0"/>
              <a:t>super)B</a:t>
            </a:r>
            <a:r>
              <a:rPr lang="zh-CN" altLang="en-US" sz="2000" smtClean="0"/>
              <a:t>即</a:t>
            </a:r>
            <a:r>
              <a:rPr lang="en-CA" altLang="en-US" sz="2000" smtClean="0"/>
              <a:t>A，</a:t>
            </a:r>
            <a:r>
              <a:rPr lang="zh-CN" altLang="en-US" sz="2000" smtClean="0"/>
              <a:t>因此它到类</a:t>
            </a:r>
            <a:r>
              <a:rPr lang="en-CA" altLang="en-US" sz="2000" smtClean="0"/>
              <a:t>A</a:t>
            </a:r>
            <a:r>
              <a:rPr lang="zh-CN" altLang="en-US" sz="2000" smtClean="0"/>
              <a:t>里面找</a:t>
            </a:r>
            <a:r>
              <a:rPr lang="en-CA" altLang="en-US" sz="2000" smtClean="0"/>
              <a:t>show(A obj)</a:t>
            </a:r>
            <a:r>
              <a:rPr lang="zh-CN" altLang="en-US" sz="2000" smtClean="0"/>
              <a:t>的方法，类</a:t>
            </a:r>
            <a:r>
              <a:rPr lang="en-CA" altLang="en-US" sz="2000" smtClean="0"/>
              <a:t>A</a:t>
            </a:r>
            <a:r>
              <a:rPr lang="zh-CN" altLang="en-US" sz="2000" smtClean="0"/>
              <a:t>有这个方法，但是由于</a:t>
            </a:r>
            <a:r>
              <a:rPr lang="en-CA" altLang="en-US" sz="2000" smtClean="0"/>
              <a:t>a2</a:t>
            </a:r>
            <a:r>
              <a:rPr lang="zh-CN" altLang="en-US" sz="2000" smtClean="0"/>
              <a:t>引用的是类</a:t>
            </a:r>
            <a:r>
              <a:rPr lang="en-CA" altLang="en-US" sz="2000" smtClean="0"/>
              <a:t>B</a:t>
            </a:r>
            <a:r>
              <a:rPr lang="zh-CN" altLang="en-US" sz="2000" smtClean="0"/>
              <a:t>的一个对象，</a:t>
            </a:r>
            <a:r>
              <a:rPr lang="en-CA" altLang="en-US" sz="2000" smtClean="0"/>
              <a:t>B</a:t>
            </a:r>
            <a:r>
              <a:rPr lang="zh-CN" altLang="en-US" sz="2000" smtClean="0"/>
              <a:t>覆盖了</a:t>
            </a:r>
            <a:r>
              <a:rPr lang="en-CA" altLang="en-US" sz="2000" smtClean="0"/>
              <a:t>A</a:t>
            </a:r>
            <a:r>
              <a:rPr lang="zh-CN" altLang="en-US" sz="2000" smtClean="0"/>
              <a:t>的</a:t>
            </a:r>
            <a:r>
              <a:rPr lang="en-CA" altLang="en-US" sz="2000" smtClean="0"/>
              <a:t>show(A obj)</a:t>
            </a:r>
            <a:r>
              <a:rPr lang="zh-CN" altLang="en-US" sz="2000" smtClean="0"/>
              <a:t>方法，因此最终锁定到类</a:t>
            </a:r>
            <a:r>
              <a:rPr lang="en-CA" altLang="en-US" sz="2000" smtClean="0"/>
              <a:t>B</a:t>
            </a:r>
            <a:r>
              <a:rPr lang="zh-CN" altLang="en-US" sz="2000" smtClean="0"/>
              <a:t>的</a:t>
            </a:r>
            <a:r>
              <a:rPr lang="en-CA" altLang="en-US" sz="2000" smtClean="0"/>
              <a:t>show(A obj)，</a:t>
            </a:r>
            <a:r>
              <a:rPr lang="zh-CN" altLang="en-US" sz="2000" smtClean="0"/>
              <a:t>输出为</a:t>
            </a:r>
            <a:r>
              <a:rPr lang="en-US" altLang="zh-CN" sz="2000" smtClean="0"/>
              <a:t>"</a:t>
            </a:r>
            <a:r>
              <a:rPr lang="en-CA" altLang="en-US" sz="2000" smtClean="0"/>
              <a:t>B and A”。</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变量看左边，</a:t>
            </a:r>
          </a:p>
          <a:p>
            <a:pPr marL="0" indent="0" eaLnBrk="1" hangingPunct="1">
              <a:buFont typeface="Arial" panose="020B0604020202020204" pitchFamily="34" charset="0"/>
              <a:buNone/>
            </a:pPr>
            <a:r>
              <a:rPr lang="zh-CN" altLang="en-US" sz="2000" smtClean="0"/>
              <a:t>方法看右边，</a:t>
            </a:r>
          </a:p>
          <a:p>
            <a:pPr marL="0" indent="0" eaLnBrk="1" hangingPunct="1">
              <a:buFont typeface="Arial" panose="020B0604020202020204" pitchFamily="34" charset="0"/>
              <a:buNone/>
            </a:pPr>
            <a:r>
              <a:rPr lang="zh-CN" altLang="en-US" sz="2000" smtClean="0"/>
              <a:t>静态看左边。</a:t>
            </a:r>
            <a:endParaRPr lang="en-CA" altLang="en-US" sz="2000" smtClean="0"/>
          </a:p>
        </p:txBody>
      </p:sp>
    </p:spTree>
    <p:extLst>
      <p:ext uri="{BB962C8B-B14F-4D97-AF65-F5344CB8AC3E}">
        <p14:creationId xmlns:p14="http://schemas.microsoft.com/office/powerpoint/2010/main" val="2059772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再比如⑧，</a:t>
            </a:r>
            <a:r>
              <a:rPr lang="en-CA" altLang="en-US" sz="2000" smtClean="0"/>
              <a:t>b.show(c)，b</a:t>
            </a:r>
            <a:r>
              <a:rPr lang="zh-CN" altLang="en-US" sz="2000" smtClean="0"/>
              <a:t>是一个引用变量，类型为</a:t>
            </a:r>
            <a:r>
              <a:rPr lang="en-CA" altLang="en-US" sz="2000" smtClean="0"/>
              <a:t>B，</a:t>
            </a:r>
            <a:r>
              <a:rPr lang="zh-CN" altLang="en-US" sz="2000" smtClean="0"/>
              <a:t>则</a:t>
            </a:r>
            <a:r>
              <a:rPr lang="en-CA" altLang="en-US" sz="2000" smtClean="0"/>
              <a:t>this</a:t>
            </a:r>
            <a:r>
              <a:rPr lang="zh-CN" altLang="en-US" sz="2000" smtClean="0"/>
              <a:t>为</a:t>
            </a:r>
            <a:r>
              <a:rPr lang="en-CA" altLang="en-US" sz="2000" smtClean="0"/>
              <a:t>b，c</a:t>
            </a:r>
            <a:r>
              <a:rPr lang="zh-CN" altLang="en-US" sz="2000" smtClean="0"/>
              <a:t>是</a:t>
            </a:r>
            <a:r>
              <a:rPr lang="en-CA" altLang="en-US" sz="2000" smtClean="0"/>
              <a:t>C</a:t>
            </a:r>
            <a:r>
              <a:rPr lang="zh-CN" altLang="en-US" sz="2000" smtClean="0"/>
              <a:t>的一个实例，于是它到类</a:t>
            </a:r>
            <a:r>
              <a:rPr lang="en-CA" altLang="en-US" sz="2000" smtClean="0"/>
              <a:t>B</a:t>
            </a:r>
            <a:r>
              <a:rPr lang="zh-CN" altLang="en-US" sz="2000" smtClean="0"/>
              <a:t>找</a:t>
            </a:r>
            <a:r>
              <a:rPr lang="en-CA" altLang="en-US" sz="2000" smtClean="0"/>
              <a:t>show(C obj)</a:t>
            </a:r>
            <a:r>
              <a:rPr lang="zh-CN" altLang="en-US" sz="2000" smtClean="0"/>
              <a:t>方法，没有找到，转而到</a:t>
            </a:r>
            <a:r>
              <a:rPr lang="en-CA" altLang="en-US" sz="2000" smtClean="0"/>
              <a:t>B</a:t>
            </a:r>
            <a:r>
              <a:rPr lang="zh-CN" altLang="en-US" sz="2000" smtClean="0"/>
              <a:t>的超类</a:t>
            </a:r>
            <a:r>
              <a:rPr lang="en-CA" altLang="en-US" sz="2000" smtClean="0"/>
              <a:t>A</a:t>
            </a:r>
            <a:r>
              <a:rPr lang="zh-CN" altLang="en-US" sz="2000" smtClean="0"/>
              <a:t>里面找，</a:t>
            </a:r>
            <a:r>
              <a:rPr lang="en-CA" altLang="en-US" sz="2000" smtClean="0"/>
              <a:t>A</a:t>
            </a:r>
            <a:r>
              <a:rPr lang="zh-CN" altLang="en-US" sz="2000" smtClean="0"/>
              <a:t>里面也没有，因此也转到第三优先级</a:t>
            </a:r>
            <a:r>
              <a:rPr lang="en-CA" altLang="en-US" sz="2000" smtClean="0"/>
              <a:t>this.show((super)O)，this</a:t>
            </a:r>
            <a:r>
              <a:rPr lang="zh-CN" altLang="en-US" sz="2000" smtClean="0"/>
              <a:t>为</a:t>
            </a:r>
            <a:r>
              <a:rPr lang="en-CA" altLang="en-US" sz="2000" smtClean="0"/>
              <a:t>b，O</a:t>
            </a:r>
            <a:r>
              <a:rPr lang="zh-CN" altLang="en-US" sz="2000" smtClean="0"/>
              <a:t>为</a:t>
            </a:r>
            <a:r>
              <a:rPr lang="en-CA" altLang="en-US" sz="2000" smtClean="0"/>
              <a:t>C，(super)O</a:t>
            </a:r>
            <a:r>
              <a:rPr lang="zh-CN" altLang="en-US" sz="2000" smtClean="0"/>
              <a:t>即</a:t>
            </a:r>
            <a:r>
              <a:rPr lang="en-US" altLang="zh-CN" sz="2000" smtClean="0"/>
              <a:t>(</a:t>
            </a:r>
            <a:r>
              <a:rPr lang="en-CA" altLang="en-US" sz="2000" smtClean="0"/>
              <a:t>super)C</a:t>
            </a:r>
            <a:r>
              <a:rPr lang="zh-CN" altLang="en-US" sz="2000" smtClean="0"/>
              <a:t>即</a:t>
            </a:r>
            <a:r>
              <a:rPr lang="en-CA" altLang="en-US" sz="2000" smtClean="0"/>
              <a:t>B，</a:t>
            </a:r>
            <a:r>
              <a:rPr lang="zh-CN" altLang="en-US" sz="2000" smtClean="0"/>
              <a:t>因此它到</a:t>
            </a:r>
            <a:r>
              <a:rPr lang="en-CA" altLang="en-US" sz="2000" smtClean="0"/>
              <a:t>B</a:t>
            </a:r>
            <a:r>
              <a:rPr lang="zh-CN" altLang="en-US" sz="2000" smtClean="0"/>
              <a:t>里面找</a:t>
            </a:r>
            <a:r>
              <a:rPr lang="en-CA" altLang="en-US" sz="2000" smtClean="0"/>
              <a:t>show(B obj)</a:t>
            </a:r>
            <a:r>
              <a:rPr lang="zh-CN" altLang="en-US" sz="2000" smtClean="0"/>
              <a:t>方法，找到了，由于</a:t>
            </a:r>
            <a:r>
              <a:rPr lang="en-CA" altLang="en-US" sz="2000" smtClean="0"/>
              <a:t>b</a:t>
            </a:r>
            <a:r>
              <a:rPr lang="zh-CN" altLang="en-US" sz="2000" smtClean="0"/>
              <a:t>引用的是类</a:t>
            </a:r>
            <a:r>
              <a:rPr lang="en-CA" altLang="en-US" sz="2000" smtClean="0"/>
              <a:t>B</a:t>
            </a:r>
            <a:r>
              <a:rPr lang="zh-CN" altLang="en-US" sz="2000" smtClean="0"/>
              <a:t>的一个对象，因此直接锁定到类</a:t>
            </a:r>
            <a:r>
              <a:rPr lang="en-CA" altLang="en-US" sz="2000" smtClean="0"/>
              <a:t>B</a:t>
            </a:r>
            <a:r>
              <a:rPr lang="zh-CN" altLang="en-US" sz="2000" smtClean="0"/>
              <a:t>的</a:t>
            </a:r>
            <a:r>
              <a:rPr lang="en-CA" altLang="en-US" sz="2000" smtClean="0"/>
              <a:t>show(B obj)，</a:t>
            </a:r>
            <a:r>
              <a:rPr lang="zh-CN" altLang="en-US" sz="2000" smtClean="0"/>
              <a:t>输出为</a:t>
            </a:r>
            <a:r>
              <a:rPr lang="en-US" altLang="zh-CN" sz="2000" smtClean="0"/>
              <a:t>"</a:t>
            </a:r>
            <a:r>
              <a:rPr lang="en-CA" altLang="en-US" sz="2000" smtClean="0"/>
              <a:t>B and B”。</a:t>
            </a:r>
          </a:p>
        </p:txBody>
      </p:sp>
    </p:spTree>
    <p:extLst>
      <p:ext uri="{BB962C8B-B14F-4D97-AF65-F5344CB8AC3E}">
        <p14:creationId xmlns:p14="http://schemas.microsoft.com/office/powerpoint/2010/main" val="2268850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静态分派 意思是 所有依赖静态类型来定位方法执行版本的分派过程就叫做静态分派，静态分派最典型的应用就是方法重载。 </a:t>
            </a:r>
          </a:p>
          <a:p>
            <a:pPr marL="0" indent="0" eaLnBrk="1" hangingPunct="1">
              <a:buFont typeface="Arial" panose="020B0604020202020204" pitchFamily="34" charset="0"/>
              <a:buNone/>
            </a:pPr>
            <a:r>
              <a:rPr lang="zh-CN" altLang="en-US" sz="2000" smtClean="0"/>
              <a:t>动态单分派 意思是 根据运行期实际类型确定方法执行版本的分派过程叫做动态分派，动态分派最典型的应用就是方法重写。 </a:t>
            </a:r>
          </a:p>
          <a:p>
            <a:pPr marL="0" indent="0" eaLnBrk="1" hangingPunct="1">
              <a:buFont typeface="Arial" panose="020B0604020202020204" pitchFamily="34" charset="0"/>
              <a:buNone/>
            </a:pPr>
            <a:r>
              <a:rPr lang="zh-CN" altLang="en-US" sz="2000" smtClean="0"/>
              <a:t>  </a:t>
            </a:r>
          </a:p>
          <a:p>
            <a:pPr marL="0" indent="0" eaLnBrk="1" hangingPunct="1">
              <a:buFont typeface="Arial" panose="020B0604020202020204" pitchFamily="34" charset="0"/>
              <a:buNone/>
            </a:pPr>
            <a:r>
              <a:rPr lang="zh-CN" altLang="en-US" sz="2000" smtClean="0"/>
              <a:t>单分派： 就是说 依据只有一个 </a:t>
            </a:r>
          </a:p>
          <a:p>
            <a:pPr marL="0" indent="0" eaLnBrk="1" hangingPunct="1">
              <a:buFont typeface="Arial" panose="020B0604020202020204" pitchFamily="34" charset="0"/>
              <a:buNone/>
            </a:pPr>
            <a:r>
              <a:rPr lang="zh-CN" altLang="en-US" sz="2000" smtClean="0"/>
              <a:t>多分派：就是说 依据可以有多个</a:t>
            </a:r>
            <a:endParaRPr lang="en-CA" altLang="en-US" sz="2000" smtClean="0"/>
          </a:p>
        </p:txBody>
      </p:sp>
    </p:spTree>
    <p:extLst>
      <p:ext uri="{BB962C8B-B14F-4D97-AF65-F5344CB8AC3E}">
        <p14:creationId xmlns:p14="http://schemas.microsoft.com/office/powerpoint/2010/main" val="1350885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在程序设计语言中，许多时候同一个概念的操作或运算可能需要针对不同数量、不同类型的数据而做不同的处理。既然是“同一概念”，如果能用同样的名字来命名这个操作或运算的函数，会有助于程序代码清晰的表达出语义。但是函数的名字一样了，程序该如何判断应该选用同名函数的哪个版本就成了个问题，这里就需要在编译时由编译器来选择，或在运行时进行方法分派。 </a:t>
            </a:r>
            <a:endParaRPr lang="en-US" altLang="zh-CN" sz="2000" smtClean="0"/>
          </a:p>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zh-CN" altLang="en-US" sz="2000" smtClean="0"/>
              <a:t>编译器选择的过程：在类加载的解析阶段完成，这个解析阶段解析的部分“符号引用”必须满足下面的条件：</a:t>
            </a:r>
          </a:p>
          <a:p>
            <a:pPr marL="0" indent="0" eaLnBrk="1" hangingPunct="1">
              <a:buFont typeface="Arial" panose="020B0604020202020204" pitchFamily="34" charset="0"/>
              <a:buNone/>
            </a:pPr>
            <a:r>
              <a:rPr lang="zh-CN" altLang="en-US" sz="2000" smtClean="0"/>
              <a:t>方法在程序真正运行前就有一个确定的版本。</a:t>
            </a:r>
          </a:p>
          <a:p>
            <a:pPr marL="0" indent="0" eaLnBrk="1" hangingPunct="1">
              <a:buFont typeface="Arial" panose="020B0604020202020204" pitchFamily="34" charset="0"/>
              <a:buNone/>
            </a:pPr>
            <a:r>
              <a:rPr lang="zh-CN" altLang="en-US" sz="2000" smtClean="0"/>
              <a:t>这个方法的调用版本在运行期间是不可改变的。</a:t>
            </a:r>
            <a:endParaRPr lang="en-US" altLang="zh-CN" sz="2000" smtClean="0"/>
          </a:p>
          <a:p>
            <a:pPr marL="0" indent="0" eaLnBrk="1" hangingPunct="1">
              <a:buFont typeface="Arial" panose="020B0604020202020204" pitchFamily="34" charset="0"/>
              <a:buNone/>
            </a:pPr>
            <a:endParaRPr lang="zh-CN" altLang="en-US" sz="2000" smtClean="0"/>
          </a:p>
        </p:txBody>
      </p:sp>
    </p:spTree>
    <p:extLst>
      <p:ext uri="{BB962C8B-B14F-4D97-AF65-F5344CB8AC3E}">
        <p14:creationId xmlns:p14="http://schemas.microsoft.com/office/powerpoint/2010/main" val="3910714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838200" y="385763"/>
            <a:ext cx="10515600" cy="5791200"/>
          </a:xfrm>
        </p:spPr>
        <p:txBody>
          <a:bodyPr>
            <a:normAutofit lnSpcReduction="10000"/>
          </a:bodyPr>
          <a:lstStyle/>
          <a:p>
            <a:pPr marL="0" indent="0" eaLnBrk="1" hangingPunct="1">
              <a:buFont typeface="Arial" panose="020B0604020202020204" pitchFamily="34" charset="0"/>
              <a:buNone/>
            </a:pPr>
            <a:r>
              <a:rPr lang="zh-CN" altLang="en-US" sz="2000" smtClean="0"/>
              <a:t>方法调用过程是指 确定被调用方法的版本 （即调用哪一个方法），</a:t>
            </a:r>
            <a:r>
              <a:rPr lang="en-US" altLang="zh-CN" sz="2000" smtClean="0"/>
              <a:t>Class </a:t>
            </a:r>
            <a:r>
              <a:rPr lang="zh-CN" altLang="en-US" sz="2000" smtClean="0"/>
              <a:t>文件的编译过程中并不包括传统编译中的连接步骤，一切方法调用在 </a:t>
            </a:r>
            <a:r>
              <a:rPr lang="en-US" altLang="zh-CN" sz="2000" smtClean="0"/>
              <a:t>Class </a:t>
            </a:r>
            <a:r>
              <a:rPr lang="zh-CN" altLang="en-US" sz="2000" smtClean="0"/>
              <a:t>文件</a:t>
            </a:r>
            <a:r>
              <a:rPr lang="en-US" altLang="zh-CN" sz="2000" smtClean="0"/>
              <a:t>,</a:t>
            </a:r>
            <a:r>
              <a:rPr lang="zh-CN" altLang="en-US" sz="2000" smtClean="0"/>
              <a:t>调用里面存储的都只是符号引用，而不是方法在实际运行时的内存布局入口地址，也就是说 符号引用解析成直接引用 的过程。这个特性使得</a:t>
            </a:r>
            <a:r>
              <a:rPr lang="en-US" altLang="zh-CN" sz="2000" smtClean="0"/>
              <a:t>Java </a:t>
            </a:r>
            <a:r>
              <a:rPr lang="zh-CN" altLang="en-US" sz="2000" smtClean="0"/>
              <a:t>具有强大的动态扩展能力，但也使得 </a:t>
            </a:r>
            <a:r>
              <a:rPr lang="en-US" altLang="zh-CN" sz="2000" smtClean="0"/>
              <a:t>Java</a:t>
            </a:r>
            <a:r>
              <a:rPr lang="zh-CN" altLang="en-US" sz="2000" smtClean="0"/>
              <a:t>方法调用过程变得复杂起来，需要在类加载器件，甚至是运行期间才确定目标方法的直接饮用。</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在类加载的解析阶段，会将其中一部分符号引用直接转化为直接饮用，前提是：方法在程序真正运行之前就有一个可确定的版本，并且这个方法的调用版本在运行期是不可改变的。换句话说， 调用目标在程序代码写好，编译器进行编译时就必须确定下来 。这类方法的调用称为解析（</a:t>
            </a:r>
            <a:r>
              <a:rPr lang="en-US" altLang="zh-CN" sz="2000" smtClean="0"/>
              <a:t>Resolution</a:t>
            </a:r>
            <a:r>
              <a:rPr lang="zh-CN" altLang="en-US" sz="2000" smtClean="0"/>
              <a:t>）。</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符合这个要求的方法，主要包括： 静态方法 和 私有方法 。因为这两个方法的特点就决定了他们都不可能通过继承或别的方式重写其他版本。</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解析调用是一个静态的过程，在编译器就完全确定了，在类载入时就会将涉及到的符号引用全部转变为可确定的直接引用，不会延迟到运行期再去执行。</a:t>
            </a:r>
            <a:endParaRPr lang="en-US" altLang="zh-CN" sz="2000" smtClean="0"/>
          </a:p>
          <a:p>
            <a:pPr marL="0" indent="0" eaLnBrk="1" hangingPunct="1">
              <a:buFont typeface="Arial" panose="020B0604020202020204" pitchFamily="34" charset="0"/>
              <a:buNone/>
            </a:pPr>
            <a:r>
              <a:rPr lang="zh-CN" altLang="en-US" sz="2000" smtClean="0"/>
              <a:t>由于解析是一个静态的过程，编译期间即可确定，在解析的时候就能把符号引用直接转化成直接引用。</a:t>
            </a:r>
            <a:endParaRPr lang="en-CA" altLang="en-US" sz="2000" smtClean="0"/>
          </a:p>
        </p:txBody>
      </p:sp>
    </p:spTree>
    <p:extLst>
      <p:ext uri="{BB962C8B-B14F-4D97-AF65-F5344CB8AC3E}">
        <p14:creationId xmlns:p14="http://schemas.microsoft.com/office/powerpoint/2010/main" val="24000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多态存在的三个必要条件</a:t>
            </a:r>
          </a:p>
          <a:p>
            <a:pPr marL="0" indent="0" eaLnBrk="1" hangingPunct="1">
              <a:buFont typeface="Arial" panose="020B0604020202020204" pitchFamily="34" charset="0"/>
              <a:buNone/>
            </a:pPr>
            <a:r>
              <a:rPr lang="zh-CN" altLang="en-US" sz="2000" smtClean="0"/>
              <a:t>一、要有继承；</a:t>
            </a:r>
          </a:p>
          <a:p>
            <a:pPr marL="0" indent="0" eaLnBrk="1" hangingPunct="1">
              <a:buFont typeface="Arial" panose="020B0604020202020204" pitchFamily="34" charset="0"/>
              <a:buNone/>
            </a:pPr>
            <a:r>
              <a:rPr lang="zh-CN" altLang="en-US" sz="2000" smtClean="0"/>
              <a:t>二、要有重写；</a:t>
            </a:r>
          </a:p>
          <a:p>
            <a:pPr marL="0" indent="0" eaLnBrk="1" hangingPunct="1">
              <a:buFont typeface="Arial" panose="020B0604020202020204" pitchFamily="34" charset="0"/>
              <a:buNone/>
            </a:pPr>
            <a:r>
              <a:rPr lang="zh-CN" altLang="en-US" sz="2000" smtClean="0"/>
              <a:t>三、父类引用指向子类对象。</a:t>
            </a:r>
            <a:endParaRPr lang="en-CA" altLang="zh-CN" sz="2000" smtClean="0"/>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1792709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与之相对应的，</a:t>
            </a:r>
            <a:r>
              <a:rPr lang="en-US" altLang="zh-CN" sz="2000" smtClean="0"/>
              <a:t>Java </a:t>
            </a:r>
            <a:r>
              <a:rPr lang="zh-CN" altLang="en-US" sz="2000" smtClean="0"/>
              <a:t>虚拟机里面提供了</a:t>
            </a:r>
            <a:r>
              <a:rPr lang="en-US" altLang="zh-CN" sz="2000" smtClean="0"/>
              <a:t>5</a:t>
            </a:r>
            <a:r>
              <a:rPr lang="zh-CN" altLang="en-US" sz="2000" smtClean="0"/>
              <a:t>条方法调用字节码指令，分别如下：</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US" altLang="zh-CN" sz="2000" smtClean="0"/>
              <a:t>invokestatic</a:t>
            </a:r>
            <a:r>
              <a:rPr lang="zh-CN" altLang="en-US" sz="2000" smtClean="0"/>
              <a:t>：调用静态方法</a:t>
            </a:r>
          </a:p>
          <a:p>
            <a:pPr marL="0" indent="0" eaLnBrk="1" hangingPunct="1">
              <a:buFont typeface="Arial" panose="020B0604020202020204" pitchFamily="34" charset="0"/>
              <a:buNone/>
            </a:pPr>
            <a:r>
              <a:rPr lang="en-US" altLang="zh-CN" sz="2000" smtClean="0"/>
              <a:t>invokespecial</a:t>
            </a:r>
            <a:r>
              <a:rPr lang="zh-CN" altLang="en-US" sz="2000" smtClean="0"/>
              <a:t>：调用</a:t>
            </a:r>
            <a:r>
              <a:rPr lang="en-US" altLang="zh-CN" sz="2000" smtClean="0"/>
              <a:t>&lt;init&gt;</a:t>
            </a:r>
            <a:r>
              <a:rPr lang="zh-CN" altLang="en-US" sz="2000" smtClean="0"/>
              <a:t>方法、私有方法和父类方法</a:t>
            </a:r>
          </a:p>
          <a:p>
            <a:pPr marL="0" indent="0" eaLnBrk="1" hangingPunct="1">
              <a:buFont typeface="Arial" panose="020B0604020202020204" pitchFamily="34" charset="0"/>
              <a:buNone/>
            </a:pPr>
            <a:r>
              <a:rPr lang="en-US" altLang="zh-CN" sz="2000" smtClean="0"/>
              <a:t>invokevirtual</a:t>
            </a:r>
            <a:r>
              <a:rPr lang="zh-CN" altLang="en-US" sz="2000" smtClean="0"/>
              <a:t>：调用所有的虚方法</a:t>
            </a:r>
          </a:p>
          <a:p>
            <a:pPr marL="0" indent="0" eaLnBrk="1" hangingPunct="1">
              <a:buFont typeface="Arial" panose="020B0604020202020204" pitchFamily="34" charset="0"/>
              <a:buNone/>
            </a:pPr>
            <a:r>
              <a:rPr lang="en-US" altLang="zh-CN" sz="2000" smtClean="0"/>
              <a:t>invokeinterface</a:t>
            </a:r>
            <a:r>
              <a:rPr lang="zh-CN" altLang="en-US" sz="2000" smtClean="0"/>
              <a:t>：调用接口方法，会在运行时在确定一个实现此接口的对象</a:t>
            </a:r>
          </a:p>
          <a:p>
            <a:pPr marL="0" indent="0" eaLnBrk="1" hangingPunct="1">
              <a:buFont typeface="Arial" panose="020B0604020202020204" pitchFamily="34" charset="0"/>
              <a:buNone/>
            </a:pPr>
            <a:r>
              <a:rPr lang="en-US" altLang="zh-CN" sz="2000" smtClean="0"/>
              <a:t>invokedynamic</a:t>
            </a:r>
            <a:r>
              <a:rPr lang="zh-CN" altLang="en-US" sz="2000" smtClean="0"/>
              <a:t>：会在运行时动态解析出调用电限定符所引用的方法，然后再执行该方法。</a:t>
            </a:r>
          </a:p>
          <a:p>
            <a:pPr marL="0" indent="0" eaLnBrk="1" hangingPunct="1">
              <a:buFont typeface="Arial" panose="020B0604020202020204" pitchFamily="34" charset="0"/>
              <a:buNone/>
            </a:pPr>
            <a:r>
              <a:rPr lang="zh-CN" altLang="en-US" sz="2000" smtClean="0"/>
              <a:t>只能被 </a:t>
            </a:r>
            <a:r>
              <a:rPr lang="en-US" altLang="zh-CN" sz="2000" smtClean="0"/>
              <a:t>invokestatic </a:t>
            </a:r>
            <a:r>
              <a:rPr lang="zh-CN" altLang="en-US" sz="2000" smtClean="0"/>
              <a:t>和 </a:t>
            </a:r>
            <a:r>
              <a:rPr lang="en-US" altLang="zh-CN" sz="2000" smtClean="0"/>
              <a:t>invokespecial </a:t>
            </a:r>
            <a:r>
              <a:rPr lang="zh-CN" altLang="en-US" sz="2000" smtClean="0"/>
              <a:t>调用的方法，都可以在解析阶段中确定唯一的调用版本，符合这个条件的有 静态方法、私有方法、实例构造器、父类方法 </a:t>
            </a:r>
            <a:r>
              <a:rPr lang="en-US" altLang="zh-CN" sz="2000" smtClean="0"/>
              <a:t>4</a:t>
            </a:r>
            <a:r>
              <a:rPr lang="zh-CN" altLang="en-US" sz="2000" smtClean="0"/>
              <a:t>类，这些方法称为 非虚方法 ，由于 </a:t>
            </a:r>
            <a:r>
              <a:rPr lang="en-US" altLang="zh-CN" sz="2000" smtClean="0"/>
              <a:t>final </a:t>
            </a:r>
            <a:r>
              <a:rPr lang="zh-CN" altLang="en-US" sz="2000" smtClean="0"/>
              <a:t>修饰的方法不能被覆盖，也属于非虚方法。与之相反，其他的方法称为虚方法。</a:t>
            </a:r>
            <a:endParaRPr lang="en-CA" altLang="en-US" sz="2000" smtClean="0"/>
          </a:p>
        </p:txBody>
      </p:sp>
    </p:spTree>
    <p:extLst>
      <p:ext uri="{BB962C8B-B14F-4D97-AF65-F5344CB8AC3E}">
        <p14:creationId xmlns:p14="http://schemas.microsoft.com/office/powerpoint/2010/main" val="1784405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Java</a:t>
            </a:r>
            <a:r>
              <a:rPr lang="zh-CN" altLang="en-US" sz="2000" smtClean="0"/>
              <a:t>中的成员方法（非静态方法）都是虚方法。这里的</a:t>
            </a:r>
            <a:r>
              <a:rPr lang="en-US" altLang="zh-CN" sz="2000" smtClean="0"/>
              <a:t>A.foo(int)</a:t>
            </a:r>
            <a:r>
              <a:rPr lang="zh-CN" altLang="en-US" sz="2000" smtClean="0"/>
              <a:t>与</a:t>
            </a:r>
            <a:r>
              <a:rPr lang="en-US" altLang="zh-CN" sz="2000" smtClean="0"/>
              <a:t>B.foo(int)</a:t>
            </a:r>
            <a:r>
              <a:rPr lang="zh-CN" altLang="en-US" sz="2000" smtClean="0"/>
              <a:t>就是同一继承链上</a:t>
            </a:r>
            <a:r>
              <a:rPr lang="en-US" altLang="zh-CN" sz="2000" smtClean="0"/>
              <a:t>signature</a:t>
            </a:r>
            <a:r>
              <a:rPr lang="zh-CN" altLang="en-US" sz="2000" smtClean="0"/>
              <a:t>相同的两个虚方法，</a:t>
            </a:r>
            <a:r>
              <a:rPr lang="en-US" altLang="zh-CN" sz="2000" smtClean="0"/>
              <a:t>B.foo(int)</a:t>
            </a:r>
            <a:r>
              <a:rPr lang="zh-CN" altLang="en-US" sz="2000" smtClean="0"/>
              <a:t>覆盖（</a:t>
            </a:r>
            <a:r>
              <a:rPr lang="en-US" altLang="zh-CN" sz="2000" smtClean="0"/>
              <a:t>override</a:t>
            </a:r>
            <a:r>
              <a:rPr lang="zh-CN" altLang="en-US" sz="2000" smtClean="0"/>
              <a:t>）</a:t>
            </a:r>
            <a:r>
              <a:rPr lang="en-US" altLang="zh-CN" sz="2000" smtClean="0"/>
              <a:t>A.foo(int)</a:t>
            </a:r>
            <a:r>
              <a:rPr lang="zh-CN" altLang="en-US" sz="2000" smtClean="0"/>
              <a:t>。从语义上说，在编译时无法判断一个虚方法调用到底应该采用继承链上</a:t>
            </a:r>
            <a:r>
              <a:rPr lang="en-US" altLang="zh-CN" sz="2000" smtClean="0"/>
              <a:t>signature</a:t>
            </a:r>
            <a:r>
              <a:rPr lang="zh-CN" altLang="en-US" sz="2000" smtClean="0"/>
              <a:t>相同的哪个版本，所以要留待运行时进行分派（</a:t>
            </a:r>
            <a:r>
              <a:rPr lang="en-US" altLang="zh-CN" sz="2000" smtClean="0"/>
              <a:t>dispatch</a:t>
            </a:r>
            <a:r>
              <a:rPr lang="zh-CN" altLang="en-US" sz="2000" smtClean="0"/>
              <a:t>）。</a:t>
            </a:r>
            <a:endParaRPr lang="en-CA" altLang="en-US" sz="2000" smtClean="0"/>
          </a:p>
        </p:txBody>
      </p:sp>
    </p:spTree>
    <p:extLst>
      <p:ext uri="{BB962C8B-B14F-4D97-AF65-F5344CB8AC3E}">
        <p14:creationId xmlns:p14="http://schemas.microsoft.com/office/powerpoint/2010/main" val="74232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838200" y="385763"/>
            <a:ext cx="10515600" cy="5791200"/>
          </a:xfrm>
        </p:spPr>
        <p:txBody>
          <a:bodyPr>
            <a:normAutofit fontScale="77500" lnSpcReduction="20000"/>
          </a:bodyPr>
          <a:lstStyle/>
          <a:p>
            <a:pPr marL="0" indent="0" eaLnBrk="1" hangingPunct="1">
              <a:buFont typeface="Arial" panose="020B0604020202020204" pitchFamily="34" charset="0"/>
              <a:buNone/>
            </a:pPr>
            <a:r>
              <a:rPr lang="en-CA" altLang="en-US" sz="2000" smtClean="0"/>
              <a:t>class A {  </a:t>
            </a:r>
          </a:p>
          <a:p>
            <a:pPr marL="0" indent="0" eaLnBrk="1" hangingPunct="1">
              <a:buFont typeface="Arial" panose="020B0604020202020204" pitchFamily="34" charset="0"/>
              <a:buNone/>
            </a:pPr>
            <a:r>
              <a:rPr lang="en-CA" altLang="en-US" sz="2000" smtClean="0"/>
              <a:t>    public void foo( int i ) {  </a:t>
            </a:r>
          </a:p>
          <a:p>
            <a:pPr marL="0" indent="0" eaLnBrk="1" hangingPunct="1">
              <a:buFont typeface="Arial" panose="020B0604020202020204" pitchFamily="34" charset="0"/>
              <a:buNone/>
            </a:pPr>
            <a:r>
              <a:rPr lang="en-CA" altLang="en-US" sz="2000" smtClean="0"/>
              <a:t>        System.out.println( "A.foo( int )" );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class B extends A {  </a:t>
            </a:r>
          </a:p>
          <a:p>
            <a:pPr marL="0" indent="0" eaLnBrk="1" hangingPunct="1">
              <a:buFont typeface="Arial" panose="020B0604020202020204" pitchFamily="34" charset="0"/>
              <a:buNone/>
            </a:pPr>
            <a:r>
              <a:rPr lang="en-CA" altLang="en-US" sz="2000" smtClean="0"/>
              <a:t>    @Override  </a:t>
            </a:r>
          </a:p>
          <a:p>
            <a:pPr marL="0" indent="0" eaLnBrk="1" hangingPunct="1">
              <a:buFont typeface="Arial" panose="020B0604020202020204" pitchFamily="34" charset="0"/>
              <a:buNone/>
            </a:pPr>
            <a:r>
              <a:rPr lang="en-CA" altLang="en-US" sz="2000" smtClean="0"/>
              <a:t>    public void foo( int i ) {  </a:t>
            </a:r>
          </a:p>
          <a:p>
            <a:pPr marL="0" indent="0" eaLnBrk="1" hangingPunct="1">
              <a:buFont typeface="Arial" panose="020B0604020202020204" pitchFamily="34" charset="0"/>
              <a:buNone/>
            </a:pPr>
            <a:r>
              <a:rPr lang="en-CA" altLang="en-US" sz="2000" smtClean="0"/>
              <a:t>        System.out.println( "B.foo( int )" );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public class Program {  </a:t>
            </a:r>
          </a:p>
          <a:p>
            <a:pPr marL="0" indent="0" eaLnBrk="1" hangingPunct="1">
              <a:buFont typeface="Arial" panose="020B0604020202020204" pitchFamily="34" charset="0"/>
              <a:buNone/>
            </a:pPr>
            <a:r>
              <a:rPr lang="en-CA" altLang="en-US" sz="2000" smtClean="0"/>
              <a:t>    public static void main( String[ ] args ) {  </a:t>
            </a:r>
          </a:p>
          <a:p>
            <a:pPr marL="0" indent="0" eaLnBrk="1" hangingPunct="1">
              <a:buFont typeface="Arial" panose="020B0604020202020204" pitchFamily="34" charset="0"/>
              <a:buNone/>
            </a:pPr>
            <a:r>
              <a:rPr lang="en-CA" altLang="en-US" sz="2000" smtClean="0"/>
              <a:t>        A b = new B( );  </a:t>
            </a:r>
          </a:p>
          <a:p>
            <a:pPr marL="0" indent="0" eaLnBrk="1" hangingPunct="1">
              <a:buFont typeface="Arial" panose="020B0604020202020204" pitchFamily="34" charset="0"/>
              <a:buNone/>
            </a:pPr>
            <a:r>
              <a:rPr lang="en-CA" altLang="en-US" sz="2000" smtClean="0"/>
              <a:t>        b.foo( 0 ); // B.foo( int )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a:t>
            </a:r>
          </a:p>
        </p:txBody>
      </p:sp>
    </p:spTree>
    <p:extLst>
      <p:ext uri="{BB962C8B-B14F-4D97-AF65-F5344CB8AC3E}">
        <p14:creationId xmlns:p14="http://schemas.microsoft.com/office/powerpoint/2010/main" val="1122897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java</a:t>
            </a:r>
            <a:r>
              <a:rPr lang="zh-CN" altLang="en-US" sz="2000" smtClean="0"/>
              <a:t>中，还存在一种调用（分派调用），它既可以静态也可以动态。其实在这里，</a:t>
            </a:r>
            <a:r>
              <a:rPr lang="en-US" altLang="zh-CN" sz="2000" smtClean="0"/>
              <a:t>java</a:t>
            </a:r>
            <a:r>
              <a:rPr lang="zh-CN" altLang="en-US" sz="2000" smtClean="0"/>
              <a:t>多态的性质实现会得到体现。</a:t>
            </a:r>
            <a:endParaRPr lang="en-CA" altLang="en-US" sz="2000" smtClean="0"/>
          </a:p>
        </p:txBody>
      </p:sp>
    </p:spTree>
    <p:extLst>
      <p:ext uri="{BB962C8B-B14F-4D97-AF65-F5344CB8AC3E}">
        <p14:creationId xmlns:p14="http://schemas.microsoft.com/office/powerpoint/2010/main" val="54257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a:xfrm>
            <a:off x="838200" y="385763"/>
            <a:ext cx="10515600" cy="5791200"/>
          </a:xfrm>
        </p:spPr>
        <p:txBody>
          <a:bodyPr>
            <a:normAutofit fontScale="92500" lnSpcReduction="10000"/>
          </a:bodyPr>
          <a:lstStyle/>
          <a:p>
            <a:pPr marL="0" indent="0" eaLnBrk="1" hangingPunct="1">
              <a:buFont typeface="Arial" panose="020B0604020202020204" pitchFamily="34" charset="0"/>
              <a:buNone/>
            </a:pPr>
            <a:r>
              <a:rPr lang="zh-CN" altLang="en-US" sz="2000" smtClean="0"/>
              <a:t>重载</a:t>
            </a:r>
            <a:r>
              <a:rPr lang="en-US" altLang="zh-CN" sz="2000" smtClean="0"/>
              <a:t>(</a:t>
            </a:r>
            <a:r>
              <a:rPr lang="en-CA" altLang="en-US" sz="2000" smtClean="0"/>
              <a:t>overload)</a:t>
            </a:r>
            <a:r>
              <a:rPr lang="zh-CN" altLang="en-US" sz="2000" smtClean="0"/>
              <a:t>与静态分派</a:t>
            </a:r>
            <a:endParaRPr lang="en-US" altLang="zh-CN" sz="2000" smtClean="0"/>
          </a:p>
          <a:p>
            <a:pPr marL="0" indent="0" eaLnBrk="1" hangingPunct="1">
              <a:buFont typeface="Arial" panose="020B0604020202020204" pitchFamily="34" charset="0"/>
              <a:buNone/>
            </a:pPr>
            <a:r>
              <a:rPr lang="en-CA" altLang="en-US" sz="2000" smtClean="0"/>
              <a:t>public class Main {</a:t>
            </a:r>
          </a:p>
          <a:p>
            <a:pPr marL="0" indent="0" eaLnBrk="1" hangingPunct="1">
              <a:buFont typeface="Arial" panose="020B0604020202020204" pitchFamily="34" charset="0"/>
              <a:buNone/>
            </a:pPr>
            <a:r>
              <a:rPr lang="en-CA" altLang="en-US" sz="2000" smtClean="0"/>
              <a:t>    static abstract class Father {    }</a:t>
            </a:r>
          </a:p>
          <a:p>
            <a:pPr marL="0" indent="0" eaLnBrk="1" hangingPunct="1">
              <a:buFont typeface="Arial" panose="020B0604020202020204" pitchFamily="34" charset="0"/>
              <a:buNone/>
            </a:pPr>
            <a:r>
              <a:rPr lang="en-CA" altLang="en-US" sz="2000" smtClean="0"/>
              <a:t>    static class Son extends Father {    }</a:t>
            </a:r>
          </a:p>
          <a:p>
            <a:pPr marL="0" indent="0" eaLnBrk="1" hangingPunct="1">
              <a:buFont typeface="Arial" panose="020B0604020202020204" pitchFamily="34" charset="0"/>
              <a:buNone/>
            </a:pPr>
            <a:r>
              <a:rPr lang="en-CA" altLang="en-US" sz="2000" smtClean="0"/>
              <a:t>    static class Daughter extends Father {    }</a:t>
            </a:r>
          </a:p>
          <a:p>
            <a:pPr marL="0" indent="0" eaLnBrk="1" hangingPunct="1">
              <a:buFont typeface="Arial" panose="020B0604020202020204" pitchFamily="34" charset="0"/>
              <a:buNone/>
            </a:pPr>
            <a:r>
              <a:rPr lang="en-CA" altLang="en-US" sz="2000" smtClean="0"/>
              <a:t>    public void getSex(Daughter daughter) {        System.out.println("i am a girl");    }</a:t>
            </a:r>
          </a:p>
          <a:p>
            <a:pPr marL="0" indent="0" eaLnBrk="1" hangingPunct="1">
              <a:buFont typeface="Arial" panose="020B0604020202020204" pitchFamily="34" charset="0"/>
              <a:buNone/>
            </a:pPr>
            <a:r>
              <a:rPr lang="en-CA" altLang="en-US" sz="2000" smtClean="0"/>
              <a:t>    public void getSex(Son son) {        System.out.println("i am a boy");    }</a:t>
            </a:r>
          </a:p>
          <a:p>
            <a:pPr marL="0" indent="0" eaLnBrk="1" hangingPunct="1">
              <a:buFont typeface="Arial" panose="020B0604020202020204" pitchFamily="34" charset="0"/>
              <a:buNone/>
            </a:pPr>
            <a:r>
              <a:rPr lang="en-CA" altLang="en-US" sz="2000" smtClean="0"/>
              <a:t>    public void getSex(Father son) {        System.out.println("i am a father");    }</a:t>
            </a:r>
          </a:p>
          <a:p>
            <a:pPr marL="0" indent="0" eaLnBrk="1" hangingPunct="1">
              <a:buFont typeface="Arial" panose="020B0604020202020204" pitchFamily="34" charset="0"/>
              <a:buNone/>
            </a:pPr>
            <a:r>
              <a:rPr lang="en-CA" altLang="en-US" sz="2000" smtClean="0"/>
              <a:t>    public static void main(String[] args) {</a:t>
            </a:r>
          </a:p>
          <a:p>
            <a:pPr marL="0" indent="0" eaLnBrk="1" hangingPunct="1">
              <a:buFont typeface="Arial" panose="020B0604020202020204" pitchFamily="34" charset="0"/>
              <a:buNone/>
            </a:pPr>
            <a:r>
              <a:rPr lang="en-CA" altLang="en-US" sz="2000" smtClean="0"/>
              <a:t>        Father son = new Son();</a:t>
            </a:r>
          </a:p>
          <a:p>
            <a:pPr marL="0" indent="0" eaLnBrk="1" hangingPunct="1">
              <a:buFont typeface="Arial" panose="020B0604020202020204" pitchFamily="34" charset="0"/>
              <a:buNone/>
            </a:pPr>
            <a:r>
              <a:rPr lang="en-CA" altLang="en-US" sz="2000" smtClean="0"/>
              <a:t>        Father daughter = new Daughter();</a:t>
            </a:r>
          </a:p>
          <a:p>
            <a:pPr marL="0" indent="0" eaLnBrk="1" hangingPunct="1">
              <a:buFont typeface="Arial" panose="020B0604020202020204" pitchFamily="34" charset="0"/>
              <a:buNone/>
            </a:pPr>
            <a:r>
              <a:rPr lang="en-CA" altLang="en-US" sz="2000" smtClean="0"/>
              <a:t>        Main main = new Main();</a:t>
            </a:r>
          </a:p>
          <a:p>
            <a:pPr marL="0" indent="0" eaLnBrk="1" hangingPunct="1">
              <a:buFont typeface="Arial" panose="020B0604020202020204" pitchFamily="34" charset="0"/>
              <a:buNone/>
            </a:pPr>
            <a:r>
              <a:rPr lang="en-CA" altLang="en-US" sz="2000" smtClean="0"/>
              <a:t>        main.getSex(son);</a:t>
            </a:r>
          </a:p>
          <a:p>
            <a:pPr marL="0" indent="0" eaLnBrk="1" hangingPunct="1">
              <a:buFont typeface="Arial" panose="020B0604020202020204" pitchFamily="34" charset="0"/>
              <a:buNone/>
            </a:pPr>
            <a:r>
              <a:rPr lang="en-CA" altLang="en-US" sz="2000" smtClean="0"/>
              <a:t>        main.getSex(daughter);</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659551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m</a:t>
            </a:r>
            <a:r>
              <a:rPr lang="en-CA" altLang="en-US" sz="2000" smtClean="0"/>
              <a:t>ain</a:t>
            </a:r>
            <a:r>
              <a:rPr lang="zh-CN" altLang="en-US" sz="2000" smtClean="0"/>
              <a:t>对象已经确认了，那么</a:t>
            </a:r>
            <a:r>
              <a:rPr lang="en-CA" altLang="en-US" sz="2000" smtClean="0"/>
              <a:t>main</a:t>
            </a:r>
            <a:r>
              <a:rPr lang="zh-CN" altLang="en-US" sz="2000" smtClean="0"/>
              <a:t>在运行</a:t>
            </a:r>
            <a:r>
              <a:rPr lang="en-CA" altLang="en-US" sz="2000" smtClean="0"/>
              <a:t>main.getSex(son);</a:t>
            </a:r>
            <a:r>
              <a:rPr lang="zh-CN" altLang="en-US" sz="2000" smtClean="0"/>
              <a:t>时选择方法的时候，到底是选择</a:t>
            </a:r>
            <a:r>
              <a:rPr lang="en-CA" altLang="en-US" sz="2000" smtClean="0"/>
              <a:t>getSex(Son son)</a:t>
            </a:r>
            <a:r>
              <a:rPr lang="zh-CN" altLang="en-US" sz="2000" smtClean="0"/>
              <a:t>还是</a:t>
            </a:r>
            <a:r>
              <a:rPr lang="en-CA" altLang="en-US" sz="2000" smtClean="0"/>
              <a:t>getSex(Father son)</a:t>
            </a:r>
            <a:r>
              <a:rPr lang="zh-CN" altLang="en-US" sz="2000" smtClean="0"/>
              <a:t>呢？</a:t>
            </a:r>
          </a:p>
          <a:p>
            <a:pPr marL="0" indent="0" eaLnBrk="1" hangingPunct="1">
              <a:buFont typeface="Arial" panose="020B0604020202020204" pitchFamily="34" charset="0"/>
              <a:buNone/>
            </a:pPr>
            <a:r>
              <a:rPr lang="zh-CN" altLang="en-US" sz="2000" smtClean="0"/>
              <a:t>我们在代码中</a:t>
            </a:r>
            <a:r>
              <a:rPr lang="en-CA" altLang="en-US" sz="2000" smtClean="0"/>
              <a:t>son</a:t>
            </a:r>
            <a:r>
              <a:rPr lang="zh-CN" altLang="en-US" sz="2000" smtClean="0"/>
              <a:t>的引用类型是</a:t>
            </a:r>
            <a:r>
              <a:rPr lang="en-CA" altLang="en-US" sz="2000" smtClean="0"/>
              <a:t>Father,</a:t>
            </a:r>
            <a:r>
              <a:rPr lang="zh-CN" altLang="en-US" sz="2000" smtClean="0"/>
              <a:t>但是它的实际类型却是</a:t>
            </a:r>
            <a:r>
              <a:rPr lang="en-CA" altLang="en-US" sz="2000" smtClean="0"/>
              <a:t>Son。</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en-US" altLang="zh-CN" sz="2000" smtClean="0"/>
              <a:t>java</a:t>
            </a:r>
            <a:r>
              <a:rPr lang="zh-CN" altLang="en-US" sz="2000" smtClean="0"/>
              <a:t>编译器在重载的时候是通过参数的静态类型而不是实际类型来确定使用哪个重载的版本的。</a:t>
            </a:r>
            <a:endParaRPr lang="en-US" altLang="zh-CN" sz="2000" smtClean="0"/>
          </a:p>
          <a:p>
            <a:pPr marL="0" indent="0" eaLnBrk="1" hangingPunct="1">
              <a:buFont typeface="Arial" panose="020B0604020202020204" pitchFamily="34" charset="0"/>
              <a:buNone/>
            </a:pPr>
            <a:r>
              <a:rPr lang="zh-CN" altLang="en-US" sz="2000" smtClean="0"/>
              <a:t>依赖静态类型来定位方法执行的版本的分派动作成为静态分派。静态分派的典型应用是方法重载，而且静态分派发生在编译期间，因此，静态分派的动作是由编译器发出的。</a:t>
            </a:r>
            <a:endParaRPr lang="en-US" altLang="zh-CN" sz="2000" smtClean="0"/>
          </a:p>
          <a:p>
            <a:pPr marL="0" indent="0" eaLnBrk="1" hangingPunct="1">
              <a:buFont typeface="Arial" panose="020B0604020202020204" pitchFamily="34" charset="0"/>
              <a:buNone/>
            </a:pPr>
            <a:r>
              <a:rPr lang="zh-CN" altLang="en-US" sz="2000" smtClean="0"/>
              <a:t>编译器能确定出方法的重载版本，但在很多的时候，这个版本并不一定是唯一的</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动态分派是选择的最合适的一个方法版本来重载，如果找不到精确匹配的方法，只有作出适当的妥协，向上转型</a:t>
            </a:r>
            <a:r>
              <a:rPr lang="zh-CN" altLang="en-CA" sz="2000" smtClean="0"/>
              <a:t>，</a:t>
            </a:r>
            <a:r>
              <a:rPr lang="zh-CN" altLang="en-US" sz="2000" smtClean="0"/>
              <a:t>直到</a:t>
            </a:r>
            <a:r>
              <a:rPr lang="en-US" altLang="zh-CN" sz="2000" smtClean="0"/>
              <a:t>Object</a:t>
            </a:r>
            <a:r>
              <a:rPr lang="zh-CN" altLang="en-US" sz="2000" smtClean="0"/>
              <a:t>。</a:t>
            </a:r>
            <a:endParaRPr lang="en-US" altLang="zh-CN"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2574013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838200" y="385763"/>
            <a:ext cx="10515600" cy="5791200"/>
          </a:xfrm>
        </p:spPr>
        <p:txBody>
          <a:bodyPr>
            <a:normAutofit fontScale="92500" lnSpcReduction="10000"/>
          </a:bodyPr>
          <a:lstStyle/>
          <a:p>
            <a:pPr marL="0" indent="0" eaLnBrk="1" hangingPunct="1">
              <a:buFont typeface="Arial" panose="020B0604020202020204" pitchFamily="34" charset="0"/>
              <a:buNone/>
            </a:pPr>
            <a:r>
              <a:rPr lang="en-CA" altLang="en-US" sz="2000" smtClean="0"/>
              <a:t>public class Test {</a:t>
            </a:r>
          </a:p>
          <a:p>
            <a:pPr marL="0" indent="0" eaLnBrk="1" hangingPunct="1">
              <a:buFont typeface="Arial" panose="020B0604020202020204" pitchFamily="34" charset="0"/>
              <a:buNone/>
            </a:pPr>
            <a:r>
              <a:rPr lang="en-CA" altLang="en-US" sz="2000" smtClean="0"/>
              <a:t>    public static void main(String[] args) {</a:t>
            </a:r>
          </a:p>
          <a:p>
            <a:pPr marL="0" indent="0" eaLnBrk="1" hangingPunct="1">
              <a:buFont typeface="Arial" panose="020B0604020202020204" pitchFamily="34" charset="0"/>
              <a:buNone/>
            </a:pPr>
            <a:r>
              <a:rPr lang="en-CA" altLang="en-US" sz="2000" smtClean="0"/>
              <a:t>        Inf inf = new Sub();</a:t>
            </a:r>
          </a:p>
          <a:p>
            <a:pPr marL="0" indent="0" eaLnBrk="1" hangingPunct="1">
              <a:buFont typeface="Arial" panose="020B0604020202020204" pitchFamily="34" charset="0"/>
              <a:buNone/>
            </a:pPr>
            <a:r>
              <a:rPr lang="en-CA" altLang="en-US" sz="2000" smtClean="0"/>
              <a:t>        inf.f();</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class Super {</a:t>
            </a:r>
          </a:p>
          <a:p>
            <a:pPr marL="0" indent="0" eaLnBrk="1" hangingPunct="1">
              <a:buFont typeface="Arial" panose="020B0604020202020204" pitchFamily="34" charset="0"/>
              <a:buNone/>
            </a:pPr>
            <a:r>
              <a:rPr lang="en-CA" altLang="en-US" sz="2000" smtClean="0"/>
              <a:t>    public void f() {</a:t>
            </a:r>
          </a:p>
          <a:p>
            <a:pPr marL="0" indent="0" eaLnBrk="1" hangingPunct="1">
              <a:buFont typeface="Arial" panose="020B0604020202020204" pitchFamily="34" charset="0"/>
              <a:buNone/>
            </a:pPr>
            <a:r>
              <a:rPr lang="en-CA" altLang="en-US" sz="2000" smtClean="0"/>
              <a:t>        System.out.println("Super f()");</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interface Inf {</a:t>
            </a:r>
          </a:p>
          <a:p>
            <a:pPr marL="0" indent="0" eaLnBrk="1" hangingPunct="1">
              <a:buFont typeface="Arial" panose="020B0604020202020204" pitchFamily="34" charset="0"/>
              <a:buNone/>
            </a:pPr>
            <a:r>
              <a:rPr lang="en-CA" altLang="en-US" sz="2000" smtClean="0"/>
              <a:t>    void f();</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class Sub extends Super implements Inf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3329318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当集成父类并且同时实现接口的时候，可以不重写接口方法，此时测试会执行父类的</a:t>
            </a:r>
            <a:r>
              <a:rPr lang="en-US" altLang="zh-CN" sz="2000" smtClean="0"/>
              <a:t>f()</a:t>
            </a:r>
            <a:r>
              <a:rPr lang="zh-CN" altLang="en-US" sz="2000" smtClean="0"/>
              <a:t>方法。</a:t>
            </a:r>
            <a:endParaRPr lang="en-CA" altLang="en-US" sz="2000" smtClean="0"/>
          </a:p>
        </p:txBody>
      </p:sp>
    </p:spTree>
    <p:extLst>
      <p:ext uri="{BB962C8B-B14F-4D97-AF65-F5344CB8AC3E}">
        <p14:creationId xmlns:p14="http://schemas.microsoft.com/office/powerpoint/2010/main" val="3394285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latin typeface="+mj-ea"/>
                <a:ea typeface="+mj-ea"/>
              </a:rPr>
              <a:t>钱进培训是哈法地区资深工程师组成的培训机构，通过各位老师的现身说法，帮助各位学员迅速掌握实战知识，为求职打下坚实的基础。电子邮件：</a:t>
            </a:r>
            <a:r>
              <a:rPr lang="en-CA" dirty="0">
                <a:latin typeface="+mj-ea"/>
                <a:ea typeface="+mj-ea"/>
              </a:rPr>
              <a:t>jin.qian.canada@gmail.com</a:t>
            </a:r>
            <a:r>
              <a:rPr lang="zh-CN" altLang="en-US" dirty="0">
                <a:latin typeface="+mj-ea"/>
                <a:ea typeface="+mj-ea"/>
              </a:rPr>
              <a:t>钱老师报名、答疑微信号：</a:t>
            </a:r>
            <a:r>
              <a:rPr lang="en-CA" dirty="0" err="1">
                <a:latin typeface="+mj-ea"/>
                <a:ea typeface="+mj-ea"/>
              </a:rPr>
              <a:t>qianjincanada</a:t>
            </a:r>
            <a:r>
              <a:rPr lang="en-CA" dirty="0">
                <a:latin typeface="+mj-ea"/>
                <a:ea typeface="+mj-ea"/>
              </a:rPr>
              <a:t>，</a:t>
            </a:r>
            <a:r>
              <a:rPr lang="zh-CN" altLang="en-US" dirty="0">
                <a:latin typeface="+mj-ea"/>
                <a:ea typeface="+mj-ea"/>
              </a:rPr>
              <a:t>或扫描以下二维码添加：</a:t>
            </a:r>
            <a:endParaRPr lang="en-CA" dirty="0">
              <a:latin typeface="+mj-ea"/>
              <a:ea typeface="+mj-ea"/>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10164"/>
            <a:ext cx="4670738" cy="435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284" y="2210163"/>
            <a:ext cx="4206965" cy="4206965"/>
          </a:xfrm>
          <a:prstGeom prst="rect">
            <a:avLst/>
          </a:prstGeom>
        </p:spPr>
      </p:pic>
    </p:spTree>
    <p:extLst>
      <p:ext uri="{BB962C8B-B14F-4D97-AF65-F5344CB8AC3E}">
        <p14:creationId xmlns:p14="http://schemas.microsoft.com/office/powerpoint/2010/main" val="2312345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795338" y="385763"/>
            <a:ext cx="10515600" cy="5791200"/>
          </a:xfrm>
        </p:spPr>
        <p:txBody>
          <a:bodyPr/>
          <a:lstStyle/>
          <a:p>
            <a:pPr marL="0" indent="0" eaLnBrk="1" hangingPunct="1">
              <a:buFont typeface="Arial" panose="020B0604020202020204" pitchFamily="34" charset="0"/>
              <a:buNone/>
            </a:pPr>
            <a:r>
              <a:rPr lang="zh-CN" altLang="en-US" sz="2000" smtClean="0"/>
              <a:t>泛型</a:t>
            </a:r>
            <a:endParaRPr lang="en-CA" altLang="zh-CN" sz="2000" smtClean="0"/>
          </a:p>
          <a:p>
            <a:pPr marL="0" indent="0" eaLnBrk="1" hangingPunct="1">
              <a:buFont typeface="Arial" panose="020B0604020202020204" pitchFamily="34" charset="0"/>
              <a:buNone/>
            </a:pPr>
            <a:endParaRPr lang="en-CA" altLang="zh-CN" sz="2000" smtClean="0"/>
          </a:p>
          <a:p>
            <a:pPr marL="0" indent="0" eaLnBrk="1" hangingPunct="1">
              <a:buFont typeface="Arial" panose="020B0604020202020204" pitchFamily="34" charset="0"/>
              <a:buNone/>
            </a:pPr>
            <a:r>
              <a:rPr lang="zh-CN" altLang="en-US" sz="2000" smtClean="0"/>
              <a:t>语法糖（</a:t>
            </a:r>
            <a:r>
              <a:rPr lang="en-US" altLang="zh-CN" sz="2000" smtClean="0"/>
              <a:t>Syntactic Sugar</a:t>
            </a:r>
            <a:r>
              <a:rPr lang="zh-CN" altLang="en-US" sz="2000" smtClean="0"/>
              <a:t>），也称糖衣语法，是由英国计算机学家 </a:t>
            </a:r>
            <a:r>
              <a:rPr lang="en-US" altLang="zh-CN" sz="2000" smtClean="0"/>
              <a:t>Peter.J.Landin </a:t>
            </a:r>
            <a:r>
              <a:rPr lang="zh-CN" altLang="en-US" sz="2000" smtClean="0"/>
              <a:t>发明的一个术语，指在计算机语言中添加的某种语法，这种语法对语言的功能并没有影响，但是更方便程序员使用。</a:t>
            </a:r>
            <a:r>
              <a:rPr lang="en-US" altLang="zh-CN" sz="2000" smtClean="0"/>
              <a:t>Java </a:t>
            </a:r>
            <a:r>
              <a:rPr lang="zh-CN" altLang="en-US" sz="2000" smtClean="0"/>
              <a:t>中最常用的语法糖主要有泛型、变长参数、条件编译、自动拆装箱、内部类等。虚拟机并不支持这些语法，它们在编译阶段就被还原回了简单的基础语法结构，这个过程成为解语法糖。</a:t>
            </a:r>
            <a:endParaRPr lang="en-US" altLang="zh-CN"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118570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838200" y="385763"/>
            <a:ext cx="10515600" cy="5791200"/>
          </a:xfrm>
          <a:solidFill>
            <a:srgbClr val="1D1F21"/>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class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Human</a:t>
            </a:r>
            <a:r>
              <a:rPr lang="en-US" altLang="en-US" sz="900" smtClean="0">
                <a:solidFill>
                  <a:srgbClr val="C5C8C6"/>
                </a:solidFill>
                <a:latin typeface="Consolas" panose="020B0609020204030204" pitchFamily="49" charset="0"/>
                <a:cs typeface="Consolas" panose="020B0609020204030204" pitchFamily="49" charset="0"/>
              </a:rPr>
              <a:t> {</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void</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showName</a:t>
            </a:r>
            <a:r>
              <a:rPr lang="en-US" altLang="en-US" sz="900" smtClean="0">
                <a:solidFill>
                  <a:srgbClr val="DE935F"/>
                </a:solidFill>
                <a:latin typeface="Consolas" panose="020B0609020204030204" pitchFamily="49" charset="0"/>
                <a:cs typeface="Consolas" panose="020B0609020204030204" pitchFamily="49" charset="0"/>
              </a:rPr>
              <a:t>()</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System.out.println(</a:t>
            </a:r>
            <a:r>
              <a:rPr lang="en-US" altLang="en-US" sz="900" smtClean="0">
                <a:solidFill>
                  <a:srgbClr val="B5BD68"/>
                </a:solidFill>
                <a:latin typeface="Consolas" panose="020B0609020204030204" pitchFamily="49" charset="0"/>
                <a:cs typeface="Consolas" panose="020B0609020204030204" pitchFamily="49" charset="0"/>
              </a:rPr>
              <a:t>"I am Human"</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969896"/>
                </a:solidFill>
                <a:latin typeface="Consolas" panose="020B0609020204030204" pitchFamily="49" charset="0"/>
                <a:cs typeface="Consolas" panose="020B0609020204030204" pitchFamily="49" charset="0"/>
              </a:rPr>
              <a:t>// 继承关系</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class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Doctor</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extends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Human</a:t>
            </a:r>
            <a:r>
              <a:rPr lang="en-US" altLang="en-US" sz="900" smtClean="0">
                <a:solidFill>
                  <a:srgbClr val="C5C8C6"/>
                </a:solidFill>
                <a:latin typeface="Consolas" panose="020B0609020204030204" pitchFamily="49" charset="0"/>
                <a:cs typeface="Consolas" panose="020B0609020204030204" pitchFamily="49" charset="0"/>
              </a:rPr>
              <a:t> {</a:t>
            </a:r>
          </a:p>
          <a:p>
            <a:pPr marL="0" indent="0">
              <a:lnSpc>
                <a:spcPct val="100000"/>
              </a:lnSpc>
              <a:spcBef>
                <a:spcPct val="0"/>
              </a:spcBef>
              <a:buFontTx/>
              <a:buNone/>
            </a:pPr>
            <a:r>
              <a:rPr lang="en-US" altLang="en-US" sz="900" smtClean="0">
                <a:solidFill>
                  <a:srgbClr val="969896"/>
                </a:solidFill>
                <a:latin typeface="Consolas" panose="020B0609020204030204" pitchFamily="49" charset="0"/>
                <a:cs typeface="Consolas" panose="020B0609020204030204" pitchFamily="49" charset="0"/>
              </a:rPr>
              <a:t>// 方法重写</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void</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showName</a:t>
            </a:r>
            <a:r>
              <a:rPr lang="en-US" altLang="en-US" sz="900" smtClean="0">
                <a:solidFill>
                  <a:srgbClr val="DE935F"/>
                </a:solidFill>
                <a:latin typeface="Consolas" panose="020B0609020204030204" pitchFamily="49" charset="0"/>
                <a:cs typeface="Consolas" panose="020B0609020204030204" pitchFamily="49" charset="0"/>
              </a:rPr>
              <a:t>()</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System.out.println(</a:t>
            </a:r>
            <a:r>
              <a:rPr lang="en-US" altLang="en-US" sz="900" smtClean="0">
                <a:solidFill>
                  <a:srgbClr val="B5BD68"/>
                </a:solidFill>
                <a:latin typeface="Consolas" panose="020B0609020204030204" pitchFamily="49" charset="0"/>
                <a:cs typeface="Consolas" panose="020B0609020204030204" pitchFamily="49" charset="0"/>
              </a:rPr>
              <a:t>"I am Doctor"</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class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Programmer</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extends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Human</a:t>
            </a:r>
            <a:r>
              <a:rPr lang="en-US" altLang="en-US" sz="900" smtClean="0">
                <a:solidFill>
                  <a:srgbClr val="C5C8C6"/>
                </a:solidFill>
                <a:latin typeface="Consolas" panose="020B0609020204030204" pitchFamily="49" charset="0"/>
                <a:cs typeface="Consolas" panose="020B0609020204030204" pitchFamily="49" charset="0"/>
              </a:rPr>
              <a:t> {</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void</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showName</a:t>
            </a:r>
            <a:r>
              <a:rPr lang="en-US" altLang="en-US" sz="900" smtClean="0">
                <a:solidFill>
                  <a:srgbClr val="DE935F"/>
                </a:solidFill>
                <a:latin typeface="Consolas" panose="020B0609020204030204" pitchFamily="49" charset="0"/>
                <a:cs typeface="Consolas" panose="020B0609020204030204" pitchFamily="49" charset="0"/>
              </a:rPr>
              <a:t>()</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System.out.println(</a:t>
            </a:r>
            <a:r>
              <a:rPr lang="en-US" altLang="en-US" sz="900" smtClean="0">
                <a:solidFill>
                  <a:srgbClr val="B5BD68"/>
                </a:solidFill>
                <a:latin typeface="Consolas" panose="020B0609020204030204" pitchFamily="49" charset="0"/>
                <a:cs typeface="Consolas" panose="020B0609020204030204" pitchFamily="49" charset="0"/>
              </a:rPr>
              <a:t>"I am Programmer"</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class</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Test</a:t>
            </a:r>
            <a:r>
              <a:rPr lang="en-US" altLang="en-US" sz="900" smtClean="0">
                <a:solidFill>
                  <a:srgbClr val="C5C8C6"/>
                </a:solidFill>
                <a:latin typeface="Consolas" panose="020B0609020204030204" pitchFamily="49" charset="0"/>
                <a:cs typeface="Consolas" panose="020B0609020204030204" pitchFamily="49" charset="0"/>
              </a:rPr>
              <a:t> {</a:t>
            </a:r>
          </a:p>
          <a:p>
            <a:pPr marL="0" indent="0">
              <a:lnSpc>
                <a:spcPct val="100000"/>
              </a:lnSpc>
              <a:spcBef>
                <a:spcPct val="0"/>
              </a:spcBef>
              <a:buFontTx/>
              <a:buNone/>
            </a:pPr>
            <a:r>
              <a:rPr lang="en-US" altLang="en-US" sz="900" smtClean="0">
                <a:solidFill>
                  <a:srgbClr val="969896"/>
                </a:solidFill>
                <a:latin typeface="Consolas" panose="020B0609020204030204" pitchFamily="49" charset="0"/>
                <a:cs typeface="Consolas" panose="020B0609020204030204" pitchFamily="49" charset="0"/>
              </a:rPr>
              <a:t>// 向上转型</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81A2BE"/>
                </a:solidFill>
                <a:latin typeface="Consolas" panose="020B0609020204030204" pitchFamily="49" charset="0"/>
                <a:cs typeface="Consolas" panose="020B0609020204030204" pitchFamily="49" charset="0"/>
              </a:rPr>
              <a:t> Human </a:t>
            </a:r>
            <a:r>
              <a:rPr lang="en-US" altLang="en-US" sz="900" smtClean="0">
                <a:solidFill>
                  <a:srgbClr val="8ABEB7"/>
                </a:solidFill>
                <a:latin typeface="Consolas" panose="020B0609020204030204" pitchFamily="49" charset="0"/>
                <a:cs typeface="Consolas" panose="020B0609020204030204" pitchFamily="49" charset="0"/>
              </a:rPr>
              <a:t>humanFactory</a:t>
            </a:r>
            <a:r>
              <a:rPr lang="en-US" altLang="en-US" sz="900" smtClean="0">
                <a:solidFill>
                  <a:srgbClr val="DE935F"/>
                </a:solidFill>
                <a:latin typeface="Consolas" panose="020B0609020204030204" pitchFamily="49" charset="0"/>
                <a:cs typeface="Consolas" panose="020B0609020204030204" pitchFamily="49" charset="0"/>
              </a:rPr>
              <a:t>(String humanType)</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if</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5BD68"/>
                </a:solidFill>
                <a:latin typeface="Consolas" panose="020B0609020204030204" pitchFamily="49" charset="0"/>
                <a:cs typeface="Consolas" panose="020B0609020204030204" pitchFamily="49" charset="0"/>
              </a:rPr>
              <a:t>"doctor"</a:t>
            </a:r>
            <a:r>
              <a:rPr lang="en-US" altLang="en-US" sz="900" smtClean="0">
                <a:solidFill>
                  <a:srgbClr val="C5C8C6"/>
                </a:solidFill>
                <a:latin typeface="Consolas" panose="020B0609020204030204" pitchFamily="49" charset="0"/>
                <a:cs typeface="Consolas" panose="020B0609020204030204" pitchFamily="49" charset="0"/>
              </a:rPr>
              <a:t>.equals(humanType)) {</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return</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new</a:t>
            </a:r>
            <a:r>
              <a:rPr lang="en-US" altLang="en-US" sz="900" smtClean="0">
                <a:solidFill>
                  <a:srgbClr val="C5C8C6"/>
                </a:solidFill>
                <a:latin typeface="Consolas" panose="020B0609020204030204" pitchFamily="49" charset="0"/>
                <a:cs typeface="Consolas" panose="020B0609020204030204" pitchFamily="49" charset="0"/>
              </a:rPr>
              <a:t> Doctor();</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if</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5BD68"/>
                </a:solidFill>
                <a:latin typeface="Consolas" panose="020B0609020204030204" pitchFamily="49" charset="0"/>
                <a:cs typeface="Consolas" panose="020B0609020204030204" pitchFamily="49" charset="0"/>
              </a:rPr>
              <a:t>"programmer"</a:t>
            </a:r>
            <a:r>
              <a:rPr lang="en-US" altLang="en-US" sz="900" smtClean="0">
                <a:solidFill>
                  <a:srgbClr val="C5C8C6"/>
                </a:solidFill>
                <a:latin typeface="Consolas" panose="020B0609020204030204" pitchFamily="49" charset="0"/>
                <a:cs typeface="Consolas" panose="020B0609020204030204" pitchFamily="49" charset="0"/>
              </a:rPr>
              <a:t>.equals(humanType)) {</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return</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new</a:t>
            </a:r>
            <a:r>
              <a:rPr lang="en-US" altLang="en-US" sz="900" smtClean="0">
                <a:solidFill>
                  <a:srgbClr val="C5C8C6"/>
                </a:solidFill>
                <a:latin typeface="Consolas" panose="020B0609020204030204" pitchFamily="49" charset="0"/>
                <a:cs typeface="Consolas" panose="020B0609020204030204" pitchFamily="49" charset="0"/>
              </a:rPr>
              <a:t> Programmer();</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return</a:t>
            </a:r>
            <a:r>
              <a:rPr lang="en-US" altLang="en-US" sz="900" smtClean="0">
                <a:solidFill>
                  <a:srgbClr val="C5C8C6"/>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new</a:t>
            </a:r>
            <a:r>
              <a:rPr lang="en-US" altLang="en-US" sz="900" smtClean="0">
                <a:solidFill>
                  <a:srgbClr val="C5C8C6"/>
                </a:solidFill>
                <a:latin typeface="Consolas" panose="020B0609020204030204" pitchFamily="49" charset="0"/>
                <a:cs typeface="Consolas" panose="020B0609020204030204" pitchFamily="49" charset="0"/>
              </a:rPr>
              <a:t> Human();</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B294BB"/>
                </a:solidFill>
                <a:latin typeface="Consolas" panose="020B0609020204030204" pitchFamily="49" charset="0"/>
                <a:cs typeface="Consolas" panose="020B0609020204030204" pitchFamily="49" charset="0"/>
              </a:rPr>
              <a:t>public</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static</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B294BB"/>
                </a:solidFill>
                <a:latin typeface="Consolas" panose="020B0609020204030204" pitchFamily="49" charset="0"/>
                <a:cs typeface="Consolas" panose="020B0609020204030204" pitchFamily="49" charset="0"/>
              </a:rPr>
              <a:t>void</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8ABEB7"/>
                </a:solidFill>
                <a:latin typeface="Consolas" panose="020B0609020204030204" pitchFamily="49" charset="0"/>
                <a:cs typeface="Consolas" panose="020B0609020204030204" pitchFamily="49" charset="0"/>
              </a:rPr>
              <a:t>main</a:t>
            </a:r>
            <a:r>
              <a:rPr lang="en-US" altLang="en-US" sz="900" smtClean="0">
                <a:solidFill>
                  <a:srgbClr val="DE935F"/>
                </a:solidFill>
                <a:latin typeface="Consolas" panose="020B0609020204030204" pitchFamily="49" charset="0"/>
                <a:cs typeface="Consolas" panose="020B0609020204030204" pitchFamily="49" charset="0"/>
              </a:rPr>
              <a:t>(String args[])</a:t>
            </a:r>
            <a:r>
              <a:rPr lang="en-US" altLang="en-US" sz="900" smtClean="0">
                <a:solidFill>
                  <a:srgbClr val="81A2BE"/>
                </a:solidFill>
                <a:latin typeface="Consolas" panose="020B0609020204030204" pitchFamily="49" charset="0"/>
                <a:cs typeface="Consolas" panose="020B0609020204030204" pitchFamily="49" charset="0"/>
              </a:rPr>
              <a:t> </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Test test = </a:t>
            </a:r>
            <a:r>
              <a:rPr lang="en-US" altLang="en-US" sz="900" smtClean="0">
                <a:solidFill>
                  <a:srgbClr val="B294BB"/>
                </a:solidFill>
                <a:latin typeface="Consolas" panose="020B0609020204030204" pitchFamily="49" charset="0"/>
                <a:cs typeface="Consolas" panose="020B0609020204030204" pitchFamily="49" charset="0"/>
              </a:rPr>
              <a:t>new</a:t>
            </a:r>
            <a:r>
              <a:rPr lang="en-US" altLang="en-US" sz="900" smtClean="0">
                <a:solidFill>
                  <a:srgbClr val="C5C8C6"/>
                </a:solidFill>
                <a:latin typeface="Consolas" panose="020B0609020204030204" pitchFamily="49" charset="0"/>
                <a:cs typeface="Consolas" panose="020B0609020204030204" pitchFamily="49" charset="0"/>
              </a:rPr>
              <a:t> Test();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Human human = test.humanFactory(</a:t>
            </a:r>
            <a:r>
              <a:rPr lang="en-US" altLang="en-US" sz="900" smtClean="0">
                <a:solidFill>
                  <a:srgbClr val="B5BD68"/>
                </a:solidFill>
                <a:latin typeface="Consolas" panose="020B0609020204030204" pitchFamily="49" charset="0"/>
                <a:cs typeface="Consolas" panose="020B0609020204030204" pitchFamily="49" charset="0"/>
              </a:rPr>
              <a:t>"doctor"</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human.showName();</a:t>
            </a:r>
            <a:r>
              <a:rPr lang="en-US" altLang="en-US" sz="900" smtClean="0">
                <a:solidFill>
                  <a:srgbClr val="969896"/>
                </a:solidFill>
                <a:latin typeface="Consolas" panose="020B0609020204030204" pitchFamily="49" charset="0"/>
                <a:cs typeface="Consolas" panose="020B0609020204030204" pitchFamily="49" charset="0"/>
              </a:rPr>
              <a:t>// Output:I am Doctor</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human = test.humanFactory(</a:t>
            </a:r>
            <a:r>
              <a:rPr lang="en-US" altLang="en-US" sz="900" smtClean="0">
                <a:solidFill>
                  <a:srgbClr val="B5BD68"/>
                </a:solidFill>
                <a:latin typeface="Consolas" panose="020B0609020204030204" pitchFamily="49" charset="0"/>
                <a:cs typeface="Consolas" panose="020B0609020204030204" pitchFamily="49" charset="0"/>
              </a:rPr>
              <a:t>"programmer"</a:t>
            </a: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human.showName();</a:t>
            </a:r>
            <a:r>
              <a:rPr lang="en-US" altLang="en-US" sz="900" smtClean="0">
                <a:solidFill>
                  <a:srgbClr val="969896"/>
                </a:solidFill>
                <a:latin typeface="Consolas" panose="020B0609020204030204" pitchFamily="49" charset="0"/>
                <a:cs typeface="Consolas" panose="020B0609020204030204" pitchFamily="49" charset="0"/>
              </a:rPr>
              <a:t>// Output:I am Programmer</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969896"/>
                </a:solidFill>
                <a:latin typeface="Consolas" panose="020B0609020204030204" pitchFamily="49" charset="0"/>
                <a:cs typeface="Consolas" panose="020B0609020204030204" pitchFamily="49" charset="0"/>
              </a:rPr>
              <a:t>// 一个接口的方法，表现出不同的形态，意即为多态也</a:t>
            </a:r>
            <a:endParaRPr lang="en-US" altLang="en-US" sz="900" smtClean="0">
              <a:solidFill>
                <a:srgbClr val="C5C8C6"/>
              </a:solidFill>
              <a:latin typeface="Consolas" panose="020B0609020204030204" pitchFamily="49" charset="0"/>
              <a:cs typeface="Consolas" panose="020B0609020204030204" pitchFamily="49" charset="0"/>
            </a:endParaRP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p>
          <a:p>
            <a:pPr marL="0" indent="0">
              <a:lnSpc>
                <a:spcPct val="100000"/>
              </a:lnSpc>
              <a:spcBef>
                <a:spcPct val="0"/>
              </a:spcBef>
              <a:buFontTx/>
              <a:buNone/>
            </a:pPr>
            <a:r>
              <a:rPr lang="en-US" altLang="en-US" sz="900" smtClean="0">
                <a:solidFill>
                  <a:srgbClr val="C5C8C6"/>
                </a:solidFill>
                <a:latin typeface="Consolas" panose="020B0609020204030204" pitchFamily="49" charset="0"/>
                <a:cs typeface="Consolas" panose="020B0609020204030204" pitchFamily="49" charset="0"/>
              </a:rPr>
              <a:t>}</a:t>
            </a:r>
            <a:endParaRPr lang="en-US" altLang="en-US" sz="1800" smtClean="0"/>
          </a:p>
        </p:txBody>
      </p:sp>
    </p:spTree>
    <p:extLst>
      <p:ext uri="{BB962C8B-B14F-4D97-AF65-F5344CB8AC3E}">
        <p14:creationId xmlns:p14="http://schemas.microsoft.com/office/powerpoint/2010/main" val="1486554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Java </a:t>
            </a:r>
            <a:r>
              <a:rPr lang="zh-CN" altLang="en-US" sz="2000" smtClean="0"/>
              <a:t>泛型（</a:t>
            </a:r>
            <a:r>
              <a:rPr lang="en-US" altLang="zh-CN" sz="2000" smtClean="0"/>
              <a:t>generics</a:t>
            </a:r>
            <a:r>
              <a:rPr lang="zh-CN" altLang="en-US" sz="2000" smtClean="0"/>
              <a:t>）是 </a:t>
            </a:r>
            <a:r>
              <a:rPr lang="en-US" altLang="zh-CN" sz="2000" smtClean="0"/>
              <a:t>JDK 5 </a:t>
            </a:r>
            <a:r>
              <a:rPr lang="zh-CN" altLang="en-US" sz="2000" smtClean="0"/>
              <a:t>中引入的一个新特性</a:t>
            </a:r>
            <a:r>
              <a:rPr lang="en-US" altLang="zh-CN" sz="2000" smtClean="0"/>
              <a:t>, </a:t>
            </a:r>
            <a:r>
              <a:rPr lang="zh-CN" altLang="en-US" sz="2000" smtClean="0"/>
              <a:t>泛型提供了编译时类型安全检测机制，该机制允许程序员在编译时检测到非法的类型。泛型的本质是参数化类型，也就是说所操作的数据类型被指定为一个参数。类型参数的意义是告诉编译器这个集合中要存放实例的类型，从而在添加其他类型时做出提示，在编译时就为类型安全做了保证。</a:t>
            </a:r>
            <a:endParaRPr lang="en-US" altLang="zh-CN" sz="2000" smtClean="0"/>
          </a:p>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zh-CN" altLang="en-US" sz="2000" smtClean="0"/>
              <a:t>这种参数类型可以用在类、接口和方法的创建中，分别称为</a:t>
            </a:r>
            <a:endParaRPr lang="en-US" altLang="zh-CN" sz="2000" smtClean="0"/>
          </a:p>
          <a:p>
            <a:pPr marL="0" indent="0" eaLnBrk="1" hangingPunct="1">
              <a:buFont typeface="Arial" panose="020B0604020202020204" pitchFamily="34" charset="0"/>
              <a:buNone/>
            </a:pPr>
            <a:r>
              <a:rPr lang="zh-CN" altLang="en-US" sz="2000" smtClean="0"/>
              <a:t>泛型类</a:t>
            </a:r>
            <a:endParaRPr lang="en-US" altLang="zh-CN" sz="2000" smtClean="0"/>
          </a:p>
          <a:p>
            <a:pPr marL="0" indent="0" eaLnBrk="1" hangingPunct="1">
              <a:buFont typeface="Arial" panose="020B0604020202020204" pitchFamily="34" charset="0"/>
              <a:buNone/>
            </a:pPr>
            <a:r>
              <a:rPr lang="zh-CN" altLang="en-US" sz="2000" smtClean="0"/>
              <a:t>泛型接口</a:t>
            </a:r>
            <a:endParaRPr lang="en-US" altLang="zh-CN" sz="2000" smtClean="0"/>
          </a:p>
          <a:p>
            <a:pPr marL="0" indent="0" eaLnBrk="1" hangingPunct="1">
              <a:buFont typeface="Arial" panose="020B0604020202020204" pitchFamily="34" charset="0"/>
              <a:buNone/>
            </a:pPr>
            <a:r>
              <a:rPr lang="zh-CN" altLang="en-US" sz="2000" smtClean="0"/>
              <a:t>泛型方法</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假定我们有这样一个需求：写一个排序方法，能够对整型数组、字符串数组甚至其他任何类型的数组进行排序，该如何实现？</a:t>
            </a:r>
          </a:p>
          <a:p>
            <a:pPr marL="0" indent="0" eaLnBrk="1" hangingPunct="1">
              <a:buFont typeface="Arial" panose="020B0604020202020204" pitchFamily="34" charset="0"/>
              <a:buNone/>
            </a:pPr>
            <a:r>
              <a:rPr lang="zh-CN" altLang="en-US" sz="2000" smtClean="0"/>
              <a:t>答案是可以使用 </a:t>
            </a:r>
            <a:r>
              <a:rPr lang="en-US" altLang="zh-CN" sz="2000" smtClean="0"/>
              <a:t>Java </a:t>
            </a:r>
            <a:r>
              <a:rPr lang="zh-CN" altLang="en-US" sz="2000" smtClean="0"/>
              <a:t>泛型。</a:t>
            </a:r>
          </a:p>
          <a:p>
            <a:pPr marL="0" indent="0" eaLnBrk="1" hangingPunct="1">
              <a:buFont typeface="Arial" panose="020B0604020202020204" pitchFamily="34" charset="0"/>
              <a:buNone/>
            </a:pPr>
            <a:r>
              <a:rPr lang="zh-CN" altLang="en-US" sz="2000" smtClean="0"/>
              <a:t>使用 </a:t>
            </a:r>
            <a:r>
              <a:rPr lang="en-US" altLang="zh-CN" sz="2000" smtClean="0"/>
              <a:t>Java </a:t>
            </a:r>
            <a:r>
              <a:rPr lang="zh-CN" altLang="en-US" sz="2000" smtClean="0"/>
              <a:t>泛型的概念，我们可以写一个泛型方法来对一个对象数组排序。然后，调用该泛型方法来对整型数组、浮点数数组、字符串数组等进行排序。</a:t>
            </a:r>
            <a:endParaRPr lang="en-CA" altLang="en-US" sz="2000" smtClean="0"/>
          </a:p>
        </p:txBody>
      </p:sp>
    </p:spTree>
    <p:extLst>
      <p:ext uri="{BB962C8B-B14F-4D97-AF65-F5344CB8AC3E}">
        <p14:creationId xmlns:p14="http://schemas.microsoft.com/office/powerpoint/2010/main" val="2454108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85763"/>
            <a:ext cx="10515600" cy="5791200"/>
          </a:xfrm>
        </p:spPr>
        <p:txBody>
          <a:bodyPr/>
          <a:lstStyle/>
          <a:p>
            <a:pPr marL="0" indent="0">
              <a:buFont typeface="Arial" panose="020B0604020202020204" pitchFamily="34" charset="0"/>
              <a:buNone/>
              <a:defRPr/>
            </a:pPr>
            <a:r>
              <a:rPr lang="zh-CN" altLang="en-US" sz="2000" dirty="0"/>
              <a:t>术语</a:t>
            </a:r>
          </a:p>
          <a:p>
            <a:pPr>
              <a:defRPr/>
            </a:pPr>
            <a:r>
              <a:rPr lang="en-CA" sz="2000" dirty="0" err="1"/>
              <a:t>ArrayList</a:t>
            </a:r>
            <a:r>
              <a:rPr lang="en-CA" sz="2000" dirty="0"/>
              <a:t>&lt;E&gt; -- </a:t>
            </a:r>
            <a:r>
              <a:rPr lang="zh-CN" altLang="en-US" sz="2000" dirty="0"/>
              <a:t>泛型类型</a:t>
            </a:r>
          </a:p>
          <a:p>
            <a:pPr>
              <a:defRPr/>
            </a:pPr>
            <a:r>
              <a:rPr lang="en-CA" sz="2000" dirty="0" err="1"/>
              <a:t>ArrayList</a:t>
            </a:r>
            <a:r>
              <a:rPr lang="en-CA" sz="2000" dirty="0"/>
              <a:t> -- </a:t>
            </a:r>
            <a:r>
              <a:rPr lang="zh-CN" altLang="en-US" sz="2000" dirty="0"/>
              <a:t>原始类型</a:t>
            </a:r>
          </a:p>
          <a:p>
            <a:pPr>
              <a:defRPr/>
            </a:pPr>
            <a:r>
              <a:rPr lang="en-CA" sz="2000" dirty="0"/>
              <a:t>E -- </a:t>
            </a:r>
            <a:r>
              <a:rPr lang="zh-CN" altLang="en-US" sz="2000" dirty="0"/>
              <a:t>类型参数</a:t>
            </a:r>
          </a:p>
          <a:p>
            <a:pPr>
              <a:defRPr/>
            </a:pPr>
            <a:r>
              <a:rPr lang="en-US" altLang="zh-CN" sz="2000" dirty="0"/>
              <a:t>&lt;&gt;</a:t>
            </a:r>
            <a:r>
              <a:rPr lang="zh-CN" altLang="en-US" sz="2000" dirty="0"/>
              <a:t> </a:t>
            </a:r>
            <a:r>
              <a:rPr lang="en-US" altLang="zh-CN" sz="2000" dirty="0"/>
              <a:t>-- </a:t>
            </a:r>
            <a:r>
              <a:rPr lang="zh-CN" altLang="en-US" sz="2000" dirty="0"/>
              <a:t>读作</a:t>
            </a:r>
            <a:r>
              <a:rPr lang="en-US" altLang="zh-CN" sz="2000" dirty="0"/>
              <a:t>"</a:t>
            </a:r>
            <a:r>
              <a:rPr lang="en-CA" sz="2000" dirty="0" err="1"/>
              <a:t>typeof</a:t>
            </a:r>
            <a:r>
              <a:rPr lang="en-CA" sz="2000" dirty="0"/>
              <a:t>"</a:t>
            </a:r>
          </a:p>
          <a:p>
            <a:pPr>
              <a:defRPr/>
            </a:pPr>
            <a:r>
              <a:rPr lang="en-CA" sz="2000" dirty="0" err="1"/>
              <a:t>ArrayList</a:t>
            </a:r>
            <a:r>
              <a:rPr lang="en-CA" sz="2000" dirty="0"/>
              <a:t>&lt;Integer&gt; -- </a:t>
            </a:r>
            <a:r>
              <a:rPr lang="zh-CN" altLang="en-US" sz="2000" dirty="0"/>
              <a:t>参数化的类型</a:t>
            </a:r>
          </a:p>
          <a:p>
            <a:pPr>
              <a:defRPr/>
            </a:pPr>
            <a:r>
              <a:rPr lang="en-CA" sz="2000" dirty="0"/>
              <a:t>Integer -- </a:t>
            </a:r>
            <a:r>
              <a:rPr lang="zh-CN" altLang="en-US" sz="2000" dirty="0"/>
              <a:t>实际类型参数</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3182416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Java </a:t>
            </a:r>
            <a:r>
              <a:rPr lang="zh-CN" altLang="en-US" sz="2000" smtClean="0"/>
              <a:t>语言中的泛型基本上完全在编译器中实现，由编译器执行类型检查和类型推断，然后生成普通的非泛型的字节码。这种实现技术称为 擦除（</a:t>
            </a:r>
            <a:r>
              <a:rPr lang="en-US" altLang="zh-CN" sz="2000" smtClean="0"/>
              <a:t>erasure</a:t>
            </a:r>
            <a:r>
              <a:rPr lang="zh-CN" altLang="en-US" sz="2000" smtClean="0"/>
              <a:t>）（编译器使用泛型类型信息保证类型安全，然后在生成字节码之前将其清除）</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正确理解泛型概念的首要前提是理解类型擦除（</a:t>
            </a:r>
            <a:r>
              <a:rPr lang="en-US" altLang="zh-CN" sz="2000" smtClean="0"/>
              <a:t>type erasure</a:t>
            </a:r>
            <a:r>
              <a:rPr lang="zh-CN" altLang="en-US" sz="2000" smtClean="0"/>
              <a:t>）。 </a:t>
            </a:r>
            <a:r>
              <a:rPr lang="en-US" altLang="zh-CN" sz="2000" smtClean="0"/>
              <a:t>Java</a:t>
            </a:r>
            <a:r>
              <a:rPr lang="zh-CN" altLang="en-US" sz="2000" smtClean="0"/>
              <a:t>中的泛型基本上都是在编译器这个层次来实现的。在生成的</a:t>
            </a:r>
            <a:r>
              <a:rPr lang="en-US" altLang="zh-CN" sz="2000" smtClean="0"/>
              <a:t>Java</a:t>
            </a:r>
            <a:r>
              <a:rPr lang="zh-CN" altLang="en-US" sz="2000" smtClean="0"/>
              <a:t>字节代码中是不包含泛型中的类型信息的。使用泛型的时候加上的类型参数，会被编译器在编译的时候去掉。这个过程就称为类型擦除。如在代码中定义的</a:t>
            </a:r>
            <a:r>
              <a:rPr lang="en-US" altLang="zh-CN" sz="2000" smtClean="0"/>
              <a:t>List&lt;Object&gt;</a:t>
            </a:r>
            <a:r>
              <a:rPr lang="zh-CN" altLang="en-US" sz="2000" smtClean="0"/>
              <a:t>和</a:t>
            </a:r>
            <a:r>
              <a:rPr lang="en-US" altLang="zh-CN" sz="2000" smtClean="0"/>
              <a:t>List&lt;String&gt;</a:t>
            </a:r>
            <a:r>
              <a:rPr lang="zh-CN" altLang="en-US" sz="2000" smtClean="0"/>
              <a:t>等类型，在编译之后都会变成</a:t>
            </a:r>
            <a:r>
              <a:rPr lang="en-US" altLang="zh-CN" sz="2000" smtClean="0"/>
              <a:t>List</a:t>
            </a:r>
            <a:r>
              <a:rPr lang="zh-CN" altLang="en-US" sz="2000" smtClean="0"/>
              <a:t>。</a:t>
            </a:r>
            <a:r>
              <a:rPr lang="en-US" altLang="zh-CN" sz="2000" smtClean="0"/>
              <a:t>JVM</a:t>
            </a:r>
            <a:r>
              <a:rPr lang="zh-CN" altLang="en-US" sz="2000" smtClean="0"/>
              <a:t>看到的只是</a:t>
            </a:r>
            <a:r>
              <a:rPr lang="en-US" altLang="zh-CN" sz="2000" smtClean="0"/>
              <a:t>List</a:t>
            </a:r>
            <a:r>
              <a:rPr lang="zh-CN" altLang="en-US" sz="2000" smtClean="0"/>
              <a:t>，而由泛型附加的类型信息对</a:t>
            </a:r>
            <a:r>
              <a:rPr lang="en-US" altLang="zh-CN" sz="2000" smtClean="0"/>
              <a:t>JVM</a:t>
            </a:r>
            <a:r>
              <a:rPr lang="zh-CN" altLang="en-US" sz="2000" smtClean="0"/>
              <a:t>来说是不可见的。</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其实对于初学者对这一点可以将</a:t>
            </a:r>
            <a:r>
              <a:rPr lang="en-US" altLang="zh-CN" sz="2000" smtClean="0"/>
              <a:t>Java</a:t>
            </a:r>
            <a:r>
              <a:rPr lang="zh-CN" altLang="en-US" sz="2000" smtClean="0"/>
              <a:t>泛型简单理解为一种将因类型错误而引发的异常提前到编码阶段</a:t>
            </a:r>
            <a:r>
              <a:rPr lang="en-US" altLang="zh-CN" sz="2000" smtClean="0"/>
              <a:t>( </a:t>
            </a:r>
            <a:r>
              <a:rPr lang="zh-CN" altLang="en-US" sz="2000" smtClean="0"/>
              <a:t>避免在运行时出现</a:t>
            </a:r>
            <a:r>
              <a:rPr lang="en-US" altLang="zh-CN" sz="2000" smtClean="0"/>
              <a:t>ClassCastException) </a:t>
            </a:r>
            <a:r>
              <a:rPr lang="zh-CN" altLang="en-US" sz="2000" smtClean="0"/>
              <a:t>。当开发者在错误的调用泛型类和方法时</a:t>
            </a:r>
            <a:r>
              <a:rPr lang="en-US" altLang="zh-CN" sz="2000" smtClean="0"/>
              <a:t>IDE</a:t>
            </a:r>
            <a:r>
              <a:rPr lang="zh-CN" altLang="en-US" sz="2000" smtClean="0"/>
              <a:t>就会提示错误，而不用等到程序真正运行时再报错。</a:t>
            </a:r>
            <a:endParaRPr lang="en-CA" altLang="en-US" sz="2000" smtClean="0"/>
          </a:p>
        </p:txBody>
      </p:sp>
    </p:spTree>
    <p:extLst>
      <p:ext uri="{BB962C8B-B14F-4D97-AF65-F5344CB8AC3E}">
        <p14:creationId xmlns:p14="http://schemas.microsoft.com/office/powerpoint/2010/main" val="3768613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理解</a:t>
            </a:r>
            <a:r>
              <a:rPr lang="en-CA" altLang="en-US" sz="2000" smtClean="0"/>
              <a:t>Java</a:t>
            </a:r>
            <a:r>
              <a:rPr lang="zh-CN" altLang="en-US" sz="2000" smtClean="0"/>
              <a:t>泛型最简单的方法是把它看成一种便捷语法，能节省你某些</a:t>
            </a:r>
            <a:r>
              <a:rPr lang="en-CA" altLang="en-US" sz="2000" smtClean="0"/>
              <a:t>Java</a:t>
            </a:r>
            <a:r>
              <a:rPr lang="zh-CN" altLang="en-US" sz="2000" smtClean="0"/>
              <a:t>类型转换</a:t>
            </a:r>
            <a:r>
              <a:rPr lang="en-US" altLang="zh-CN" sz="2000" smtClean="0"/>
              <a:t>(</a:t>
            </a:r>
            <a:r>
              <a:rPr lang="en-CA" altLang="en-US" sz="2000" smtClean="0"/>
              <a:t>casting)</a:t>
            </a:r>
            <a:r>
              <a:rPr lang="zh-CN" altLang="en-US" sz="2000" smtClean="0"/>
              <a:t>上的操作：</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CA" altLang="en-US" sz="2000" smtClean="0"/>
              <a:t>List&lt;Apple&gt; box = new ArrayList&lt;Apple&gt;();</a:t>
            </a:r>
          </a:p>
          <a:p>
            <a:pPr marL="0" indent="0" eaLnBrk="1" hangingPunct="1">
              <a:buFont typeface="Arial" panose="020B0604020202020204" pitchFamily="34" charset="0"/>
              <a:buNone/>
            </a:pPr>
            <a:r>
              <a:rPr lang="en-CA" altLang="en-US" sz="2000" smtClean="0"/>
              <a:t>box.add(new Apple());</a:t>
            </a:r>
          </a:p>
          <a:p>
            <a:pPr marL="0" indent="0" eaLnBrk="1" hangingPunct="1">
              <a:buFont typeface="Arial" panose="020B0604020202020204" pitchFamily="34" charset="0"/>
              <a:buNone/>
            </a:pPr>
            <a:r>
              <a:rPr lang="en-CA" altLang="en-US" sz="2000" smtClean="0"/>
              <a:t>Apple apple =box.get(0);</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zh-CN" altLang="en-US" sz="2000" smtClean="0"/>
              <a:t>上面的代码自身已表达的很清楚：</a:t>
            </a:r>
            <a:r>
              <a:rPr lang="en-CA" altLang="en-US" sz="2000" smtClean="0"/>
              <a:t>box</a:t>
            </a:r>
            <a:r>
              <a:rPr lang="zh-CN" altLang="en-US" sz="2000" smtClean="0"/>
              <a:t>是一个装有</a:t>
            </a:r>
            <a:r>
              <a:rPr lang="en-CA" altLang="en-US" sz="2000" smtClean="0"/>
              <a:t>Apple</a:t>
            </a:r>
            <a:r>
              <a:rPr lang="zh-CN" altLang="en-US" sz="2000" smtClean="0"/>
              <a:t>对象的</a:t>
            </a:r>
            <a:r>
              <a:rPr lang="en-CA" altLang="en-US" sz="2000" smtClean="0"/>
              <a:t>List。get</a:t>
            </a:r>
            <a:r>
              <a:rPr lang="zh-CN" altLang="en-US" sz="2000" smtClean="0"/>
              <a:t>方法返回一个</a:t>
            </a:r>
            <a:r>
              <a:rPr lang="en-CA" altLang="en-US" sz="2000" smtClean="0"/>
              <a:t>Apple</a:t>
            </a:r>
            <a:r>
              <a:rPr lang="zh-CN" altLang="en-US" sz="2000" smtClean="0"/>
              <a:t>对象实例，这个过程不需要进行类型转换。没有泛型，上面的代码需要写成这样：</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CA" altLang="en-US" sz="2000" smtClean="0"/>
              <a:t>Apple apple = (Apple)box.get(0);</a:t>
            </a:r>
          </a:p>
        </p:txBody>
      </p:sp>
    </p:spTree>
    <p:extLst>
      <p:ext uri="{BB962C8B-B14F-4D97-AF65-F5344CB8AC3E}">
        <p14:creationId xmlns:p14="http://schemas.microsoft.com/office/powerpoint/2010/main" val="2956757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public class Box {</a:t>
            </a:r>
          </a:p>
          <a:p>
            <a:pPr marL="0" indent="0" eaLnBrk="1" hangingPunct="1">
              <a:buFont typeface="Arial" panose="020B0604020202020204" pitchFamily="34" charset="0"/>
              <a:buNone/>
            </a:pPr>
            <a:r>
              <a:rPr lang="en-CA" altLang="en-US" sz="2000" smtClean="0"/>
              <a:t>    private Object object;</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public void set(Object object) { this.object = object; }</a:t>
            </a:r>
          </a:p>
          <a:p>
            <a:pPr marL="0" indent="0" eaLnBrk="1" hangingPunct="1">
              <a:buFont typeface="Arial" panose="020B0604020202020204" pitchFamily="34" charset="0"/>
              <a:buNone/>
            </a:pPr>
            <a:r>
              <a:rPr lang="en-CA" altLang="en-US" sz="2000" smtClean="0"/>
              <a:t>    public Object get() { return object;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zh-CN" altLang="en-US" sz="2000" smtClean="0"/>
              <a:t>因为类中的方法接受的参数类型是</a:t>
            </a:r>
            <a:r>
              <a:rPr lang="en-CA" altLang="en-US" sz="2000" smtClean="0"/>
              <a:t>Object，</a:t>
            </a:r>
            <a:r>
              <a:rPr lang="zh-CN" altLang="en-US" sz="2000" smtClean="0"/>
              <a:t>所以可以接受任何类型的输入参数，。但是在编译期没有办法验证</a:t>
            </a:r>
            <a:r>
              <a:rPr lang="en-CA" altLang="en-US" sz="2000" smtClean="0"/>
              <a:t>Box</a:t>
            </a:r>
            <a:r>
              <a:rPr lang="zh-CN" altLang="en-US" sz="2000" smtClean="0"/>
              <a:t>类是否被正确的使用了。如果期望从</a:t>
            </a:r>
            <a:r>
              <a:rPr lang="en-CA" altLang="en-US" sz="2000" smtClean="0"/>
              <a:t>Box</a:t>
            </a:r>
            <a:r>
              <a:rPr lang="zh-CN" altLang="en-US" sz="2000" smtClean="0"/>
              <a:t>中获得一个</a:t>
            </a:r>
            <a:r>
              <a:rPr lang="en-CA" altLang="en-US" sz="2000" smtClean="0"/>
              <a:t>Integer</a:t>
            </a:r>
            <a:r>
              <a:rPr lang="zh-CN" altLang="en-US" sz="2000" smtClean="0"/>
              <a:t>而却往</a:t>
            </a:r>
            <a:r>
              <a:rPr lang="en-CA" altLang="en-US" sz="2000" smtClean="0"/>
              <a:t>Box</a:t>
            </a:r>
            <a:r>
              <a:rPr lang="zh-CN" altLang="en-US" sz="2000" smtClean="0"/>
              <a:t>中放入</a:t>
            </a:r>
            <a:r>
              <a:rPr lang="en-CA" altLang="en-US" sz="2000" smtClean="0"/>
              <a:t>String</a:t>
            </a:r>
            <a:r>
              <a:rPr lang="zh-CN" altLang="en-US" sz="2000" smtClean="0"/>
              <a:t>类型的值，则会出现运行时错误。</a:t>
            </a:r>
            <a:endParaRPr lang="en-CA" altLang="en-US" sz="2000" smtClean="0"/>
          </a:p>
        </p:txBody>
      </p:sp>
    </p:spTree>
    <p:extLst>
      <p:ext uri="{BB962C8B-B14F-4D97-AF65-F5344CB8AC3E}">
        <p14:creationId xmlns:p14="http://schemas.microsoft.com/office/powerpoint/2010/main" val="20361673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public class Box&lt;T&gt; {</a:t>
            </a:r>
          </a:p>
          <a:p>
            <a:pPr marL="0" indent="0" eaLnBrk="1" hangingPunct="1">
              <a:buFont typeface="Arial" panose="020B0604020202020204" pitchFamily="34" charset="0"/>
              <a:buNone/>
            </a:pPr>
            <a:r>
              <a:rPr lang="en-CA" altLang="en-US" sz="2000" smtClean="0"/>
              <a:t>    // T stands for "Type"</a:t>
            </a:r>
          </a:p>
          <a:p>
            <a:pPr marL="0" indent="0" eaLnBrk="1" hangingPunct="1">
              <a:buFont typeface="Arial" panose="020B0604020202020204" pitchFamily="34" charset="0"/>
              <a:buNone/>
            </a:pPr>
            <a:r>
              <a:rPr lang="en-CA" altLang="en-US" sz="2000" smtClean="0"/>
              <a:t>    private T t;</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public void set(T t) { this.t = t; }</a:t>
            </a:r>
          </a:p>
          <a:p>
            <a:pPr marL="0" indent="0" eaLnBrk="1" hangingPunct="1">
              <a:buFont typeface="Arial" panose="020B0604020202020204" pitchFamily="34" charset="0"/>
              <a:buNone/>
            </a:pPr>
            <a:r>
              <a:rPr lang="en-CA" altLang="en-US" sz="2000" smtClean="0"/>
              <a:t>    public T get() { return 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en-CA" altLang="en-US" sz="2000" smtClean="0"/>
              <a:t>Box&lt;Integer&gt; integerBox = new Box&lt;Integer&gt;();</a:t>
            </a:r>
          </a:p>
          <a:p>
            <a:pPr marL="0" indent="0" eaLnBrk="1" hangingPunct="1">
              <a:buFont typeface="Arial" panose="020B0604020202020204" pitchFamily="34" charset="0"/>
              <a:buNone/>
            </a:pPr>
            <a:r>
              <a:rPr lang="zh-CN" altLang="en-US" sz="2000" smtClean="0"/>
              <a:t>类型形参（</a:t>
            </a:r>
            <a:r>
              <a:rPr lang="en-CA" altLang="en-US" sz="2000" smtClean="0"/>
              <a:t>Type Parameter）</a:t>
            </a:r>
            <a:r>
              <a:rPr lang="zh-CN" altLang="en-US" sz="2000" smtClean="0"/>
              <a:t>和类型实参（</a:t>
            </a:r>
            <a:r>
              <a:rPr lang="en-CA" altLang="en-US" sz="2000" smtClean="0"/>
              <a:t>Type Argument）：Box&lt;T&gt;</a:t>
            </a:r>
            <a:r>
              <a:rPr lang="zh-CN" altLang="en-US" sz="2000" smtClean="0"/>
              <a:t>中的</a:t>
            </a:r>
            <a:r>
              <a:rPr lang="en-CA" altLang="en-US" sz="2000" smtClean="0"/>
              <a:t>T</a:t>
            </a:r>
            <a:r>
              <a:rPr lang="zh-CN" altLang="en-US" sz="2000" smtClean="0"/>
              <a:t>是类型形参，</a:t>
            </a:r>
            <a:r>
              <a:rPr lang="en-CA" altLang="en-US" sz="2000" smtClean="0"/>
              <a:t>Box&lt;Integer&gt;</a:t>
            </a:r>
            <a:r>
              <a:rPr lang="zh-CN" altLang="en-US" sz="2000" smtClean="0"/>
              <a:t>中的</a:t>
            </a:r>
            <a:r>
              <a:rPr lang="en-CA" altLang="en-US" sz="2000" smtClean="0"/>
              <a:t>Integer</a:t>
            </a:r>
            <a:r>
              <a:rPr lang="zh-CN" altLang="en-US" sz="2000" smtClean="0"/>
              <a:t>是类型实参。在能区分两者的语境中，经常不做区分的称为类型参数。</a:t>
            </a:r>
            <a:endParaRPr lang="en-CA" altLang="en-US" sz="2000" smtClean="0"/>
          </a:p>
        </p:txBody>
      </p:sp>
    </p:spTree>
    <p:extLst>
      <p:ext uri="{BB962C8B-B14F-4D97-AF65-F5344CB8AC3E}">
        <p14:creationId xmlns:p14="http://schemas.microsoft.com/office/powerpoint/2010/main" val="5652371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在引入范型之前，要让类中的方法支持多个数据类型，就需要对方法进行重载；在引入范型之后，可以更进一步定义多个参数以及返回值之间的关系。</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例如，</a:t>
            </a:r>
            <a:r>
              <a:rPr lang="en-CA" altLang="en-US" sz="2000" smtClean="0"/>
              <a:t>public void write(Integer i, Integer[] ia);</a:t>
            </a:r>
            <a:r>
              <a:rPr lang="zh-CN" altLang="en-US" sz="2000" smtClean="0"/>
              <a:t>及</a:t>
            </a:r>
            <a:r>
              <a:rPr lang="en-CA" altLang="en-US" sz="2000" smtClean="0"/>
              <a:t>public void write(Double  d, Double[] da);</a:t>
            </a:r>
            <a:r>
              <a:rPr lang="zh-CN" altLang="en-US" sz="2000" smtClean="0"/>
              <a:t>的范型版本为：</a:t>
            </a:r>
            <a:r>
              <a:rPr lang="en-CA" altLang="en-US" sz="2000" smtClean="0"/>
              <a:t>public &lt;T&gt; void write(T t, T[] ta);</a:t>
            </a:r>
          </a:p>
        </p:txBody>
      </p:sp>
    </p:spTree>
    <p:extLst>
      <p:ext uri="{BB962C8B-B14F-4D97-AF65-F5344CB8AC3E}">
        <p14:creationId xmlns:p14="http://schemas.microsoft.com/office/powerpoint/2010/main" val="13061043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在</a:t>
            </a:r>
            <a:r>
              <a:rPr lang="en-CA" altLang="en-US" sz="2000" smtClean="0"/>
              <a:t>Java 7</a:t>
            </a:r>
            <a:r>
              <a:rPr lang="zh-CN" altLang="en-US" sz="2000" smtClean="0"/>
              <a:t>以前的版本中使用泛型类型，需要在声明并赋值的时候，两侧都加上泛型类型。比方说这样：</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CA" altLang="en-US" sz="2000" smtClean="0"/>
              <a:t>Map&lt;String,Integer&gt; map = new HashMap&lt;String,Integer&gt;();</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在</a:t>
            </a:r>
            <a:r>
              <a:rPr lang="en-CA" altLang="en-US" sz="2000" smtClean="0"/>
              <a:t>Java SE 7</a:t>
            </a:r>
            <a:r>
              <a:rPr lang="zh-CN" altLang="en-US" sz="2000" smtClean="0"/>
              <a:t>中，这种方式得以改进，引入了类型推导，即</a:t>
            </a:r>
            <a:r>
              <a:rPr lang="en-US" altLang="zh-CN" sz="2000" smtClean="0"/>
              <a:t>type inference</a:t>
            </a:r>
            <a:r>
              <a:rPr lang="zh-CN" altLang="en-US" sz="2000" smtClean="0"/>
              <a:t>的出现，再写上面这样的代码的时候，可以省略掉对象实例化时的参数类型，也就变成了这个样子：</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US" altLang="zh-CN" sz="2000" smtClean="0"/>
              <a:t>Map&lt;String,Integer&gt; map = new HashMap&lt;&gt;();</a:t>
            </a:r>
            <a:r>
              <a:rPr lang="zh-CN" altLang="en-US" sz="2000" smtClean="0"/>
              <a:t> </a:t>
            </a:r>
            <a:r>
              <a:rPr lang="en-US" altLang="zh-CN" sz="2000" smtClean="0"/>
              <a:t>//</a:t>
            </a:r>
            <a:r>
              <a:rPr lang="zh-CN" altLang="en-US" sz="2000" smtClean="0"/>
              <a:t>注意后面的</a:t>
            </a:r>
            <a:r>
              <a:rPr lang="en-US" altLang="zh-CN" sz="2000" smtClean="0"/>
              <a:t>"&lt;&gt;"</a:t>
            </a:r>
          </a:p>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zh-CN" altLang="en-US" sz="2000" smtClean="0"/>
              <a:t>在这条语句中，编译器会根据变量声明时的泛型类型自动推断出实例化</a:t>
            </a:r>
            <a:r>
              <a:rPr lang="en-US" altLang="zh-CN" sz="2000" smtClean="0"/>
              <a:t>HashMap</a:t>
            </a:r>
            <a:r>
              <a:rPr lang="zh-CN" altLang="en-US" sz="2000" smtClean="0"/>
              <a:t>时的泛型类型。再次提醒一定要注意</a:t>
            </a:r>
            <a:r>
              <a:rPr lang="en-US" altLang="zh-CN" sz="2000" smtClean="0"/>
              <a:t>new HashMap</a:t>
            </a:r>
            <a:r>
              <a:rPr lang="zh-CN" altLang="en-US" sz="2000" smtClean="0"/>
              <a:t>后面的“</a:t>
            </a:r>
            <a:r>
              <a:rPr lang="en-US" altLang="zh-CN" sz="2000" smtClean="0"/>
              <a:t>&lt;&gt;”</a:t>
            </a:r>
            <a:r>
              <a:rPr lang="zh-CN" altLang="en-US" sz="2000" smtClean="0"/>
              <a:t>，只有加上这个“</a:t>
            </a:r>
            <a:r>
              <a:rPr lang="en-US" altLang="zh-CN" sz="2000" smtClean="0"/>
              <a:t>&lt;&gt;”</a:t>
            </a:r>
            <a:r>
              <a:rPr lang="zh-CN" altLang="en-US" sz="2000" smtClean="0"/>
              <a:t>才表示是自动类型推断，否则就是非泛型类型的</a:t>
            </a:r>
            <a:r>
              <a:rPr lang="en-US" altLang="zh-CN" sz="2000" smtClean="0"/>
              <a:t>HashMap</a:t>
            </a:r>
            <a:r>
              <a:rPr lang="zh-CN" altLang="en-US" sz="2000" smtClean="0"/>
              <a:t>，并且在使用编译器编译源代码时会给出一个警告提示（</a:t>
            </a:r>
            <a:r>
              <a:rPr lang="en-US" altLang="zh-CN" sz="2000" smtClean="0"/>
              <a:t>unchecked conversion warning</a:t>
            </a:r>
            <a:r>
              <a:rPr lang="zh-CN" altLang="en-US" sz="2000" smtClean="0"/>
              <a:t>）。这一对尖括号</a:t>
            </a:r>
            <a:r>
              <a:rPr lang="en-US" altLang="zh-CN" sz="2000" smtClean="0"/>
              <a:t>"&lt;&gt;"</a:t>
            </a:r>
            <a:r>
              <a:rPr lang="zh-CN" altLang="en-US" sz="2000" smtClean="0"/>
              <a:t>官方文档中叫做</a:t>
            </a:r>
            <a:r>
              <a:rPr lang="en-US" altLang="zh-CN" sz="2000" smtClean="0"/>
              <a:t>"diamond"</a:t>
            </a:r>
            <a:r>
              <a:rPr lang="zh-CN" altLang="en-US" sz="2000" smtClean="0"/>
              <a:t>。</a:t>
            </a:r>
            <a:endParaRPr lang="en-CA" altLang="en-US" sz="2000" smtClean="0"/>
          </a:p>
        </p:txBody>
      </p:sp>
    </p:spTree>
    <p:extLst>
      <p:ext uri="{BB962C8B-B14F-4D97-AF65-F5344CB8AC3E}">
        <p14:creationId xmlns:p14="http://schemas.microsoft.com/office/powerpoint/2010/main" val="3479706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如果编译器可以根据上下文推断类型实参，则可以在调用构造方法时省略类型实参，例如：</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CA" altLang="en-US" sz="2000" smtClean="0"/>
              <a:t>Map&lt;String, List&lt;String&gt;&gt; myMap = new HashMap&lt;String, List&lt;String&gt;&gt;();</a:t>
            </a:r>
          </a:p>
          <a:p>
            <a:pPr marL="0" indent="0" eaLnBrk="1" hangingPunct="1">
              <a:buFont typeface="Arial" panose="020B0604020202020204" pitchFamily="34" charset="0"/>
              <a:buNone/>
            </a:pPr>
            <a:r>
              <a:rPr lang="zh-CN" altLang="en-US" sz="2000" smtClean="0"/>
              <a:t>也可以写成这样：</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CA" altLang="en-US" sz="2000" smtClean="0"/>
              <a:t>Map&lt;String, List&lt;String&gt;&gt; myMap = new HashMap&lt;&gt;();</a:t>
            </a:r>
          </a:p>
          <a:p>
            <a:pPr marL="0" indent="0" eaLnBrk="1" hangingPunct="1">
              <a:buFont typeface="Arial" panose="020B0604020202020204" pitchFamily="34" charset="0"/>
              <a:buNone/>
            </a:pPr>
            <a:r>
              <a:rPr lang="zh-CN" altLang="en-US" sz="2000" smtClean="0"/>
              <a:t>但是为了能够使编译器进行类型推断，调用构造方法的时候必须使用</a:t>
            </a:r>
            <a:r>
              <a:rPr lang="en-CA" altLang="en-US" sz="2000" smtClean="0"/>
              <a:t>the diamond，</a:t>
            </a:r>
            <a:r>
              <a:rPr lang="zh-CN" altLang="en-US" sz="2000" smtClean="0"/>
              <a:t>否则编译器报编译警告：</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CA" altLang="en-US" sz="2000" smtClean="0"/>
              <a:t>Map&lt;String, List&lt;String&gt;&gt; myMap = new HashMap(); // unchecked conversion warning</a:t>
            </a:r>
          </a:p>
          <a:p>
            <a:pPr marL="0" indent="0" eaLnBrk="1" hangingPunct="1">
              <a:buFont typeface="Arial" panose="020B0604020202020204" pitchFamily="34" charset="0"/>
              <a:buNone/>
            </a:pPr>
            <a:r>
              <a:rPr lang="zh-CN" altLang="en-US" sz="2000" smtClean="0"/>
              <a:t>原因是</a:t>
            </a:r>
            <a:r>
              <a:rPr lang="en-CA" altLang="en-US" sz="2000" smtClean="0"/>
              <a:t>HashMap()</a:t>
            </a:r>
            <a:r>
              <a:rPr lang="zh-CN" altLang="en-US" sz="2000" smtClean="0"/>
              <a:t>构造方法是</a:t>
            </a:r>
            <a:r>
              <a:rPr lang="en-CA" altLang="en-US" sz="2000" smtClean="0"/>
              <a:t>HashMap&gt;</a:t>
            </a:r>
            <a:r>
              <a:rPr lang="zh-CN" altLang="en-US" sz="2000" smtClean="0"/>
              <a:t>的原始类型（</a:t>
            </a:r>
            <a:r>
              <a:rPr lang="en-CA" altLang="en-US" sz="2000" smtClean="0"/>
              <a:t>raw types）</a:t>
            </a:r>
          </a:p>
        </p:txBody>
      </p:sp>
    </p:spTree>
    <p:extLst>
      <p:ext uri="{BB962C8B-B14F-4D97-AF65-F5344CB8AC3E}">
        <p14:creationId xmlns:p14="http://schemas.microsoft.com/office/powerpoint/2010/main" val="38832110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类型推断是</a:t>
            </a:r>
            <a:r>
              <a:rPr lang="en-CA" altLang="en-US" sz="2000" smtClean="0"/>
              <a:t>Java</a:t>
            </a:r>
            <a:r>
              <a:rPr lang="zh-CN" altLang="en-US" sz="2000" smtClean="0"/>
              <a:t>编译器根据方法调用和相应的声明去推断类型实参的过程。类型推断算法往往取决于实参类型、赋值操作等号右边的类型或返回值类型。最后，类型推断算法会找到适合所有条件的最具体的类型作为推断结果。</a:t>
            </a:r>
          </a:p>
          <a:p>
            <a:pPr marL="0" indent="0" eaLnBrk="1" hangingPunct="1">
              <a:buFont typeface="Arial" panose="020B0604020202020204" pitchFamily="34" charset="0"/>
              <a:buNone/>
            </a:pPr>
            <a:r>
              <a:rPr lang="zh-CN" altLang="en-US" sz="2000" smtClean="0"/>
              <a:t>例如，下面的例子，类型推断的结果是</a:t>
            </a:r>
            <a:r>
              <a:rPr lang="en-CA" altLang="en-US" sz="2000" smtClean="0"/>
              <a:t>Serializable：</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static &lt;T&gt; T pick(T a1, T a2) { return a2; }</a:t>
            </a:r>
          </a:p>
          <a:p>
            <a:pPr marL="0" indent="0" eaLnBrk="1" hangingPunct="1">
              <a:buFont typeface="Arial" panose="020B0604020202020204" pitchFamily="34" charset="0"/>
              <a:buNone/>
            </a:pPr>
            <a:r>
              <a:rPr lang="en-CA" altLang="en-US" sz="2000" smtClean="0"/>
              <a:t>Serializable s = pick("d", new ArrayList&lt;String&gt;());</a:t>
            </a:r>
          </a:p>
        </p:txBody>
      </p:sp>
    </p:spTree>
    <p:extLst>
      <p:ext uri="{BB962C8B-B14F-4D97-AF65-F5344CB8AC3E}">
        <p14:creationId xmlns:p14="http://schemas.microsoft.com/office/powerpoint/2010/main" val="238137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dirty="0" smtClean="0"/>
              <a:t>对于多态，可以总结它为：       </a:t>
            </a:r>
          </a:p>
          <a:p>
            <a:pPr marL="0" indent="0" eaLnBrk="1" hangingPunct="1">
              <a:buFont typeface="Arial" panose="020B0604020202020204" pitchFamily="34" charset="0"/>
              <a:buNone/>
            </a:pPr>
            <a:r>
              <a:rPr lang="zh-CN" altLang="en-US" sz="2000" dirty="0" smtClean="0"/>
              <a:t>一、使用父类类型的引用指向子类的对象；</a:t>
            </a:r>
          </a:p>
          <a:p>
            <a:pPr marL="0" indent="0" eaLnBrk="1" hangingPunct="1">
              <a:buFont typeface="Arial" panose="020B0604020202020204" pitchFamily="34" charset="0"/>
              <a:buNone/>
            </a:pPr>
            <a:r>
              <a:rPr lang="zh-CN" altLang="en-US" sz="2000" dirty="0" smtClean="0"/>
              <a:t>二、该引用只能调用父类中定义的方法和变量；</a:t>
            </a:r>
          </a:p>
          <a:p>
            <a:pPr marL="0" indent="0" eaLnBrk="1" hangingPunct="1">
              <a:buFont typeface="Arial" panose="020B0604020202020204" pitchFamily="34" charset="0"/>
              <a:buNone/>
            </a:pPr>
            <a:r>
              <a:rPr lang="zh-CN" altLang="en-US" sz="2000" dirty="0" smtClean="0"/>
              <a:t>三、如果子类中重写了父类中的一个方法，那么在调用这个方法的时候，将会调用子类中的这个方法；（动态连接、动态调用）</a:t>
            </a:r>
          </a:p>
          <a:p>
            <a:pPr marL="0" indent="0" eaLnBrk="1" hangingPunct="1">
              <a:buFont typeface="Arial" panose="020B0604020202020204" pitchFamily="34" charset="0"/>
              <a:buNone/>
            </a:pPr>
            <a:r>
              <a:rPr lang="zh-CN" altLang="en-US" sz="2000" dirty="0" smtClean="0"/>
              <a:t>四、变量不能被重写</a:t>
            </a:r>
            <a:r>
              <a:rPr lang="en-US" altLang="zh-CN" sz="2000" dirty="0" smtClean="0"/>
              <a:t>(</a:t>
            </a:r>
            <a:r>
              <a:rPr lang="zh-CN" altLang="en-US" sz="2000" dirty="0" smtClean="0"/>
              <a:t>覆盖</a:t>
            </a:r>
            <a:r>
              <a:rPr lang="en-US" altLang="zh-CN" sz="2000" dirty="0" smtClean="0"/>
              <a:t>),"</a:t>
            </a:r>
            <a:r>
              <a:rPr lang="zh-CN" altLang="en-US" sz="2000" dirty="0" smtClean="0"/>
              <a:t>重写</a:t>
            </a:r>
            <a:r>
              <a:rPr lang="en-US" altLang="zh-CN" sz="2000" dirty="0" smtClean="0"/>
              <a:t>"</a:t>
            </a:r>
            <a:r>
              <a:rPr lang="zh-CN" altLang="en-US" sz="2000" dirty="0" smtClean="0"/>
              <a:t>的概念只针对方法，如果在子类中”重写“了父类中的变量，那么在编译时会报错</a:t>
            </a:r>
            <a:r>
              <a:rPr lang="zh-CN" altLang="en-US" sz="2000" dirty="0" smtClean="0"/>
              <a:t>。</a:t>
            </a:r>
            <a:endParaRPr lang="zh-CN" altLang="en-US" sz="2000" dirty="0" smtClean="0"/>
          </a:p>
        </p:txBody>
      </p:sp>
    </p:spTree>
    <p:extLst>
      <p:ext uri="{BB962C8B-B14F-4D97-AF65-F5344CB8AC3E}">
        <p14:creationId xmlns:p14="http://schemas.microsoft.com/office/powerpoint/2010/main" val="6776797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85763"/>
            <a:ext cx="10515600" cy="5791200"/>
          </a:xfrm>
        </p:spPr>
        <p:txBody>
          <a:bodyPr>
            <a:normAutofit lnSpcReduction="10000"/>
          </a:bodyPr>
          <a:lstStyle/>
          <a:p>
            <a:pPr marL="0" indent="0" eaLnBrk="1" hangingPunct="1">
              <a:buFont typeface="Arial" panose="020B0604020202020204" pitchFamily="34" charset="0"/>
              <a:buNone/>
            </a:pPr>
            <a:r>
              <a:rPr lang="zh-CN" altLang="en-US" sz="2000" smtClean="0"/>
              <a:t>泛型类</a:t>
            </a:r>
          </a:p>
          <a:p>
            <a:pPr marL="0" indent="0" eaLnBrk="1" hangingPunct="1">
              <a:buFont typeface="Arial" panose="020B0604020202020204" pitchFamily="34" charset="0"/>
              <a:buNone/>
            </a:pPr>
            <a:r>
              <a:rPr lang="zh-CN" altLang="en-US" sz="2000" smtClean="0"/>
              <a:t>泛型类和普通类的区别就是类名后有类型参数列表，既然叫“列表”了，当然这里的类型参数可以有多个</a:t>
            </a:r>
            <a:endParaRPr lang="en-US" altLang="zh-CN" sz="2000" smtClean="0"/>
          </a:p>
          <a:p>
            <a:pPr marL="0" indent="0" eaLnBrk="1" hangingPunct="1">
              <a:buFont typeface="Arial" panose="020B0604020202020204" pitchFamily="34" charset="0"/>
              <a:buNone/>
            </a:pPr>
            <a:r>
              <a:rPr lang="zh-CN" altLang="en-US" sz="2000" smtClean="0"/>
              <a:t>泛型类的定义格式</a:t>
            </a:r>
            <a:endParaRPr lang="en-US" altLang="en-US" sz="2000" smtClean="0"/>
          </a:p>
          <a:p>
            <a:pPr marL="0" indent="0" eaLnBrk="1" hangingPunct="1">
              <a:buFont typeface="Arial" panose="020B0604020202020204" pitchFamily="34" charset="0"/>
              <a:buNone/>
            </a:pPr>
            <a:r>
              <a:rPr lang="en-US" altLang="zh-CN" sz="2000" smtClean="0"/>
              <a:t>[</a:t>
            </a:r>
            <a:r>
              <a:rPr lang="zh-CN" altLang="en-US" sz="2000" smtClean="0"/>
              <a:t>访问权限</a:t>
            </a:r>
            <a:r>
              <a:rPr lang="en-US" altLang="zh-CN" sz="2000" smtClean="0"/>
              <a:t>]  class  </a:t>
            </a:r>
            <a:r>
              <a:rPr lang="zh-CN" altLang="en-US" sz="2000" smtClean="0"/>
              <a:t>类名称</a:t>
            </a:r>
            <a:r>
              <a:rPr lang="en-US" altLang="zh-CN" sz="2000" smtClean="0"/>
              <a:t>&lt;</a:t>
            </a:r>
            <a:r>
              <a:rPr lang="zh-CN" altLang="en-US" sz="2000" smtClean="0"/>
              <a:t>泛型标识符</a:t>
            </a:r>
            <a:r>
              <a:rPr lang="en-US" altLang="zh-CN" sz="2000" smtClean="0"/>
              <a:t>1,</a:t>
            </a:r>
            <a:r>
              <a:rPr lang="zh-CN" altLang="en-US" sz="2000" smtClean="0"/>
              <a:t>泛型标识符</a:t>
            </a:r>
            <a:r>
              <a:rPr lang="en-US" altLang="zh-CN" sz="2000" smtClean="0"/>
              <a:t>2,....,</a:t>
            </a:r>
            <a:r>
              <a:rPr lang="zh-CN" altLang="en-US" sz="2000" smtClean="0"/>
              <a:t>泛型标识符</a:t>
            </a:r>
            <a:r>
              <a:rPr lang="en-US" altLang="zh-CN" sz="2000" smtClean="0"/>
              <a:t>n&gt;{</a:t>
            </a:r>
          </a:p>
          <a:p>
            <a:pPr marL="0" indent="0" eaLnBrk="1" hangingPunct="1">
              <a:buFont typeface="Arial" panose="020B0604020202020204" pitchFamily="34" charset="0"/>
              <a:buNone/>
            </a:pPr>
            <a:r>
              <a:rPr lang="en-US" altLang="zh-CN" sz="2000" smtClean="0"/>
              <a:t>[</a:t>
            </a:r>
            <a:r>
              <a:rPr lang="zh-CN" altLang="en-US" sz="2000" smtClean="0"/>
              <a:t>访问权限</a:t>
            </a:r>
            <a:r>
              <a:rPr lang="en-US" altLang="zh-CN" sz="2000" smtClean="0"/>
              <a:t>]  </a:t>
            </a:r>
            <a:r>
              <a:rPr lang="zh-CN" altLang="en-US" sz="2000" smtClean="0"/>
              <a:t>泛型类型标识  变量名称</a:t>
            </a:r>
            <a:r>
              <a:rPr lang="en-US" altLang="zh-CN" sz="2000" smtClean="0"/>
              <a:t>;</a:t>
            </a:r>
          </a:p>
          <a:p>
            <a:pPr marL="0" indent="0" eaLnBrk="1" hangingPunct="1">
              <a:buFont typeface="Arial" panose="020B0604020202020204" pitchFamily="34" charset="0"/>
              <a:buNone/>
            </a:pPr>
            <a:r>
              <a:rPr lang="en-US" altLang="zh-CN" sz="2000" smtClean="0"/>
              <a:t>[</a:t>
            </a:r>
            <a:r>
              <a:rPr lang="zh-CN" altLang="en-US" sz="2000" smtClean="0"/>
              <a:t>访问权限</a:t>
            </a:r>
            <a:r>
              <a:rPr lang="en-US" altLang="zh-CN" sz="2000" smtClean="0"/>
              <a:t>]  </a:t>
            </a:r>
            <a:r>
              <a:rPr lang="zh-CN" altLang="en-US" sz="2000" smtClean="0"/>
              <a:t>泛型类型标识  方法名称</a:t>
            </a:r>
            <a:r>
              <a:rPr lang="en-US" altLang="zh-CN" sz="2000" smtClean="0"/>
              <a:t>(){}</a:t>
            </a:r>
          </a:p>
          <a:p>
            <a:pPr marL="0" indent="0" eaLnBrk="1" hangingPunct="1">
              <a:buFont typeface="Arial" panose="020B0604020202020204" pitchFamily="34" charset="0"/>
              <a:buNone/>
            </a:pPr>
            <a:r>
              <a:rPr lang="en-US" altLang="zh-CN" sz="2000" smtClean="0"/>
              <a:t>[</a:t>
            </a:r>
            <a:r>
              <a:rPr lang="zh-CN" altLang="en-US" sz="2000" smtClean="0"/>
              <a:t>访问权限</a:t>
            </a:r>
            <a:r>
              <a:rPr lang="en-US" altLang="zh-CN" sz="2000" smtClean="0"/>
              <a:t>]  </a:t>
            </a:r>
            <a:r>
              <a:rPr lang="zh-CN" altLang="en-US" sz="2000" smtClean="0"/>
              <a:t>返回值类型声明 方法名称</a:t>
            </a:r>
            <a:r>
              <a:rPr lang="en-US" altLang="zh-CN" sz="2000" smtClean="0"/>
              <a:t>(</a:t>
            </a:r>
            <a:r>
              <a:rPr lang="zh-CN" altLang="en-US" sz="2000" smtClean="0"/>
              <a:t>泛型类型标识  变量名称</a:t>
            </a:r>
            <a:r>
              <a:rPr lang="en-US" altLang="zh-CN" sz="2000" smtClean="0"/>
              <a:t>){}</a:t>
            </a:r>
          </a:p>
          <a:p>
            <a:pPr marL="0" indent="0" eaLnBrk="1" hangingPunct="1">
              <a:buFont typeface="Arial" panose="020B0604020202020204" pitchFamily="34" charset="0"/>
              <a:buNone/>
            </a:pPr>
            <a:r>
              <a:rPr lang="en-US" altLang="zh-CN" sz="2000" smtClean="0"/>
              <a:t>}</a:t>
            </a:r>
          </a:p>
          <a:p>
            <a:pPr marL="0" indent="0" eaLnBrk="1" hangingPunct="1">
              <a:buFont typeface="Arial" panose="020B0604020202020204" pitchFamily="34" charset="0"/>
              <a:buNone/>
            </a:pPr>
            <a:r>
              <a:rPr lang="zh-CN" altLang="en-US" sz="2000" smtClean="0"/>
              <a:t>泛型对象定义</a:t>
            </a:r>
          </a:p>
          <a:p>
            <a:pPr marL="0" indent="0" eaLnBrk="1" hangingPunct="1">
              <a:buFont typeface="Arial" panose="020B0604020202020204" pitchFamily="34" charset="0"/>
              <a:buNone/>
            </a:pPr>
            <a:r>
              <a:rPr lang="zh-CN" altLang="en-US" sz="2000" smtClean="0"/>
              <a:t>类名称</a:t>
            </a:r>
            <a:r>
              <a:rPr lang="en-US" altLang="zh-CN" sz="2000" smtClean="0"/>
              <a:t>&lt;</a:t>
            </a:r>
            <a:r>
              <a:rPr lang="zh-CN" altLang="en-US" sz="2000" smtClean="0"/>
              <a:t>具体类型</a:t>
            </a:r>
            <a:r>
              <a:rPr lang="en-US" altLang="zh-CN" sz="2000" smtClean="0"/>
              <a:t>&gt; </a:t>
            </a:r>
            <a:r>
              <a:rPr lang="zh-CN" altLang="en-US" sz="2000" smtClean="0"/>
              <a:t>对象名称 </a:t>
            </a:r>
            <a:r>
              <a:rPr lang="en-US" altLang="zh-CN" sz="2000" smtClean="0"/>
              <a:t>= new  </a:t>
            </a:r>
            <a:r>
              <a:rPr lang="zh-CN" altLang="en-US" sz="2000" smtClean="0"/>
              <a:t>类名称</a:t>
            </a:r>
            <a:r>
              <a:rPr lang="en-US" altLang="zh-CN" sz="2000" smtClean="0"/>
              <a:t>&lt;</a:t>
            </a:r>
            <a:r>
              <a:rPr lang="zh-CN" altLang="en-US" sz="2000" smtClean="0"/>
              <a:t>具体类</a:t>
            </a:r>
            <a:r>
              <a:rPr lang="en-US" altLang="zh-CN" sz="2000" smtClean="0"/>
              <a:t>&gt;();</a:t>
            </a:r>
          </a:p>
          <a:p>
            <a:pPr marL="0" indent="0" eaLnBrk="1" hangingPunct="1">
              <a:buFont typeface="Arial" panose="020B0604020202020204" pitchFamily="34" charset="0"/>
              <a:buNone/>
            </a:pPr>
            <a:r>
              <a:rPr lang="zh-CN" altLang="en-US" sz="2000" smtClean="0"/>
              <a:t>规则：在定义带类型参数的类时，在紧跟类命之后的</a:t>
            </a:r>
            <a:r>
              <a:rPr lang="en-US" altLang="zh-CN" sz="2000" smtClean="0"/>
              <a:t>&lt;&gt;</a:t>
            </a:r>
            <a:r>
              <a:rPr lang="zh-CN" altLang="en-US" sz="2000" smtClean="0"/>
              <a:t>内，指定一个或多个类型参数的名字，同时也可以对类型参数的取值范围进行限定，多个类型参数之间用</a:t>
            </a:r>
            <a:r>
              <a:rPr lang="en-US" altLang="zh-CN" sz="2000" smtClean="0"/>
              <a:t>","</a:t>
            </a:r>
            <a:r>
              <a:rPr lang="zh-CN" altLang="en-US" sz="2000" smtClean="0"/>
              <a:t>进行分隔。</a:t>
            </a:r>
          </a:p>
          <a:p>
            <a:pPr marL="0" indent="0" eaLnBrk="1" hangingPunct="1">
              <a:buFont typeface="Arial" panose="020B0604020202020204" pitchFamily="34" charset="0"/>
              <a:buNone/>
            </a:pPr>
            <a:r>
              <a:rPr lang="zh-CN" altLang="en-US" sz="2000" smtClean="0"/>
              <a:t>说明：定义完类型参数后，可以在类中定义位置之后的几乎任意地方使用类型参数（静态块，静态属性，静态方法除外），就像使用普通的类型一样。</a:t>
            </a:r>
          </a:p>
          <a:p>
            <a:pPr marL="0" indent="0" eaLnBrk="1" hangingPunct="1">
              <a:buFont typeface="Arial" panose="020B0604020202020204" pitchFamily="34" charset="0"/>
              <a:buNone/>
            </a:pPr>
            <a:r>
              <a:rPr lang="zh-CN" altLang="en-US" sz="2000" smtClean="0"/>
              <a:t>注意：父类定义的类型参数不能被子类继承。</a:t>
            </a:r>
            <a:endParaRPr lang="en-CA" altLang="en-US" sz="2000" smtClean="0"/>
          </a:p>
        </p:txBody>
      </p:sp>
    </p:spTree>
    <p:extLst>
      <p:ext uri="{BB962C8B-B14F-4D97-AF65-F5344CB8AC3E}">
        <p14:creationId xmlns:p14="http://schemas.microsoft.com/office/powerpoint/2010/main" val="20821585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泛型接口</a:t>
            </a:r>
          </a:p>
          <a:p>
            <a:pPr marL="0" indent="0" eaLnBrk="1" hangingPunct="1">
              <a:buFont typeface="Arial" panose="020B0604020202020204" pitchFamily="34" charset="0"/>
              <a:buNone/>
            </a:pPr>
            <a:r>
              <a:rPr lang="zh-CN" altLang="en-US" sz="2000" smtClean="0"/>
              <a:t>在</a:t>
            </a:r>
            <a:r>
              <a:rPr lang="en-US" altLang="zh-CN" sz="2000" smtClean="0"/>
              <a:t>JDK1.5</a:t>
            </a:r>
            <a:r>
              <a:rPr lang="zh-CN" altLang="en-US" sz="2000" smtClean="0"/>
              <a:t>之后泛型也可以应用到接口中，其可以利用如下的语法定义</a:t>
            </a:r>
            <a:r>
              <a:rPr lang="en-US" altLang="zh-CN" sz="2000" smtClean="0"/>
              <a:t>:</a:t>
            </a:r>
          </a:p>
          <a:p>
            <a:pPr marL="0" indent="0" eaLnBrk="1" hangingPunct="1">
              <a:buFont typeface="Arial" panose="020B0604020202020204" pitchFamily="34" charset="0"/>
              <a:buNone/>
            </a:pPr>
            <a:r>
              <a:rPr lang="en-US" altLang="zh-CN" sz="2000" smtClean="0"/>
              <a:t>   [</a:t>
            </a:r>
            <a:r>
              <a:rPr lang="zh-CN" altLang="en-US" sz="2000" smtClean="0"/>
              <a:t>访问权限</a:t>
            </a:r>
            <a:r>
              <a:rPr lang="en-US" altLang="zh-CN" sz="2000" smtClean="0"/>
              <a:t>]   interface </a:t>
            </a:r>
            <a:r>
              <a:rPr lang="zh-CN" altLang="en-US" sz="2000" smtClean="0"/>
              <a:t>接口名称</a:t>
            </a:r>
            <a:r>
              <a:rPr lang="en-US" altLang="zh-CN" sz="2000" smtClean="0"/>
              <a:t>&lt;</a:t>
            </a:r>
            <a:r>
              <a:rPr lang="zh-CN" altLang="en-US" sz="2000" smtClean="0"/>
              <a:t>泛型标识</a:t>
            </a:r>
            <a:r>
              <a:rPr lang="en-US" altLang="zh-CN" sz="2000" smtClean="0"/>
              <a:t>&gt;{</a:t>
            </a:r>
          </a:p>
          <a:p>
            <a:pPr marL="0" indent="0" eaLnBrk="1" hangingPunct="1">
              <a:buFont typeface="Arial" panose="020B0604020202020204" pitchFamily="34" charset="0"/>
              <a:buNone/>
            </a:pPr>
            <a:r>
              <a:rPr lang="en-US" altLang="zh-CN" sz="2000" smtClean="0"/>
              <a:t>    }</a:t>
            </a:r>
          </a:p>
          <a:p>
            <a:pPr marL="0" indent="0" eaLnBrk="1" hangingPunct="1">
              <a:buFont typeface="Arial" panose="020B0604020202020204" pitchFamily="34" charset="0"/>
              <a:buNone/>
            </a:pPr>
            <a:r>
              <a:rPr lang="zh-CN" altLang="en-US" sz="2000" smtClean="0"/>
              <a:t>例如</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   </a:t>
            </a:r>
            <a:r>
              <a:rPr lang="en-US" altLang="zh-CN" sz="2000" smtClean="0"/>
              <a:t>Interface  Info&lt;T&gt;{</a:t>
            </a:r>
          </a:p>
          <a:p>
            <a:pPr marL="0" indent="0" eaLnBrk="1" hangingPunct="1">
              <a:buFont typeface="Arial" panose="020B0604020202020204" pitchFamily="34" charset="0"/>
              <a:buNone/>
            </a:pPr>
            <a:r>
              <a:rPr lang="en-US" altLang="zh-CN" sz="2000" smtClean="0"/>
              <a:t>            public T getVar();</a:t>
            </a:r>
          </a:p>
          <a:p>
            <a:pPr marL="0" indent="0" eaLnBrk="1" hangingPunct="1">
              <a:buFont typeface="Arial" panose="020B0604020202020204" pitchFamily="34" charset="0"/>
              <a:buNone/>
            </a:pPr>
            <a:r>
              <a:rPr lang="en-US" altLang="zh-CN" sz="2000" smtClean="0"/>
              <a:t>    }</a:t>
            </a:r>
          </a:p>
          <a:p>
            <a:pPr marL="0" indent="0" eaLnBrk="1" hangingPunct="1">
              <a:buFont typeface="Arial" panose="020B0604020202020204" pitchFamily="34" charset="0"/>
              <a:buNone/>
            </a:pPr>
            <a:r>
              <a:rPr lang="zh-CN" altLang="en-US" sz="2000" smtClean="0"/>
              <a:t>在定义完泛型接口后，就要定义此接口的子类。定义泛型接口的子类有俩种方式：</a:t>
            </a:r>
          </a:p>
          <a:p>
            <a:pPr marL="0" indent="0" eaLnBrk="1" hangingPunct="1">
              <a:buFont typeface="Arial" panose="020B0604020202020204" pitchFamily="34" charset="0"/>
              <a:buNone/>
            </a:pPr>
            <a:r>
              <a:rPr lang="zh-CN" altLang="en-US" sz="2000" smtClean="0"/>
              <a:t>方式一</a:t>
            </a:r>
          </a:p>
          <a:p>
            <a:pPr marL="0" indent="0" eaLnBrk="1" hangingPunct="1">
              <a:buFont typeface="Arial" panose="020B0604020202020204" pitchFamily="34" charset="0"/>
              <a:buNone/>
            </a:pPr>
            <a:r>
              <a:rPr lang="zh-CN" altLang="en-US" sz="2000" smtClean="0"/>
              <a:t>直接在子类后声明泛型</a:t>
            </a:r>
          </a:p>
          <a:p>
            <a:pPr marL="0" indent="0" eaLnBrk="1" hangingPunct="1">
              <a:buFont typeface="Arial" panose="020B0604020202020204" pitchFamily="34" charset="0"/>
              <a:buNone/>
            </a:pPr>
            <a:r>
              <a:rPr lang="zh-CN" altLang="en-US" sz="2000" smtClean="0"/>
              <a:t>方式二</a:t>
            </a:r>
          </a:p>
          <a:p>
            <a:pPr marL="0" indent="0" eaLnBrk="1" hangingPunct="1">
              <a:buFont typeface="Arial" panose="020B0604020202020204" pitchFamily="34" charset="0"/>
              <a:buNone/>
            </a:pPr>
            <a:r>
              <a:rPr lang="zh-CN" altLang="en-US" sz="2000" smtClean="0"/>
              <a:t>直接在子类实现的接口中明确地给出泛型类型</a:t>
            </a:r>
            <a:endParaRPr lang="en-CA" altLang="en-US" sz="2000" smtClean="0"/>
          </a:p>
        </p:txBody>
      </p:sp>
    </p:spTree>
    <p:extLst>
      <p:ext uri="{BB962C8B-B14F-4D97-AF65-F5344CB8AC3E}">
        <p14:creationId xmlns:p14="http://schemas.microsoft.com/office/powerpoint/2010/main" val="2494905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泛型方法</a:t>
            </a:r>
          </a:p>
          <a:p>
            <a:pPr marL="0" indent="0" eaLnBrk="1" hangingPunct="1">
              <a:buFont typeface="Arial" panose="020B0604020202020204" pitchFamily="34" charset="0"/>
              <a:buNone/>
            </a:pPr>
            <a:r>
              <a:rPr lang="zh-CN" altLang="en-US" sz="2000" smtClean="0"/>
              <a:t>在类中可以定义泛型方法，泛型方法的定义与其所在的类是否是泛型类没有任何的关系。</a:t>
            </a:r>
            <a:endParaRPr lang="en-US" altLang="zh-CN" sz="2000" smtClean="0"/>
          </a:p>
          <a:p>
            <a:pPr marL="0" indent="0" eaLnBrk="1" hangingPunct="1">
              <a:buFont typeface="Arial" panose="020B0604020202020204" pitchFamily="34" charset="0"/>
              <a:buNone/>
            </a:pPr>
            <a:r>
              <a:rPr lang="zh-CN" altLang="en-US" sz="2000" smtClean="0"/>
              <a:t>泛型方法是自身引入类型参数的方法。与泛型类和接口引入的泛型参数不同，其作用范围只在方法声明范围内有效。静态方法、非静态方法以及泛型类的构造方法都可以声明为泛型方法</a:t>
            </a:r>
          </a:p>
          <a:p>
            <a:pPr marL="0" indent="0" eaLnBrk="1" hangingPunct="1">
              <a:buFont typeface="Arial" panose="020B0604020202020204" pitchFamily="34" charset="0"/>
              <a:buNone/>
            </a:pPr>
            <a:r>
              <a:rPr lang="zh-CN" altLang="en-US" sz="2000" smtClean="0"/>
              <a:t>在泛型方法中可以定义泛型参数，此时参数的类型就是传入数据的类型，可以使用如下的格式定义泛型方法。</a:t>
            </a:r>
          </a:p>
          <a:p>
            <a:pPr marL="0" indent="0" eaLnBrk="1" hangingPunct="1">
              <a:buFont typeface="Arial" panose="020B0604020202020204" pitchFamily="34" charset="0"/>
              <a:buNone/>
            </a:pPr>
            <a:endParaRPr lang="en-US" altLang="zh-CN" sz="2000" smtClean="0"/>
          </a:p>
          <a:p>
            <a:pPr marL="0" indent="0" eaLnBrk="1" hangingPunct="1">
              <a:buFont typeface="Arial" panose="020B0604020202020204" pitchFamily="34" charset="0"/>
              <a:buNone/>
            </a:pPr>
            <a:r>
              <a:rPr lang="zh-CN" altLang="en-US" sz="2000" smtClean="0"/>
              <a:t>访问权限  </a:t>
            </a:r>
            <a:r>
              <a:rPr lang="en-US" altLang="zh-CN" sz="2000" smtClean="0"/>
              <a:t>&lt;</a:t>
            </a:r>
            <a:r>
              <a:rPr lang="zh-CN" altLang="en-US" sz="2000" smtClean="0"/>
              <a:t>泛型标识</a:t>
            </a:r>
            <a:r>
              <a:rPr lang="en-US" altLang="zh-CN" sz="2000" smtClean="0"/>
              <a:t>&gt;  </a:t>
            </a:r>
            <a:r>
              <a:rPr lang="zh-CN" altLang="en-US" sz="2000" smtClean="0"/>
              <a:t>泛型标识  方法名称</a:t>
            </a:r>
            <a:r>
              <a:rPr lang="en-US" altLang="zh-CN" sz="2000" smtClean="0"/>
              <a:t>([</a:t>
            </a:r>
            <a:r>
              <a:rPr lang="zh-CN" altLang="en-US" sz="2000" smtClean="0"/>
              <a:t>泛型标识  参数名称</a:t>
            </a:r>
            <a:r>
              <a:rPr lang="en-US" altLang="zh-CN" sz="2000" smtClean="0"/>
              <a:t>])</a:t>
            </a:r>
            <a:endParaRPr lang="en-CA" altLang="en-US" sz="2000" smtClean="0"/>
          </a:p>
        </p:txBody>
      </p:sp>
    </p:spTree>
    <p:extLst>
      <p:ext uri="{BB962C8B-B14F-4D97-AF65-F5344CB8AC3E}">
        <p14:creationId xmlns:p14="http://schemas.microsoft.com/office/powerpoint/2010/main" val="16897151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838200" y="385763"/>
            <a:ext cx="10515600" cy="5791200"/>
          </a:xfrm>
        </p:spPr>
        <p:txBody>
          <a:bodyPr>
            <a:normAutofit fontScale="92500" lnSpcReduction="10000"/>
          </a:bodyPr>
          <a:lstStyle/>
          <a:p>
            <a:pPr marL="0" indent="0" eaLnBrk="1" hangingPunct="1">
              <a:buFont typeface="Arial" panose="020B0604020202020204" pitchFamily="34" charset="0"/>
              <a:buNone/>
            </a:pPr>
            <a:r>
              <a:rPr lang="en-CA" altLang="en-US" sz="2000" smtClean="0"/>
              <a:t>public class BoxDemo {</a:t>
            </a:r>
          </a:p>
          <a:p>
            <a:pPr marL="0" indent="0" eaLnBrk="1" hangingPunct="1">
              <a:buFont typeface="Arial" panose="020B0604020202020204" pitchFamily="34" charset="0"/>
              <a:buNone/>
            </a:pPr>
            <a:r>
              <a:rPr lang="en-CA" altLang="en-US" sz="2000" smtClean="0"/>
              <a:t>  public static &lt;U&gt; void addBox(U u,       java.util.List&lt;Box&lt;U&gt;&gt; boxes) {</a:t>
            </a:r>
          </a:p>
          <a:p>
            <a:pPr marL="0" indent="0" eaLnBrk="1" hangingPunct="1">
              <a:buFont typeface="Arial" panose="020B0604020202020204" pitchFamily="34" charset="0"/>
              <a:buNone/>
            </a:pPr>
            <a:r>
              <a:rPr lang="en-CA" altLang="en-US" sz="2000" smtClean="0"/>
              <a:t>    Box&lt;U&gt; box = new Box&lt;&gt;();</a:t>
            </a:r>
          </a:p>
          <a:p>
            <a:pPr marL="0" indent="0" eaLnBrk="1" hangingPunct="1">
              <a:buFont typeface="Arial" panose="020B0604020202020204" pitchFamily="34" charset="0"/>
              <a:buNone/>
            </a:pPr>
            <a:r>
              <a:rPr lang="en-CA" altLang="en-US" sz="2000" smtClean="0"/>
              <a:t>    box.set(u);</a:t>
            </a:r>
          </a:p>
          <a:p>
            <a:pPr marL="0" indent="0" eaLnBrk="1" hangingPunct="1">
              <a:buFont typeface="Arial" panose="020B0604020202020204" pitchFamily="34" charset="0"/>
              <a:buNone/>
            </a:pPr>
            <a:r>
              <a:rPr lang="en-CA" altLang="en-US" sz="2000" smtClean="0"/>
              <a:t>    boxes.add(box);</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&lt;U&gt; void outputBoxes(java.util.List&lt;Box&lt;U&gt;&gt; boxes) {</a:t>
            </a:r>
          </a:p>
          <a:p>
            <a:pPr marL="0" indent="0" eaLnBrk="1" hangingPunct="1">
              <a:buFont typeface="Arial" panose="020B0604020202020204" pitchFamily="34" charset="0"/>
              <a:buNone/>
            </a:pPr>
            <a:r>
              <a:rPr lang="en-CA" altLang="en-US" sz="2000" smtClean="0"/>
              <a:t>    int counter = 0;</a:t>
            </a:r>
          </a:p>
          <a:p>
            <a:pPr marL="0" indent="0" eaLnBrk="1" hangingPunct="1">
              <a:buFont typeface="Arial" panose="020B0604020202020204" pitchFamily="34" charset="0"/>
              <a:buNone/>
            </a:pPr>
            <a:r>
              <a:rPr lang="en-CA" altLang="en-US" sz="2000" smtClean="0"/>
              <a:t>    for (Box&lt;U&gt; box: boxes) {</a:t>
            </a:r>
          </a:p>
          <a:p>
            <a:pPr marL="0" indent="0" eaLnBrk="1" hangingPunct="1">
              <a:buFont typeface="Arial" panose="020B0604020202020204" pitchFamily="34" charset="0"/>
              <a:buNone/>
            </a:pPr>
            <a:r>
              <a:rPr lang="en-CA" altLang="en-US" sz="2000" smtClean="0"/>
              <a:t>      U boxContents = box.get();</a:t>
            </a:r>
          </a:p>
          <a:p>
            <a:pPr marL="0" indent="0" eaLnBrk="1" hangingPunct="1">
              <a:buFont typeface="Arial" panose="020B0604020202020204" pitchFamily="34" charset="0"/>
              <a:buNone/>
            </a:pPr>
            <a:r>
              <a:rPr lang="en-CA" altLang="en-US" sz="2000" smtClean="0"/>
              <a:t>      System.out.println("Box #" + counter + " contains [" +             boxContents.toString() + "]");</a:t>
            </a:r>
          </a:p>
          <a:p>
            <a:pPr marL="0" indent="0" eaLnBrk="1" hangingPunct="1">
              <a:buFont typeface="Arial" panose="020B0604020202020204" pitchFamily="34" charset="0"/>
              <a:buNone/>
            </a:pPr>
            <a:r>
              <a:rPr lang="en-CA" altLang="en-US" sz="2000" smtClean="0"/>
              <a:t>      counter++;</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a:t>
            </a:r>
          </a:p>
        </p:txBody>
      </p:sp>
    </p:spTree>
    <p:extLst>
      <p:ext uri="{BB962C8B-B14F-4D97-AF65-F5344CB8AC3E}">
        <p14:creationId xmlns:p14="http://schemas.microsoft.com/office/powerpoint/2010/main" val="355467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public static void main(String[] args) {</a:t>
            </a:r>
          </a:p>
          <a:p>
            <a:pPr marL="0" indent="0" eaLnBrk="1" hangingPunct="1">
              <a:buFont typeface="Arial" panose="020B0604020202020204" pitchFamily="34" charset="0"/>
              <a:buNone/>
            </a:pPr>
            <a:r>
              <a:rPr lang="en-CA" altLang="en-US" sz="2000" smtClean="0"/>
              <a:t>    java.util.ArrayList&lt;Box&lt;Integer&gt;&gt; listOfIntegerBoxes =</a:t>
            </a:r>
          </a:p>
          <a:p>
            <a:pPr marL="0" indent="0" eaLnBrk="1" hangingPunct="1">
              <a:buFont typeface="Arial" panose="020B0604020202020204" pitchFamily="34" charset="0"/>
              <a:buNone/>
            </a:pPr>
            <a:r>
              <a:rPr lang="en-CA" altLang="en-US" sz="2000" smtClean="0"/>
              <a:t>      new java.util.ArrayList&lt;&gt;();</a:t>
            </a:r>
          </a:p>
          <a:p>
            <a:pPr marL="0" indent="0" eaLnBrk="1" hangingPunct="1">
              <a:buFont typeface="Arial" panose="020B0604020202020204" pitchFamily="34" charset="0"/>
              <a:buNone/>
            </a:pPr>
            <a:r>
              <a:rPr lang="en-CA" altLang="en-US" sz="2000" smtClean="0"/>
              <a:t>    BoxDemo.&lt;Integer&gt;addBox(Integer.valueOf(10), listOfIntegerBoxes);</a:t>
            </a:r>
          </a:p>
          <a:p>
            <a:pPr marL="0" indent="0" eaLnBrk="1" hangingPunct="1">
              <a:buFont typeface="Arial" panose="020B0604020202020204" pitchFamily="34" charset="0"/>
              <a:buNone/>
            </a:pPr>
            <a:r>
              <a:rPr lang="en-CA" altLang="en-US" sz="2000" smtClean="0"/>
              <a:t>    BoxDemo.addBox(Integer.valueOf(20), listOfIntegerBoxes);</a:t>
            </a:r>
          </a:p>
          <a:p>
            <a:pPr marL="0" indent="0" eaLnBrk="1" hangingPunct="1">
              <a:buFont typeface="Arial" panose="020B0604020202020204" pitchFamily="34" charset="0"/>
              <a:buNone/>
            </a:pPr>
            <a:r>
              <a:rPr lang="en-CA" altLang="en-US" sz="2000" smtClean="0"/>
              <a:t>    BoxDemo.addBox(Integer.valueOf(30), listOfIntegerBoxes);</a:t>
            </a:r>
          </a:p>
          <a:p>
            <a:pPr marL="0" indent="0" eaLnBrk="1" hangingPunct="1">
              <a:buFont typeface="Arial" panose="020B0604020202020204" pitchFamily="34" charset="0"/>
              <a:buNone/>
            </a:pPr>
            <a:r>
              <a:rPr lang="en-CA" altLang="en-US" sz="2000" smtClean="0"/>
              <a:t>    BoxDemo.outputBoxes(listOfIntegerBoxes);</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16391507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泛型方法</a:t>
            </a:r>
            <a:r>
              <a:rPr lang="en-US" altLang="zh-CN" sz="2000" smtClean="0"/>
              <a:t>addBox</a:t>
            </a:r>
            <a:r>
              <a:rPr lang="zh-CN" altLang="en-US" sz="2000" smtClean="0"/>
              <a:t>定义了类型形参</a:t>
            </a:r>
            <a:r>
              <a:rPr lang="en-US" altLang="zh-CN" sz="2000" smtClean="0"/>
              <a:t>U</a:t>
            </a:r>
            <a:r>
              <a:rPr lang="zh-CN" altLang="en-US" sz="2000" smtClean="0"/>
              <a:t>，通常</a:t>
            </a:r>
            <a:r>
              <a:rPr lang="en-US" altLang="zh-CN" sz="2000" smtClean="0"/>
              <a:t>Java</a:t>
            </a:r>
            <a:r>
              <a:rPr lang="zh-CN" altLang="en-US" sz="2000" smtClean="0"/>
              <a:t>编译器可以通过方法调用推断类型实参，所以在多数情况下，不需要指定类型实参。例如调用方法</a:t>
            </a:r>
            <a:r>
              <a:rPr lang="en-US" altLang="zh-CN" sz="2000" smtClean="0"/>
              <a:t>addBox</a:t>
            </a:r>
            <a:r>
              <a:rPr lang="zh-CN" altLang="en-US" sz="2000" smtClean="0"/>
              <a:t>时，可以像这样指定类型实参：</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US" altLang="zh-CN" sz="2000" smtClean="0"/>
              <a:t>BoxDemo.&lt;Integer&gt;addBox(Integer.valueOf(10), listOfIntegerBoxes);</a:t>
            </a:r>
          </a:p>
          <a:p>
            <a:pPr marL="0" indent="0" eaLnBrk="1" hangingPunct="1">
              <a:buFont typeface="Arial" panose="020B0604020202020204" pitchFamily="34" charset="0"/>
              <a:buNone/>
            </a:pPr>
            <a:r>
              <a:rPr lang="zh-CN" altLang="en-US" sz="2000" smtClean="0"/>
              <a:t>也可以不指定，由编译器根据参数类型推断类型实参为</a:t>
            </a:r>
            <a:r>
              <a:rPr lang="en-US" altLang="zh-CN" sz="2000" smtClean="0"/>
              <a:t>Integer</a:t>
            </a:r>
            <a:r>
              <a:rPr lang="zh-CN" altLang="en-US" sz="2000" smtClean="0"/>
              <a:t>：</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en-US" altLang="zh-CN" sz="2000" smtClean="0"/>
              <a:t>BoxDemo.addBox(Integer.valueOf(20), listOfIntegerBoxes);</a:t>
            </a:r>
            <a:endParaRPr lang="en-CA" altLang="en-US" sz="2000" smtClean="0"/>
          </a:p>
        </p:txBody>
      </p:sp>
    </p:spTree>
    <p:extLst>
      <p:ext uri="{BB962C8B-B14F-4D97-AF65-F5344CB8AC3E}">
        <p14:creationId xmlns:p14="http://schemas.microsoft.com/office/powerpoint/2010/main" val="2732564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public class GenericsFunction1 {</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public &lt;T&gt; T fun(T t){</a:t>
            </a:r>
          </a:p>
          <a:p>
            <a:pPr marL="0" indent="0" eaLnBrk="1" hangingPunct="1">
              <a:buFont typeface="Arial" panose="020B0604020202020204" pitchFamily="34" charset="0"/>
              <a:buNone/>
            </a:pPr>
            <a:r>
              <a:rPr lang="en-CA" altLang="en-US" sz="2000" smtClean="0"/>
              <a:t>     return t;</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  public static void main(String[] args){</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GenericsFunction1 obj1 = new GenericsFunction1();</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System.out.println(obj1.fun("this's String"));</a:t>
            </a:r>
          </a:p>
          <a:p>
            <a:pPr marL="0" indent="0" eaLnBrk="1" hangingPunct="1">
              <a:buFont typeface="Arial" panose="020B0604020202020204" pitchFamily="34" charset="0"/>
              <a:buNone/>
            </a:pPr>
            <a:endParaRPr lang="en-CA" altLang="en-US" sz="2000" smtClean="0"/>
          </a:p>
          <a:p>
            <a:pPr marL="0" indent="0" eaLnBrk="1" hangingPunct="1">
              <a:buFont typeface="Arial" panose="020B0604020202020204" pitchFamily="34" charset="0"/>
              <a:buNone/>
            </a:pPr>
            <a:r>
              <a:rPr lang="en-CA" altLang="en-US" sz="2000" smtClean="0"/>
              <a:t>     System.out.println(obj1.fun(1));</a:t>
            </a:r>
          </a:p>
          <a:p>
            <a:pPr marL="0" indent="0" eaLnBrk="1" hangingPunct="1">
              <a:buFont typeface="Arial" panose="020B0604020202020204" pitchFamily="34" charset="0"/>
              <a:buNone/>
            </a:pPr>
            <a:r>
              <a:rPr lang="en-CA" altLang="en-US" sz="2000" smtClean="0"/>
              <a:t>  }</a:t>
            </a:r>
          </a:p>
        </p:txBody>
      </p:sp>
    </p:spTree>
    <p:extLst>
      <p:ext uri="{BB962C8B-B14F-4D97-AF65-F5344CB8AC3E}">
        <p14:creationId xmlns:p14="http://schemas.microsoft.com/office/powerpoint/2010/main" val="3917522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使用大写字母</a:t>
            </a:r>
            <a:r>
              <a:rPr lang="en-CA" altLang="en-US" sz="2000" smtClean="0"/>
              <a:t>A,B,C,D......X,Y,Z</a:t>
            </a:r>
            <a:r>
              <a:rPr lang="zh-CN" altLang="en-US" sz="2000" smtClean="0"/>
              <a:t>定义的，就都是泛型，把</a:t>
            </a:r>
            <a:r>
              <a:rPr lang="en-CA" altLang="en-US" sz="2000" smtClean="0"/>
              <a:t>T</a:t>
            </a:r>
            <a:r>
              <a:rPr lang="zh-CN" altLang="en-US" sz="2000" smtClean="0"/>
              <a:t>换成</a:t>
            </a:r>
            <a:r>
              <a:rPr lang="en-CA" altLang="en-US" sz="2000" smtClean="0"/>
              <a:t>A</a:t>
            </a:r>
            <a:r>
              <a:rPr lang="zh-CN" altLang="en-US" sz="2000" smtClean="0"/>
              <a:t>也一样，这里</a:t>
            </a:r>
            <a:r>
              <a:rPr lang="en-CA" altLang="en-US" sz="2000" smtClean="0"/>
              <a:t>T</a:t>
            </a:r>
            <a:r>
              <a:rPr lang="zh-CN" altLang="en-US" sz="2000" smtClean="0"/>
              <a:t>只是名字上的意义而已</a:t>
            </a:r>
            <a:endParaRPr lang="en-US" altLang="zh-CN" sz="2000" smtClean="0"/>
          </a:p>
          <a:p>
            <a:pPr marL="0" indent="0" eaLnBrk="1" hangingPunct="1">
              <a:buFont typeface="Arial" panose="020B0604020202020204" pitchFamily="34" charset="0"/>
              <a:buNone/>
            </a:pPr>
            <a:r>
              <a:rPr lang="zh-CN" altLang="en-US" sz="2000" smtClean="0"/>
              <a:t>？ 表示不确定的</a:t>
            </a:r>
            <a:r>
              <a:rPr lang="en-CA" altLang="en-US" sz="2000" smtClean="0"/>
              <a:t>java</a:t>
            </a:r>
            <a:r>
              <a:rPr lang="zh-CN" altLang="en-US" sz="2000" smtClean="0"/>
              <a:t>类型</a:t>
            </a:r>
            <a:endParaRPr lang="en-US" altLang="zh-CN" sz="2000" smtClean="0"/>
          </a:p>
          <a:p>
            <a:pPr marL="0" indent="0" eaLnBrk="1" hangingPunct="1">
              <a:buFont typeface="Arial" panose="020B0604020202020204" pitchFamily="34" charset="0"/>
              <a:buNone/>
            </a:pPr>
            <a:r>
              <a:rPr lang="en-CA" altLang="en-US" sz="2000" smtClean="0"/>
              <a:t>T (type) </a:t>
            </a:r>
            <a:r>
              <a:rPr lang="zh-CN" altLang="en-US" sz="2000" smtClean="0"/>
              <a:t>表示具体的一个</a:t>
            </a:r>
            <a:r>
              <a:rPr lang="en-CA" altLang="en-US" sz="2000" smtClean="0"/>
              <a:t>java</a:t>
            </a:r>
            <a:r>
              <a:rPr lang="zh-CN" altLang="en-US" sz="2000" smtClean="0"/>
              <a:t>类型</a:t>
            </a:r>
            <a:endParaRPr lang="en-US" altLang="zh-CN" sz="2000" smtClean="0"/>
          </a:p>
          <a:p>
            <a:pPr marL="0" indent="0" eaLnBrk="1" hangingPunct="1">
              <a:buFont typeface="Arial" panose="020B0604020202020204" pitchFamily="34" charset="0"/>
              <a:buNone/>
            </a:pPr>
            <a:r>
              <a:rPr lang="en-CA" altLang="en-US" sz="2000" smtClean="0"/>
              <a:t>K V (key value) </a:t>
            </a:r>
            <a:r>
              <a:rPr lang="zh-CN" altLang="en-US" sz="2000" smtClean="0"/>
              <a:t>分别代表</a:t>
            </a:r>
            <a:r>
              <a:rPr lang="en-CA" altLang="en-US" sz="2000" smtClean="0"/>
              <a:t>java</a:t>
            </a:r>
            <a:r>
              <a:rPr lang="zh-CN" altLang="en-US" sz="2000" smtClean="0"/>
              <a:t>键值中的</a:t>
            </a:r>
            <a:r>
              <a:rPr lang="en-CA" altLang="en-US" sz="2000" smtClean="0"/>
              <a:t>Key Value</a:t>
            </a:r>
          </a:p>
          <a:p>
            <a:pPr marL="0" indent="0" eaLnBrk="1" hangingPunct="1">
              <a:buFont typeface="Arial" panose="020B0604020202020204" pitchFamily="34" charset="0"/>
              <a:buNone/>
            </a:pPr>
            <a:r>
              <a:rPr lang="en-CA" altLang="en-US" sz="2000" smtClean="0"/>
              <a:t>E (element) </a:t>
            </a:r>
            <a:r>
              <a:rPr lang="zh-CN" altLang="en-US" sz="2000" smtClean="0"/>
              <a:t>代表</a:t>
            </a:r>
            <a:r>
              <a:rPr lang="en-CA" altLang="en-US" sz="2000" smtClean="0"/>
              <a:t>Element</a:t>
            </a:r>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2653250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&lt;? extends T&gt;</a:t>
            </a:r>
            <a:r>
              <a:rPr lang="zh-CN" altLang="en-US" sz="2000" smtClean="0"/>
              <a:t>上限通配，表示？是</a:t>
            </a:r>
            <a:r>
              <a:rPr lang="en-CA" altLang="en-US" sz="2000" smtClean="0"/>
              <a:t>T</a:t>
            </a:r>
            <a:r>
              <a:rPr lang="zh-CN" altLang="en-US" sz="2000" smtClean="0"/>
              <a:t>的一个未知子类。</a:t>
            </a:r>
          </a:p>
          <a:p>
            <a:pPr marL="0" indent="0" eaLnBrk="1" hangingPunct="1">
              <a:buFont typeface="Arial" panose="020B0604020202020204" pitchFamily="34" charset="0"/>
              <a:buNone/>
            </a:pPr>
            <a:r>
              <a:rPr lang="en-US" altLang="zh-CN" sz="2000" smtClean="0"/>
              <a:t>&lt;? </a:t>
            </a:r>
            <a:r>
              <a:rPr lang="en-CA" altLang="en-US" sz="2000" smtClean="0"/>
              <a:t>super T&gt;</a:t>
            </a:r>
            <a:r>
              <a:rPr lang="zh-CN" altLang="en-US" sz="2000" smtClean="0"/>
              <a:t>下限通配，表示？是</a:t>
            </a:r>
            <a:r>
              <a:rPr lang="en-CA" altLang="en-US" sz="2000" smtClean="0"/>
              <a:t>T</a:t>
            </a:r>
            <a:r>
              <a:rPr lang="zh-CN" altLang="en-US" sz="2000" smtClean="0"/>
              <a:t>的一个未知父类。</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这里？表示一个未知的类，而</a:t>
            </a:r>
            <a:r>
              <a:rPr lang="en-US" altLang="zh-CN" sz="2000" smtClean="0"/>
              <a:t>T</a:t>
            </a:r>
            <a:r>
              <a:rPr lang="zh-CN" altLang="en-US" sz="2000" smtClean="0"/>
              <a:t>是一个具体的类，在实际使用的时候</a:t>
            </a:r>
            <a:r>
              <a:rPr lang="en-US" altLang="zh-CN" sz="2000" smtClean="0"/>
              <a:t>T</a:t>
            </a:r>
            <a:r>
              <a:rPr lang="zh-CN" altLang="en-US" sz="2000" smtClean="0"/>
              <a:t>需要替换成一个具体的类，表示实例化的时候泛型参数要是</a:t>
            </a:r>
            <a:r>
              <a:rPr lang="en-US" altLang="zh-CN" sz="2000" smtClean="0"/>
              <a:t>T</a:t>
            </a:r>
            <a:r>
              <a:rPr lang="zh-CN" altLang="en-US" sz="2000" smtClean="0"/>
              <a:t>的子类。</a:t>
            </a:r>
            <a:endParaRPr lang="en-US" altLang="zh-CN"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521723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public abstract class Fruit {</a:t>
            </a:r>
          </a:p>
          <a:p>
            <a:pPr marL="0" indent="0" eaLnBrk="1" hangingPunct="1">
              <a:buFont typeface="Arial" panose="020B0604020202020204" pitchFamily="34" charset="0"/>
              <a:buNone/>
            </a:pPr>
            <a:r>
              <a:rPr lang="en-CA" altLang="en-US" sz="2000" smtClean="0"/>
              <a:t>    public abstract void eat();</a:t>
            </a:r>
          </a:p>
          <a:p>
            <a:pPr marL="0" indent="0" eaLnBrk="1" hangingPunct="1">
              <a:buFont typeface="Arial" panose="020B0604020202020204" pitchFamily="34" charset="0"/>
              <a:buNone/>
            </a:pPr>
            <a:r>
              <a:rPr lang="en-CA" altLang="en-US" sz="2000" smtClean="0"/>
              <a:t>}</a:t>
            </a:r>
          </a:p>
          <a:p>
            <a:pPr marL="0" indent="0" eaLnBrk="1" hangingPunct="1">
              <a:buFont typeface="Arial" panose="020B0604020202020204" pitchFamily="34" charset="0"/>
              <a:buNone/>
            </a:pPr>
            <a:r>
              <a:rPr lang="en-CA" altLang="en-US" sz="2000" smtClean="0"/>
              <a:t>public class Apple extends Fruit {</a:t>
            </a:r>
          </a:p>
          <a:p>
            <a:pPr marL="0" indent="0" eaLnBrk="1" hangingPunct="1">
              <a:buFont typeface="Arial" panose="020B0604020202020204" pitchFamily="34" charset="0"/>
              <a:buNone/>
            </a:pPr>
            <a:r>
              <a:rPr lang="en-CA" altLang="en-US" sz="2000" smtClean="0"/>
              <a:t>    @Override</a:t>
            </a:r>
          </a:p>
          <a:p>
            <a:pPr marL="0" indent="0" eaLnBrk="1" hangingPunct="1">
              <a:buFont typeface="Arial" panose="020B0604020202020204" pitchFamily="34" charset="0"/>
              <a:buNone/>
            </a:pPr>
            <a:r>
              <a:rPr lang="en-CA" altLang="en-US" sz="2000" smtClean="0"/>
              <a:t>    public void eat() {</a:t>
            </a:r>
          </a:p>
          <a:p>
            <a:pPr marL="0" indent="0" eaLnBrk="1" hangingPunct="1">
              <a:buFont typeface="Arial" panose="020B0604020202020204" pitchFamily="34" charset="0"/>
              <a:buNone/>
            </a:pPr>
            <a:r>
              <a:rPr lang="en-CA" altLang="en-US" sz="2000" smtClean="0"/>
              <a:t>        System.out.println("</a:t>
            </a:r>
            <a:r>
              <a:rPr lang="zh-CN" altLang="en-US" sz="2000" smtClean="0"/>
              <a:t>我是苹果，我是酸酸甜甜的</a:t>
            </a:r>
            <a:r>
              <a:rPr lang="en-US" altLang="zh-CN" sz="2000" smtClean="0"/>
              <a:t>");</a:t>
            </a:r>
          </a:p>
          <a:p>
            <a:pPr marL="0" indent="0" eaLnBrk="1" hangingPunct="1">
              <a:buFont typeface="Arial" panose="020B0604020202020204" pitchFamily="34" charset="0"/>
              <a:buNone/>
            </a:pPr>
            <a:r>
              <a:rPr lang="en-US" altLang="zh-CN" sz="2000" smtClean="0"/>
              <a:t>    }</a:t>
            </a:r>
          </a:p>
          <a:p>
            <a:pPr marL="0" indent="0" eaLnBrk="1" hangingPunct="1">
              <a:buFont typeface="Arial" panose="020B0604020202020204" pitchFamily="34" charset="0"/>
              <a:buNone/>
            </a:pPr>
            <a:r>
              <a:rPr lang="en-US" altLang="en-US" sz="2000" smtClean="0"/>
              <a:t>public class People&lt;T extends  Fruit&gt; {</a:t>
            </a:r>
          </a:p>
          <a:p>
            <a:pPr marL="0" indent="0" eaLnBrk="1" hangingPunct="1">
              <a:buFont typeface="Arial" panose="020B0604020202020204" pitchFamily="34" charset="0"/>
              <a:buNone/>
            </a:pPr>
            <a:r>
              <a:rPr lang="en-US" altLang="en-US" sz="2000" smtClean="0"/>
              <a:t>    public void eatFruit(T t){</a:t>
            </a:r>
          </a:p>
          <a:p>
            <a:pPr marL="0" indent="0" eaLnBrk="1" hangingPunct="1">
              <a:buFont typeface="Arial" panose="020B0604020202020204" pitchFamily="34" charset="0"/>
              <a:buNone/>
            </a:pPr>
            <a:r>
              <a:rPr lang="en-US" altLang="en-US" sz="2000" smtClean="0"/>
              <a:t>        t.eat();</a:t>
            </a:r>
          </a:p>
          <a:p>
            <a:pPr marL="0" indent="0" eaLnBrk="1" hangingPunct="1">
              <a:buFont typeface="Arial" panose="020B0604020202020204" pitchFamily="34" charset="0"/>
              <a:buNone/>
            </a:pPr>
            <a:r>
              <a:rPr lang="en-US" altLang="en-US" sz="2000" smtClean="0"/>
              <a:t>    }</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17356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dirty="0" smtClean="0"/>
              <a:t>多态出现的缘由：</a:t>
            </a:r>
            <a:r>
              <a:rPr lang="en-US" altLang="zh-CN" sz="2000" dirty="0" smtClean="0"/>
              <a:t>Java</a:t>
            </a:r>
            <a:r>
              <a:rPr lang="zh-CN" altLang="en-US" sz="2000" dirty="0" smtClean="0"/>
              <a:t>的引用变量有两种类型：一个是编译时的类型，一个是运行时类型。</a:t>
            </a:r>
          </a:p>
          <a:p>
            <a:pPr marL="0" indent="0" eaLnBrk="1" hangingPunct="1">
              <a:buFont typeface="Arial" panose="020B0604020202020204" pitchFamily="34" charset="0"/>
              <a:buNone/>
            </a:pPr>
            <a:r>
              <a:rPr lang="zh-CN" altLang="en-US" sz="2000" dirty="0" smtClean="0"/>
              <a:t>编</a:t>
            </a:r>
            <a:r>
              <a:rPr lang="zh-CN" altLang="en-US" sz="2000" dirty="0" smtClean="0"/>
              <a:t>译时类项：声明该变量时使用的类型决定。</a:t>
            </a:r>
          </a:p>
          <a:p>
            <a:pPr marL="0" indent="0" eaLnBrk="1" hangingPunct="1">
              <a:buFont typeface="Arial" panose="020B0604020202020204" pitchFamily="34" charset="0"/>
              <a:buNone/>
            </a:pPr>
            <a:r>
              <a:rPr lang="zh-CN" altLang="en-US" sz="2000" dirty="0" smtClean="0"/>
              <a:t>运</a:t>
            </a:r>
            <a:r>
              <a:rPr lang="zh-CN" altLang="en-US" sz="2000" dirty="0" smtClean="0"/>
              <a:t>行时类项：实际赋给该变量的对象决定</a:t>
            </a:r>
          </a:p>
          <a:p>
            <a:pPr marL="0" indent="0" eaLnBrk="1" hangingPunct="1">
              <a:buFont typeface="Arial" panose="020B0604020202020204" pitchFamily="34" charset="0"/>
              <a:buNone/>
            </a:pPr>
            <a:r>
              <a:rPr lang="zh-CN" altLang="en-US" sz="2000" dirty="0" smtClean="0"/>
              <a:t>如</a:t>
            </a:r>
            <a:r>
              <a:rPr lang="zh-CN" altLang="en-US" sz="2000" dirty="0" smtClean="0"/>
              <a:t>果编译时和运行时类项不一样就会出现所谓的多态（</a:t>
            </a:r>
            <a:r>
              <a:rPr lang="en-US" altLang="zh-CN" sz="2000" dirty="0" smtClean="0"/>
              <a:t>polymorphism</a:t>
            </a:r>
            <a:r>
              <a:rPr lang="zh-CN" altLang="en-US" sz="2000" dirty="0" smtClean="0"/>
              <a:t>）。</a:t>
            </a:r>
            <a:endParaRPr lang="zh-CN" altLang="en-US" sz="2000" dirty="0" smtClean="0"/>
          </a:p>
        </p:txBody>
      </p:sp>
    </p:spTree>
    <p:extLst>
      <p:ext uri="{BB962C8B-B14F-4D97-AF65-F5344CB8AC3E}">
        <p14:creationId xmlns:p14="http://schemas.microsoft.com/office/powerpoint/2010/main" val="7206694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838200" y="385763"/>
            <a:ext cx="10515600" cy="5791200"/>
          </a:xfrm>
        </p:spPr>
        <p:txBody>
          <a:bodyPr/>
          <a:lstStyle/>
          <a:p>
            <a:pPr marL="0" indent="0">
              <a:buFont typeface="Arial" panose="020B0604020202020204" pitchFamily="34" charset="0"/>
              <a:buNone/>
            </a:pPr>
            <a:r>
              <a:rPr lang="en-CA" altLang="en-US" sz="2000" smtClean="0"/>
              <a:t> People&lt;Apple&gt; p1 = new People&lt;&gt;();</a:t>
            </a:r>
          </a:p>
          <a:p>
            <a:pPr marL="0" indent="0">
              <a:buFont typeface="Arial" panose="020B0604020202020204" pitchFamily="34" charset="0"/>
              <a:buNone/>
            </a:pPr>
            <a:r>
              <a:rPr lang="en-CA" altLang="en-US" sz="2000" smtClean="0"/>
              <a:t>        p1.eatFruit(new Apple());</a:t>
            </a:r>
          </a:p>
        </p:txBody>
      </p:sp>
    </p:spTree>
    <p:extLst>
      <p:ext uri="{BB962C8B-B14F-4D97-AF65-F5344CB8AC3E}">
        <p14:creationId xmlns:p14="http://schemas.microsoft.com/office/powerpoint/2010/main" val="3360251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US" altLang="zh-CN" sz="2000" smtClean="0"/>
              <a:t>&lt;? super T&gt; </a:t>
            </a:r>
            <a:r>
              <a:rPr lang="zh-CN" altLang="en-US" sz="2000" smtClean="0"/>
              <a:t>下限通配</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这里？表示一个未知的类，而</a:t>
            </a:r>
            <a:r>
              <a:rPr lang="en-US" altLang="zh-CN" sz="2000" smtClean="0"/>
              <a:t>T</a:t>
            </a:r>
            <a:r>
              <a:rPr lang="zh-CN" altLang="en-US" sz="2000" smtClean="0"/>
              <a:t>是一个具体的类，在实际使用的时候</a:t>
            </a:r>
            <a:r>
              <a:rPr lang="en-US" altLang="zh-CN" sz="2000" smtClean="0"/>
              <a:t>T</a:t>
            </a:r>
            <a:r>
              <a:rPr lang="zh-CN" altLang="en-US" sz="2000" smtClean="0"/>
              <a:t>需要替换成一个具体的类，表示实例化的时候泛型参数要是</a:t>
            </a:r>
            <a:r>
              <a:rPr lang="en-US" altLang="zh-CN" sz="2000" smtClean="0"/>
              <a:t>T</a:t>
            </a:r>
            <a:r>
              <a:rPr lang="zh-CN" altLang="en-US" sz="2000" smtClean="0"/>
              <a:t>的父类。</a:t>
            </a:r>
            <a:endParaRPr lang="en-US" altLang="zh-CN" sz="2000" smtClean="0"/>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en-CA" altLang="en-US" sz="2000" smtClean="0"/>
              <a:t>public static void addNumbers(List&lt;? super Integer&gt; list) {</a:t>
            </a:r>
          </a:p>
          <a:p>
            <a:pPr marL="0" indent="0" eaLnBrk="1" hangingPunct="1">
              <a:buFont typeface="Arial" panose="020B0604020202020204" pitchFamily="34" charset="0"/>
              <a:buNone/>
            </a:pPr>
            <a:r>
              <a:rPr lang="en-CA" altLang="en-US" sz="2000" smtClean="0"/>
              <a:t>    for (int i = 1; i &lt;= 10; i++) {</a:t>
            </a:r>
          </a:p>
          <a:p>
            <a:pPr marL="0" indent="0" eaLnBrk="1" hangingPunct="1">
              <a:buFont typeface="Arial" panose="020B0604020202020204" pitchFamily="34" charset="0"/>
              <a:buNone/>
            </a:pPr>
            <a:r>
              <a:rPr lang="en-CA" altLang="en-US" sz="2000" smtClean="0"/>
              <a:t>        list.add(i);</a:t>
            </a:r>
          </a:p>
          <a:p>
            <a:pPr marL="0" indent="0" eaLnBrk="1" hangingPunct="1">
              <a:buFont typeface="Arial" panose="020B0604020202020204" pitchFamily="34" charset="0"/>
              <a:buNone/>
            </a:pPr>
            <a:r>
              <a:rPr lang="en-CA" altLang="en-US" sz="2000" smtClean="0"/>
              <a:t>    }</a:t>
            </a:r>
          </a:p>
          <a:p>
            <a:pPr marL="0" indent="0" eaLnBrk="1" hangingPunct="1">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33808268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List&lt;Integer&gt; list1 = new ArrayList&lt;&gt;();</a:t>
            </a:r>
          </a:p>
          <a:p>
            <a:pPr marL="0" indent="0" eaLnBrk="1" hangingPunct="1">
              <a:buFont typeface="Arial" panose="020B0604020202020204" pitchFamily="34" charset="0"/>
              <a:buNone/>
            </a:pPr>
            <a:r>
              <a:rPr lang="en-CA" altLang="en-US" sz="2000" smtClean="0"/>
              <a:t>        addNumbers(list1);</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en-CA" altLang="en-US" sz="2000" smtClean="0"/>
              <a:t>List&lt;String&gt; list4 = new ArrayList&lt;&gt;();</a:t>
            </a:r>
          </a:p>
          <a:p>
            <a:pPr marL="0" indent="0" eaLnBrk="1" hangingPunct="1">
              <a:buFont typeface="Arial" panose="020B0604020202020204" pitchFamily="34" charset="0"/>
              <a:buNone/>
            </a:pPr>
            <a:r>
              <a:rPr lang="en-CA" altLang="en-US" sz="2000" smtClean="0"/>
              <a:t>        //</a:t>
            </a:r>
            <a:r>
              <a:rPr lang="zh-CN" altLang="en-US" sz="2000" smtClean="0"/>
              <a:t>编译错误，因为</a:t>
            </a:r>
            <a:r>
              <a:rPr lang="en-CA" altLang="en-US" sz="2000" smtClean="0"/>
              <a:t>String</a:t>
            </a:r>
            <a:r>
              <a:rPr lang="zh-CN" altLang="en-US" sz="2000" smtClean="0"/>
              <a:t>不是</a:t>
            </a:r>
            <a:r>
              <a:rPr lang="en-CA" altLang="en-US" sz="2000" smtClean="0"/>
              <a:t>Integer</a:t>
            </a:r>
            <a:r>
              <a:rPr lang="zh-CN" altLang="en-US" sz="2000" smtClean="0"/>
              <a:t>的父类</a:t>
            </a:r>
          </a:p>
          <a:p>
            <a:pPr marL="0" indent="0" eaLnBrk="1" hangingPunct="1">
              <a:buFont typeface="Arial" panose="020B0604020202020204" pitchFamily="34" charset="0"/>
              <a:buNone/>
            </a:pPr>
            <a:r>
              <a:rPr lang="zh-CN" altLang="en-US" sz="2000" smtClean="0"/>
              <a:t>        </a:t>
            </a:r>
            <a:r>
              <a:rPr lang="en-US" altLang="zh-CN" sz="2000" smtClean="0"/>
              <a:t>//</a:t>
            </a:r>
            <a:r>
              <a:rPr lang="en-CA" altLang="en-US" sz="2000" smtClean="0"/>
              <a:t>addNumbers(list4);</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2653937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latin typeface="+mj-ea"/>
                <a:ea typeface="+mj-ea"/>
              </a:rPr>
              <a:t>钱进培训是哈法地区资深工程师组成的培训机构，通过各位老师的现身说法，帮助各位学员迅速掌握实战知识，为求职打下坚实的基础。电子邮件：</a:t>
            </a:r>
            <a:r>
              <a:rPr lang="en-CA" dirty="0">
                <a:latin typeface="+mj-ea"/>
                <a:ea typeface="+mj-ea"/>
              </a:rPr>
              <a:t>jin.qian.canada@gmail.com</a:t>
            </a:r>
            <a:r>
              <a:rPr lang="zh-CN" altLang="en-US" dirty="0">
                <a:latin typeface="+mj-ea"/>
                <a:ea typeface="+mj-ea"/>
              </a:rPr>
              <a:t>钱老师报名、答疑微信号：</a:t>
            </a:r>
            <a:r>
              <a:rPr lang="en-CA" dirty="0" err="1">
                <a:latin typeface="+mj-ea"/>
                <a:ea typeface="+mj-ea"/>
              </a:rPr>
              <a:t>qianjincanada</a:t>
            </a:r>
            <a:r>
              <a:rPr lang="en-CA" dirty="0">
                <a:latin typeface="+mj-ea"/>
                <a:ea typeface="+mj-ea"/>
              </a:rPr>
              <a:t>，</a:t>
            </a:r>
            <a:r>
              <a:rPr lang="zh-CN" altLang="en-US" dirty="0">
                <a:latin typeface="+mj-ea"/>
                <a:ea typeface="+mj-ea"/>
              </a:rPr>
              <a:t>或扫描以下二维码添加：</a:t>
            </a:r>
            <a:endParaRPr lang="en-CA" dirty="0">
              <a:latin typeface="+mj-ea"/>
              <a:ea typeface="+mj-ea"/>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10164"/>
            <a:ext cx="4670738" cy="435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284" y="2210163"/>
            <a:ext cx="4206965" cy="4206965"/>
          </a:xfrm>
          <a:prstGeom prst="rect">
            <a:avLst/>
          </a:prstGeom>
        </p:spPr>
      </p:pic>
    </p:spTree>
    <p:extLst>
      <p:ext uri="{BB962C8B-B14F-4D97-AF65-F5344CB8AC3E}">
        <p14:creationId xmlns:p14="http://schemas.microsoft.com/office/powerpoint/2010/main" val="7815821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通常，对于一个给定的算法，我们要做 两项分析。第一是从数学上证明算法的正确性，这一步主要用到形式化证明的方法及相关推理模式，如循环不变式、数学归纳法等。而在证明算法是正确的基础上，第二部就是分析算法的时间复杂度。算法的时间复杂度反映了程序执行时间随输入规模增长而增长的量级，在很大程度上能很好反映出算法的优劣与否。</a:t>
            </a:r>
            <a:endParaRPr lang="en-US" altLang="zh-CN" sz="2000" smtClean="0"/>
          </a:p>
          <a:p>
            <a:pPr marL="0" indent="0" eaLnBrk="1" hangingPunct="1">
              <a:buFont typeface="Arial" panose="020B0604020202020204" pitchFamily="34" charset="0"/>
              <a:buNone/>
            </a:pPr>
            <a:r>
              <a:rPr lang="zh-CN" altLang="en-US" sz="2000" smtClean="0"/>
              <a:t>为什么要进行算法复杂度分析？</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预测算法所需的资源</a:t>
            </a:r>
          </a:p>
          <a:p>
            <a:pPr marL="0" indent="0" eaLnBrk="1" hangingPunct="1">
              <a:buFont typeface="Arial" panose="020B0604020202020204" pitchFamily="34" charset="0"/>
              <a:buNone/>
            </a:pPr>
            <a:r>
              <a:rPr lang="zh-CN" altLang="en-US" sz="2000" smtClean="0"/>
              <a:t>计算时间（</a:t>
            </a:r>
            <a:r>
              <a:rPr lang="en-US" altLang="zh-CN" sz="2000" smtClean="0"/>
              <a:t>CPU </a:t>
            </a:r>
            <a:r>
              <a:rPr lang="zh-CN" altLang="en-US" sz="2000" smtClean="0"/>
              <a:t>消耗）</a:t>
            </a:r>
          </a:p>
          <a:p>
            <a:pPr marL="0" indent="0" eaLnBrk="1" hangingPunct="1">
              <a:buFont typeface="Arial" panose="020B0604020202020204" pitchFamily="34" charset="0"/>
              <a:buNone/>
            </a:pPr>
            <a:r>
              <a:rPr lang="zh-CN" altLang="en-US" sz="2000" smtClean="0"/>
              <a:t>内存空间（</a:t>
            </a:r>
            <a:r>
              <a:rPr lang="en-US" altLang="zh-CN" sz="2000" smtClean="0"/>
              <a:t>RAM </a:t>
            </a:r>
            <a:r>
              <a:rPr lang="zh-CN" altLang="en-US" sz="2000" smtClean="0"/>
              <a:t>消耗）</a:t>
            </a:r>
          </a:p>
          <a:p>
            <a:pPr marL="0" indent="0" eaLnBrk="1" hangingPunct="1">
              <a:buFont typeface="Arial" panose="020B0604020202020204" pitchFamily="34" charset="0"/>
              <a:buNone/>
            </a:pPr>
            <a:r>
              <a:rPr lang="zh-CN" altLang="en-US" sz="2000" smtClean="0"/>
              <a:t>通信时间（带宽消耗）</a:t>
            </a:r>
          </a:p>
          <a:p>
            <a:pPr marL="0" indent="0" eaLnBrk="1" hangingPunct="1">
              <a:buFont typeface="Arial" panose="020B0604020202020204" pitchFamily="34" charset="0"/>
              <a:buNone/>
            </a:pPr>
            <a:r>
              <a:rPr lang="zh-CN" altLang="en-US" sz="2000" smtClean="0"/>
              <a:t>预测算法的运行时间</a:t>
            </a:r>
          </a:p>
          <a:p>
            <a:pPr marL="0" indent="0" eaLnBrk="1" hangingPunct="1">
              <a:buFont typeface="Arial" panose="020B0604020202020204" pitchFamily="34" charset="0"/>
              <a:buNone/>
            </a:pPr>
            <a:r>
              <a:rPr lang="zh-CN" altLang="en-US" sz="2000" smtClean="0"/>
              <a:t>在给定输入规模时，所执行的基本操作数量。</a:t>
            </a:r>
          </a:p>
          <a:p>
            <a:pPr marL="0" indent="0" eaLnBrk="1" hangingPunct="1">
              <a:buFont typeface="Arial" panose="020B0604020202020204" pitchFamily="34" charset="0"/>
              <a:buNone/>
            </a:pPr>
            <a:r>
              <a:rPr lang="zh-CN" altLang="en-US" sz="2000" smtClean="0"/>
              <a:t>或者称为算法复杂度（</a:t>
            </a:r>
            <a:r>
              <a:rPr lang="en-US" altLang="zh-CN" sz="2000" smtClean="0"/>
              <a:t>Algorithm Complexity</a:t>
            </a:r>
            <a:r>
              <a:rPr lang="zh-CN" altLang="en-US" sz="2000" smtClean="0"/>
              <a:t>）</a:t>
            </a:r>
            <a:endParaRPr lang="en-CA"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1287818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算法的运行时间与什么相关？</a:t>
            </a:r>
          </a:p>
          <a:p>
            <a:pPr marL="0" indent="0" eaLnBrk="1" hangingPunct="1">
              <a:buFont typeface="Arial" panose="020B0604020202020204" pitchFamily="34" charset="0"/>
              <a:buNone/>
            </a:pPr>
            <a:r>
              <a:rPr lang="zh-CN" altLang="en-US" sz="2000" smtClean="0"/>
              <a:t>取决于输入的数据。（例如：如果数据已经是排好序的，时间消耗可能会减少。）</a:t>
            </a:r>
          </a:p>
          <a:p>
            <a:pPr marL="0" indent="0" eaLnBrk="1" hangingPunct="1">
              <a:buFont typeface="Arial" panose="020B0604020202020204" pitchFamily="34" charset="0"/>
              <a:buNone/>
            </a:pPr>
            <a:r>
              <a:rPr lang="zh-CN" altLang="en-US" sz="2000" smtClean="0"/>
              <a:t>取决于输入数据的规模。（例如：</a:t>
            </a:r>
            <a:r>
              <a:rPr lang="en-US" altLang="zh-CN" sz="2000" smtClean="0"/>
              <a:t>6 </a:t>
            </a:r>
            <a:r>
              <a:rPr lang="zh-CN" altLang="en-US" sz="2000" smtClean="0"/>
              <a:t>和 </a:t>
            </a:r>
            <a:r>
              <a:rPr lang="en-US" altLang="zh-CN" sz="2000" smtClean="0"/>
              <a:t>6 * 109</a:t>
            </a:r>
            <a:r>
              <a:rPr lang="zh-CN" altLang="en-US" sz="2000" smtClean="0"/>
              <a:t>）</a:t>
            </a:r>
            <a:endParaRPr lang="en-US" altLang="zh-CN" sz="2000" smtClean="0"/>
          </a:p>
          <a:p>
            <a:pPr marL="0" indent="0" eaLnBrk="1" hangingPunct="1">
              <a:buFont typeface="Arial" panose="020B0604020202020204" pitchFamily="34" charset="0"/>
              <a:buNone/>
            </a:pPr>
            <a:r>
              <a:rPr lang="zh-CN" altLang="en-US" sz="2000" smtClean="0"/>
              <a:t>算法分析的种类：</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最坏情况（</a:t>
            </a:r>
            <a:r>
              <a:rPr lang="en-US" altLang="zh-CN" sz="2000" smtClean="0"/>
              <a:t>Worst Case</a:t>
            </a:r>
            <a:r>
              <a:rPr lang="zh-CN" altLang="en-US" sz="2000" smtClean="0"/>
              <a:t>）：任意输入规模的最大运行时间。（</a:t>
            </a:r>
            <a:r>
              <a:rPr lang="en-US" altLang="zh-CN" sz="2000" smtClean="0"/>
              <a:t>Usually</a:t>
            </a:r>
            <a:r>
              <a:rPr lang="zh-CN" altLang="en-US" sz="2000" smtClean="0"/>
              <a:t>）</a:t>
            </a:r>
          </a:p>
          <a:p>
            <a:pPr marL="0" indent="0" eaLnBrk="1" hangingPunct="1">
              <a:buFont typeface="Arial" panose="020B0604020202020204" pitchFamily="34" charset="0"/>
              <a:buNone/>
            </a:pPr>
            <a:r>
              <a:rPr lang="zh-CN" altLang="en-US" sz="2000" smtClean="0"/>
              <a:t>平均情况（</a:t>
            </a:r>
            <a:r>
              <a:rPr lang="en-US" altLang="zh-CN" sz="2000" smtClean="0"/>
              <a:t>Average Case</a:t>
            </a:r>
            <a:r>
              <a:rPr lang="zh-CN" altLang="en-US" sz="2000" smtClean="0"/>
              <a:t>）：任意输入规模的期待运行时间。（</a:t>
            </a:r>
            <a:r>
              <a:rPr lang="en-US" altLang="zh-CN" sz="2000" smtClean="0"/>
              <a:t>Sometimes</a:t>
            </a:r>
            <a:r>
              <a:rPr lang="zh-CN" altLang="en-US" sz="2000" smtClean="0"/>
              <a:t>）</a:t>
            </a:r>
          </a:p>
          <a:p>
            <a:pPr marL="0" indent="0" eaLnBrk="1" hangingPunct="1">
              <a:buFont typeface="Arial" panose="020B0604020202020204" pitchFamily="34" charset="0"/>
              <a:buNone/>
            </a:pPr>
            <a:r>
              <a:rPr lang="zh-CN" altLang="en-US" sz="2000" smtClean="0"/>
              <a:t>最佳情况（</a:t>
            </a:r>
            <a:r>
              <a:rPr lang="en-US" altLang="zh-CN" sz="2000" smtClean="0"/>
              <a:t>Best Case</a:t>
            </a:r>
            <a:r>
              <a:rPr lang="zh-CN" altLang="en-US" sz="2000" smtClean="0"/>
              <a:t>）：通常最佳情况不会出现。（</a:t>
            </a:r>
            <a:r>
              <a:rPr lang="en-US" altLang="zh-CN" sz="2000" smtClean="0"/>
              <a:t>Bogus</a:t>
            </a:r>
            <a:r>
              <a:rPr lang="zh-CN" altLang="en-US" sz="2000" smtClean="0"/>
              <a:t>）</a:t>
            </a:r>
          </a:p>
          <a:p>
            <a:pPr marL="0" indent="0" eaLnBrk="1" hangingPunct="1">
              <a:buFont typeface="Arial" panose="020B0604020202020204" pitchFamily="34" charset="0"/>
              <a:buNone/>
            </a:pPr>
            <a:r>
              <a:rPr lang="zh-CN" altLang="en-US" sz="2000" smtClean="0"/>
              <a:t>例如，在一个长度为 </a:t>
            </a:r>
            <a:r>
              <a:rPr lang="en-US" altLang="zh-CN" sz="2000" smtClean="0"/>
              <a:t>n </a:t>
            </a:r>
            <a:r>
              <a:rPr lang="zh-CN" altLang="en-US" sz="2000" smtClean="0"/>
              <a:t>的列表中顺序搜索指定的值，则</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最坏情况：</a:t>
            </a:r>
            <a:r>
              <a:rPr lang="en-US" altLang="zh-CN" sz="2000" smtClean="0"/>
              <a:t>n </a:t>
            </a:r>
            <a:r>
              <a:rPr lang="zh-CN" altLang="en-US" sz="2000" smtClean="0"/>
              <a:t>次比较</a:t>
            </a:r>
          </a:p>
          <a:p>
            <a:pPr marL="0" indent="0" eaLnBrk="1" hangingPunct="1">
              <a:buFont typeface="Arial" panose="020B0604020202020204" pitchFamily="34" charset="0"/>
              <a:buNone/>
            </a:pPr>
            <a:r>
              <a:rPr lang="zh-CN" altLang="en-US" sz="2000" smtClean="0"/>
              <a:t>平均情况：</a:t>
            </a:r>
            <a:r>
              <a:rPr lang="en-US" altLang="zh-CN" sz="2000" smtClean="0"/>
              <a:t>n/2 </a:t>
            </a:r>
            <a:r>
              <a:rPr lang="zh-CN" altLang="en-US" sz="2000" smtClean="0"/>
              <a:t>次比较</a:t>
            </a:r>
          </a:p>
          <a:p>
            <a:pPr marL="0" indent="0" eaLnBrk="1" hangingPunct="1">
              <a:buFont typeface="Arial" panose="020B0604020202020204" pitchFamily="34" charset="0"/>
              <a:buNone/>
            </a:pPr>
            <a:r>
              <a:rPr lang="zh-CN" altLang="en-US" sz="2000" smtClean="0"/>
              <a:t>最佳情况：</a:t>
            </a:r>
            <a:r>
              <a:rPr lang="en-US" altLang="zh-CN" sz="2000" smtClean="0"/>
              <a:t>1 </a:t>
            </a:r>
            <a:r>
              <a:rPr lang="zh-CN" altLang="en-US" sz="2000" smtClean="0"/>
              <a:t>次比较</a:t>
            </a:r>
            <a:endParaRPr lang="en-US" altLang="en-US" sz="2000" smtClean="0"/>
          </a:p>
          <a:p>
            <a:pPr marL="0" indent="0" eaLnBrk="1" hangingPunct="1">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26724118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实际中，我们一般仅考量算法在最坏情况下的运行情况，也就是对于规模为 </a:t>
            </a:r>
            <a:r>
              <a:rPr lang="en-US" altLang="zh-CN" sz="2000" smtClean="0"/>
              <a:t>n </a:t>
            </a:r>
            <a:r>
              <a:rPr lang="zh-CN" altLang="en-US" sz="2000" smtClean="0"/>
              <a:t>的任何输入，算法的最长运行时间。这样做的理由是：</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一个算法的最坏情况运行时间是在任何输入下运行时间的一个上界（</a:t>
            </a:r>
            <a:r>
              <a:rPr lang="en-US" altLang="zh-CN" sz="2000" smtClean="0"/>
              <a:t>Upper Bound</a:t>
            </a:r>
            <a:r>
              <a:rPr lang="zh-CN" altLang="en-US" sz="2000" smtClean="0"/>
              <a:t>）。</a:t>
            </a:r>
          </a:p>
          <a:p>
            <a:pPr marL="0" indent="0" eaLnBrk="1" hangingPunct="1">
              <a:buFont typeface="Arial" panose="020B0604020202020204" pitchFamily="34" charset="0"/>
              <a:buNone/>
            </a:pPr>
            <a:r>
              <a:rPr lang="zh-CN" altLang="en-US" sz="2000" smtClean="0"/>
              <a:t>对于某些算法，最坏情况出现的较为频繁。</a:t>
            </a:r>
          </a:p>
          <a:p>
            <a:pPr marL="0" indent="0" eaLnBrk="1" hangingPunct="1">
              <a:buFont typeface="Arial" panose="020B0604020202020204" pitchFamily="34" charset="0"/>
              <a:buNone/>
            </a:pPr>
            <a:r>
              <a:rPr lang="zh-CN" altLang="en-US" sz="2000" smtClean="0"/>
              <a:t>大体上看，平均情况通常与最坏情况一样差。</a:t>
            </a:r>
            <a:endParaRPr lang="en-US" altLang="zh-CN" sz="2000" smtClean="0"/>
          </a:p>
          <a:p>
            <a:pPr marL="0" indent="0" eaLnBrk="1" hangingPunct="1">
              <a:buFont typeface="Arial" panose="020B0604020202020204" pitchFamily="34" charset="0"/>
              <a:buNone/>
            </a:pPr>
            <a:r>
              <a:rPr lang="zh-CN" altLang="en-US" sz="2000" smtClean="0"/>
              <a:t>渐近记号（</a:t>
            </a:r>
            <a:r>
              <a:rPr lang="en-US" altLang="zh-CN" sz="2000" smtClean="0"/>
              <a:t>Asymptotic Notation</a:t>
            </a:r>
            <a:r>
              <a:rPr lang="zh-CN" altLang="en-US" sz="2000" smtClean="0"/>
              <a:t>）通常有 </a:t>
            </a:r>
            <a:r>
              <a:rPr lang="en-US" altLang="zh-CN" sz="2000" smtClean="0"/>
              <a:t>O</a:t>
            </a:r>
            <a:r>
              <a:rPr lang="zh-CN" altLang="en-US" sz="2000" smtClean="0"/>
              <a:t>、 </a:t>
            </a:r>
            <a:r>
              <a:rPr lang="en-US" altLang="zh-CN" sz="2000" smtClean="0"/>
              <a:t>Θ </a:t>
            </a:r>
            <a:r>
              <a:rPr lang="zh-CN" altLang="en-US" sz="2000" smtClean="0"/>
              <a:t>和 </a:t>
            </a:r>
            <a:r>
              <a:rPr lang="en-US" altLang="zh-CN" sz="2000" smtClean="0"/>
              <a:t>Ω </a:t>
            </a:r>
            <a:r>
              <a:rPr lang="zh-CN" altLang="en-US" sz="2000" smtClean="0"/>
              <a:t>记号法。</a:t>
            </a:r>
            <a:r>
              <a:rPr lang="en-US" altLang="zh-CN" sz="2000" smtClean="0"/>
              <a:t>Θ </a:t>
            </a:r>
            <a:r>
              <a:rPr lang="zh-CN" altLang="en-US" sz="2000" smtClean="0"/>
              <a:t>记号渐进地给出了一个函数的上界和下界，当只有渐近上界时使用 </a:t>
            </a:r>
            <a:r>
              <a:rPr lang="en-US" altLang="zh-CN" sz="2000" smtClean="0"/>
              <a:t>O </a:t>
            </a:r>
            <a:r>
              <a:rPr lang="zh-CN" altLang="en-US" sz="2000" smtClean="0"/>
              <a:t>记号，当只有渐近下界时使用 </a:t>
            </a:r>
            <a:r>
              <a:rPr lang="en-US" altLang="zh-CN" sz="2000" smtClean="0"/>
              <a:t>Ω </a:t>
            </a:r>
            <a:r>
              <a:rPr lang="zh-CN" altLang="en-US" sz="2000" smtClean="0"/>
              <a:t>记号。尽管技术上 </a:t>
            </a:r>
            <a:r>
              <a:rPr lang="en-US" altLang="zh-CN" sz="2000" smtClean="0"/>
              <a:t>Θ </a:t>
            </a:r>
            <a:r>
              <a:rPr lang="zh-CN" altLang="en-US" sz="2000" smtClean="0"/>
              <a:t>记号较为准确，但通常仍然使用 </a:t>
            </a:r>
            <a:r>
              <a:rPr lang="en-US" altLang="zh-CN" sz="2000" smtClean="0"/>
              <a:t>O </a:t>
            </a:r>
            <a:r>
              <a:rPr lang="zh-CN" altLang="en-US" sz="2000" smtClean="0"/>
              <a:t>记号表示。</a:t>
            </a:r>
            <a:endParaRPr lang="en-CA" altLang="en-US" sz="2000" smtClean="0"/>
          </a:p>
        </p:txBody>
      </p:sp>
    </p:spTree>
    <p:extLst>
      <p:ext uri="{BB962C8B-B14F-4D97-AF65-F5344CB8AC3E}">
        <p14:creationId xmlns:p14="http://schemas.microsoft.com/office/powerpoint/2010/main" val="6681670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838200" y="385763"/>
            <a:ext cx="10515600" cy="5791200"/>
          </a:xfrm>
        </p:spPr>
        <p:txBody>
          <a:bodyPr>
            <a:normAutofit lnSpcReduction="10000"/>
          </a:bodyPr>
          <a:lstStyle/>
          <a:p>
            <a:pPr marL="0" indent="0" eaLnBrk="1" hangingPunct="1">
              <a:buFont typeface="Arial" panose="020B0604020202020204" pitchFamily="34" charset="0"/>
              <a:buNone/>
              <a:defRPr/>
            </a:pPr>
            <a:r>
              <a:rPr lang="en-CA" altLang="en-US" sz="2000" dirty="0" smtClean="0"/>
              <a:t>O(big-Oh) </a:t>
            </a:r>
            <a:r>
              <a:rPr lang="el-GR" altLang="en-US" sz="2000" dirty="0" smtClean="0"/>
              <a:t>Ω(</a:t>
            </a:r>
            <a:r>
              <a:rPr lang="en-CA" altLang="en-US" sz="2000" dirty="0" smtClean="0"/>
              <a:t>big-Omega) </a:t>
            </a:r>
            <a:r>
              <a:rPr lang="el-GR" altLang="en-US" sz="2000" dirty="0" smtClean="0"/>
              <a:t>Θ(</a:t>
            </a:r>
            <a:r>
              <a:rPr lang="en-CA" altLang="en-US" sz="2000" dirty="0" smtClean="0"/>
              <a:t>big-theta)</a:t>
            </a:r>
          </a:p>
          <a:p>
            <a:pPr marL="0" indent="0" eaLnBrk="1" hangingPunct="1">
              <a:buFont typeface="Arial" panose="020B0604020202020204" pitchFamily="34" charset="0"/>
              <a:buNone/>
              <a:defRPr/>
            </a:pPr>
            <a:r>
              <a:rPr lang="zh-CN" altLang="en-US" sz="2000" dirty="0" smtClean="0"/>
              <a:t>符号后面括号里的是他们相应的读法。</a:t>
            </a:r>
            <a:endParaRPr lang="en-CA" altLang="zh-CN" sz="2000" dirty="0" smtClean="0"/>
          </a:p>
          <a:p>
            <a:pPr marL="0" indent="0" eaLnBrk="1" hangingPunct="1">
              <a:buFont typeface="Arial" panose="020B0604020202020204" pitchFamily="34" charset="0"/>
              <a:buNone/>
              <a:defRPr/>
            </a:pPr>
            <a:r>
              <a:rPr lang="zh-CN" altLang="en-US" sz="2000" dirty="0" smtClean="0"/>
              <a:t>第一个符号的意义相当于“小于等于”</a:t>
            </a:r>
            <a:r>
              <a:rPr lang="en-CA" altLang="zh-CN" sz="2000" dirty="0" smtClean="0"/>
              <a:t>,</a:t>
            </a:r>
            <a:r>
              <a:rPr lang="zh-CN" altLang="en-US" sz="2000" dirty="0"/>
              <a:t> </a:t>
            </a:r>
            <a:r>
              <a:rPr lang="en-US" altLang="zh-CN" sz="2000" dirty="0"/>
              <a:t>O</a:t>
            </a:r>
            <a:r>
              <a:rPr lang="zh-CN" altLang="en-US" sz="2000" dirty="0"/>
              <a:t>是一个算法最坏情况的度量</a:t>
            </a:r>
            <a:endParaRPr lang="en-CA" altLang="zh-CN" sz="2000" dirty="0" smtClean="0"/>
          </a:p>
          <a:p>
            <a:pPr marL="0" indent="0" eaLnBrk="1" hangingPunct="1">
              <a:buFont typeface="Arial" panose="020B0604020202020204" pitchFamily="34" charset="0"/>
              <a:buNone/>
              <a:defRPr/>
            </a:pPr>
            <a:r>
              <a:rPr lang="zh-CN" altLang="en-US" sz="2000" dirty="0" smtClean="0"/>
              <a:t>第二个符号的意义相当于“大于等于”</a:t>
            </a:r>
            <a:r>
              <a:rPr lang="en-CA" altLang="zh-CN" sz="2000" dirty="0" smtClean="0"/>
              <a:t>,</a:t>
            </a:r>
            <a:r>
              <a:rPr lang="en-CA" sz="2000" dirty="0"/>
              <a:t> Big Omega</a:t>
            </a:r>
            <a:r>
              <a:rPr lang="zh-CN" altLang="en-US" sz="2000" dirty="0"/>
              <a:t>是最好情况的度量</a:t>
            </a:r>
            <a:endParaRPr lang="en-CA" altLang="zh-CN" sz="2000" dirty="0" smtClean="0"/>
          </a:p>
          <a:p>
            <a:pPr marL="0" indent="0" eaLnBrk="1" hangingPunct="1">
              <a:buFont typeface="Arial" panose="020B0604020202020204" pitchFamily="34" charset="0"/>
              <a:buNone/>
              <a:defRPr/>
            </a:pPr>
            <a:r>
              <a:rPr lang="zh-CN" altLang="en-US" sz="2000" dirty="0" smtClean="0"/>
              <a:t>第三个符号的意义相当于“等于”</a:t>
            </a:r>
            <a:r>
              <a:rPr lang="en-CA" altLang="zh-CN" sz="2000" dirty="0" smtClean="0"/>
              <a:t>,</a:t>
            </a:r>
            <a:r>
              <a:rPr lang="zh-CN" altLang="en-US" sz="2000" dirty="0"/>
              <a:t> 表达了一个算法的区间，不会好于某某，不会坏于某</a:t>
            </a:r>
            <a:endParaRPr lang="en-CA" altLang="zh-CN" sz="2000" dirty="0" smtClean="0"/>
          </a:p>
          <a:p>
            <a:pPr>
              <a:defRPr/>
            </a:pPr>
            <a:r>
              <a:rPr lang="en-US" altLang="zh-CN" sz="2000" dirty="0"/>
              <a:t>O(big-Oh)</a:t>
            </a:r>
            <a:r>
              <a:rPr lang="zh-CN" altLang="en-US" sz="2000" dirty="0"/>
              <a:t>：</a:t>
            </a:r>
          </a:p>
          <a:p>
            <a:pPr marL="0" indent="0">
              <a:buFont typeface="Arial" panose="020B0604020202020204" pitchFamily="34" charset="0"/>
              <a:buNone/>
              <a:defRPr/>
            </a:pPr>
            <a:r>
              <a:rPr lang="zh-CN" altLang="en-US" sz="2000" dirty="0" smtClean="0"/>
              <a:t>最</a:t>
            </a:r>
            <a:r>
              <a:rPr lang="zh-CN" altLang="en-US" sz="2000" dirty="0"/>
              <a:t>普遍的符号。它是渐进上界，其作用是将我们得到的算法在最坏情况下（</a:t>
            </a:r>
            <a:r>
              <a:rPr lang="en-US" altLang="zh-CN" sz="2000" dirty="0"/>
              <a:t>worst case</a:t>
            </a:r>
            <a:r>
              <a:rPr lang="zh-CN" altLang="en-US" sz="2000" dirty="0"/>
              <a:t>）时间复杂度表达式简化成对应的多项式（比如</a:t>
            </a:r>
            <a:r>
              <a:rPr lang="en-US" altLang="zh-CN" sz="2000" dirty="0"/>
              <a:t>n^2</a:t>
            </a:r>
            <a:r>
              <a:rPr lang="zh-CN" altLang="en-US" sz="2000" dirty="0"/>
              <a:t>等）。所以在我们证明的过程中，目的是证明我们的式子要</a:t>
            </a:r>
            <a:r>
              <a:rPr lang="zh-CN" altLang="en-US" sz="2000" b="1" dirty="0"/>
              <a:t>“小于等于”</a:t>
            </a:r>
            <a:r>
              <a:rPr lang="zh-CN" altLang="en-US" sz="2000" dirty="0"/>
              <a:t>目标多项式。</a:t>
            </a:r>
          </a:p>
          <a:p>
            <a:pPr>
              <a:defRPr/>
            </a:pPr>
            <a:r>
              <a:rPr lang="en-US" altLang="zh-CN" sz="2000" dirty="0"/>
              <a:t>Ω(big-Omega)</a:t>
            </a:r>
            <a:r>
              <a:rPr lang="zh-CN" altLang="en-US" sz="2000" dirty="0"/>
              <a:t>：</a:t>
            </a:r>
          </a:p>
          <a:p>
            <a:pPr marL="0" indent="0">
              <a:buFont typeface="Arial" panose="020B0604020202020204" pitchFamily="34" charset="0"/>
              <a:buNone/>
              <a:defRPr/>
            </a:pPr>
            <a:r>
              <a:rPr lang="zh-CN" altLang="en-US" sz="2000" dirty="0" smtClean="0"/>
              <a:t> </a:t>
            </a:r>
            <a:r>
              <a:rPr lang="zh-CN" altLang="en-US" sz="2000" dirty="0"/>
              <a:t>这个符</a:t>
            </a:r>
            <a:r>
              <a:rPr lang="zh-CN" altLang="en-US" sz="2000" dirty="0" smtClean="0"/>
              <a:t>号是</a:t>
            </a:r>
            <a:r>
              <a:rPr lang="zh-CN" altLang="en-US" sz="2000" dirty="0"/>
              <a:t>渐进下界，其作用是将我们得到的算法在最好情况下（</a:t>
            </a:r>
            <a:r>
              <a:rPr lang="en-US" altLang="zh-CN" sz="2000" dirty="0"/>
              <a:t>best case</a:t>
            </a:r>
            <a:r>
              <a:rPr lang="zh-CN" altLang="en-US" sz="2000" dirty="0"/>
              <a:t>）时间复杂度表达式简化成对应的多项式（也比如</a:t>
            </a:r>
            <a:r>
              <a:rPr lang="en-US" altLang="zh-CN" sz="2000" dirty="0"/>
              <a:t>n^2</a:t>
            </a:r>
            <a:r>
              <a:rPr lang="zh-CN" altLang="en-US" sz="2000" dirty="0"/>
              <a:t>等）。所以在我们证明的过程中，目的是证明我们的式子要</a:t>
            </a:r>
            <a:r>
              <a:rPr lang="zh-CN" altLang="en-US" sz="2000" b="1" dirty="0"/>
              <a:t>“大于等于”</a:t>
            </a:r>
            <a:r>
              <a:rPr lang="zh-CN" altLang="en-US" sz="2000" dirty="0"/>
              <a:t>目标多项式。</a:t>
            </a:r>
          </a:p>
          <a:p>
            <a:pPr>
              <a:defRPr/>
            </a:pPr>
            <a:r>
              <a:rPr lang="en-US" altLang="zh-CN" sz="2000" dirty="0"/>
              <a:t>Θ(big-theta)</a:t>
            </a:r>
            <a:r>
              <a:rPr lang="zh-CN" altLang="en-US" sz="2000" dirty="0"/>
              <a:t>：</a:t>
            </a:r>
            <a:br>
              <a:rPr lang="zh-CN" altLang="en-US" sz="2000" dirty="0"/>
            </a:br>
            <a:r>
              <a:rPr lang="zh-CN" altLang="en-US" sz="2000" dirty="0" smtClean="0"/>
              <a:t>如</a:t>
            </a:r>
            <a:r>
              <a:rPr lang="zh-CN" altLang="en-US" sz="2000" dirty="0"/>
              <a:t>果</a:t>
            </a:r>
            <a:r>
              <a:rPr lang="en-US" altLang="zh-CN" sz="2000" dirty="0"/>
              <a:t>O</a:t>
            </a:r>
            <a:r>
              <a:rPr lang="zh-CN" altLang="en-US" sz="2000" dirty="0"/>
              <a:t>和</a:t>
            </a:r>
            <a:r>
              <a:rPr lang="en-US" altLang="zh-CN" sz="2000" dirty="0"/>
              <a:t>Ω</a:t>
            </a:r>
            <a:r>
              <a:rPr lang="zh-CN" altLang="en-US" sz="2000" dirty="0"/>
              <a:t>可以用同一个多项式表示，那么这个多项式就是我们所要求的渐进紧的界了。其作用是将我们可以较准确地得到算法的时间复杂度表达式对应的多项式（也比如</a:t>
            </a:r>
            <a:r>
              <a:rPr lang="en-US" altLang="zh-CN" sz="2000" dirty="0"/>
              <a:t>n^2</a:t>
            </a:r>
            <a:r>
              <a:rPr lang="zh-CN" altLang="en-US" sz="2000" dirty="0"/>
              <a:t>等）。所以在我们证明的过程中，目的是证明我们的式子要</a:t>
            </a:r>
            <a:r>
              <a:rPr lang="zh-CN" altLang="en-US" sz="2000" b="1" dirty="0"/>
              <a:t>“等于”</a:t>
            </a:r>
            <a:r>
              <a:rPr lang="zh-CN" altLang="en-US" sz="2000" dirty="0"/>
              <a:t>目标多项式。</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16008684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 算法执行时间需通过依据该算法编制的程序在计算机上运行时所消耗的时间来度量。而度量一个程序的执行时间通常有两种方法。</a:t>
            </a:r>
          </a:p>
          <a:p>
            <a:pPr marL="0" indent="0" eaLnBrk="1" hangingPunct="1">
              <a:buFont typeface="Arial" panose="020B0604020202020204" pitchFamily="34" charset="0"/>
              <a:buNone/>
            </a:pPr>
            <a:r>
              <a:rPr lang="zh-CN" altLang="en-US" sz="2000" smtClean="0"/>
              <a:t>一、事后统计的方法</a:t>
            </a:r>
          </a:p>
          <a:p>
            <a:pPr marL="0" indent="0" eaLnBrk="1" hangingPunct="1">
              <a:buFont typeface="Arial" panose="020B0604020202020204" pitchFamily="34" charset="0"/>
              <a:buNone/>
            </a:pPr>
            <a:r>
              <a:rPr lang="zh-CN" altLang="en-US" sz="2000" smtClean="0"/>
              <a:t>        这种方法可行，但不是一个好的方法。该方法有两个缺陷：一是要想对设计的算法的运行性能进行评测，必须先依据算法编制相应的程序并实际运行；二是所得时间的统计量依赖于计算机的硬件、软件等环境因素，有时容易掩盖算法本身的优势。</a:t>
            </a:r>
          </a:p>
          <a:p>
            <a:pPr marL="0" indent="0" eaLnBrk="1" hangingPunct="1">
              <a:buFont typeface="Arial" panose="020B0604020202020204" pitchFamily="34" charset="0"/>
              <a:buNone/>
            </a:pPr>
            <a:r>
              <a:rPr lang="zh-CN" altLang="en-US" sz="2000" smtClean="0"/>
              <a:t>二、事前分析估算的方法</a:t>
            </a:r>
          </a:p>
          <a:p>
            <a:pPr marL="0" indent="0" eaLnBrk="1" hangingPunct="1">
              <a:buFont typeface="Arial" panose="020B0604020202020204" pitchFamily="34" charset="0"/>
              <a:buNone/>
            </a:pPr>
            <a:r>
              <a:rPr lang="zh-CN" altLang="en-US" sz="2000" smtClean="0"/>
              <a:t>        因事后统计方法更多的依赖于计算机的硬件、软件等环境因素，有时容易掩盖算法本身的优劣。因此人们常常采用事前分析估算的方法。</a:t>
            </a:r>
            <a:endParaRPr lang="en-CA" altLang="en-US" sz="2000" smtClean="0"/>
          </a:p>
        </p:txBody>
      </p:sp>
    </p:spTree>
    <p:extLst>
      <p:ext uri="{BB962C8B-B14F-4D97-AF65-F5344CB8AC3E}">
        <p14:creationId xmlns:p14="http://schemas.microsoft.com/office/powerpoint/2010/main" val="4121970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一个算法的空间复杂度</a:t>
            </a:r>
            <a:r>
              <a:rPr lang="en-US" altLang="zh-CN" sz="2000" smtClean="0"/>
              <a:t>(Space Complexity)S(n)</a:t>
            </a:r>
            <a:r>
              <a:rPr lang="zh-CN" altLang="en-US" sz="2000" smtClean="0"/>
              <a:t>定义为该算法所耗费的存储空间，它也是问题规模</a:t>
            </a:r>
            <a:r>
              <a:rPr lang="en-US" altLang="zh-CN" sz="2000" smtClean="0"/>
              <a:t>n</a:t>
            </a:r>
            <a:r>
              <a:rPr lang="zh-CN" altLang="en-US" sz="2000" smtClean="0"/>
              <a:t>的函数。渐近空间复杂度也常常简称为空间复杂度。</a:t>
            </a:r>
          </a:p>
          <a:p>
            <a:pPr marL="0" indent="0" eaLnBrk="1" hangingPunct="1">
              <a:buFont typeface="Arial" panose="020B0604020202020204" pitchFamily="34" charset="0"/>
              <a:buNone/>
            </a:pPr>
            <a:r>
              <a:rPr lang="zh-CN" altLang="en-US" sz="2000" smtClean="0"/>
              <a:t>空间复杂度</a:t>
            </a:r>
            <a:r>
              <a:rPr lang="en-US" altLang="zh-CN" sz="2000" smtClean="0"/>
              <a:t>(Space Complexity)</a:t>
            </a:r>
            <a:r>
              <a:rPr lang="zh-CN" altLang="en-US" sz="2000" smtClean="0"/>
              <a:t>是对一个算法在运行过程中临时占用存储空间大小的量度。一个算法在计算机存储器上所占用的存储空间，包括存储算法本身所占用的存储空间，算法的输入输出数据所占用的存储空间和算法在运行过程中临时占用的存储空间这三个方面。算法的输入输出数据所占用的存储空间是由要解决的问题决定的，是通过参数表由调用函数传递而来的，它不随本算法的不同而改变。存储算法本身所占用的存储空间与算法书写的长短成正比，要压缩这方面的存储空间，就必须编写出较短的算法。算法在运行过程中临时占用的存储空间随算法的不同而异，有的算法只需要占用少量的临时工作单元，而且不随问题规模的大小而改变，我们称这种算法是“就地</a:t>
            </a:r>
            <a:r>
              <a:rPr lang="en-US" altLang="zh-CN" sz="2000" smtClean="0"/>
              <a:t>\"</a:t>
            </a:r>
            <a:r>
              <a:rPr lang="zh-CN" altLang="en-US" sz="2000" smtClean="0"/>
              <a:t>进行的，是节省存储的算法；有的算法需要占用的临时工作单元数与解决问题的规模</a:t>
            </a:r>
            <a:r>
              <a:rPr lang="en-US" altLang="zh-CN" sz="2000" smtClean="0"/>
              <a:t>n</a:t>
            </a:r>
            <a:r>
              <a:rPr lang="zh-CN" altLang="en-US" sz="2000" smtClean="0"/>
              <a:t>有关，它随着</a:t>
            </a:r>
            <a:r>
              <a:rPr lang="en-US" altLang="zh-CN" sz="2000" smtClean="0"/>
              <a:t>n</a:t>
            </a:r>
            <a:r>
              <a:rPr lang="zh-CN" altLang="en-US" sz="2000" smtClean="0"/>
              <a:t>的增大而增大，当</a:t>
            </a:r>
            <a:r>
              <a:rPr lang="en-US" altLang="zh-CN" sz="2000" smtClean="0"/>
              <a:t>n</a:t>
            </a:r>
            <a:r>
              <a:rPr lang="zh-CN" altLang="en-US" sz="2000" smtClean="0"/>
              <a:t>较大时，将占用较多的存储单元，例如快速排序和归并排序算法就属于这种情况。</a:t>
            </a:r>
          </a:p>
          <a:p>
            <a:pPr marL="0" indent="0" eaLnBrk="1" hangingPunct="1">
              <a:buFont typeface="Arial" panose="020B0604020202020204" pitchFamily="34" charset="0"/>
              <a:buNone/>
            </a:pPr>
            <a:r>
              <a:rPr lang="zh-CN" altLang="en-US" sz="2000" smtClean="0"/>
              <a:t>如当一个算法的空间复杂度为一个常量，即不随被处理数据量</a:t>
            </a:r>
            <a:r>
              <a:rPr lang="en-US" altLang="zh-CN" sz="2000" smtClean="0"/>
              <a:t>n</a:t>
            </a:r>
            <a:r>
              <a:rPr lang="zh-CN" altLang="en-US" sz="2000" smtClean="0"/>
              <a:t>的大小而改变时，可表示为</a:t>
            </a:r>
            <a:r>
              <a:rPr lang="en-US" altLang="zh-CN" sz="2000" smtClean="0"/>
              <a:t>O(1)</a:t>
            </a:r>
            <a:r>
              <a:rPr lang="zh-CN" altLang="en-US" sz="2000" smtClean="0"/>
              <a:t>；当一个算法的空间复杂度与以</a:t>
            </a:r>
            <a:r>
              <a:rPr lang="en-US" altLang="zh-CN" sz="2000" smtClean="0"/>
              <a:t>2</a:t>
            </a:r>
            <a:r>
              <a:rPr lang="zh-CN" altLang="en-US" sz="2000" smtClean="0"/>
              <a:t>为底的</a:t>
            </a:r>
            <a:r>
              <a:rPr lang="en-US" altLang="zh-CN" sz="2000" smtClean="0"/>
              <a:t>n</a:t>
            </a:r>
            <a:r>
              <a:rPr lang="zh-CN" altLang="en-US" sz="2000" smtClean="0"/>
              <a:t>的对数成正比时，可表示为</a:t>
            </a:r>
            <a:r>
              <a:rPr lang="en-US" altLang="zh-CN" sz="2000" smtClean="0"/>
              <a:t>0(10g2n)</a:t>
            </a:r>
            <a:r>
              <a:rPr lang="zh-CN" altLang="en-US" sz="2000" smtClean="0"/>
              <a:t>；当一个算法的空</a:t>
            </a:r>
            <a:r>
              <a:rPr lang="en-US" altLang="zh-CN" sz="2000" smtClean="0"/>
              <a:t>I</a:t>
            </a:r>
            <a:r>
              <a:rPr lang="zh-CN" altLang="en-US" sz="2000" smtClean="0"/>
              <a:t>司复杂度与</a:t>
            </a:r>
            <a:r>
              <a:rPr lang="en-US" altLang="zh-CN" sz="2000" smtClean="0"/>
              <a:t>n</a:t>
            </a:r>
            <a:r>
              <a:rPr lang="zh-CN" altLang="en-US" sz="2000" smtClean="0"/>
              <a:t>成线性比例关系时，可表示为</a:t>
            </a:r>
            <a:r>
              <a:rPr lang="en-US" altLang="zh-CN" sz="2000" smtClean="0"/>
              <a:t>0(n).</a:t>
            </a:r>
            <a:r>
              <a:rPr lang="zh-CN" altLang="en-US" sz="2000" smtClean="0"/>
              <a:t>若形参为数组，则只需要为它分配一个存储由实参传送来的一个地址指针的空间，即一个机器字长空间；若形参为引用方式，则也只需要为其分配存储一个地址的空间，用它来存储对应实参变量的地址，以便由系统自动引用实参变量。</a:t>
            </a:r>
            <a:endParaRPr lang="en-CA" altLang="en-US" sz="2000" smtClean="0"/>
          </a:p>
        </p:txBody>
      </p:sp>
    </p:spTree>
    <p:extLst>
      <p:ext uri="{BB962C8B-B14F-4D97-AF65-F5344CB8AC3E}">
        <p14:creationId xmlns:p14="http://schemas.microsoft.com/office/powerpoint/2010/main" val="427218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多态的深入理解</a:t>
            </a:r>
            <a:endParaRPr lang="en-US" altLang="zh-CN" sz="2000" smtClean="0"/>
          </a:p>
        </p:txBody>
      </p:sp>
    </p:spTree>
    <p:extLst>
      <p:ext uri="{BB962C8B-B14F-4D97-AF65-F5344CB8AC3E}">
        <p14:creationId xmlns:p14="http://schemas.microsoft.com/office/powerpoint/2010/main" val="9863194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渐进复杂度（</a:t>
            </a:r>
            <a:r>
              <a:rPr lang="en-US" altLang="zh-CN" sz="2000" smtClean="0"/>
              <a:t>Asymptotic Complexity</a:t>
            </a:r>
            <a:r>
              <a:rPr lang="zh-CN" altLang="en-US" sz="2000" smtClean="0"/>
              <a:t>）</a:t>
            </a:r>
            <a:endParaRPr lang="en-US" altLang="zh-CN" sz="2000" smtClean="0"/>
          </a:p>
          <a:p>
            <a:pPr marL="0" indent="0" eaLnBrk="1" hangingPunct="1">
              <a:buFont typeface="Arial" panose="020B0604020202020204" pitchFamily="34" charset="0"/>
              <a:buNone/>
            </a:pPr>
            <a:r>
              <a:rPr lang="zh-CN" altLang="en-US" sz="2000" smtClean="0"/>
              <a:t>计算代码块的渐进运行时间的方法有如下步骤：</a:t>
            </a:r>
          </a:p>
          <a:p>
            <a:pPr marL="0" indent="0" eaLnBrk="1" hangingPunct="1">
              <a:buFont typeface="Arial" panose="020B0604020202020204" pitchFamily="34" charset="0"/>
              <a:buNone/>
            </a:pPr>
            <a:endParaRPr lang="zh-CN" altLang="en-US" sz="2000" smtClean="0"/>
          </a:p>
          <a:p>
            <a:pPr marL="0" indent="0" eaLnBrk="1" hangingPunct="1">
              <a:buFont typeface="Arial" panose="020B0604020202020204" pitchFamily="34" charset="0"/>
              <a:buNone/>
            </a:pPr>
            <a:r>
              <a:rPr lang="zh-CN" altLang="en-US" sz="2000" smtClean="0"/>
              <a:t>确定决定算法运行时间的组成步骤。</a:t>
            </a:r>
          </a:p>
          <a:p>
            <a:pPr marL="0" indent="0" eaLnBrk="1" hangingPunct="1">
              <a:buFont typeface="Arial" panose="020B0604020202020204" pitchFamily="34" charset="0"/>
              <a:buNone/>
            </a:pPr>
            <a:r>
              <a:rPr lang="zh-CN" altLang="en-US" sz="2000" smtClean="0"/>
              <a:t>找到执行该步骤的代码，标记为 </a:t>
            </a:r>
            <a:r>
              <a:rPr lang="en-US" altLang="zh-CN" sz="2000" smtClean="0"/>
              <a:t>1</a:t>
            </a:r>
            <a:r>
              <a:rPr lang="zh-CN" altLang="en-US" sz="2000" smtClean="0"/>
              <a:t>。</a:t>
            </a:r>
          </a:p>
          <a:p>
            <a:pPr marL="0" indent="0" eaLnBrk="1" hangingPunct="1">
              <a:buFont typeface="Arial" panose="020B0604020202020204" pitchFamily="34" charset="0"/>
              <a:buNone/>
            </a:pPr>
            <a:r>
              <a:rPr lang="zh-CN" altLang="en-US" sz="2000" smtClean="0"/>
              <a:t>查看标记为 </a:t>
            </a:r>
            <a:r>
              <a:rPr lang="en-US" altLang="zh-CN" sz="2000" smtClean="0"/>
              <a:t>1 </a:t>
            </a:r>
            <a:r>
              <a:rPr lang="zh-CN" altLang="en-US" sz="2000" smtClean="0"/>
              <a:t>的代码的下一行代码。如果下一行代码是一个循环，则将标记 </a:t>
            </a:r>
            <a:r>
              <a:rPr lang="en-US" altLang="zh-CN" sz="2000" smtClean="0"/>
              <a:t>1 </a:t>
            </a:r>
            <a:r>
              <a:rPr lang="zh-CN" altLang="en-US" sz="2000" smtClean="0"/>
              <a:t>修改为 </a:t>
            </a:r>
            <a:r>
              <a:rPr lang="en-US" altLang="zh-CN" sz="2000" smtClean="0"/>
              <a:t>1 </a:t>
            </a:r>
            <a:r>
              <a:rPr lang="zh-CN" altLang="en-US" sz="2000" smtClean="0"/>
              <a:t>倍于循环的次数 </a:t>
            </a:r>
            <a:r>
              <a:rPr lang="en-US" altLang="zh-CN" sz="2000" smtClean="0"/>
              <a:t>1 * n</a:t>
            </a:r>
            <a:r>
              <a:rPr lang="zh-CN" altLang="en-US" sz="2000" smtClean="0"/>
              <a:t>。如果包含多个嵌套的循环，则将继续计算倍数，例如 </a:t>
            </a:r>
            <a:r>
              <a:rPr lang="en-US" altLang="zh-CN" sz="2000" smtClean="0"/>
              <a:t>1 * n * m</a:t>
            </a:r>
            <a:r>
              <a:rPr lang="zh-CN" altLang="en-US" sz="2000" smtClean="0"/>
              <a:t>。</a:t>
            </a:r>
          </a:p>
          <a:p>
            <a:pPr marL="0" indent="0" eaLnBrk="1" hangingPunct="1">
              <a:buFont typeface="Arial" panose="020B0604020202020204" pitchFamily="34" charset="0"/>
              <a:buNone/>
            </a:pPr>
            <a:r>
              <a:rPr lang="zh-CN" altLang="en-US" sz="2000" smtClean="0"/>
              <a:t>找到标记到的最大的值，就是运行时间的最大值，即算法复杂度描述的上界。</a:t>
            </a:r>
            <a:endParaRPr lang="en-CA" altLang="en-US" sz="2000" smtClean="0"/>
          </a:p>
        </p:txBody>
      </p:sp>
    </p:spTree>
    <p:extLst>
      <p:ext uri="{BB962C8B-B14F-4D97-AF65-F5344CB8AC3E}">
        <p14:creationId xmlns:p14="http://schemas.microsoft.com/office/powerpoint/2010/main" val="32446200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⑴ 找出算法中的基本语句；</a:t>
            </a:r>
          </a:p>
          <a:p>
            <a:pPr marL="0" indent="0" eaLnBrk="1" hangingPunct="1">
              <a:buFont typeface="Arial" panose="020B0604020202020204" pitchFamily="34" charset="0"/>
              <a:buNone/>
            </a:pPr>
            <a:r>
              <a:rPr lang="zh-CN" altLang="en-US" sz="2000" smtClean="0"/>
              <a:t>　　算法中执行次数最多的那条语句就是基本语句，通常是最内层循环的循环体。</a:t>
            </a:r>
            <a:endParaRPr lang="en-US" altLang="zh-CN" sz="2000" smtClean="0"/>
          </a:p>
          <a:p>
            <a:pPr marL="0" indent="0" eaLnBrk="1" hangingPunct="1">
              <a:buFont typeface="Arial" panose="020B0604020202020204" pitchFamily="34" charset="0"/>
              <a:buNone/>
            </a:pPr>
            <a:r>
              <a:rPr lang="zh-CN" altLang="en-US" sz="2000" smtClean="0"/>
              <a:t>⑵ 计算基本语句的执行次数的数量级；</a:t>
            </a:r>
          </a:p>
          <a:p>
            <a:pPr marL="0" indent="0" eaLnBrk="1" hangingPunct="1">
              <a:buFont typeface="Arial" panose="020B0604020202020204" pitchFamily="34" charset="0"/>
              <a:buNone/>
            </a:pPr>
            <a:r>
              <a:rPr lang="zh-CN" altLang="en-US" sz="2000" smtClean="0"/>
              <a:t>　　只需计算基本语句执行次数的数量级，这就意味着只要保证基本语句执行次数的函数中的最高次幂正确即可，可以忽略所有低次幂和最高次幂的系数。这样能够简化算法分析，并且使注意力集中在最重要的一点上：增长率。</a:t>
            </a:r>
          </a:p>
          <a:p>
            <a:pPr marL="0" indent="0" eaLnBrk="1" hangingPunct="1">
              <a:buFont typeface="Arial" panose="020B0604020202020204" pitchFamily="34" charset="0"/>
              <a:buNone/>
            </a:pPr>
            <a:r>
              <a:rPr lang="zh-CN" altLang="en-US" sz="2000" smtClean="0"/>
              <a:t>⑶ 用大</a:t>
            </a:r>
            <a:r>
              <a:rPr lang="en-US" altLang="zh-CN" sz="2000" smtClean="0"/>
              <a:t>Ο</a:t>
            </a:r>
            <a:r>
              <a:rPr lang="zh-CN" altLang="en-US" sz="2000" smtClean="0"/>
              <a:t>记号表示算法的时间性能。</a:t>
            </a:r>
          </a:p>
          <a:p>
            <a:pPr marL="0" indent="0" eaLnBrk="1" hangingPunct="1">
              <a:buFont typeface="Arial" panose="020B0604020202020204" pitchFamily="34" charset="0"/>
              <a:buNone/>
            </a:pPr>
            <a:r>
              <a:rPr lang="zh-CN" altLang="en-US" sz="2000" smtClean="0"/>
              <a:t>　　将基本语句执行次数的数量级放入大</a:t>
            </a:r>
            <a:r>
              <a:rPr lang="en-US" altLang="zh-CN" sz="2000" smtClean="0"/>
              <a:t>Ο</a:t>
            </a:r>
            <a:r>
              <a:rPr lang="zh-CN" altLang="en-US" sz="2000" smtClean="0"/>
              <a:t>记号中。</a:t>
            </a:r>
          </a:p>
          <a:p>
            <a:pPr marL="0" indent="0" eaLnBrk="1" hangingPunct="1">
              <a:buFont typeface="Arial" panose="020B0604020202020204" pitchFamily="34" charset="0"/>
              <a:buNone/>
            </a:pPr>
            <a:r>
              <a:rPr lang="zh-CN" altLang="en-US" sz="2000" smtClean="0"/>
              <a:t>　　如果算法中包含嵌套的循环，则基本语句通常是最内层的循环体，如果算法中包含并列的循环，则将并列循环的时间复杂度相加。例如：</a:t>
            </a:r>
            <a:endParaRPr lang="en-CA" altLang="en-US" sz="2000" smtClean="0"/>
          </a:p>
        </p:txBody>
      </p:sp>
    </p:spTree>
    <p:extLst>
      <p:ext uri="{BB962C8B-B14F-4D97-AF65-F5344CB8AC3E}">
        <p14:creationId xmlns:p14="http://schemas.microsoft.com/office/powerpoint/2010/main" val="30109249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for (i=1; i&lt;=n; i++)  </a:t>
            </a:r>
          </a:p>
          <a:p>
            <a:pPr marL="0" indent="0" eaLnBrk="1" hangingPunct="1">
              <a:buFont typeface="Arial" panose="020B0604020202020204" pitchFamily="34" charset="0"/>
              <a:buNone/>
            </a:pPr>
            <a:r>
              <a:rPr lang="en-CA" altLang="en-US" sz="2000" smtClean="0"/>
              <a:t>       x++;  </a:t>
            </a:r>
          </a:p>
          <a:p>
            <a:pPr marL="0" indent="0" eaLnBrk="1" hangingPunct="1">
              <a:buFont typeface="Arial" panose="020B0604020202020204" pitchFamily="34" charset="0"/>
              <a:buNone/>
            </a:pPr>
            <a:r>
              <a:rPr lang="en-CA" altLang="en-US" sz="2000" smtClean="0"/>
              <a:t>for (i=1; i&lt;=n; i++)  </a:t>
            </a:r>
          </a:p>
          <a:p>
            <a:pPr marL="0" indent="0" eaLnBrk="1" hangingPunct="1">
              <a:buFont typeface="Arial" panose="020B0604020202020204" pitchFamily="34" charset="0"/>
              <a:buNone/>
            </a:pPr>
            <a:r>
              <a:rPr lang="en-CA" altLang="en-US" sz="2000" smtClean="0"/>
              <a:t>    　for (j=1; j&lt;=n; j++)  </a:t>
            </a:r>
          </a:p>
          <a:p>
            <a:pPr marL="0" indent="0" eaLnBrk="1" hangingPunct="1">
              <a:buFont typeface="Arial" panose="020B0604020202020204" pitchFamily="34" charset="0"/>
              <a:buNone/>
            </a:pPr>
            <a:r>
              <a:rPr lang="en-CA" altLang="en-US" sz="2000" smtClean="0"/>
              <a:t>          x++; </a:t>
            </a:r>
          </a:p>
          <a:p>
            <a:pPr marL="0" indent="0" eaLnBrk="1" hangingPunct="1">
              <a:buFont typeface="Arial" panose="020B0604020202020204" pitchFamily="34" charset="0"/>
              <a:buNone/>
            </a:pPr>
            <a:endParaRPr lang="en-US" altLang="en-US" sz="2000" smtClean="0"/>
          </a:p>
          <a:p>
            <a:pPr marL="0" indent="0" eaLnBrk="1" hangingPunct="1">
              <a:buFont typeface="Arial" panose="020B0604020202020204" pitchFamily="34" charset="0"/>
              <a:buNone/>
            </a:pPr>
            <a:r>
              <a:rPr lang="zh-CN" altLang="en-US" sz="2000" smtClean="0"/>
              <a:t>第一个</a:t>
            </a:r>
            <a:r>
              <a:rPr lang="en-US" altLang="zh-CN" sz="2000" smtClean="0"/>
              <a:t>for</a:t>
            </a:r>
            <a:r>
              <a:rPr lang="zh-CN" altLang="en-US" sz="2000" smtClean="0"/>
              <a:t>循环的时间复杂度为</a:t>
            </a:r>
            <a:r>
              <a:rPr lang="en-US" altLang="zh-CN" sz="2000" smtClean="0"/>
              <a:t>Ο(n)</a:t>
            </a:r>
            <a:r>
              <a:rPr lang="zh-CN" altLang="en-US" sz="2000" smtClean="0"/>
              <a:t>，第二个</a:t>
            </a:r>
            <a:r>
              <a:rPr lang="en-US" altLang="zh-CN" sz="2000" smtClean="0"/>
              <a:t>for</a:t>
            </a:r>
            <a:r>
              <a:rPr lang="zh-CN" altLang="en-US" sz="2000" smtClean="0"/>
              <a:t>循环的时间复杂度为</a:t>
            </a:r>
            <a:r>
              <a:rPr lang="en-US" altLang="zh-CN" sz="2000" smtClean="0"/>
              <a:t>Ο(n2)</a:t>
            </a:r>
            <a:r>
              <a:rPr lang="zh-CN" altLang="en-US" sz="2000" smtClean="0"/>
              <a:t>，则整个算法的时间复杂度为</a:t>
            </a:r>
            <a:r>
              <a:rPr lang="en-US" altLang="zh-CN" sz="2000" smtClean="0"/>
              <a:t>Ο(n+n2)=Ο(n2)</a:t>
            </a:r>
            <a:r>
              <a:rPr lang="zh-CN" altLang="en-US" sz="2000" smtClean="0"/>
              <a:t>。</a:t>
            </a:r>
            <a:endParaRPr lang="en-US" altLang="zh-CN" sz="2000" smtClean="0"/>
          </a:p>
          <a:p>
            <a:pPr marL="0" indent="0" eaLnBrk="1" hangingPunct="1">
              <a:buFont typeface="Arial" panose="020B0604020202020204" pitchFamily="34" charset="0"/>
              <a:buNone/>
            </a:pPr>
            <a:r>
              <a:rPr lang="en-US" altLang="zh-CN" sz="2000" smtClean="0"/>
              <a:t>Ο(1)</a:t>
            </a:r>
            <a:r>
              <a:rPr lang="zh-CN" altLang="en-US" sz="2000" smtClean="0"/>
              <a:t>表示基本语句的执行次数是一个常数，一般来说，只要算法中不存在循环语句，其时间复杂度就是</a:t>
            </a:r>
            <a:r>
              <a:rPr lang="en-US" altLang="zh-CN" sz="2000" smtClean="0"/>
              <a:t>Ο(1)</a:t>
            </a:r>
            <a:r>
              <a:rPr lang="zh-CN" altLang="en-US" sz="2000" smtClean="0"/>
              <a:t>。其中</a:t>
            </a:r>
            <a:r>
              <a:rPr lang="en-US" altLang="zh-CN" sz="2000" smtClean="0"/>
              <a:t>Ο(log2n)</a:t>
            </a:r>
            <a:r>
              <a:rPr lang="zh-CN" altLang="en-US" sz="2000" smtClean="0"/>
              <a:t>、</a:t>
            </a:r>
            <a:r>
              <a:rPr lang="en-US" altLang="zh-CN" sz="2000" smtClean="0"/>
              <a:t>Ο(n)</a:t>
            </a:r>
            <a:r>
              <a:rPr lang="zh-CN" altLang="en-US" sz="2000" smtClean="0"/>
              <a:t>、 </a:t>
            </a:r>
            <a:r>
              <a:rPr lang="en-US" altLang="zh-CN" sz="2000" smtClean="0"/>
              <a:t>Ο(nlog2n)</a:t>
            </a:r>
            <a:r>
              <a:rPr lang="zh-CN" altLang="en-US" sz="2000" smtClean="0"/>
              <a:t>、</a:t>
            </a:r>
            <a:r>
              <a:rPr lang="en-US" altLang="zh-CN" sz="2000" smtClean="0"/>
              <a:t>Ο(n2)</a:t>
            </a:r>
            <a:r>
              <a:rPr lang="zh-CN" altLang="en-US" sz="2000" smtClean="0"/>
              <a:t>和</a:t>
            </a:r>
            <a:r>
              <a:rPr lang="en-US" altLang="zh-CN" sz="2000" smtClean="0"/>
              <a:t>Ο(n3)</a:t>
            </a:r>
            <a:r>
              <a:rPr lang="zh-CN" altLang="en-US" sz="2000" smtClean="0"/>
              <a:t>称为多项式时间，而</a:t>
            </a:r>
            <a:r>
              <a:rPr lang="en-US" altLang="zh-CN" sz="2000" smtClean="0"/>
              <a:t>Ο(2n)</a:t>
            </a:r>
            <a:r>
              <a:rPr lang="zh-CN" altLang="en-US" sz="2000" smtClean="0"/>
              <a:t>和</a:t>
            </a:r>
            <a:r>
              <a:rPr lang="en-US" altLang="zh-CN" sz="2000" smtClean="0"/>
              <a:t>Ο(n!)</a:t>
            </a:r>
            <a:r>
              <a:rPr lang="zh-CN" altLang="en-US" sz="2000" smtClean="0"/>
              <a:t>称为指数时间。计算机科学家普遍认为前者（即多项式时间复杂度的算法）是有效算法，把这类问题称为</a:t>
            </a:r>
            <a:r>
              <a:rPr lang="en-US" altLang="zh-CN" sz="2000" smtClean="0"/>
              <a:t>P</a:t>
            </a:r>
            <a:r>
              <a:rPr lang="zh-CN" altLang="en-US" sz="2000" smtClean="0"/>
              <a:t>（</a:t>
            </a:r>
            <a:r>
              <a:rPr lang="en-US" altLang="zh-CN" sz="2000" smtClean="0"/>
              <a:t>Polynomial,</a:t>
            </a:r>
            <a:r>
              <a:rPr lang="zh-CN" altLang="en-US" sz="2000" smtClean="0"/>
              <a:t>多项式）类问题，而把后者（即指数时间复杂度的算法）称为</a:t>
            </a:r>
            <a:r>
              <a:rPr lang="en-US" altLang="zh-CN" sz="2000" smtClean="0"/>
              <a:t>NP</a:t>
            </a:r>
            <a:r>
              <a:rPr lang="zh-CN" altLang="en-US" sz="2000" smtClean="0"/>
              <a:t>（</a:t>
            </a:r>
            <a:r>
              <a:rPr lang="en-US" altLang="zh-CN" sz="2000" smtClean="0"/>
              <a:t>Non-Deterministic Polynomial, </a:t>
            </a:r>
            <a:r>
              <a:rPr lang="zh-CN" altLang="en-US" sz="2000" smtClean="0"/>
              <a:t>非确定多项式）问题。</a:t>
            </a:r>
            <a:endParaRPr lang="en-CA" altLang="en-US" sz="2000" smtClean="0"/>
          </a:p>
        </p:txBody>
      </p:sp>
    </p:spTree>
    <p:extLst>
      <p:ext uri="{BB962C8B-B14F-4D97-AF65-F5344CB8AC3E}">
        <p14:creationId xmlns:p14="http://schemas.microsoft.com/office/powerpoint/2010/main" val="3985790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常见的时间复杂度进行示例说明：</a:t>
            </a:r>
          </a:p>
          <a:p>
            <a:pPr marL="0" indent="0" eaLnBrk="1" hangingPunct="1">
              <a:buFont typeface="Arial" panose="020B0604020202020204" pitchFamily="34" charset="0"/>
              <a:buNone/>
            </a:pPr>
            <a:r>
              <a:rPr lang="en-US" altLang="zh-CN" sz="2000" smtClean="0"/>
              <a:t>(1)</a:t>
            </a:r>
            <a:r>
              <a:rPr lang="zh-CN" altLang="en-US" sz="2000" smtClean="0"/>
              <a:t>、</a:t>
            </a:r>
            <a:r>
              <a:rPr lang="en-US" altLang="zh-CN" sz="2000" smtClean="0"/>
              <a:t>O(1)</a:t>
            </a:r>
          </a:p>
          <a:p>
            <a:pPr marL="0" indent="0" eaLnBrk="1" hangingPunct="1">
              <a:buFont typeface="Arial" panose="020B0604020202020204" pitchFamily="34" charset="0"/>
              <a:buNone/>
            </a:pPr>
            <a:r>
              <a:rPr lang="en-US" altLang="zh-CN" sz="2000" smtClean="0"/>
              <a:t>        Temp=i; i=j; j=temp;                    </a:t>
            </a:r>
          </a:p>
          <a:p>
            <a:pPr marL="0" indent="0" eaLnBrk="1" hangingPunct="1">
              <a:buFont typeface="Arial" panose="020B0604020202020204" pitchFamily="34" charset="0"/>
              <a:buNone/>
            </a:pPr>
            <a:r>
              <a:rPr lang="zh-CN" altLang="en-US" sz="2000" smtClean="0"/>
              <a:t>以上三条单个语句的频度均为</a:t>
            </a:r>
            <a:r>
              <a:rPr lang="en-US" altLang="zh-CN" sz="2000" smtClean="0"/>
              <a:t>1</a:t>
            </a:r>
            <a:r>
              <a:rPr lang="zh-CN" altLang="en-US" sz="2000" smtClean="0"/>
              <a:t>，该程序段的执行时间是一个与问题规模</a:t>
            </a:r>
            <a:r>
              <a:rPr lang="en-US" altLang="zh-CN" sz="2000" smtClean="0"/>
              <a:t>n</a:t>
            </a:r>
            <a:r>
              <a:rPr lang="zh-CN" altLang="en-US" sz="2000" smtClean="0"/>
              <a:t>无关的常数。算法的时间复杂度为常数阶，记作</a:t>
            </a:r>
            <a:r>
              <a:rPr lang="en-US" altLang="zh-CN" sz="2000" smtClean="0"/>
              <a:t>T(n)=O(1)</a:t>
            </a:r>
            <a:r>
              <a:rPr lang="zh-CN" altLang="en-US" sz="2000" smtClean="0"/>
              <a:t>。注意：如果算法的执行时间不随着问题规模</a:t>
            </a:r>
            <a:r>
              <a:rPr lang="en-US" altLang="zh-CN" sz="2000" smtClean="0"/>
              <a:t>n</a:t>
            </a:r>
            <a:r>
              <a:rPr lang="zh-CN" altLang="en-US" sz="2000" smtClean="0"/>
              <a:t>的增加而增长，即使算法中有上千条语句，其执行时间也不过是一个较大的常数。此类算法的时间复杂度是</a:t>
            </a:r>
            <a:r>
              <a:rPr lang="en-US" altLang="zh-CN" sz="2000" smtClean="0"/>
              <a:t>O(1)</a:t>
            </a:r>
            <a:r>
              <a:rPr lang="zh-CN" altLang="en-US" sz="2000" smtClean="0"/>
              <a:t>。</a:t>
            </a:r>
            <a:endParaRPr lang="en-CA" altLang="en-US" sz="2000" smtClean="0"/>
          </a:p>
        </p:txBody>
      </p:sp>
    </p:spTree>
    <p:extLst>
      <p:ext uri="{BB962C8B-B14F-4D97-AF65-F5344CB8AC3E}">
        <p14:creationId xmlns:p14="http://schemas.microsoft.com/office/powerpoint/2010/main" val="33242960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sum=0；                 （</a:t>
            </a:r>
            <a:r>
              <a:rPr lang="zh-CN" altLang="en-US" sz="2000" smtClean="0"/>
              <a:t>一次）  </a:t>
            </a:r>
          </a:p>
          <a:p>
            <a:pPr marL="0" indent="0" eaLnBrk="1" hangingPunct="1">
              <a:buFont typeface="Arial" panose="020B0604020202020204" pitchFamily="34" charset="0"/>
              <a:buNone/>
            </a:pPr>
            <a:r>
              <a:rPr lang="en-CA" altLang="en-US" sz="2000" smtClean="0"/>
              <a:t>for(i=1;i&lt;=n;i++)     （n+1</a:t>
            </a:r>
            <a:r>
              <a:rPr lang="zh-CN" altLang="en-US" sz="2000" smtClean="0"/>
              <a:t>次）  </a:t>
            </a:r>
          </a:p>
          <a:p>
            <a:pPr marL="0" indent="0" eaLnBrk="1" hangingPunct="1">
              <a:buFont typeface="Arial" panose="020B0604020202020204" pitchFamily="34" charset="0"/>
              <a:buNone/>
            </a:pPr>
            <a:r>
              <a:rPr lang="zh-CN" altLang="en-US" sz="2000" smtClean="0"/>
              <a:t>   </a:t>
            </a:r>
            <a:r>
              <a:rPr lang="en-CA" altLang="en-US" sz="2000" smtClean="0"/>
              <a:t>for(j=1;j&lt;=n;j++) （n2</a:t>
            </a:r>
            <a:r>
              <a:rPr lang="zh-CN" altLang="en-US" sz="2000" smtClean="0"/>
              <a:t>次）  </a:t>
            </a:r>
          </a:p>
          <a:p>
            <a:pPr marL="0" indent="0" eaLnBrk="1" hangingPunct="1">
              <a:buFont typeface="Arial" panose="020B0604020202020204" pitchFamily="34" charset="0"/>
              <a:buNone/>
            </a:pPr>
            <a:r>
              <a:rPr lang="zh-CN" altLang="en-US" sz="2000" smtClean="0"/>
              <a:t>    </a:t>
            </a:r>
            <a:r>
              <a:rPr lang="en-CA" altLang="en-US" sz="2000" smtClean="0"/>
              <a:t>sum++；            （n2</a:t>
            </a:r>
            <a:r>
              <a:rPr lang="zh-CN" altLang="en-US" sz="2000" smtClean="0"/>
              <a:t>次）  </a:t>
            </a:r>
          </a:p>
          <a:p>
            <a:pPr marL="0" indent="0" eaLnBrk="1" hangingPunct="1">
              <a:buFont typeface="Arial" panose="020B0604020202020204" pitchFamily="34" charset="0"/>
              <a:buNone/>
            </a:pPr>
            <a:r>
              <a:rPr lang="zh-CN" altLang="en-US" sz="2000" smtClean="0"/>
              <a:t>解：因为</a:t>
            </a:r>
            <a:r>
              <a:rPr lang="el-GR" altLang="en-US" sz="2000" smtClean="0"/>
              <a:t>Θ(2</a:t>
            </a:r>
            <a:r>
              <a:rPr lang="en-CA" altLang="en-US" sz="2000" smtClean="0"/>
              <a:t>n2+n+1)=n2（</a:t>
            </a:r>
            <a:r>
              <a:rPr lang="el-GR" altLang="en-US" sz="2000" smtClean="0"/>
              <a:t>Θ</a:t>
            </a:r>
            <a:r>
              <a:rPr lang="zh-CN" altLang="en-US" sz="2000" smtClean="0"/>
              <a:t>即：去低阶项，去掉常数项，去掉高阶项的常参得到），所以</a:t>
            </a:r>
            <a:r>
              <a:rPr lang="en-CA" altLang="en-US" sz="2000" smtClean="0"/>
              <a:t>T(n)= =O(n2)；</a:t>
            </a:r>
          </a:p>
        </p:txBody>
      </p:sp>
    </p:spTree>
    <p:extLst>
      <p:ext uri="{BB962C8B-B14F-4D97-AF65-F5344CB8AC3E}">
        <p14:creationId xmlns:p14="http://schemas.microsoft.com/office/powerpoint/2010/main" val="39851516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for (i=1;i&lt;n;i++)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y=y+1;         ①     </a:t>
            </a:r>
          </a:p>
          <a:p>
            <a:pPr marL="0" indent="0" eaLnBrk="1" hangingPunct="1">
              <a:buFont typeface="Arial" panose="020B0604020202020204" pitchFamily="34" charset="0"/>
              <a:buNone/>
            </a:pPr>
            <a:r>
              <a:rPr lang="en-CA" altLang="en-US" sz="2000" smtClean="0"/>
              <a:t>     for (j=0;j&lt;=(2*n);j++)      </a:t>
            </a:r>
          </a:p>
          <a:p>
            <a:pPr marL="0" indent="0" eaLnBrk="1" hangingPunct="1">
              <a:buFont typeface="Arial" panose="020B0604020202020204" pitchFamily="34" charset="0"/>
              <a:buNone/>
            </a:pPr>
            <a:r>
              <a:rPr lang="en-CA" altLang="en-US" sz="2000" smtClean="0"/>
              <a:t>        x++;         ②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zh-CN" altLang="en-US" sz="2000" smtClean="0"/>
              <a:t>解： 语句</a:t>
            </a:r>
            <a:r>
              <a:rPr lang="en-US" altLang="zh-CN" sz="2000" smtClean="0"/>
              <a:t>1</a:t>
            </a:r>
            <a:r>
              <a:rPr lang="zh-CN" altLang="en-US" sz="2000" smtClean="0"/>
              <a:t>的频度是</a:t>
            </a:r>
            <a:r>
              <a:rPr lang="en-CA" altLang="en-US" sz="2000" smtClean="0"/>
              <a:t>n-1</a:t>
            </a:r>
          </a:p>
          <a:p>
            <a:pPr marL="0" indent="0" eaLnBrk="1" hangingPunct="1">
              <a:buFont typeface="Arial" panose="020B0604020202020204" pitchFamily="34" charset="0"/>
              <a:buNone/>
            </a:pPr>
            <a:r>
              <a:rPr lang="en-CA" altLang="en-US" sz="2000" smtClean="0"/>
              <a:t>          </a:t>
            </a:r>
            <a:r>
              <a:rPr lang="zh-CN" altLang="en-US" sz="2000" smtClean="0"/>
              <a:t>语句</a:t>
            </a:r>
            <a:r>
              <a:rPr lang="en-US" altLang="zh-CN" sz="2000" smtClean="0"/>
              <a:t>2</a:t>
            </a:r>
            <a:r>
              <a:rPr lang="zh-CN" altLang="en-US" sz="2000" smtClean="0"/>
              <a:t>的频度是</a:t>
            </a:r>
            <a:r>
              <a:rPr lang="en-US" altLang="zh-CN" sz="2000" smtClean="0"/>
              <a:t>(</a:t>
            </a:r>
            <a:r>
              <a:rPr lang="en-CA" altLang="en-US" sz="2000" smtClean="0"/>
              <a:t>n-1)*(2n+1)=2n2-n-1</a:t>
            </a:r>
          </a:p>
          <a:p>
            <a:pPr marL="0" indent="0" eaLnBrk="1" hangingPunct="1">
              <a:buFont typeface="Arial" panose="020B0604020202020204" pitchFamily="34" charset="0"/>
              <a:buNone/>
            </a:pPr>
            <a:r>
              <a:rPr lang="en-CA" altLang="en-US" sz="2000" smtClean="0"/>
              <a:t>          f(n)=2n2-n-1+(n-1)=2n2-2；</a:t>
            </a:r>
          </a:p>
          <a:p>
            <a:pPr marL="0" indent="0" eaLnBrk="1" hangingPunct="1">
              <a:buFont typeface="Arial" panose="020B0604020202020204" pitchFamily="34" charset="0"/>
              <a:buNone/>
            </a:pPr>
            <a:r>
              <a:rPr lang="en-CA" altLang="en-US" sz="2000" smtClean="0"/>
              <a:t>        </a:t>
            </a:r>
            <a:r>
              <a:rPr lang="zh-CN" altLang="en-US" sz="2000" smtClean="0"/>
              <a:t>又</a:t>
            </a:r>
            <a:r>
              <a:rPr lang="el-GR" altLang="en-US" sz="2000" smtClean="0"/>
              <a:t>Θ(2</a:t>
            </a:r>
            <a:r>
              <a:rPr lang="en-CA" altLang="en-US" sz="2000" smtClean="0"/>
              <a:t>n2-2)=n2</a:t>
            </a:r>
          </a:p>
          <a:p>
            <a:pPr marL="0" indent="0" eaLnBrk="1" hangingPunct="1">
              <a:buFont typeface="Arial" panose="020B0604020202020204" pitchFamily="34" charset="0"/>
              <a:buNone/>
            </a:pPr>
            <a:r>
              <a:rPr lang="en-CA" altLang="en-US" sz="2000" smtClean="0"/>
              <a:t>          </a:t>
            </a:r>
            <a:r>
              <a:rPr lang="zh-CN" altLang="en-US" sz="2000" smtClean="0"/>
              <a:t>该程序的时间复杂度</a:t>
            </a:r>
            <a:r>
              <a:rPr lang="en-CA" altLang="en-US" sz="2000" smtClean="0"/>
              <a:t>T(n)=O(n2).  </a:t>
            </a:r>
          </a:p>
          <a:p>
            <a:pPr marL="0" indent="0" eaLnBrk="1" hangingPunct="1">
              <a:buFont typeface="Arial" panose="020B0604020202020204" pitchFamily="34" charset="0"/>
              <a:buNone/>
            </a:pPr>
            <a:r>
              <a:rPr lang="en-CA" altLang="en-US" sz="2000" smtClean="0"/>
              <a:t>　　</a:t>
            </a:r>
            <a:r>
              <a:rPr lang="zh-CN" altLang="en-US" sz="2000" smtClean="0"/>
              <a:t>一般情况下，对步进循环语句只需考虑循环体中语句的执行次数，忽略该语句中步长加</a:t>
            </a:r>
            <a:r>
              <a:rPr lang="en-US" altLang="zh-CN" sz="2000" smtClean="0"/>
              <a:t>1</a:t>
            </a:r>
            <a:r>
              <a:rPr lang="zh-CN" altLang="en-US" sz="2000" smtClean="0"/>
              <a:t>、终值判别、控制转移等成分，当有若干个循环语句时，算法的时间复杂度是由嵌套层数最多的循环语句中最内层语句的频度</a:t>
            </a:r>
            <a:r>
              <a:rPr lang="en-CA" altLang="en-US" sz="2000" smtClean="0"/>
              <a:t>f(n)</a:t>
            </a:r>
            <a:r>
              <a:rPr lang="zh-CN" altLang="en-US" sz="2000" smtClean="0"/>
              <a:t>决定的。 </a:t>
            </a:r>
            <a:endParaRPr lang="en-CA" altLang="en-US" sz="2000" smtClean="0"/>
          </a:p>
        </p:txBody>
      </p:sp>
    </p:spTree>
    <p:extLst>
      <p:ext uri="{BB962C8B-B14F-4D97-AF65-F5344CB8AC3E}">
        <p14:creationId xmlns:p14="http://schemas.microsoft.com/office/powerpoint/2010/main" val="20211338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85763"/>
            <a:ext cx="10515600" cy="5791200"/>
          </a:xfrm>
        </p:spPr>
        <p:txBody>
          <a:bodyPr>
            <a:normAutofit fontScale="92500" lnSpcReduction="10000"/>
          </a:bodyPr>
          <a:lstStyle/>
          <a:p>
            <a:pPr marL="0" indent="0" eaLnBrk="1" hangingPunct="1">
              <a:buFont typeface="Arial" panose="020B0604020202020204" pitchFamily="34" charset="0"/>
              <a:buNone/>
            </a:pPr>
            <a:r>
              <a:rPr lang="en-CA" altLang="en-US" sz="2000" smtClean="0"/>
              <a:t>O(n)                                                              </a:t>
            </a:r>
          </a:p>
          <a:p>
            <a:pPr marL="0" indent="0" eaLnBrk="1" hangingPunct="1">
              <a:buFont typeface="Arial" panose="020B0604020202020204" pitchFamily="34" charset="0"/>
              <a:buNone/>
            </a:pPr>
            <a:r>
              <a:rPr lang="en-CA" altLang="en-US" sz="2000" smtClean="0"/>
              <a:t>[java] view plain copy</a:t>
            </a:r>
          </a:p>
          <a:p>
            <a:pPr marL="0" indent="0" eaLnBrk="1" hangingPunct="1">
              <a:buFont typeface="Arial" panose="020B0604020202020204" pitchFamily="34" charset="0"/>
              <a:buNone/>
            </a:pPr>
            <a:r>
              <a:rPr lang="en-CA" altLang="en-US" sz="2000" smtClean="0"/>
              <a:t>a=0;  </a:t>
            </a:r>
          </a:p>
          <a:p>
            <a:pPr marL="0" indent="0" eaLnBrk="1" hangingPunct="1">
              <a:buFont typeface="Arial" panose="020B0604020202020204" pitchFamily="34" charset="0"/>
              <a:buNone/>
            </a:pPr>
            <a:r>
              <a:rPr lang="en-CA" altLang="en-US" sz="2000" smtClean="0"/>
              <a:t>  b=1;                      ①  </a:t>
            </a:r>
          </a:p>
          <a:p>
            <a:pPr marL="0" indent="0" eaLnBrk="1" hangingPunct="1">
              <a:buFont typeface="Arial" panose="020B0604020202020204" pitchFamily="34" charset="0"/>
              <a:buNone/>
            </a:pPr>
            <a:r>
              <a:rPr lang="en-CA" altLang="en-US" sz="2000" smtClean="0"/>
              <a:t>  for (i=1;i&lt;=n;i++) ②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s=a+b;　　　　③  </a:t>
            </a:r>
          </a:p>
          <a:p>
            <a:pPr marL="0" indent="0" eaLnBrk="1" hangingPunct="1">
              <a:buFont typeface="Arial" panose="020B0604020202020204" pitchFamily="34" charset="0"/>
              <a:buNone/>
            </a:pPr>
            <a:r>
              <a:rPr lang="en-CA" altLang="en-US" sz="2000" smtClean="0"/>
              <a:t>     b=a;　　　　　④    </a:t>
            </a:r>
          </a:p>
          <a:p>
            <a:pPr marL="0" indent="0" eaLnBrk="1" hangingPunct="1">
              <a:buFont typeface="Arial" panose="020B0604020202020204" pitchFamily="34" charset="0"/>
              <a:buNone/>
            </a:pPr>
            <a:r>
              <a:rPr lang="en-CA" altLang="en-US" sz="2000" smtClean="0"/>
              <a:t>     a=s;　　　　　⑤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zh-CN" altLang="en-US" sz="2000" smtClean="0"/>
              <a:t>解： 语句</a:t>
            </a:r>
            <a:r>
              <a:rPr lang="en-US" altLang="zh-CN" sz="2000" smtClean="0"/>
              <a:t>1</a:t>
            </a:r>
            <a:r>
              <a:rPr lang="zh-CN" altLang="en-US" sz="2000" smtClean="0"/>
              <a:t>的频度：</a:t>
            </a:r>
            <a:r>
              <a:rPr lang="en-US" altLang="zh-CN" sz="2000" smtClean="0"/>
              <a:t>2,        </a:t>
            </a:r>
          </a:p>
          <a:p>
            <a:pPr marL="0" indent="0" eaLnBrk="1" hangingPunct="1">
              <a:buFont typeface="Arial" panose="020B0604020202020204" pitchFamily="34" charset="0"/>
              <a:buNone/>
            </a:pPr>
            <a:r>
              <a:rPr lang="en-US" altLang="zh-CN" sz="2000" smtClean="0"/>
              <a:t>           </a:t>
            </a:r>
            <a:r>
              <a:rPr lang="zh-CN" altLang="en-US" sz="2000" smtClean="0"/>
              <a:t>语句</a:t>
            </a:r>
            <a:r>
              <a:rPr lang="en-US" altLang="zh-CN" sz="2000" smtClean="0"/>
              <a:t>2</a:t>
            </a:r>
            <a:r>
              <a:rPr lang="zh-CN" altLang="en-US" sz="2000" smtClean="0"/>
              <a:t>的频度： </a:t>
            </a:r>
            <a:r>
              <a:rPr lang="en-CA" altLang="en-US" sz="2000" smtClean="0"/>
              <a:t>n,        </a:t>
            </a:r>
          </a:p>
          <a:p>
            <a:pPr marL="0" indent="0" eaLnBrk="1" hangingPunct="1">
              <a:buFont typeface="Arial" panose="020B0604020202020204" pitchFamily="34" charset="0"/>
              <a:buNone/>
            </a:pPr>
            <a:r>
              <a:rPr lang="en-CA" altLang="en-US" sz="2000" smtClean="0"/>
              <a:t>          </a:t>
            </a:r>
            <a:r>
              <a:rPr lang="zh-CN" altLang="en-US" sz="2000" smtClean="0"/>
              <a:t>语句</a:t>
            </a:r>
            <a:r>
              <a:rPr lang="en-US" altLang="zh-CN" sz="2000" smtClean="0"/>
              <a:t>3</a:t>
            </a:r>
            <a:r>
              <a:rPr lang="zh-CN" altLang="en-US" sz="2000" smtClean="0"/>
              <a:t>的频度： </a:t>
            </a:r>
            <a:r>
              <a:rPr lang="en-CA" altLang="en-US" sz="2000" smtClean="0"/>
              <a:t>n-1,        </a:t>
            </a:r>
          </a:p>
          <a:p>
            <a:pPr marL="0" indent="0" eaLnBrk="1" hangingPunct="1">
              <a:buFont typeface="Arial" panose="020B0604020202020204" pitchFamily="34" charset="0"/>
              <a:buNone/>
            </a:pPr>
            <a:r>
              <a:rPr lang="en-CA" altLang="en-US" sz="2000" smtClean="0"/>
              <a:t>          </a:t>
            </a:r>
            <a:r>
              <a:rPr lang="zh-CN" altLang="en-US" sz="2000" smtClean="0"/>
              <a:t>语句</a:t>
            </a:r>
            <a:r>
              <a:rPr lang="en-US" altLang="zh-CN" sz="2000" smtClean="0"/>
              <a:t>4</a:t>
            </a:r>
            <a:r>
              <a:rPr lang="zh-CN" altLang="en-US" sz="2000" smtClean="0"/>
              <a:t>的频度：</a:t>
            </a:r>
            <a:r>
              <a:rPr lang="en-CA" altLang="en-US" sz="2000" smtClean="0"/>
              <a:t>n-1,    </a:t>
            </a:r>
          </a:p>
          <a:p>
            <a:pPr marL="0" indent="0" eaLnBrk="1" hangingPunct="1">
              <a:buFont typeface="Arial" panose="020B0604020202020204" pitchFamily="34" charset="0"/>
              <a:buNone/>
            </a:pPr>
            <a:r>
              <a:rPr lang="en-CA" altLang="en-US" sz="2000" smtClean="0"/>
              <a:t>          </a:t>
            </a:r>
            <a:r>
              <a:rPr lang="zh-CN" altLang="en-US" sz="2000" smtClean="0"/>
              <a:t>语句</a:t>
            </a:r>
            <a:r>
              <a:rPr lang="en-US" altLang="zh-CN" sz="2000" smtClean="0"/>
              <a:t>5</a:t>
            </a:r>
            <a:r>
              <a:rPr lang="zh-CN" altLang="en-US" sz="2000" smtClean="0"/>
              <a:t>的频度：</a:t>
            </a:r>
            <a:r>
              <a:rPr lang="en-CA" altLang="en-US" sz="2000" smtClean="0"/>
              <a:t>n-1,                                  </a:t>
            </a:r>
          </a:p>
          <a:p>
            <a:pPr marL="0" indent="0" eaLnBrk="1" hangingPunct="1">
              <a:buFont typeface="Arial" panose="020B0604020202020204" pitchFamily="34" charset="0"/>
              <a:buNone/>
            </a:pPr>
            <a:r>
              <a:rPr lang="en-CA" altLang="en-US" sz="2000" smtClean="0"/>
              <a:t>          T(n)=2+n+3(n-1)=4n-1=O(n).</a:t>
            </a:r>
          </a:p>
        </p:txBody>
      </p:sp>
    </p:spTree>
    <p:extLst>
      <p:ext uri="{BB962C8B-B14F-4D97-AF65-F5344CB8AC3E}">
        <p14:creationId xmlns:p14="http://schemas.microsoft.com/office/powerpoint/2010/main" val="40103431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O(log2n)</a:t>
            </a:r>
          </a:p>
          <a:p>
            <a:pPr marL="0" indent="0" eaLnBrk="1" hangingPunct="1">
              <a:buFont typeface="Arial" panose="020B0604020202020204" pitchFamily="34" charset="0"/>
              <a:buNone/>
            </a:pPr>
            <a:r>
              <a:rPr lang="en-CA" altLang="en-US" sz="2000" smtClean="0"/>
              <a:t>[java] view plain copy</a:t>
            </a:r>
          </a:p>
          <a:p>
            <a:pPr marL="0" indent="0" eaLnBrk="1" hangingPunct="1">
              <a:buFont typeface="Arial" panose="020B0604020202020204" pitchFamily="34" charset="0"/>
              <a:buNone/>
            </a:pPr>
            <a:r>
              <a:rPr lang="en-CA" altLang="en-US" sz="2000" smtClean="0"/>
              <a:t>i=1;     ①  </a:t>
            </a:r>
          </a:p>
          <a:p>
            <a:pPr marL="0" indent="0" eaLnBrk="1" hangingPunct="1">
              <a:buFont typeface="Arial" panose="020B0604020202020204" pitchFamily="34" charset="0"/>
              <a:buNone/>
            </a:pPr>
            <a:r>
              <a:rPr lang="en-US" altLang="zh-CN" sz="2000" smtClean="0"/>
              <a:t>w</a:t>
            </a:r>
            <a:r>
              <a:rPr lang="en-CA" altLang="en-US" sz="2000" smtClean="0"/>
              <a:t>hile (i&lt;=n)  </a:t>
            </a:r>
          </a:p>
          <a:p>
            <a:pPr marL="0" indent="0" eaLnBrk="1" hangingPunct="1">
              <a:buFont typeface="Arial" panose="020B0604020202020204" pitchFamily="34" charset="0"/>
              <a:buNone/>
            </a:pPr>
            <a:r>
              <a:rPr lang="en-CA" altLang="en-US" sz="2000" smtClean="0"/>
              <a:t>  i=i*2; ②  </a:t>
            </a:r>
          </a:p>
          <a:p>
            <a:pPr marL="0" indent="0" eaLnBrk="1" hangingPunct="1">
              <a:buFont typeface="Arial" panose="020B0604020202020204" pitchFamily="34" charset="0"/>
              <a:buNone/>
            </a:pPr>
            <a:r>
              <a:rPr lang="zh-CN" altLang="en-US" sz="2000" smtClean="0"/>
              <a:t>解： 语句</a:t>
            </a:r>
            <a:r>
              <a:rPr lang="en-US" altLang="zh-CN" sz="2000" smtClean="0"/>
              <a:t>1</a:t>
            </a:r>
            <a:r>
              <a:rPr lang="zh-CN" altLang="en-US" sz="2000" smtClean="0"/>
              <a:t>的频度是</a:t>
            </a:r>
            <a:r>
              <a:rPr lang="en-US" altLang="zh-CN" sz="2000" smtClean="0"/>
              <a:t>1,  </a:t>
            </a:r>
          </a:p>
          <a:p>
            <a:pPr marL="0" indent="0" eaLnBrk="1" hangingPunct="1">
              <a:buFont typeface="Arial" panose="020B0604020202020204" pitchFamily="34" charset="0"/>
              <a:buNone/>
            </a:pPr>
            <a:r>
              <a:rPr lang="en-US" altLang="zh-CN" sz="2000" smtClean="0"/>
              <a:t>          </a:t>
            </a:r>
            <a:r>
              <a:rPr lang="zh-CN" altLang="en-US" sz="2000" smtClean="0"/>
              <a:t>设语句</a:t>
            </a:r>
            <a:r>
              <a:rPr lang="en-US" altLang="zh-CN" sz="2000" smtClean="0"/>
              <a:t>2</a:t>
            </a:r>
            <a:r>
              <a:rPr lang="zh-CN" altLang="en-US" sz="2000" smtClean="0"/>
              <a:t>的频度是</a:t>
            </a:r>
            <a:r>
              <a:rPr lang="en-CA" altLang="en-US" sz="2000" smtClean="0"/>
              <a:t>f(n),   </a:t>
            </a:r>
            <a:r>
              <a:rPr lang="zh-CN" altLang="en-US" sz="2000" smtClean="0"/>
              <a:t>则：</a:t>
            </a:r>
            <a:r>
              <a:rPr lang="en-US" altLang="zh-CN" sz="2000" smtClean="0"/>
              <a:t>2^</a:t>
            </a:r>
            <a:r>
              <a:rPr lang="en-CA" altLang="en-US" sz="2000" smtClean="0"/>
              <a:t>f(n)&lt;=n;f(n)&lt;=log2n    </a:t>
            </a:r>
          </a:p>
          <a:p>
            <a:pPr marL="0" indent="0" eaLnBrk="1" hangingPunct="1">
              <a:buFont typeface="Arial" panose="020B0604020202020204" pitchFamily="34" charset="0"/>
              <a:buNone/>
            </a:pPr>
            <a:r>
              <a:rPr lang="en-CA" altLang="en-US" sz="2000" smtClean="0"/>
              <a:t>          </a:t>
            </a:r>
            <a:r>
              <a:rPr lang="zh-CN" altLang="en-US" sz="2000" smtClean="0"/>
              <a:t>取最大值</a:t>
            </a:r>
            <a:r>
              <a:rPr lang="en-CA" altLang="en-US" sz="2000" smtClean="0"/>
              <a:t>f(n)=log2n,</a:t>
            </a:r>
          </a:p>
          <a:p>
            <a:pPr marL="0" indent="0" eaLnBrk="1" hangingPunct="1">
              <a:buFont typeface="Arial" panose="020B0604020202020204" pitchFamily="34" charset="0"/>
              <a:buNone/>
            </a:pPr>
            <a:r>
              <a:rPr lang="en-CA" altLang="en-US" sz="2000" smtClean="0"/>
              <a:t>          T(n)=O(log2n )</a:t>
            </a:r>
          </a:p>
        </p:txBody>
      </p:sp>
    </p:spTree>
    <p:extLst>
      <p:ext uri="{BB962C8B-B14F-4D97-AF65-F5344CB8AC3E}">
        <p14:creationId xmlns:p14="http://schemas.microsoft.com/office/powerpoint/2010/main" val="40416021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en-CA" altLang="en-US" sz="2000" smtClean="0"/>
              <a:t>O(n3) </a:t>
            </a:r>
          </a:p>
          <a:p>
            <a:pPr marL="0" indent="0" eaLnBrk="1" hangingPunct="1">
              <a:buFont typeface="Arial" panose="020B0604020202020204" pitchFamily="34" charset="0"/>
              <a:buNone/>
            </a:pPr>
            <a:r>
              <a:rPr lang="en-CA" altLang="en-US" sz="2000" smtClean="0"/>
              <a:t>[java] view plain copy</a:t>
            </a:r>
          </a:p>
          <a:p>
            <a:pPr marL="0" indent="0" eaLnBrk="1" hangingPunct="1">
              <a:buFont typeface="Arial" panose="020B0604020202020204" pitchFamily="34" charset="0"/>
              <a:buNone/>
            </a:pPr>
            <a:r>
              <a:rPr lang="en-CA" altLang="en-US" sz="2000" smtClean="0"/>
              <a:t>for(i=0;i&lt;n;i++)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for(j=0;j&lt;i;j++)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for(k=0;k&lt;j;k++)  </a:t>
            </a:r>
          </a:p>
          <a:p>
            <a:pPr marL="0" indent="0" eaLnBrk="1" hangingPunct="1">
              <a:buFont typeface="Arial" panose="020B0604020202020204" pitchFamily="34" charset="0"/>
              <a:buNone/>
            </a:pPr>
            <a:r>
              <a:rPr lang="en-CA" altLang="en-US" sz="2000" smtClean="0"/>
              <a:t>            x=x+2;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en-CA" altLang="en-US" sz="2000" smtClean="0"/>
              <a:t>   }  </a:t>
            </a:r>
          </a:p>
          <a:p>
            <a:pPr marL="0" indent="0" eaLnBrk="1" hangingPunct="1">
              <a:buFont typeface="Arial" panose="020B0604020202020204" pitchFamily="34" charset="0"/>
              <a:buNone/>
            </a:pPr>
            <a:r>
              <a:rPr lang="zh-CN" altLang="en-US" sz="2000" smtClean="0"/>
              <a:t>解：当</a:t>
            </a:r>
            <a:r>
              <a:rPr lang="en-CA" altLang="en-US" sz="2000" smtClean="0"/>
              <a:t>i=m, j=k</a:t>
            </a:r>
            <a:r>
              <a:rPr lang="zh-CN" altLang="en-US" sz="2000" smtClean="0"/>
              <a:t>的时候</a:t>
            </a:r>
            <a:r>
              <a:rPr lang="en-US" altLang="zh-CN" sz="2000" smtClean="0"/>
              <a:t>,</a:t>
            </a:r>
            <a:r>
              <a:rPr lang="zh-CN" altLang="en-US" sz="2000" smtClean="0"/>
              <a:t>内层循环的次数为</a:t>
            </a:r>
            <a:r>
              <a:rPr lang="en-CA" altLang="en-US" sz="2000" smtClean="0"/>
              <a:t>k</a:t>
            </a:r>
            <a:r>
              <a:rPr lang="zh-CN" altLang="en-US" sz="2000" smtClean="0"/>
              <a:t>当</a:t>
            </a:r>
            <a:r>
              <a:rPr lang="en-CA" altLang="en-US" sz="2000" smtClean="0"/>
              <a:t>i=m</a:t>
            </a:r>
            <a:r>
              <a:rPr lang="zh-CN" altLang="en-US" sz="2000" smtClean="0"/>
              <a:t>时</a:t>
            </a:r>
            <a:r>
              <a:rPr lang="en-US" altLang="zh-CN" sz="2000" smtClean="0"/>
              <a:t>, </a:t>
            </a:r>
            <a:r>
              <a:rPr lang="en-CA" altLang="en-US" sz="2000" smtClean="0"/>
              <a:t>j </a:t>
            </a:r>
            <a:r>
              <a:rPr lang="zh-CN" altLang="en-US" sz="2000" smtClean="0"/>
              <a:t>可以取 </a:t>
            </a:r>
            <a:r>
              <a:rPr lang="en-US" altLang="zh-CN" sz="2000" smtClean="0"/>
              <a:t>0,1,...,</a:t>
            </a:r>
            <a:r>
              <a:rPr lang="en-CA" altLang="en-US" sz="2000" smtClean="0"/>
              <a:t>m-1 , </a:t>
            </a:r>
            <a:r>
              <a:rPr lang="zh-CN" altLang="en-US" sz="2000" smtClean="0"/>
              <a:t>所以这里最内循环共进行了</a:t>
            </a:r>
            <a:r>
              <a:rPr lang="en-US" altLang="zh-CN" sz="2000" smtClean="0"/>
              <a:t>0+1+...+</a:t>
            </a:r>
            <a:r>
              <a:rPr lang="en-CA" altLang="en-US" sz="2000" smtClean="0"/>
              <a:t>m-1=(m-1)m/2</a:t>
            </a:r>
            <a:r>
              <a:rPr lang="zh-CN" altLang="en-US" sz="2000" smtClean="0"/>
              <a:t>次所以</a:t>
            </a:r>
            <a:r>
              <a:rPr lang="en-US" altLang="zh-CN" sz="2000" smtClean="0"/>
              <a:t>,</a:t>
            </a:r>
            <a:r>
              <a:rPr lang="en-CA" altLang="en-US" sz="2000" smtClean="0"/>
              <a:t>i</a:t>
            </a:r>
            <a:r>
              <a:rPr lang="zh-CN" altLang="en-US" sz="2000" smtClean="0"/>
              <a:t>从</a:t>
            </a:r>
            <a:r>
              <a:rPr lang="en-US" altLang="zh-CN" sz="2000" smtClean="0"/>
              <a:t>0</a:t>
            </a:r>
            <a:r>
              <a:rPr lang="zh-CN" altLang="en-US" sz="2000" smtClean="0"/>
              <a:t>取到</a:t>
            </a:r>
            <a:r>
              <a:rPr lang="en-CA" altLang="en-US" sz="2000" smtClean="0"/>
              <a:t>n, </a:t>
            </a:r>
            <a:r>
              <a:rPr lang="zh-CN" altLang="en-US" sz="2000" smtClean="0"/>
              <a:t>则循环共进行了</a:t>
            </a:r>
            <a:r>
              <a:rPr lang="en-US" altLang="zh-CN" sz="2000" smtClean="0"/>
              <a:t>: 0+(1-1)*1/2+...+(</a:t>
            </a:r>
            <a:r>
              <a:rPr lang="en-CA" altLang="en-US" sz="2000" smtClean="0"/>
              <a:t>n-1)n/2=n(n+1)(n-1)/6</a:t>
            </a:r>
            <a:r>
              <a:rPr lang="zh-CN" altLang="en-US" sz="2000" smtClean="0"/>
              <a:t>所以时间复杂度为</a:t>
            </a:r>
            <a:r>
              <a:rPr lang="en-CA" altLang="en-US" sz="2000" smtClean="0"/>
              <a:t>O(n3).</a:t>
            </a:r>
          </a:p>
        </p:txBody>
      </p:sp>
    </p:spTree>
    <p:extLst>
      <p:ext uri="{BB962C8B-B14F-4D97-AF65-F5344CB8AC3E}">
        <p14:creationId xmlns:p14="http://schemas.microsoft.com/office/powerpoint/2010/main" val="177091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69988" y="288925"/>
            <a:ext cx="6343650" cy="5705475"/>
          </a:xfrm>
        </p:spPr>
      </p:pic>
    </p:spTree>
    <p:extLst>
      <p:ext uri="{BB962C8B-B14F-4D97-AF65-F5344CB8AC3E}">
        <p14:creationId xmlns:p14="http://schemas.microsoft.com/office/powerpoint/2010/main" val="2619813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14751</Words>
  <Application>Microsoft Office PowerPoint</Application>
  <PresentationFormat>Widescreen</PresentationFormat>
  <Paragraphs>840</Paragraphs>
  <Slides>102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102</vt:i4>
      </vt:variant>
    </vt:vector>
  </HeadingPairs>
  <TitlesOfParts>
    <vt:vector size="108" baseType="lpstr">
      <vt:lpstr>SimSun</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Danxun Jiao</dc:creator>
  <cp:lastModifiedBy>Danxun Jiao</cp:lastModifiedBy>
  <cp:revision>16</cp:revision>
  <dcterms:created xsi:type="dcterms:W3CDTF">2017-09-14T16:45:16Z</dcterms:created>
  <dcterms:modified xsi:type="dcterms:W3CDTF">2017-09-15T16:22:32Z</dcterms:modified>
</cp:coreProperties>
</file>