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0" r:id="rId2"/>
    <p:sldId id="431" r:id="rId3"/>
    <p:sldId id="432" r:id="rId4"/>
    <p:sldId id="433" r:id="rId5"/>
    <p:sldId id="421" r:id="rId6"/>
    <p:sldId id="422" r:id="rId7"/>
    <p:sldId id="423" r:id="rId8"/>
    <p:sldId id="434" r:id="rId9"/>
    <p:sldId id="445" r:id="rId10"/>
    <p:sldId id="435" r:id="rId11"/>
    <p:sldId id="436" r:id="rId12"/>
    <p:sldId id="437" r:id="rId13"/>
    <p:sldId id="438" r:id="rId14"/>
    <p:sldId id="439" r:id="rId15"/>
    <p:sldId id="440" r:id="rId16"/>
    <p:sldId id="442" r:id="rId17"/>
    <p:sldId id="443" r:id="rId18"/>
    <p:sldId id="446" r:id="rId19"/>
    <p:sldId id="447" r:id="rId20"/>
    <p:sldId id="448" r:id="rId21"/>
    <p:sldId id="449" r:id="rId22"/>
    <p:sldId id="4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90" d="100"/>
          <a:sy n="90" d="100"/>
        </p:scale>
        <p:origin x="1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15/09/2017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15/09/2017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15/09/2017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15/09/2017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15/09/2017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15/09/2017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15/09/2017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多线程</a:t>
            </a:r>
            <a:endParaRPr lang="en-US" altLang="zh-CN" sz="1800" dirty="0" smtClean="0"/>
          </a:p>
          <a:p>
            <a:pPr algn="l"/>
            <a:endParaRPr lang="en-CA" sz="1800" dirty="0"/>
          </a:p>
        </p:txBody>
      </p:sp>
    </p:spTree>
    <p:extLst>
      <p:ext uri="{BB962C8B-B14F-4D97-AF65-F5344CB8AC3E}">
        <p14:creationId xmlns:p14="http://schemas.microsoft.com/office/powerpoint/2010/main" val="3825906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7061" y="430305"/>
            <a:ext cx="10827488" cy="6186309"/>
          </a:xfrm>
          <a:prstGeom prst="rect">
            <a:avLst/>
          </a:prstGeom>
        </p:spPr>
        <p:txBody>
          <a:bodyPr wrap="square">
            <a:spAutoFit/>
          </a:bodyPr>
          <a:lstStyle/>
          <a:p>
            <a:pPr fontAlgn="base"/>
            <a:r>
              <a:rPr lang="en-CA" dirty="0" err="1"/>
              <a:t>java.lang.Thread</a:t>
            </a:r>
            <a:r>
              <a:rPr lang="en-CA" dirty="0"/>
              <a:t> </a:t>
            </a:r>
            <a:r>
              <a:rPr lang="zh-CN" altLang="en-US" b="1" dirty="0" smtClean="0"/>
              <a:t>类</a:t>
            </a:r>
            <a:endParaRPr lang="zh-CN" altLang="en-US" b="1" dirty="0"/>
          </a:p>
          <a:p>
            <a:pPr fontAlgn="base"/>
            <a:r>
              <a:rPr lang="en-CA" dirty="0"/>
              <a:t>Thread </a:t>
            </a:r>
            <a:r>
              <a:rPr lang="zh-CN" altLang="en-US" dirty="0"/>
              <a:t>类是一个具体的类，即不是抽象类，该类封装了线程的行为。要创建一个线程，程序员必须创建一个从 </a:t>
            </a:r>
            <a:r>
              <a:rPr lang="en-CA" dirty="0"/>
              <a:t>Thread </a:t>
            </a:r>
            <a:r>
              <a:rPr lang="zh-CN" altLang="en-US" dirty="0"/>
              <a:t>类导出的新类。程序员必须覆盖 </a:t>
            </a:r>
            <a:r>
              <a:rPr lang="en-CA" dirty="0"/>
              <a:t>Thread </a:t>
            </a:r>
            <a:r>
              <a:rPr lang="zh-CN" altLang="en-US" dirty="0"/>
              <a:t>的 </a:t>
            </a:r>
            <a:r>
              <a:rPr lang="en-CA" dirty="0"/>
              <a:t>run() </a:t>
            </a:r>
            <a:r>
              <a:rPr lang="zh-CN" altLang="en-US" dirty="0"/>
              <a:t>函数来完成有用的工作。用户并不直接调用此函数；而是必须调用 </a:t>
            </a:r>
            <a:r>
              <a:rPr lang="en-CA" dirty="0"/>
              <a:t>Thread </a:t>
            </a:r>
            <a:r>
              <a:rPr lang="zh-CN" altLang="en-US" dirty="0"/>
              <a:t>的 </a:t>
            </a:r>
            <a:r>
              <a:rPr lang="en-CA" dirty="0"/>
              <a:t>start() </a:t>
            </a:r>
            <a:r>
              <a:rPr lang="zh-CN" altLang="en-US" dirty="0"/>
              <a:t>函数，该函数再调用 </a:t>
            </a:r>
            <a:r>
              <a:rPr lang="en-CA" dirty="0"/>
              <a:t>run()。</a:t>
            </a:r>
          </a:p>
          <a:p>
            <a:endParaRPr lang="en-US" altLang="zh-CN" dirty="0" smtClean="0"/>
          </a:p>
          <a:p>
            <a:r>
              <a:rPr lang="zh-CN" altLang="en-US" dirty="0" smtClean="0"/>
              <a:t>继</a:t>
            </a:r>
            <a:r>
              <a:rPr lang="zh-CN" altLang="en-US" dirty="0"/>
              <a:t>承</a:t>
            </a:r>
            <a:r>
              <a:rPr lang="en-CA" dirty="0"/>
              <a:t>Thread</a:t>
            </a:r>
            <a:r>
              <a:rPr lang="zh-CN" altLang="en-US" dirty="0"/>
              <a:t>类的方法是比较常用的一种，如果说你只是想起一条线程。没有什么其它特殊的要求，那么可以使用</a:t>
            </a:r>
            <a:r>
              <a:rPr lang="en-CA" dirty="0"/>
              <a:t>Thread</a:t>
            </a:r>
            <a:r>
              <a:rPr lang="en-CA" dirty="0" smtClean="0"/>
              <a:t>.</a:t>
            </a:r>
          </a:p>
          <a:p>
            <a:endParaRPr lang="en-US" dirty="0"/>
          </a:p>
          <a:p>
            <a:r>
              <a:rPr lang="zh-CN" altLang="en-US" dirty="0"/>
              <a:t>对于直接继承</a:t>
            </a:r>
            <a:r>
              <a:rPr lang="en-CA" dirty="0"/>
              <a:t>Thread</a:t>
            </a:r>
            <a:r>
              <a:rPr lang="zh-CN" altLang="en-US" dirty="0"/>
              <a:t>的类来说，代码大致框架是：</a:t>
            </a:r>
          </a:p>
          <a:p>
            <a:endParaRPr lang="zh-CN" altLang="en-US" dirty="0"/>
          </a:p>
          <a:p>
            <a:r>
              <a:rPr lang="en-CA" dirty="0"/>
              <a:t>class </a:t>
            </a:r>
            <a:r>
              <a:rPr lang="zh-CN" altLang="en-US" dirty="0"/>
              <a:t>类名 </a:t>
            </a:r>
            <a:r>
              <a:rPr lang="en-CA" dirty="0"/>
              <a:t>extends Thread{</a:t>
            </a:r>
          </a:p>
          <a:p>
            <a:r>
              <a:rPr lang="zh-CN" altLang="en-US" dirty="0"/>
              <a:t>方法</a:t>
            </a:r>
            <a:r>
              <a:rPr lang="en-US" altLang="zh-CN" dirty="0"/>
              <a:t>1;</a:t>
            </a:r>
          </a:p>
          <a:p>
            <a:r>
              <a:rPr lang="zh-CN" altLang="en-US" dirty="0"/>
              <a:t>方法</a:t>
            </a:r>
            <a:r>
              <a:rPr lang="en-US" altLang="zh-CN" dirty="0"/>
              <a:t>2</a:t>
            </a:r>
            <a:r>
              <a:rPr lang="zh-CN" altLang="en-US" dirty="0"/>
              <a:t>；</a:t>
            </a:r>
          </a:p>
          <a:p>
            <a:r>
              <a:rPr lang="en-US" altLang="zh-CN" dirty="0"/>
              <a:t>…</a:t>
            </a:r>
          </a:p>
          <a:p>
            <a:r>
              <a:rPr lang="en-CA" dirty="0"/>
              <a:t>public void run(){</a:t>
            </a:r>
          </a:p>
          <a:p>
            <a:r>
              <a:rPr lang="en-CA" dirty="0"/>
              <a:t>// other code…</a:t>
            </a:r>
          </a:p>
          <a:p>
            <a:r>
              <a:rPr lang="en-CA" dirty="0"/>
              <a:t>}</a:t>
            </a:r>
          </a:p>
          <a:p>
            <a:r>
              <a:rPr lang="zh-CN" altLang="en-US" dirty="0"/>
              <a:t>属性</a:t>
            </a:r>
            <a:r>
              <a:rPr lang="en-US" altLang="zh-CN" dirty="0"/>
              <a:t>1</a:t>
            </a:r>
            <a:r>
              <a:rPr lang="zh-CN" altLang="en-US" dirty="0"/>
              <a:t>；</a:t>
            </a:r>
          </a:p>
          <a:p>
            <a:r>
              <a:rPr lang="zh-CN" altLang="en-US" dirty="0"/>
              <a:t>属性</a:t>
            </a:r>
            <a:r>
              <a:rPr lang="en-US" altLang="zh-CN" dirty="0"/>
              <a:t>2</a:t>
            </a:r>
            <a:r>
              <a:rPr lang="zh-CN" altLang="en-US" dirty="0"/>
              <a:t>；</a:t>
            </a:r>
          </a:p>
          <a:p>
            <a:r>
              <a:rPr lang="en-US" altLang="zh-CN" dirty="0"/>
              <a:t>…</a:t>
            </a:r>
          </a:p>
          <a:p>
            <a:r>
              <a:rPr lang="en-US" altLang="zh-CN" dirty="0"/>
              <a:t> </a:t>
            </a:r>
          </a:p>
          <a:p>
            <a:r>
              <a:rPr lang="en-US" altLang="zh-CN" dirty="0"/>
              <a:t>}</a:t>
            </a:r>
            <a:endParaRPr lang="en-CA" dirty="0"/>
          </a:p>
        </p:txBody>
      </p:sp>
    </p:spTree>
    <p:extLst>
      <p:ext uri="{BB962C8B-B14F-4D97-AF65-F5344CB8AC3E}">
        <p14:creationId xmlns:p14="http://schemas.microsoft.com/office/powerpoint/2010/main" val="2226338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62500" lnSpcReduction="20000"/>
          </a:bodyPr>
          <a:lstStyle/>
          <a:p>
            <a:pPr algn="l"/>
            <a:r>
              <a:rPr lang="en-CA" sz="1800" dirty="0"/>
              <a:t>class hello extends Thread {</a:t>
            </a:r>
          </a:p>
          <a:p>
            <a:pPr algn="l"/>
            <a:r>
              <a:rPr lang="en-CA" sz="1800" dirty="0"/>
              <a:t> </a:t>
            </a:r>
          </a:p>
          <a:p>
            <a:pPr algn="l"/>
            <a:r>
              <a:rPr lang="en-CA" sz="1800" dirty="0"/>
              <a:t>    public hello() {</a:t>
            </a:r>
          </a:p>
          <a:p>
            <a:pPr algn="l"/>
            <a:r>
              <a:rPr lang="en-CA" sz="1800" dirty="0"/>
              <a:t> </a:t>
            </a:r>
          </a:p>
          <a:p>
            <a:pPr algn="l"/>
            <a:r>
              <a:rPr lang="en-CA" sz="1800" dirty="0"/>
              <a:t>    }</a:t>
            </a:r>
          </a:p>
          <a:p>
            <a:pPr algn="l"/>
            <a:r>
              <a:rPr lang="en-CA" sz="1800" dirty="0"/>
              <a:t> </a:t>
            </a:r>
          </a:p>
          <a:p>
            <a:pPr algn="l"/>
            <a:r>
              <a:rPr lang="en-CA" sz="1800" dirty="0"/>
              <a:t>    public hello(String name) {</a:t>
            </a:r>
          </a:p>
          <a:p>
            <a:pPr algn="l"/>
            <a:r>
              <a:rPr lang="en-CA" sz="1800" dirty="0"/>
              <a:t>        this.name = name;</a:t>
            </a:r>
          </a:p>
          <a:p>
            <a:pPr algn="l"/>
            <a:r>
              <a:rPr lang="en-CA" sz="1800" dirty="0"/>
              <a:t>    }</a:t>
            </a:r>
          </a:p>
          <a:p>
            <a:pPr algn="l"/>
            <a:r>
              <a:rPr lang="en-CA" sz="1800" dirty="0"/>
              <a:t> </a:t>
            </a:r>
          </a:p>
          <a:p>
            <a:pPr algn="l"/>
            <a:r>
              <a:rPr lang="en-CA" sz="1800" dirty="0"/>
              <a:t>    public void run() {</a:t>
            </a:r>
          </a:p>
          <a:p>
            <a:pPr algn="l"/>
            <a:r>
              <a:rPr lang="en-CA" sz="1800" dirty="0"/>
              <a:t>        for (</a:t>
            </a:r>
            <a:r>
              <a:rPr lang="en-CA" sz="1800" dirty="0" err="1"/>
              <a:t>int</a:t>
            </a:r>
            <a:r>
              <a:rPr lang="en-CA" sz="1800" dirty="0"/>
              <a:t> </a:t>
            </a:r>
            <a:r>
              <a:rPr lang="en-CA" sz="1800" dirty="0" err="1"/>
              <a:t>i</a:t>
            </a:r>
            <a:r>
              <a:rPr lang="en-CA" sz="1800" dirty="0"/>
              <a:t> = 0; </a:t>
            </a:r>
            <a:r>
              <a:rPr lang="en-CA" sz="1800" dirty="0" err="1"/>
              <a:t>i</a:t>
            </a:r>
            <a:r>
              <a:rPr lang="en-CA" sz="1800" dirty="0"/>
              <a:t> &lt; 5; </a:t>
            </a:r>
            <a:r>
              <a:rPr lang="en-CA" sz="1800" dirty="0" err="1"/>
              <a:t>i</a:t>
            </a:r>
            <a:r>
              <a:rPr lang="en-CA" sz="1800" dirty="0"/>
              <a:t>++) {</a:t>
            </a:r>
          </a:p>
          <a:p>
            <a:pPr algn="l"/>
            <a:r>
              <a:rPr lang="en-CA" sz="1800" dirty="0"/>
              <a:t>            </a:t>
            </a:r>
            <a:r>
              <a:rPr lang="en-CA" sz="1800" dirty="0" err="1"/>
              <a:t>System.out.println</a:t>
            </a:r>
            <a:r>
              <a:rPr lang="en-CA" sz="1800" dirty="0"/>
              <a:t>(name + "</a:t>
            </a:r>
            <a:r>
              <a:rPr lang="zh-CN" altLang="en-US" sz="1800" dirty="0"/>
              <a:t>运行     </a:t>
            </a:r>
            <a:r>
              <a:rPr lang="en-US" altLang="zh-CN" sz="1800" dirty="0"/>
              <a:t>" + </a:t>
            </a:r>
            <a:r>
              <a:rPr lang="en-CA" sz="1800" dirty="0" err="1"/>
              <a:t>i</a:t>
            </a:r>
            <a:r>
              <a:rPr lang="en-CA" sz="1800" dirty="0"/>
              <a:t>);</a:t>
            </a:r>
          </a:p>
          <a:p>
            <a:pPr algn="l"/>
            <a:r>
              <a:rPr lang="en-CA" sz="1800" dirty="0"/>
              <a:t>        }</a:t>
            </a:r>
          </a:p>
          <a:p>
            <a:pPr algn="l"/>
            <a:r>
              <a:rPr lang="en-CA" sz="1800" dirty="0"/>
              <a:t>    }</a:t>
            </a:r>
          </a:p>
          <a:p>
            <a:pPr algn="l"/>
            <a:r>
              <a:rPr lang="en-CA" sz="1800" dirty="0"/>
              <a:t> </a:t>
            </a:r>
          </a:p>
          <a:p>
            <a:pPr algn="l"/>
            <a:r>
              <a:rPr lang="en-CA" sz="1800" dirty="0"/>
              <a:t>    public static void main(String[] </a:t>
            </a:r>
            <a:r>
              <a:rPr lang="en-CA" sz="1800" dirty="0" err="1"/>
              <a:t>args</a:t>
            </a:r>
            <a:r>
              <a:rPr lang="en-CA" sz="1800" dirty="0"/>
              <a:t>) {</a:t>
            </a:r>
          </a:p>
          <a:p>
            <a:pPr algn="l"/>
            <a:r>
              <a:rPr lang="en-CA" sz="1800" dirty="0"/>
              <a:t>        hello h1=new hello("A");</a:t>
            </a:r>
          </a:p>
          <a:p>
            <a:pPr algn="l"/>
            <a:r>
              <a:rPr lang="en-CA" sz="1800" dirty="0"/>
              <a:t>        hello h2=new hello("B");</a:t>
            </a:r>
          </a:p>
          <a:p>
            <a:pPr algn="l"/>
            <a:r>
              <a:rPr lang="en-CA" sz="1800" dirty="0"/>
              <a:t>        </a:t>
            </a:r>
            <a:r>
              <a:rPr lang="en-CA" sz="1800" dirty="0" smtClean="0"/>
              <a:t>h1.start();</a:t>
            </a:r>
            <a:endParaRPr lang="en-CA" sz="1800" dirty="0"/>
          </a:p>
          <a:p>
            <a:pPr algn="l"/>
            <a:r>
              <a:rPr lang="en-CA" sz="1800" dirty="0"/>
              <a:t>        </a:t>
            </a:r>
            <a:r>
              <a:rPr lang="en-CA" sz="1800" dirty="0" smtClean="0"/>
              <a:t>h2.start();</a:t>
            </a:r>
            <a:endParaRPr lang="en-CA" sz="1800" dirty="0"/>
          </a:p>
          <a:p>
            <a:pPr algn="l"/>
            <a:r>
              <a:rPr lang="en-CA" sz="1800" dirty="0"/>
              <a:t>    }</a:t>
            </a:r>
          </a:p>
          <a:p>
            <a:pPr algn="l"/>
            <a:r>
              <a:rPr lang="en-CA" sz="1800" dirty="0"/>
              <a:t> </a:t>
            </a:r>
          </a:p>
          <a:p>
            <a:pPr algn="l"/>
            <a:r>
              <a:rPr lang="en-CA" sz="1800" dirty="0"/>
              <a:t>    private String name;</a:t>
            </a:r>
          </a:p>
          <a:p>
            <a:pPr algn="l"/>
            <a:r>
              <a:rPr lang="en-CA" sz="1800" dirty="0"/>
              <a:t>}</a:t>
            </a:r>
          </a:p>
        </p:txBody>
      </p:sp>
    </p:spTree>
    <p:extLst>
      <p:ext uri="{BB962C8B-B14F-4D97-AF65-F5344CB8AC3E}">
        <p14:creationId xmlns:p14="http://schemas.microsoft.com/office/powerpoint/2010/main" val="4045627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因为需要用到</a:t>
            </a:r>
            <a:r>
              <a:rPr lang="en-US" altLang="zh-CN" sz="1800" dirty="0"/>
              <a:t>CPU</a:t>
            </a:r>
            <a:r>
              <a:rPr lang="zh-CN" altLang="en-US" sz="1800" dirty="0"/>
              <a:t>的资源，所以每次的运行结果基本是都不一样</a:t>
            </a:r>
            <a:r>
              <a:rPr lang="zh-CN" altLang="en-US" sz="1800" dirty="0" smtClean="0"/>
              <a:t>的</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795173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US" altLang="zh-CN" sz="1800" dirty="0"/>
              <a:t>Runnable </a:t>
            </a:r>
            <a:r>
              <a:rPr lang="zh-CN" altLang="en-US" sz="1800" dirty="0"/>
              <a:t>接口</a:t>
            </a:r>
          </a:p>
          <a:p>
            <a:pPr algn="l"/>
            <a:r>
              <a:rPr lang="zh-CN" altLang="en-US" sz="1800" dirty="0"/>
              <a:t>此接口只有一个函数，</a:t>
            </a:r>
            <a:r>
              <a:rPr lang="en-US" altLang="zh-CN" sz="1800" dirty="0"/>
              <a:t>run()</a:t>
            </a:r>
            <a:r>
              <a:rPr lang="zh-CN" altLang="en-US" sz="1800" dirty="0"/>
              <a:t>，此函数必须由实现了此接口的类实现</a:t>
            </a:r>
            <a:r>
              <a:rPr lang="zh-CN" altLang="en-US" sz="1800" dirty="0" smtClean="0"/>
              <a:t>。</a:t>
            </a:r>
            <a:endParaRPr lang="en-US" altLang="zh-CN" sz="1800" dirty="0" smtClean="0"/>
          </a:p>
          <a:p>
            <a:pPr algn="l"/>
            <a:r>
              <a:rPr lang="en-CA" sz="1800" dirty="0"/>
              <a:t>class </a:t>
            </a:r>
            <a:r>
              <a:rPr lang="en-CA" sz="1800" dirty="0" err="1"/>
              <a:t>TimePrinter</a:t>
            </a:r>
            <a:r>
              <a:rPr lang="en-CA" sz="1800" dirty="0"/>
              <a:t> </a:t>
            </a:r>
            <a:r>
              <a:rPr lang="en-CA" sz="1800" dirty="0" smtClean="0"/>
              <a:t>         </a:t>
            </a:r>
            <a:r>
              <a:rPr lang="en-CA" sz="1800" dirty="0"/>
              <a:t>implements Runnable {</a:t>
            </a:r>
          </a:p>
          <a:p>
            <a:pPr algn="l"/>
            <a:r>
              <a:rPr lang="en-CA" sz="1800" dirty="0"/>
              <a:t>    </a:t>
            </a:r>
            <a:r>
              <a:rPr lang="en-CA" sz="1800" dirty="0" err="1"/>
              <a:t>int</a:t>
            </a:r>
            <a:r>
              <a:rPr lang="en-CA" sz="1800" dirty="0"/>
              <a:t> </a:t>
            </a:r>
            <a:r>
              <a:rPr lang="en-CA" sz="1800" dirty="0" err="1"/>
              <a:t>pauseTime</a:t>
            </a:r>
            <a:r>
              <a:rPr lang="en-CA" sz="1800" dirty="0"/>
              <a:t>;</a:t>
            </a:r>
          </a:p>
          <a:p>
            <a:pPr algn="l"/>
            <a:r>
              <a:rPr lang="en-CA" sz="1800" dirty="0"/>
              <a:t>    String name;</a:t>
            </a:r>
          </a:p>
          <a:p>
            <a:pPr algn="l"/>
            <a:r>
              <a:rPr lang="en-CA" sz="1800" dirty="0"/>
              <a:t>    public </a:t>
            </a:r>
            <a:r>
              <a:rPr lang="en-CA" sz="1800" dirty="0" err="1"/>
              <a:t>TimePrinter</a:t>
            </a:r>
            <a:r>
              <a:rPr lang="en-CA" sz="1800" dirty="0"/>
              <a:t>(</a:t>
            </a:r>
            <a:r>
              <a:rPr lang="en-CA" sz="1800" dirty="0" err="1"/>
              <a:t>int</a:t>
            </a:r>
            <a:r>
              <a:rPr lang="en-CA" sz="1800" dirty="0"/>
              <a:t> x, String n) {</a:t>
            </a:r>
          </a:p>
          <a:p>
            <a:pPr algn="l"/>
            <a:r>
              <a:rPr lang="en-CA" sz="1800" dirty="0"/>
              <a:t>        </a:t>
            </a:r>
            <a:r>
              <a:rPr lang="en-CA" sz="1800" dirty="0" err="1"/>
              <a:t>pauseTime</a:t>
            </a:r>
            <a:r>
              <a:rPr lang="en-CA" sz="1800" dirty="0"/>
              <a:t> = x;</a:t>
            </a:r>
          </a:p>
          <a:p>
            <a:pPr algn="l"/>
            <a:r>
              <a:rPr lang="en-CA" sz="1800" dirty="0"/>
              <a:t>        name = n;</a:t>
            </a:r>
          </a:p>
          <a:p>
            <a:pPr algn="l"/>
            <a:r>
              <a:rPr lang="en-CA" sz="1800" dirty="0"/>
              <a:t>    }</a:t>
            </a:r>
          </a:p>
          <a:p>
            <a:pPr algn="l"/>
            <a:r>
              <a:rPr lang="en-CA" sz="1800" dirty="0"/>
              <a:t>    public void run() {</a:t>
            </a:r>
          </a:p>
          <a:p>
            <a:pPr algn="l"/>
            <a:r>
              <a:rPr lang="en-CA" sz="1800" dirty="0"/>
              <a:t>        while(true) {</a:t>
            </a:r>
          </a:p>
          <a:p>
            <a:pPr algn="l"/>
            <a:r>
              <a:rPr lang="en-CA" sz="1800" dirty="0"/>
              <a:t>            try {</a:t>
            </a:r>
          </a:p>
          <a:p>
            <a:pPr algn="l"/>
            <a:r>
              <a:rPr lang="en-CA" sz="1800" dirty="0"/>
              <a:t>                </a:t>
            </a:r>
            <a:r>
              <a:rPr lang="en-CA" sz="1800" dirty="0" err="1"/>
              <a:t>System.out.println</a:t>
            </a:r>
            <a:r>
              <a:rPr lang="en-CA" sz="1800" dirty="0"/>
              <a:t>(name + ":" + new </a:t>
            </a:r>
            <a:r>
              <a:rPr lang="en-CA" sz="1800" dirty="0" smtClean="0"/>
              <a:t>      </a:t>
            </a:r>
            <a:r>
              <a:rPr lang="en-CA" sz="1800" dirty="0"/>
              <a:t>Date(</a:t>
            </a:r>
            <a:r>
              <a:rPr lang="en-CA" sz="1800" dirty="0" err="1"/>
              <a:t>System.currentTimeMillis</a:t>
            </a:r>
            <a:r>
              <a:rPr lang="en-CA" sz="1800" dirty="0"/>
              <a:t>()));</a:t>
            </a:r>
          </a:p>
          <a:p>
            <a:pPr algn="l"/>
            <a:r>
              <a:rPr lang="en-CA" sz="1800" dirty="0"/>
              <a:t>                </a:t>
            </a:r>
            <a:r>
              <a:rPr lang="en-CA" sz="1800" dirty="0" err="1"/>
              <a:t>Thread.sleep</a:t>
            </a:r>
            <a:r>
              <a:rPr lang="en-CA" sz="1800" dirty="0"/>
              <a:t>(</a:t>
            </a:r>
            <a:r>
              <a:rPr lang="en-CA" sz="1800" dirty="0" err="1"/>
              <a:t>pauseTime</a:t>
            </a:r>
            <a:r>
              <a:rPr lang="en-CA" sz="1800" dirty="0"/>
              <a:t>);</a:t>
            </a:r>
          </a:p>
          <a:p>
            <a:pPr algn="l"/>
            <a:r>
              <a:rPr lang="en-CA" sz="1800" dirty="0"/>
              <a:t>            } catch(Exception e) {</a:t>
            </a:r>
          </a:p>
          <a:p>
            <a:pPr algn="l"/>
            <a:r>
              <a:rPr lang="en-CA" sz="1800" dirty="0"/>
              <a:t>                </a:t>
            </a:r>
            <a:r>
              <a:rPr lang="en-CA" sz="1800" dirty="0" err="1"/>
              <a:t>System.out.println</a:t>
            </a:r>
            <a:r>
              <a:rPr lang="en-CA" sz="1800" dirty="0"/>
              <a:t>(e);</a:t>
            </a:r>
          </a:p>
          <a:p>
            <a:pPr algn="l"/>
            <a:r>
              <a:rPr lang="en-CA" sz="1800" dirty="0"/>
              <a:t>            }</a:t>
            </a:r>
          </a:p>
          <a:p>
            <a:pPr algn="l"/>
            <a:r>
              <a:rPr lang="en-CA" sz="1800" dirty="0"/>
              <a:t>        }</a:t>
            </a:r>
          </a:p>
          <a:p>
            <a:pPr algn="l"/>
            <a:r>
              <a:rPr lang="en-CA" sz="1800" dirty="0"/>
              <a:t>    }</a:t>
            </a:r>
          </a:p>
        </p:txBody>
      </p:sp>
    </p:spTree>
    <p:extLst>
      <p:ext uri="{BB962C8B-B14F-4D97-AF65-F5344CB8AC3E}">
        <p14:creationId xmlns:p14="http://schemas.microsoft.com/office/powerpoint/2010/main" val="2049953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static public void main(String </a:t>
            </a:r>
            <a:r>
              <a:rPr lang="en-CA" sz="1800" dirty="0" err="1"/>
              <a:t>args</a:t>
            </a:r>
            <a:r>
              <a:rPr lang="en-CA" sz="1800" dirty="0"/>
              <a:t>[]) {</a:t>
            </a:r>
          </a:p>
          <a:p>
            <a:pPr algn="l"/>
            <a:r>
              <a:rPr lang="en-CA" sz="1800" dirty="0"/>
              <a:t>        Thread t1 = new Thread (new </a:t>
            </a:r>
            <a:r>
              <a:rPr lang="en-CA" sz="1800" dirty="0" err="1"/>
              <a:t>TimePrinter</a:t>
            </a:r>
            <a:r>
              <a:rPr lang="en-CA" sz="1800" dirty="0"/>
              <a:t>(1000, "Fast Guy"));</a:t>
            </a:r>
          </a:p>
          <a:p>
            <a:pPr algn="l"/>
            <a:r>
              <a:rPr lang="en-CA" sz="1800" dirty="0"/>
              <a:t>        t1.start();</a:t>
            </a:r>
          </a:p>
          <a:p>
            <a:pPr algn="l"/>
            <a:r>
              <a:rPr lang="en-CA" sz="1800" dirty="0"/>
              <a:t>        Thread t2 = new Thread (new </a:t>
            </a:r>
            <a:r>
              <a:rPr lang="en-CA" sz="1800" dirty="0" err="1"/>
              <a:t>TimePrinter</a:t>
            </a:r>
            <a:r>
              <a:rPr lang="en-CA" sz="1800" dirty="0"/>
              <a:t>(3000, "Slow Guy"));</a:t>
            </a:r>
          </a:p>
          <a:p>
            <a:pPr algn="l"/>
            <a:r>
              <a:rPr lang="en-CA" sz="1800" dirty="0"/>
              <a:t>        t2.start();</a:t>
            </a:r>
          </a:p>
          <a:p>
            <a:pPr algn="l"/>
            <a:r>
              <a:rPr lang="en-CA" sz="1800" dirty="0"/>
              <a:t>    </a:t>
            </a:r>
          </a:p>
          <a:p>
            <a:pPr algn="l"/>
            <a:r>
              <a:rPr lang="en-CA" sz="1800" dirty="0"/>
              <a:t>    }</a:t>
            </a:r>
          </a:p>
          <a:p>
            <a:pPr algn="l"/>
            <a:r>
              <a:rPr lang="en-CA" sz="1800" dirty="0" smtClean="0"/>
              <a:t>}</a:t>
            </a:r>
            <a:endParaRPr lang="en-CA" sz="1800" dirty="0"/>
          </a:p>
          <a:p>
            <a:pPr algn="l"/>
            <a:endParaRPr lang="en-US" sz="1800" dirty="0" smtClean="0"/>
          </a:p>
          <a:p>
            <a:pPr algn="l"/>
            <a:r>
              <a:rPr lang="zh-CN" altLang="en-US" sz="1800" dirty="0"/>
              <a:t>实现</a:t>
            </a:r>
            <a:r>
              <a:rPr lang="en-US" altLang="zh-CN" sz="1800" dirty="0"/>
              <a:t>Runnable</a:t>
            </a:r>
            <a:r>
              <a:rPr lang="zh-CN" altLang="en-US" sz="1800" dirty="0"/>
              <a:t>接口，使得该类有了多线程类的特征。</a:t>
            </a:r>
            <a:r>
              <a:rPr lang="en-US" altLang="zh-CN" sz="1800" dirty="0"/>
              <a:t>run</a:t>
            </a:r>
            <a:r>
              <a:rPr lang="zh-CN" altLang="en-US" sz="1800" dirty="0"/>
              <a:t>（）方法是多线程程序的一个约定。所有的多线程代码都在</a:t>
            </a:r>
            <a:r>
              <a:rPr lang="en-US" altLang="zh-CN" sz="1800" dirty="0"/>
              <a:t>run</a:t>
            </a:r>
            <a:r>
              <a:rPr lang="zh-CN" altLang="en-US" sz="1800" dirty="0"/>
              <a:t>方法里面。</a:t>
            </a:r>
            <a:r>
              <a:rPr lang="en-US" altLang="zh-CN" sz="1800" dirty="0"/>
              <a:t>Thread</a:t>
            </a:r>
            <a:r>
              <a:rPr lang="zh-CN" altLang="en-US" sz="1800" dirty="0"/>
              <a:t>类实际上也是实现了</a:t>
            </a:r>
            <a:r>
              <a:rPr lang="en-US" altLang="zh-CN" sz="1800" dirty="0"/>
              <a:t>Runnable</a:t>
            </a:r>
            <a:r>
              <a:rPr lang="zh-CN" altLang="en-US" sz="1800" dirty="0"/>
              <a:t>接口的类。</a:t>
            </a:r>
          </a:p>
          <a:p>
            <a:pPr algn="l"/>
            <a:r>
              <a:rPr lang="zh-CN" altLang="en-US" sz="1800" dirty="0"/>
              <a:t>在启动的多线程的时候，需要先通过</a:t>
            </a:r>
            <a:r>
              <a:rPr lang="en-US" altLang="zh-CN" sz="1800" dirty="0"/>
              <a:t>Thread</a:t>
            </a:r>
            <a:r>
              <a:rPr lang="zh-CN" altLang="en-US" sz="1800" dirty="0"/>
              <a:t>类的构造方法</a:t>
            </a:r>
            <a:r>
              <a:rPr lang="en-US" altLang="zh-CN" sz="1800" dirty="0"/>
              <a:t>Thread(Runnable target) </a:t>
            </a:r>
            <a:r>
              <a:rPr lang="zh-CN" altLang="en-US" sz="1800" dirty="0"/>
              <a:t>构造出对象，然后调用</a:t>
            </a:r>
            <a:r>
              <a:rPr lang="en-US" altLang="zh-CN" sz="1800" dirty="0"/>
              <a:t>Thread</a:t>
            </a:r>
            <a:r>
              <a:rPr lang="zh-CN" altLang="en-US" sz="1800" dirty="0"/>
              <a:t>对象的</a:t>
            </a:r>
            <a:r>
              <a:rPr lang="en-US" altLang="zh-CN" sz="1800" dirty="0"/>
              <a:t>start()</a:t>
            </a:r>
            <a:r>
              <a:rPr lang="zh-CN" altLang="en-US" sz="1800" dirty="0"/>
              <a:t>方法来运行多线程代码。</a:t>
            </a:r>
          </a:p>
          <a:p>
            <a:pPr algn="l"/>
            <a:r>
              <a:rPr lang="zh-CN" altLang="en-US" sz="1800" dirty="0"/>
              <a:t>实际上所有的多线程代码都是通过运行</a:t>
            </a:r>
            <a:r>
              <a:rPr lang="en-US" altLang="zh-CN" sz="1800" dirty="0"/>
              <a:t>Thread</a:t>
            </a:r>
            <a:r>
              <a:rPr lang="zh-CN" altLang="en-US" sz="1800" dirty="0"/>
              <a:t>的</a:t>
            </a:r>
            <a:r>
              <a:rPr lang="en-US" altLang="zh-CN" sz="1800" dirty="0"/>
              <a:t>start()</a:t>
            </a:r>
            <a:r>
              <a:rPr lang="zh-CN" altLang="en-US" sz="1800" dirty="0"/>
              <a:t>方法来运行的。因此，不管是扩展</a:t>
            </a:r>
            <a:r>
              <a:rPr lang="en-US" altLang="zh-CN" sz="1800" dirty="0"/>
              <a:t>Thread</a:t>
            </a:r>
            <a:r>
              <a:rPr lang="zh-CN" altLang="en-US" sz="1800" dirty="0"/>
              <a:t>类还是实现</a:t>
            </a:r>
            <a:r>
              <a:rPr lang="en-US" altLang="zh-CN" sz="1800" dirty="0"/>
              <a:t>Runnable</a:t>
            </a:r>
            <a:r>
              <a:rPr lang="zh-CN" altLang="en-US" sz="1800" dirty="0"/>
              <a:t>接口来实现多线程，最终还是通过</a:t>
            </a:r>
            <a:r>
              <a:rPr lang="en-US" altLang="zh-CN" sz="1800" dirty="0"/>
              <a:t>Thread</a:t>
            </a:r>
            <a:r>
              <a:rPr lang="zh-CN" altLang="en-US" sz="1800" dirty="0"/>
              <a:t>的对象的</a:t>
            </a:r>
            <a:r>
              <a:rPr lang="en-US" altLang="zh-CN" sz="1800" dirty="0"/>
              <a:t>API</a:t>
            </a:r>
            <a:r>
              <a:rPr lang="zh-CN" altLang="en-US" sz="1800" dirty="0"/>
              <a:t>来控制线程的</a:t>
            </a:r>
            <a:endParaRPr lang="en-CA" sz="1800" dirty="0"/>
          </a:p>
        </p:txBody>
      </p:sp>
    </p:spTree>
    <p:extLst>
      <p:ext uri="{BB962C8B-B14F-4D97-AF65-F5344CB8AC3E}">
        <p14:creationId xmlns:p14="http://schemas.microsoft.com/office/powerpoint/2010/main" val="638184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6146" name="Picture 2" descr="http://img.blog.csdn.net/20150309140927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036" y="311851"/>
            <a:ext cx="8913997" cy="635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34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创建 </a:t>
            </a:r>
            <a:r>
              <a:rPr lang="en-CA" sz="1800" dirty="0"/>
              <a:t>Thread </a:t>
            </a:r>
            <a:r>
              <a:rPr lang="zh-CN" altLang="en-US" sz="1800" dirty="0"/>
              <a:t>的子类</a:t>
            </a:r>
          </a:p>
          <a:p>
            <a:pPr algn="l"/>
            <a:r>
              <a:rPr lang="zh-CN" altLang="en-US" sz="1800" dirty="0"/>
              <a:t>创建 </a:t>
            </a:r>
            <a:r>
              <a:rPr lang="en-CA" sz="1800" dirty="0"/>
              <a:t>Thread </a:t>
            </a:r>
            <a:r>
              <a:rPr lang="zh-CN" altLang="en-US" sz="1800" dirty="0"/>
              <a:t>子类的一个实例并重写 </a:t>
            </a:r>
            <a:r>
              <a:rPr lang="en-CA" sz="1800" dirty="0"/>
              <a:t>run </a:t>
            </a:r>
            <a:r>
              <a:rPr lang="zh-CN" altLang="en-US" sz="1800" dirty="0"/>
              <a:t>方法，</a:t>
            </a:r>
            <a:r>
              <a:rPr lang="en-CA" sz="1800" dirty="0"/>
              <a:t>run </a:t>
            </a:r>
            <a:r>
              <a:rPr lang="zh-CN" altLang="en-US" sz="1800" dirty="0"/>
              <a:t>方法会在调用 </a:t>
            </a:r>
            <a:r>
              <a:rPr lang="en-CA" sz="1800" dirty="0"/>
              <a:t>start()</a:t>
            </a:r>
            <a:r>
              <a:rPr lang="zh-CN" altLang="en-US" sz="1800" dirty="0"/>
              <a:t>方法之后被执行。例子如下：</a:t>
            </a:r>
          </a:p>
          <a:p>
            <a:pPr algn="l"/>
            <a:endParaRPr lang="zh-CN" altLang="en-US" sz="1800" dirty="0"/>
          </a:p>
          <a:p>
            <a:pPr algn="l"/>
            <a:r>
              <a:rPr lang="en-CA" sz="1800" dirty="0"/>
              <a:t>public class </a:t>
            </a:r>
            <a:r>
              <a:rPr lang="en-CA" sz="1800" dirty="0" err="1"/>
              <a:t>MyThread</a:t>
            </a:r>
            <a:r>
              <a:rPr lang="en-CA" sz="1800" dirty="0"/>
              <a:t> extends Thread {</a:t>
            </a:r>
          </a:p>
          <a:p>
            <a:pPr algn="l"/>
            <a:r>
              <a:rPr lang="en-CA" sz="1800" dirty="0"/>
              <a:t>   public void run(){</a:t>
            </a:r>
          </a:p>
          <a:p>
            <a:pPr algn="l"/>
            <a:r>
              <a:rPr lang="en-CA" sz="1800" dirty="0"/>
              <a:t>     </a:t>
            </a:r>
            <a:r>
              <a:rPr lang="en-CA" sz="1800" dirty="0" err="1"/>
              <a:t>System.out.println</a:t>
            </a:r>
            <a:r>
              <a:rPr lang="en-CA" sz="1800" dirty="0"/>
              <a:t>("</a:t>
            </a:r>
            <a:r>
              <a:rPr lang="en-CA" sz="1800" dirty="0" err="1"/>
              <a:t>MyThread</a:t>
            </a:r>
            <a:r>
              <a:rPr lang="en-CA" sz="1800" dirty="0"/>
              <a:t> running");</a:t>
            </a:r>
          </a:p>
          <a:p>
            <a:pPr algn="l"/>
            <a:r>
              <a:rPr lang="en-CA" sz="1800" dirty="0"/>
              <a:t>   }</a:t>
            </a:r>
          </a:p>
          <a:p>
            <a:pPr algn="l"/>
            <a:r>
              <a:rPr lang="en-CA" sz="1800" dirty="0"/>
              <a:t>}</a:t>
            </a:r>
          </a:p>
          <a:p>
            <a:pPr algn="l"/>
            <a:r>
              <a:rPr lang="zh-CN" altLang="en-US" sz="1800" dirty="0"/>
              <a:t>可以用如下方式创建并运行上述 </a:t>
            </a:r>
            <a:r>
              <a:rPr lang="en-CA" sz="1800" dirty="0"/>
              <a:t>Thread </a:t>
            </a:r>
            <a:r>
              <a:rPr lang="zh-CN" altLang="en-US" sz="1800" dirty="0"/>
              <a:t>子类</a:t>
            </a:r>
          </a:p>
          <a:p>
            <a:pPr algn="l"/>
            <a:endParaRPr lang="zh-CN" altLang="en-US" sz="1800" dirty="0"/>
          </a:p>
          <a:p>
            <a:pPr algn="l"/>
            <a:r>
              <a:rPr lang="en-CA" sz="1800" dirty="0" err="1"/>
              <a:t>MyThread</a:t>
            </a:r>
            <a:r>
              <a:rPr lang="en-CA" sz="1800" dirty="0"/>
              <a:t> </a:t>
            </a:r>
            <a:r>
              <a:rPr lang="en-CA" sz="1800" dirty="0" err="1"/>
              <a:t>myThread</a:t>
            </a:r>
            <a:r>
              <a:rPr lang="en-CA" sz="1800" dirty="0"/>
              <a:t> = new </a:t>
            </a:r>
            <a:r>
              <a:rPr lang="en-CA" sz="1800" dirty="0" err="1"/>
              <a:t>MyThread</a:t>
            </a:r>
            <a:r>
              <a:rPr lang="en-CA" sz="1800" dirty="0"/>
              <a:t>();</a:t>
            </a:r>
          </a:p>
          <a:p>
            <a:pPr algn="l"/>
            <a:r>
              <a:rPr lang="en-CA" sz="1800" dirty="0" err="1"/>
              <a:t>myTread.start</a:t>
            </a:r>
            <a:r>
              <a:rPr lang="en-CA" sz="1800" dirty="0"/>
              <a:t>();</a:t>
            </a:r>
          </a:p>
          <a:p>
            <a:pPr algn="l"/>
            <a:r>
              <a:rPr lang="zh-CN" altLang="en-US" sz="1800" dirty="0"/>
              <a:t>一旦线程启动后 </a:t>
            </a:r>
            <a:r>
              <a:rPr lang="en-CA" sz="1800" dirty="0"/>
              <a:t>start </a:t>
            </a:r>
            <a:r>
              <a:rPr lang="zh-CN" altLang="en-US" sz="1800" dirty="0"/>
              <a:t>方法就会立即返回，而不会等待到 </a:t>
            </a:r>
            <a:r>
              <a:rPr lang="en-CA" sz="1800" dirty="0"/>
              <a:t>run </a:t>
            </a:r>
            <a:r>
              <a:rPr lang="zh-CN" altLang="en-US" sz="1800" dirty="0"/>
              <a:t>方法执行完毕才返回。就好像 </a:t>
            </a:r>
            <a:r>
              <a:rPr lang="en-CA" sz="1800" dirty="0"/>
              <a:t>run </a:t>
            </a:r>
            <a:r>
              <a:rPr lang="zh-CN" altLang="en-US" sz="1800" dirty="0"/>
              <a:t>方法是在另外一个 </a:t>
            </a:r>
            <a:r>
              <a:rPr lang="en-CA" sz="1800" dirty="0" err="1"/>
              <a:t>cpu</a:t>
            </a:r>
            <a:r>
              <a:rPr lang="en-CA" sz="1800" dirty="0"/>
              <a:t> </a:t>
            </a:r>
            <a:r>
              <a:rPr lang="zh-CN" altLang="en-US" sz="1800" dirty="0"/>
              <a:t>上执行一样。当 </a:t>
            </a:r>
            <a:r>
              <a:rPr lang="en-CA" sz="1800" dirty="0"/>
              <a:t>run </a:t>
            </a:r>
            <a:r>
              <a:rPr lang="zh-CN" altLang="en-US" sz="1800" dirty="0"/>
              <a:t>方法执行后，将会打印出字符串 </a:t>
            </a:r>
            <a:r>
              <a:rPr lang="en-CA" sz="1800" dirty="0" err="1"/>
              <a:t>MyThread</a:t>
            </a:r>
            <a:r>
              <a:rPr lang="en-CA" sz="1800" dirty="0"/>
              <a:t> running。</a:t>
            </a:r>
          </a:p>
        </p:txBody>
      </p:sp>
    </p:spTree>
    <p:extLst>
      <p:ext uri="{BB962C8B-B14F-4D97-AF65-F5344CB8AC3E}">
        <p14:creationId xmlns:p14="http://schemas.microsoft.com/office/powerpoint/2010/main" val="1563469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public class </a:t>
            </a:r>
            <a:r>
              <a:rPr lang="en-CA" sz="1800" dirty="0" err="1"/>
              <a:t>MyRunnable</a:t>
            </a:r>
            <a:r>
              <a:rPr lang="en-CA" sz="1800" dirty="0"/>
              <a:t> implements Runnable {</a:t>
            </a:r>
          </a:p>
          <a:p>
            <a:pPr algn="l"/>
            <a:r>
              <a:rPr lang="en-CA" sz="1800" dirty="0"/>
              <a:t>   public void run(){</a:t>
            </a:r>
          </a:p>
          <a:p>
            <a:pPr algn="l"/>
            <a:r>
              <a:rPr lang="en-CA" sz="1800" dirty="0"/>
              <a:t>    </a:t>
            </a:r>
            <a:r>
              <a:rPr lang="en-CA" sz="1800" dirty="0" err="1"/>
              <a:t>System.out.println</a:t>
            </a:r>
            <a:r>
              <a:rPr lang="en-CA" sz="1800" dirty="0"/>
              <a:t>("</a:t>
            </a:r>
            <a:r>
              <a:rPr lang="en-CA" sz="1800" dirty="0" err="1"/>
              <a:t>MyRunnable</a:t>
            </a:r>
            <a:r>
              <a:rPr lang="en-CA" sz="1800" dirty="0"/>
              <a:t> running");</a:t>
            </a:r>
          </a:p>
          <a:p>
            <a:pPr algn="l"/>
            <a:r>
              <a:rPr lang="en-CA" sz="1800" dirty="0"/>
              <a:t>   }</a:t>
            </a:r>
          </a:p>
          <a:p>
            <a:pPr algn="l"/>
            <a:r>
              <a:rPr lang="en-CA" sz="1800" dirty="0"/>
              <a:t>}</a:t>
            </a:r>
          </a:p>
          <a:p>
            <a:pPr algn="l"/>
            <a:r>
              <a:rPr lang="zh-CN" altLang="en-US" sz="1800" dirty="0"/>
              <a:t>为了使线程能够执行 </a:t>
            </a:r>
            <a:r>
              <a:rPr lang="en-CA" sz="1800" dirty="0"/>
              <a:t>run()</a:t>
            </a:r>
            <a:r>
              <a:rPr lang="zh-CN" altLang="en-US" sz="1800" dirty="0"/>
              <a:t>方法，需要在 </a:t>
            </a:r>
            <a:r>
              <a:rPr lang="en-CA" sz="1800" dirty="0"/>
              <a:t>Thread </a:t>
            </a:r>
            <a:r>
              <a:rPr lang="zh-CN" altLang="en-US" sz="1800" dirty="0"/>
              <a:t>类的构造函数中传入 </a:t>
            </a:r>
            <a:r>
              <a:rPr lang="en-CA" sz="1800" dirty="0" err="1"/>
              <a:t>MyRunnable</a:t>
            </a:r>
            <a:r>
              <a:rPr lang="en-CA" sz="1800" dirty="0"/>
              <a:t> </a:t>
            </a:r>
            <a:r>
              <a:rPr lang="zh-CN" altLang="en-US" sz="1800" dirty="0"/>
              <a:t>的实例对象。示例如下：</a:t>
            </a:r>
          </a:p>
          <a:p>
            <a:pPr algn="l"/>
            <a:endParaRPr lang="zh-CN" altLang="en-US" sz="1800" dirty="0"/>
          </a:p>
          <a:p>
            <a:pPr algn="l"/>
            <a:r>
              <a:rPr lang="en-CA" sz="1800" dirty="0"/>
              <a:t>Thread </a:t>
            </a:r>
            <a:r>
              <a:rPr lang="en-CA" sz="1800" dirty="0" err="1"/>
              <a:t>thread</a:t>
            </a:r>
            <a:r>
              <a:rPr lang="en-CA" sz="1800" dirty="0"/>
              <a:t> = new Thread(new </a:t>
            </a:r>
            <a:r>
              <a:rPr lang="en-CA" sz="1800" dirty="0" err="1"/>
              <a:t>MyRunnable</a:t>
            </a:r>
            <a:r>
              <a:rPr lang="en-CA" sz="1800" dirty="0"/>
              <a:t>());</a:t>
            </a:r>
          </a:p>
          <a:p>
            <a:pPr algn="l"/>
            <a:r>
              <a:rPr lang="en-CA" sz="1800" dirty="0" err="1"/>
              <a:t>thread.start</a:t>
            </a:r>
            <a:r>
              <a:rPr lang="en-CA" sz="1800" dirty="0"/>
              <a:t>();</a:t>
            </a:r>
          </a:p>
          <a:p>
            <a:pPr algn="l"/>
            <a:r>
              <a:rPr lang="zh-CN" altLang="en-US" sz="1800" dirty="0"/>
              <a:t>当线程运行时，它将会调用实现了 </a:t>
            </a:r>
            <a:r>
              <a:rPr lang="en-CA" sz="1800" dirty="0"/>
              <a:t>Runnable </a:t>
            </a:r>
            <a:r>
              <a:rPr lang="zh-CN" altLang="en-US" sz="1800" dirty="0"/>
              <a:t>接口的 </a:t>
            </a:r>
            <a:r>
              <a:rPr lang="en-CA" sz="1800" dirty="0"/>
              <a:t>run </a:t>
            </a:r>
            <a:r>
              <a:rPr lang="zh-CN" altLang="en-US" sz="1800" dirty="0"/>
              <a:t>方法。上例中将会打印出”</a:t>
            </a:r>
            <a:r>
              <a:rPr lang="en-CA" sz="1800" dirty="0" err="1"/>
              <a:t>MyRunnable</a:t>
            </a:r>
            <a:r>
              <a:rPr lang="en-CA" sz="1800" dirty="0"/>
              <a:t> running”。</a:t>
            </a:r>
          </a:p>
        </p:txBody>
      </p:sp>
    </p:spTree>
    <p:extLst>
      <p:ext uri="{BB962C8B-B14F-4D97-AF65-F5344CB8AC3E}">
        <p14:creationId xmlns:p14="http://schemas.microsoft.com/office/powerpoint/2010/main" val="3457766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在同一程序中运行多个线程本身不会导致问题，问题在于多个线程访问了相同的资源。如，同一内存区（变量，数组，或对象）、系统（数据库，</a:t>
            </a:r>
            <a:r>
              <a:rPr lang="en-CA" sz="1800" dirty="0"/>
              <a:t>web services </a:t>
            </a:r>
            <a:r>
              <a:rPr lang="zh-CN" altLang="en-US" sz="1800" dirty="0"/>
              <a:t>等）或文件。实际上，这些问题只有在一或多个线程向这些资源做了写操作时才有可能发生，只要资源没有发生变化</a:t>
            </a:r>
            <a:r>
              <a:rPr lang="en-US" altLang="zh-CN" sz="1800" dirty="0"/>
              <a:t>,</a:t>
            </a:r>
            <a:r>
              <a:rPr lang="zh-CN" altLang="en-US" sz="1800" dirty="0"/>
              <a:t>多个线程读取相同的资源就是安全的。</a:t>
            </a:r>
          </a:p>
          <a:p>
            <a:pPr algn="l"/>
            <a:endParaRPr lang="zh-CN" altLang="en-US" sz="1800" dirty="0"/>
          </a:p>
          <a:p>
            <a:pPr algn="l"/>
            <a:r>
              <a:rPr lang="zh-CN" altLang="en-US" sz="1800" dirty="0"/>
              <a:t>多线程同时执行下面的代码可能会出错：</a:t>
            </a:r>
          </a:p>
          <a:p>
            <a:pPr algn="l"/>
            <a:endParaRPr lang="zh-CN" altLang="en-US" sz="1800" dirty="0"/>
          </a:p>
          <a:p>
            <a:pPr algn="l"/>
            <a:r>
              <a:rPr lang="en-CA" sz="1800" dirty="0"/>
              <a:t>public class Counter {</a:t>
            </a:r>
          </a:p>
          <a:p>
            <a:pPr algn="l"/>
            <a:r>
              <a:rPr lang="en-CA" sz="1800" dirty="0"/>
              <a:t>    protected long count = 0;</a:t>
            </a:r>
          </a:p>
          <a:p>
            <a:pPr algn="l"/>
            <a:r>
              <a:rPr lang="en-CA" sz="1800" dirty="0"/>
              <a:t>    public void add(long value){</a:t>
            </a:r>
          </a:p>
          <a:p>
            <a:pPr algn="l"/>
            <a:r>
              <a:rPr lang="en-CA" sz="1800" dirty="0"/>
              <a:t>        </a:t>
            </a:r>
            <a:r>
              <a:rPr lang="en-CA" sz="1800" dirty="0" err="1"/>
              <a:t>this.count</a:t>
            </a:r>
            <a:r>
              <a:rPr lang="en-CA" sz="1800" dirty="0"/>
              <a:t> = </a:t>
            </a:r>
            <a:r>
              <a:rPr lang="en-CA" sz="1800" dirty="0" err="1"/>
              <a:t>this.count</a:t>
            </a:r>
            <a:r>
              <a:rPr lang="en-CA" sz="1800" dirty="0"/>
              <a:t> + value;   </a:t>
            </a:r>
          </a:p>
          <a:p>
            <a:pPr algn="l"/>
            <a:r>
              <a:rPr lang="en-CA" sz="1800" dirty="0"/>
              <a:t>    }</a:t>
            </a:r>
          </a:p>
          <a:p>
            <a:pPr algn="l"/>
            <a:r>
              <a:rPr lang="en-CA" sz="1800" dirty="0"/>
              <a:t>}</a:t>
            </a:r>
          </a:p>
        </p:txBody>
      </p:sp>
    </p:spTree>
    <p:extLst>
      <p:ext uri="{BB962C8B-B14F-4D97-AF65-F5344CB8AC3E}">
        <p14:creationId xmlns:p14="http://schemas.microsoft.com/office/powerpoint/2010/main" val="2605206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想象下线程 </a:t>
            </a:r>
            <a:r>
              <a:rPr lang="en-CA" sz="1800" dirty="0"/>
              <a:t>A </a:t>
            </a:r>
            <a:r>
              <a:rPr lang="zh-CN" altLang="en-US" sz="1800" dirty="0"/>
              <a:t>和 </a:t>
            </a:r>
            <a:r>
              <a:rPr lang="en-CA" sz="1800" dirty="0"/>
              <a:t>B </a:t>
            </a:r>
            <a:r>
              <a:rPr lang="zh-CN" altLang="en-US" sz="1800" dirty="0"/>
              <a:t>同时执行同一个 </a:t>
            </a:r>
            <a:r>
              <a:rPr lang="en-CA" sz="1800" dirty="0"/>
              <a:t>Counter </a:t>
            </a:r>
            <a:r>
              <a:rPr lang="zh-CN" altLang="en-US" sz="1800" dirty="0"/>
              <a:t>对象的 </a:t>
            </a:r>
            <a:r>
              <a:rPr lang="en-CA" sz="1800" dirty="0"/>
              <a:t>add()</a:t>
            </a:r>
            <a:r>
              <a:rPr lang="zh-CN" altLang="en-US" sz="1800" dirty="0"/>
              <a:t>方法，我们无法知道操作系统何时会在两个线程之间切换。</a:t>
            </a:r>
            <a:r>
              <a:rPr lang="en-CA" sz="1800" dirty="0"/>
              <a:t>JVM </a:t>
            </a:r>
            <a:r>
              <a:rPr lang="zh-CN" altLang="en-US" sz="1800" dirty="0"/>
              <a:t>并不是将这段代码视为单条指令来执行的，而是按照下面的顺序：</a:t>
            </a:r>
          </a:p>
          <a:p>
            <a:pPr algn="l"/>
            <a:endParaRPr lang="zh-CN" altLang="en-US" sz="1800" dirty="0"/>
          </a:p>
          <a:p>
            <a:pPr algn="l"/>
            <a:r>
              <a:rPr lang="zh-CN" altLang="en-US" sz="1800" dirty="0"/>
              <a:t>从内存获取 </a:t>
            </a:r>
            <a:r>
              <a:rPr lang="en-CA" sz="1800" dirty="0" err="1"/>
              <a:t>this.count</a:t>
            </a:r>
            <a:r>
              <a:rPr lang="en-CA" sz="1800" dirty="0"/>
              <a:t> </a:t>
            </a:r>
            <a:r>
              <a:rPr lang="zh-CN" altLang="en-US" sz="1800" dirty="0"/>
              <a:t>的值放到寄存器</a:t>
            </a:r>
          </a:p>
          <a:p>
            <a:pPr algn="l"/>
            <a:r>
              <a:rPr lang="zh-CN" altLang="en-US" sz="1800" dirty="0"/>
              <a:t>将寄存器中的值增加 </a:t>
            </a:r>
            <a:r>
              <a:rPr lang="en-CA" sz="1800" dirty="0"/>
              <a:t>value</a:t>
            </a:r>
          </a:p>
          <a:p>
            <a:pPr algn="l"/>
            <a:r>
              <a:rPr lang="zh-CN" altLang="en-US" sz="1800" dirty="0"/>
              <a:t>将寄存器中的值写回内存</a:t>
            </a:r>
          </a:p>
          <a:p>
            <a:pPr algn="l"/>
            <a:r>
              <a:rPr lang="zh-CN" altLang="en-US" sz="1800" dirty="0"/>
              <a:t>观察线程 </a:t>
            </a:r>
            <a:r>
              <a:rPr lang="en-CA" sz="1800" dirty="0"/>
              <a:t>A </a:t>
            </a:r>
            <a:r>
              <a:rPr lang="zh-CN" altLang="en-US" sz="1800" dirty="0"/>
              <a:t>和 </a:t>
            </a:r>
            <a:r>
              <a:rPr lang="en-CA" sz="1800" dirty="0"/>
              <a:t>B </a:t>
            </a:r>
            <a:r>
              <a:rPr lang="zh-CN" altLang="en-US" sz="1800" dirty="0"/>
              <a:t>交错执行会发生什么：</a:t>
            </a:r>
          </a:p>
          <a:p>
            <a:pPr algn="l"/>
            <a:endParaRPr lang="zh-CN" altLang="en-US" sz="1800" dirty="0"/>
          </a:p>
          <a:p>
            <a:pPr algn="l"/>
            <a:r>
              <a:rPr lang="en-CA" sz="1800" dirty="0" err="1"/>
              <a:t>this.count</a:t>
            </a:r>
            <a:r>
              <a:rPr lang="en-CA" sz="1800" dirty="0"/>
              <a:t> = 0;</a:t>
            </a:r>
          </a:p>
          <a:p>
            <a:pPr algn="l"/>
            <a:r>
              <a:rPr lang="en-CA" sz="1800" dirty="0"/>
              <a:t>A: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将寄存器的值加 </a:t>
            </a:r>
            <a:r>
              <a:rPr lang="en-US" altLang="zh-CN" sz="1800" dirty="0"/>
              <a:t>2</a:t>
            </a:r>
          </a:p>
          <a:p>
            <a:pPr algn="l"/>
            <a:r>
              <a:rPr lang="en-CA" sz="1800" dirty="0"/>
              <a:t>B: </a:t>
            </a:r>
            <a:r>
              <a:rPr lang="zh-CN" altLang="en-US" sz="1800" dirty="0"/>
              <a:t>回写寄存器值</a:t>
            </a:r>
            <a:r>
              <a:rPr lang="en-US" altLang="zh-CN" sz="1800" dirty="0"/>
              <a:t>(2)</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2</a:t>
            </a:r>
          </a:p>
          <a:p>
            <a:pPr algn="l"/>
            <a:r>
              <a:rPr lang="en-CA" sz="1800" dirty="0"/>
              <a:t>A: </a:t>
            </a:r>
            <a:r>
              <a:rPr lang="zh-CN" altLang="en-US" sz="1800" dirty="0"/>
              <a:t>将寄存器的值加 </a:t>
            </a:r>
            <a:r>
              <a:rPr lang="en-US" altLang="zh-CN" sz="1800" dirty="0"/>
              <a:t>3</a:t>
            </a:r>
          </a:p>
          <a:p>
            <a:pPr algn="l"/>
            <a:r>
              <a:rPr lang="en-CA" sz="1800" dirty="0"/>
              <a:t>A: </a:t>
            </a:r>
            <a:r>
              <a:rPr lang="zh-CN" altLang="en-US" sz="1800" dirty="0"/>
              <a:t>回写寄存器值</a:t>
            </a:r>
            <a:r>
              <a:rPr lang="en-US" altLang="zh-CN" sz="1800" dirty="0"/>
              <a:t>(3)</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3</a:t>
            </a:r>
            <a:endParaRPr lang="en-CA" sz="1800" dirty="0"/>
          </a:p>
        </p:txBody>
      </p:sp>
    </p:spTree>
    <p:extLst>
      <p:ext uri="{BB962C8B-B14F-4D97-AF65-F5344CB8AC3E}">
        <p14:creationId xmlns:p14="http://schemas.microsoft.com/office/powerpoint/2010/main" val="2230531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现代操作系统比如</a:t>
            </a:r>
            <a:r>
              <a:rPr lang="en-US" altLang="zh-CN" sz="1800" dirty="0"/>
              <a:t>Mac OS X</a:t>
            </a:r>
            <a:r>
              <a:rPr lang="zh-CN" altLang="en-US" sz="1800" dirty="0"/>
              <a:t>，</a:t>
            </a:r>
            <a:r>
              <a:rPr lang="en-US" altLang="zh-CN" sz="1800" dirty="0"/>
              <a:t>UNIX</a:t>
            </a:r>
            <a:r>
              <a:rPr lang="zh-CN" altLang="en-US" sz="1800" dirty="0"/>
              <a:t>，</a:t>
            </a:r>
            <a:r>
              <a:rPr lang="en-US" altLang="zh-CN" sz="1800" dirty="0"/>
              <a:t>Linux</a:t>
            </a:r>
            <a:r>
              <a:rPr lang="zh-CN" altLang="en-US" sz="1800" dirty="0"/>
              <a:t>，</a:t>
            </a:r>
            <a:r>
              <a:rPr lang="en-US" altLang="zh-CN" sz="1800" dirty="0"/>
              <a:t>Windows</a:t>
            </a:r>
            <a:r>
              <a:rPr lang="zh-CN" altLang="en-US" sz="1800" dirty="0"/>
              <a:t>等，都是支持“多任务”的操作系统。</a:t>
            </a:r>
          </a:p>
          <a:p>
            <a:pPr algn="l"/>
            <a:endParaRPr lang="zh-CN" altLang="en-US" sz="1800" dirty="0"/>
          </a:p>
          <a:p>
            <a:pPr algn="l"/>
            <a:r>
              <a:rPr lang="zh-CN" altLang="en-US" sz="1800" dirty="0"/>
              <a:t>什么叫“多任务”呢？简单地说，就是操作系统可以同时运行多个任务。打个比方，你一边在用浏览器上网，一边在听</a:t>
            </a:r>
            <a:r>
              <a:rPr lang="en-US" altLang="zh-CN" sz="1800" dirty="0"/>
              <a:t>MP3</a:t>
            </a:r>
            <a:r>
              <a:rPr lang="zh-CN" altLang="en-US" sz="1800" dirty="0"/>
              <a:t>，一边在用</a:t>
            </a:r>
            <a:r>
              <a:rPr lang="en-US" altLang="zh-CN" sz="1800" dirty="0"/>
              <a:t>Word</a:t>
            </a:r>
            <a:r>
              <a:rPr lang="zh-CN" altLang="en-US" sz="1800" dirty="0"/>
              <a:t>赶作业，这就是多任务，至少同时有</a:t>
            </a:r>
            <a:r>
              <a:rPr lang="en-US" altLang="zh-CN" sz="1800" dirty="0"/>
              <a:t>3</a:t>
            </a:r>
            <a:r>
              <a:rPr lang="zh-CN" altLang="en-US" sz="1800" dirty="0"/>
              <a:t>个任务正在运行。还有很多任务悄悄地在后台同时运行着，只是桌面上没有显示而已。</a:t>
            </a:r>
          </a:p>
          <a:p>
            <a:pPr algn="l"/>
            <a:endParaRPr lang="zh-CN" altLang="en-US" sz="1800" dirty="0"/>
          </a:p>
          <a:p>
            <a:pPr algn="l"/>
            <a:r>
              <a:rPr lang="zh-CN" altLang="en-US" sz="1800" dirty="0"/>
              <a:t>现在，多核</a:t>
            </a:r>
            <a:r>
              <a:rPr lang="en-US" altLang="zh-CN" sz="1800" dirty="0"/>
              <a:t>CPU</a:t>
            </a:r>
            <a:r>
              <a:rPr lang="zh-CN" altLang="en-US" sz="1800" dirty="0"/>
              <a:t>已经非常普及了，但是，即使过去的单核</a:t>
            </a:r>
            <a:r>
              <a:rPr lang="en-US" altLang="zh-CN" sz="1800" dirty="0"/>
              <a:t>CPU</a:t>
            </a:r>
            <a:r>
              <a:rPr lang="zh-CN" altLang="en-US" sz="1800" dirty="0"/>
              <a:t>，也可以执行多任务。由于</a:t>
            </a:r>
            <a:r>
              <a:rPr lang="en-US" altLang="zh-CN" sz="1800" dirty="0"/>
              <a:t>CPU</a:t>
            </a:r>
            <a:r>
              <a:rPr lang="zh-CN" altLang="en-US" sz="1800" dirty="0"/>
              <a:t>执行代码都是顺序执行的，那么，单核</a:t>
            </a:r>
            <a:r>
              <a:rPr lang="en-US" altLang="zh-CN" sz="1800" dirty="0"/>
              <a:t>CPU</a:t>
            </a:r>
            <a:r>
              <a:rPr lang="zh-CN" altLang="en-US" sz="1800" dirty="0"/>
              <a:t>是怎么执行多任务的呢？</a:t>
            </a:r>
          </a:p>
          <a:p>
            <a:pPr algn="l"/>
            <a:endParaRPr lang="zh-CN" altLang="en-US" sz="1800" dirty="0"/>
          </a:p>
          <a:p>
            <a:pPr algn="l"/>
            <a:r>
              <a:rPr lang="zh-CN" altLang="en-US" sz="1800" dirty="0"/>
              <a:t>答案就是操作系统轮流让各个任务交替执行，任务</a:t>
            </a:r>
            <a:r>
              <a:rPr lang="en-US" altLang="zh-CN" sz="1800" dirty="0"/>
              <a:t>1</a:t>
            </a:r>
            <a:r>
              <a:rPr lang="zh-CN" altLang="en-US" sz="1800" dirty="0"/>
              <a:t>执行</a:t>
            </a:r>
            <a:r>
              <a:rPr lang="en-US" altLang="zh-CN" sz="1800" dirty="0"/>
              <a:t>0.01</a:t>
            </a:r>
            <a:r>
              <a:rPr lang="zh-CN" altLang="en-US" sz="1800" dirty="0"/>
              <a:t>秒，切换到任务</a:t>
            </a:r>
            <a:r>
              <a:rPr lang="en-US" altLang="zh-CN" sz="1800" dirty="0"/>
              <a:t>2</a:t>
            </a:r>
            <a:r>
              <a:rPr lang="zh-CN" altLang="en-US" sz="1800" dirty="0"/>
              <a:t>，任务</a:t>
            </a:r>
            <a:r>
              <a:rPr lang="en-US" altLang="zh-CN" sz="1800" dirty="0"/>
              <a:t>2</a:t>
            </a:r>
            <a:r>
              <a:rPr lang="zh-CN" altLang="en-US" sz="1800" dirty="0"/>
              <a:t>执行</a:t>
            </a:r>
            <a:r>
              <a:rPr lang="en-US" altLang="zh-CN" sz="1800" dirty="0"/>
              <a:t>0.01</a:t>
            </a:r>
            <a:r>
              <a:rPr lang="zh-CN" altLang="en-US" sz="1800" dirty="0"/>
              <a:t>秒，再切换到任务</a:t>
            </a:r>
            <a:r>
              <a:rPr lang="en-US" altLang="zh-CN" sz="1800" dirty="0"/>
              <a:t>3</a:t>
            </a:r>
            <a:r>
              <a:rPr lang="zh-CN" altLang="en-US" sz="1800" dirty="0"/>
              <a:t>，执行</a:t>
            </a:r>
            <a:r>
              <a:rPr lang="en-US" altLang="zh-CN" sz="1800" dirty="0"/>
              <a:t>0.01</a:t>
            </a:r>
            <a:r>
              <a:rPr lang="zh-CN" altLang="en-US" sz="1800" dirty="0"/>
              <a:t>秒</a:t>
            </a:r>
            <a:r>
              <a:rPr lang="en-US" altLang="zh-CN" sz="1800" dirty="0"/>
              <a:t>……</a:t>
            </a:r>
            <a:r>
              <a:rPr lang="zh-CN" altLang="en-US" sz="1800" dirty="0"/>
              <a:t>这样反复执行下去。表面上看，每个任务都是交替执行的，但是，由于</a:t>
            </a:r>
            <a:r>
              <a:rPr lang="en-US" altLang="zh-CN" sz="1800" dirty="0"/>
              <a:t>CPU</a:t>
            </a:r>
            <a:r>
              <a:rPr lang="zh-CN" altLang="en-US" sz="1800" dirty="0"/>
              <a:t>的执行速度实在是太快了，我们感觉就像所有任务都在同时执行一样。</a:t>
            </a:r>
          </a:p>
          <a:p>
            <a:pPr algn="l"/>
            <a:endParaRPr lang="zh-CN" altLang="en-US" sz="1800" dirty="0"/>
          </a:p>
          <a:p>
            <a:pPr algn="l"/>
            <a:r>
              <a:rPr lang="zh-CN" altLang="en-US" sz="1800" dirty="0"/>
              <a:t>真正的并行执行多任务只能在多核</a:t>
            </a:r>
            <a:r>
              <a:rPr lang="en-US" altLang="zh-CN" sz="1800" dirty="0"/>
              <a:t>CPU</a:t>
            </a:r>
            <a:r>
              <a:rPr lang="zh-CN" altLang="en-US" sz="1800" dirty="0"/>
              <a:t>上实现，但是，由于任务数量远远多于</a:t>
            </a:r>
            <a:r>
              <a:rPr lang="en-US" altLang="zh-CN" sz="1800" dirty="0"/>
              <a:t>CPU</a:t>
            </a:r>
            <a:r>
              <a:rPr lang="zh-CN" altLang="en-US" sz="1800" dirty="0"/>
              <a:t>的核心数量，所以，操作系统也会自动把很多任务轮流调度到每个核心上执行。</a:t>
            </a:r>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en-CA" sz="1800" dirty="0"/>
          </a:p>
        </p:txBody>
      </p:sp>
    </p:spTree>
    <p:extLst>
      <p:ext uri="{BB962C8B-B14F-4D97-AF65-F5344CB8AC3E}">
        <p14:creationId xmlns:p14="http://schemas.microsoft.com/office/powerpoint/2010/main" val="1015302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两个线程分别加了 </a:t>
            </a:r>
            <a:r>
              <a:rPr lang="en-US" altLang="zh-CN" sz="1800" dirty="0"/>
              <a:t>2 </a:t>
            </a:r>
            <a:r>
              <a:rPr lang="zh-CN" altLang="en-US" sz="1800" dirty="0"/>
              <a:t>和 </a:t>
            </a:r>
            <a:r>
              <a:rPr lang="en-US" altLang="zh-CN" sz="1800" dirty="0"/>
              <a:t>3 </a:t>
            </a:r>
            <a:r>
              <a:rPr lang="zh-CN" altLang="en-US" sz="1800" dirty="0"/>
              <a:t>到 </a:t>
            </a:r>
            <a:r>
              <a:rPr lang="en-US" altLang="zh-CN" sz="1800" dirty="0"/>
              <a:t>count </a:t>
            </a:r>
            <a:r>
              <a:rPr lang="zh-CN" altLang="en-US" sz="1800" dirty="0"/>
              <a:t>变量上，两个线程执行结束后 </a:t>
            </a:r>
            <a:r>
              <a:rPr lang="en-US" altLang="zh-CN" sz="1800" dirty="0"/>
              <a:t>count </a:t>
            </a:r>
            <a:r>
              <a:rPr lang="zh-CN" altLang="en-US" sz="1800" dirty="0"/>
              <a:t>变量的值应该等于 </a:t>
            </a:r>
            <a:r>
              <a:rPr lang="en-US" altLang="zh-CN" sz="1800" dirty="0"/>
              <a:t>5</a:t>
            </a:r>
            <a:r>
              <a:rPr lang="zh-CN" altLang="en-US" sz="1800" dirty="0"/>
              <a:t>。然而由于两个线程是交叉执行的，两个线程从内存中读出的初始值都是 </a:t>
            </a:r>
            <a:r>
              <a:rPr lang="en-US" altLang="zh-CN" sz="1800" dirty="0"/>
              <a:t>0</a:t>
            </a:r>
            <a:r>
              <a:rPr lang="zh-CN" altLang="en-US" sz="1800" dirty="0"/>
              <a:t>。然后各自加了 </a:t>
            </a:r>
            <a:r>
              <a:rPr lang="en-US" altLang="zh-CN" sz="1800" dirty="0"/>
              <a:t>2 </a:t>
            </a:r>
            <a:r>
              <a:rPr lang="zh-CN" altLang="en-US" sz="1800" dirty="0"/>
              <a:t>和 </a:t>
            </a:r>
            <a:r>
              <a:rPr lang="en-US" altLang="zh-CN" sz="1800" dirty="0"/>
              <a:t>3</a:t>
            </a:r>
            <a:r>
              <a:rPr lang="zh-CN" altLang="en-US" sz="1800" dirty="0"/>
              <a:t>，并分别写回内存。最终的值并不是期望的 </a:t>
            </a:r>
            <a:r>
              <a:rPr lang="en-US" altLang="zh-CN" sz="1800" dirty="0"/>
              <a:t>5</a:t>
            </a:r>
            <a:r>
              <a:rPr lang="zh-CN" altLang="en-US" sz="1800" dirty="0"/>
              <a:t>，而是最后写回内存的那个线程的值，上面例子中最后写回内存的是线程 </a:t>
            </a:r>
            <a:r>
              <a:rPr lang="en-US" altLang="zh-CN" sz="1800" dirty="0"/>
              <a:t>A</a:t>
            </a:r>
            <a:r>
              <a:rPr lang="zh-CN" altLang="en-US" sz="1800" dirty="0"/>
              <a:t>，但实际中也可能是线程 </a:t>
            </a:r>
            <a:r>
              <a:rPr lang="en-US" altLang="zh-CN" sz="1800" dirty="0"/>
              <a:t>B</a:t>
            </a:r>
            <a:r>
              <a:rPr lang="zh-CN" altLang="en-US" sz="1800" dirty="0"/>
              <a:t>。如果没有采用合适的同步机制，线程间的交叉执行情况就无法预料。</a:t>
            </a:r>
          </a:p>
          <a:p>
            <a:pPr algn="l"/>
            <a:endParaRPr lang="zh-CN" altLang="en-US" sz="1800" dirty="0"/>
          </a:p>
          <a:p>
            <a:pPr algn="l"/>
            <a:r>
              <a:rPr lang="zh-CN" altLang="en-US" sz="1800" dirty="0"/>
              <a:t>竞态条件 </a:t>
            </a:r>
            <a:r>
              <a:rPr lang="en-US" altLang="zh-CN" sz="1800" dirty="0"/>
              <a:t>&amp; </a:t>
            </a:r>
            <a:r>
              <a:rPr lang="zh-CN" altLang="en-US" sz="1800" dirty="0"/>
              <a:t>临界区</a:t>
            </a:r>
          </a:p>
          <a:p>
            <a:pPr algn="l"/>
            <a:r>
              <a:rPr lang="zh-CN" altLang="en-US" sz="1800" dirty="0"/>
              <a:t>当两个线程竞争同一资源时，如果对资源的访问顺序敏感，就称存在竞态条件。导致竞态条件发生的代码区称作临界区。上例中 </a:t>
            </a:r>
            <a:r>
              <a:rPr lang="en-US" altLang="zh-CN" sz="1800" dirty="0"/>
              <a:t>add()</a:t>
            </a:r>
            <a:r>
              <a:rPr lang="zh-CN" altLang="en-US" sz="1800" dirty="0"/>
              <a:t>方法就是一个临界区</a:t>
            </a:r>
            <a:r>
              <a:rPr lang="en-US" altLang="zh-CN" sz="1800" dirty="0"/>
              <a:t>,</a:t>
            </a:r>
            <a:r>
              <a:rPr lang="zh-CN" altLang="en-US" sz="1800" dirty="0"/>
              <a:t>它会产生竞态条件。在临界区中使用适当的同步就可以避免竞态条件。</a:t>
            </a:r>
            <a:endParaRPr lang="en-CA" sz="1800" dirty="0"/>
          </a:p>
        </p:txBody>
      </p:sp>
    </p:spTree>
    <p:extLst>
      <p:ext uri="{BB962C8B-B14F-4D97-AF65-F5344CB8AC3E}">
        <p14:creationId xmlns:p14="http://schemas.microsoft.com/office/powerpoint/2010/main" val="2551679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同步关键字（</a:t>
            </a:r>
            <a:r>
              <a:rPr lang="en-US" altLang="zh-CN" sz="1800" dirty="0"/>
              <a:t>synchronized</a:t>
            </a:r>
            <a:r>
              <a:rPr lang="zh-CN" altLang="en-US" sz="1800" dirty="0"/>
              <a:t>）</a:t>
            </a:r>
          </a:p>
          <a:p>
            <a:pPr algn="l"/>
            <a:r>
              <a:rPr lang="en-US" altLang="zh-CN" sz="1800" dirty="0"/>
              <a:t>Java </a:t>
            </a:r>
            <a:r>
              <a:rPr lang="zh-CN" altLang="en-US" sz="1800" dirty="0"/>
              <a:t>中的同步块用 </a:t>
            </a:r>
            <a:r>
              <a:rPr lang="en-US" altLang="zh-CN" sz="1800" dirty="0"/>
              <a:t>synchronized </a:t>
            </a:r>
            <a:r>
              <a:rPr lang="zh-CN" altLang="en-US" sz="1800" dirty="0"/>
              <a:t>标记。同步块在 </a:t>
            </a:r>
            <a:r>
              <a:rPr lang="en-US" altLang="zh-CN" sz="1800" dirty="0"/>
              <a:t>Java </a:t>
            </a:r>
            <a:r>
              <a:rPr lang="zh-CN" altLang="en-US" sz="1800" dirty="0"/>
              <a:t>中是同步在某个对象上。所有同步在一个对象上的同步块在同时只能被一个线程进入并执行操作。所有其他等待进入该同步块的线程将被阻</a:t>
            </a:r>
            <a:r>
              <a:rPr lang="zh-CN" altLang="en-US" sz="1800" dirty="0" smtClean="0"/>
              <a:t>塞，</a:t>
            </a:r>
            <a:r>
              <a:rPr lang="zh-CN" altLang="en-US" sz="1800" dirty="0"/>
              <a:t>直到执行该同步块中的线程退出</a:t>
            </a:r>
            <a:r>
              <a:rPr lang="zh-CN" altLang="en-US" sz="1800" dirty="0" smtClean="0"/>
              <a:t>。</a:t>
            </a:r>
            <a:endParaRPr lang="en-US" altLang="zh-CN" sz="1800" dirty="0" smtClean="0"/>
          </a:p>
          <a:p>
            <a:pPr algn="l"/>
            <a:endParaRPr lang="en-US" sz="1800" dirty="0"/>
          </a:p>
          <a:p>
            <a:pPr algn="l"/>
            <a:r>
              <a:rPr lang="zh-CN" altLang="en-US" sz="1800" dirty="0"/>
              <a:t>下面是一个同步的实例方法：</a:t>
            </a:r>
          </a:p>
          <a:p>
            <a:pPr algn="l"/>
            <a:endParaRPr lang="zh-CN" altLang="en-US" sz="1800" dirty="0"/>
          </a:p>
          <a:p>
            <a:pPr algn="l"/>
            <a:r>
              <a:rPr lang="zh-CN" altLang="en-US" sz="1800" dirty="0"/>
              <a:t> </a:t>
            </a:r>
            <a:r>
              <a:rPr lang="en-US" altLang="zh-CN" sz="1800" dirty="0"/>
              <a:t>public synchronized void add(</a:t>
            </a:r>
            <a:r>
              <a:rPr lang="en-US" altLang="zh-CN" sz="1800" dirty="0" err="1"/>
              <a:t>int</a:t>
            </a:r>
            <a:r>
              <a:rPr lang="en-US" altLang="zh-CN" sz="1800" dirty="0"/>
              <a:t> value){</a:t>
            </a:r>
          </a:p>
          <a:p>
            <a:pPr algn="l"/>
            <a:r>
              <a:rPr lang="en-US" altLang="zh-CN" sz="1800" dirty="0" err="1"/>
              <a:t>this.count</a:t>
            </a:r>
            <a:r>
              <a:rPr lang="en-US" altLang="zh-CN" sz="1800" dirty="0"/>
              <a:t> += value;</a:t>
            </a:r>
          </a:p>
          <a:p>
            <a:pPr algn="l"/>
            <a:r>
              <a:rPr lang="en-US" altLang="zh-CN" sz="1800" dirty="0"/>
              <a:t> }</a:t>
            </a:r>
          </a:p>
          <a:p>
            <a:pPr algn="l"/>
            <a:r>
              <a:rPr lang="zh-CN" altLang="en-US" sz="1800" dirty="0"/>
              <a:t>注意在方法声明中同步（</a:t>
            </a:r>
            <a:r>
              <a:rPr lang="en-US" altLang="zh-CN" sz="1800" dirty="0"/>
              <a:t>synchronized </a:t>
            </a:r>
            <a:r>
              <a:rPr lang="zh-CN" altLang="en-US" sz="1800" dirty="0"/>
              <a:t>）关键字。这告诉 </a:t>
            </a:r>
            <a:r>
              <a:rPr lang="en-US" altLang="zh-CN" sz="1800" dirty="0"/>
              <a:t>Java </a:t>
            </a:r>
            <a:r>
              <a:rPr lang="zh-CN" altLang="en-US" sz="1800" dirty="0"/>
              <a:t>该方法是同步的。</a:t>
            </a:r>
          </a:p>
          <a:p>
            <a:pPr algn="l"/>
            <a:endParaRPr lang="zh-CN" altLang="en-US" sz="1800" dirty="0"/>
          </a:p>
          <a:p>
            <a:pPr algn="l"/>
            <a:r>
              <a:rPr lang="en-US" altLang="zh-CN" sz="1800" dirty="0"/>
              <a:t>Java </a:t>
            </a:r>
            <a:r>
              <a:rPr lang="zh-CN" altLang="en-US" sz="1800" dirty="0"/>
              <a:t>实例方法同步是同步在拥有该方法的对象上。这样，每个实例其方法同步都同步在不同的对象上，即该方法所属的实例。只有一个线程能够在实例方法同步块中运行。如果有多个实例存在，那么一个线程一次可以在一个实例同步块中执行操作。一个实例一个线程。</a:t>
            </a:r>
            <a:endParaRPr lang="en-CA" sz="1800" dirty="0"/>
          </a:p>
        </p:txBody>
      </p:sp>
    </p:spTree>
    <p:extLst>
      <p:ext uri="{BB962C8B-B14F-4D97-AF65-F5344CB8AC3E}">
        <p14:creationId xmlns:p14="http://schemas.microsoft.com/office/powerpoint/2010/main" val="1871683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1052507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对于操作系统来说，一个任务就是一个进程（</a:t>
            </a:r>
            <a:r>
              <a:rPr lang="en-US" altLang="zh-CN" sz="1800" dirty="0"/>
              <a:t>Process</a:t>
            </a:r>
            <a:r>
              <a:rPr lang="zh-CN" altLang="en-US" sz="1800" dirty="0"/>
              <a:t>），比如打开一个浏览器就是启动一个浏览器进程，打开一个记事本就启动了一个记事本进程，打开两个记事本就启动了两个记事本进程，打开一个</a:t>
            </a:r>
            <a:r>
              <a:rPr lang="en-US" altLang="zh-CN" sz="1800" dirty="0"/>
              <a:t>Word</a:t>
            </a:r>
            <a:r>
              <a:rPr lang="zh-CN" altLang="en-US" sz="1800" dirty="0"/>
              <a:t>就启动了一个</a:t>
            </a:r>
            <a:r>
              <a:rPr lang="en-US" altLang="zh-CN" sz="1800" dirty="0"/>
              <a:t>Word</a:t>
            </a:r>
            <a:r>
              <a:rPr lang="zh-CN" altLang="en-US" sz="1800" dirty="0"/>
              <a:t>进程。</a:t>
            </a:r>
          </a:p>
          <a:p>
            <a:pPr algn="l"/>
            <a:endParaRPr lang="zh-CN" altLang="en-US" sz="1800" dirty="0"/>
          </a:p>
          <a:p>
            <a:pPr algn="l"/>
            <a:r>
              <a:rPr lang="zh-CN" altLang="en-US" sz="1800" dirty="0"/>
              <a:t>有些进程还不止同时干一件事，比如</a:t>
            </a:r>
            <a:r>
              <a:rPr lang="en-US" altLang="zh-CN" sz="1800" dirty="0"/>
              <a:t>Word</a:t>
            </a:r>
            <a:r>
              <a:rPr lang="zh-CN" altLang="en-US" sz="1800" dirty="0"/>
              <a:t>，它可以同时进行打字、拼写检查、打印等事情。在一个进程内部，要同时干多件事，就需要同时运行多个“子任务”，我们把进程内的这些“子任务”称为线程（</a:t>
            </a:r>
            <a:r>
              <a:rPr lang="en-US" altLang="zh-CN" sz="1800" dirty="0"/>
              <a:t>Thread</a:t>
            </a:r>
            <a:r>
              <a:rPr lang="zh-CN" altLang="en-US" sz="1800" dirty="0"/>
              <a:t>）。</a:t>
            </a:r>
          </a:p>
          <a:p>
            <a:pPr algn="l"/>
            <a:endParaRPr lang="zh-CN" altLang="en-US" sz="1800" dirty="0"/>
          </a:p>
          <a:p>
            <a:pPr algn="l"/>
            <a:r>
              <a:rPr lang="zh-CN" altLang="en-US" sz="1800" dirty="0"/>
              <a:t>由于每个进程至少要干一件事，所以，一个进程至少有一个线程。当然，像</a:t>
            </a:r>
            <a:r>
              <a:rPr lang="en-US" altLang="zh-CN" sz="1800" dirty="0"/>
              <a:t>Word</a:t>
            </a:r>
            <a:r>
              <a:rPr lang="zh-CN" altLang="en-US" sz="1800" dirty="0"/>
              <a:t>这种复杂的进程可以有多个线程，多个线程可以同时执行，多线程的执行方式和多进程是一样的，也是由操作系统在多个线程之间快速切换，让每个线程都短暂地交替运行，看起来就像同时执行一样。当然，真正地同时执行多线程需要多核</a:t>
            </a:r>
            <a:r>
              <a:rPr lang="en-US" altLang="zh-CN" sz="1800" dirty="0"/>
              <a:t>CPU</a:t>
            </a:r>
            <a:r>
              <a:rPr lang="zh-CN" altLang="en-US" sz="1800" dirty="0"/>
              <a:t>才可能实现。</a:t>
            </a:r>
            <a:endParaRPr lang="en-CA" sz="1800" dirty="0"/>
          </a:p>
        </p:txBody>
      </p:sp>
    </p:spTree>
    <p:extLst>
      <p:ext uri="{BB962C8B-B14F-4D97-AF65-F5344CB8AC3E}">
        <p14:creationId xmlns:p14="http://schemas.microsoft.com/office/powerpoint/2010/main" val="1137928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US" altLang="zh-CN" sz="1800" dirty="0" smtClean="0"/>
              <a:t>CPU+RAM</a:t>
            </a:r>
            <a:r>
              <a:rPr lang="en-US" altLang="zh-CN" sz="1800" dirty="0"/>
              <a:t>+</a:t>
            </a:r>
            <a:r>
              <a:rPr lang="zh-CN" altLang="en-US" sz="1800" dirty="0"/>
              <a:t>各种资源（比如显卡，光驱，键盘，</a:t>
            </a:r>
            <a:r>
              <a:rPr lang="en-US" altLang="zh-CN" sz="1800" dirty="0"/>
              <a:t>GPS, </a:t>
            </a:r>
            <a:r>
              <a:rPr lang="zh-CN" altLang="en-US" sz="1800" dirty="0"/>
              <a:t>等等外设）构成我们的电脑，但是电脑的运行，实际就是</a:t>
            </a:r>
            <a:r>
              <a:rPr lang="en-US" altLang="zh-CN" sz="1800" dirty="0"/>
              <a:t>CPU</a:t>
            </a:r>
            <a:r>
              <a:rPr lang="zh-CN" altLang="en-US" sz="1800" dirty="0"/>
              <a:t>和相关寄存器以及</a:t>
            </a:r>
            <a:r>
              <a:rPr lang="en-US" altLang="zh-CN" sz="1800" dirty="0"/>
              <a:t>RAM</a:t>
            </a:r>
            <a:r>
              <a:rPr lang="zh-CN" altLang="en-US" sz="1800" dirty="0"/>
              <a:t>之间的事情。一个最最基础的事实：</a:t>
            </a:r>
            <a:r>
              <a:rPr lang="en-US" altLang="zh-CN" sz="1800" dirty="0"/>
              <a:t>CPU</a:t>
            </a:r>
            <a:r>
              <a:rPr lang="zh-CN" altLang="en-US" sz="1800" dirty="0"/>
              <a:t>太快，太快，太快了，寄存器仅仅能够追的上他的脚步，</a:t>
            </a:r>
            <a:r>
              <a:rPr lang="en-US" altLang="zh-CN" sz="1800" dirty="0"/>
              <a:t>RAM</a:t>
            </a:r>
            <a:r>
              <a:rPr lang="zh-CN" altLang="en-US" sz="1800" dirty="0"/>
              <a:t>和别的挂在各总线上的设备完全是望其项背。那当多个任务要执行的时候怎么办呢？轮流着来</a:t>
            </a:r>
            <a:r>
              <a:rPr lang="en-US" altLang="zh-CN" sz="1800" dirty="0"/>
              <a:t>?</a:t>
            </a:r>
            <a:r>
              <a:rPr lang="zh-CN" altLang="en-US" sz="1800" dirty="0"/>
              <a:t>或者谁优先级高谁来？不管怎么样的策略，一句话就是在</a:t>
            </a:r>
            <a:r>
              <a:rPr lang="en-US" altLang="zh-CN" sz="1800" dirty="0"/>
              <a:t>CPU</a:t>
            </a:r>
            <a:r>
              <a:rPr lang="zh-CN" altLang="en-US" sz="1800" dirty="0"/>
              <a:t>看来就是轮流着来。一个必须知道的事实：执行一段程序代码，实现一个功能的过程介绍 ，当得到</a:t>
            </a:r>
            <a:r>
              <a:rPr lang="en-US" altLang="zh-CN" sz="1800" dirty="0"/>
              <a:t>CPU</a:t>
            </a:r>
            <a:r>
              <a:rPr lang="zh-CN" altLang="en-US" sz="1800" dirty="0"/>
              <a:t>的时候，相关的资源必须也已经就位，就是显卡啊，</a:t>
            </a:r>
            <a:r>
              <a:rPr lang="en-US" altLang="zh-CN" sz="1800" dirty="0"/>
              <a:t>GPS</a:t>
            </a:r>
            <a:r>
              <a:rPr lang="zh-CN" altLang="en-US" sz="1800" dirty="0"/>
              <a:t>啊什么的必须就位，然后</a:t>
            </a:r>
            <a:r>
              <a:rPr lang="en-US" altLang="zh-CN" sz="1800" dirty="0"/>
              <a:t>CPU</a:t>
            </a:r>
            <a:r>
              <a:rPr lang="zh-CN" altLang="en-US" sz="1800" dirty="0"/>
              <a:t>开始执行。这里除了</a:t>
            </a:r>
            <a:r>
              <a:rPr lang="en-US" altLang="zh-CN" sz="1800" dirty="0"/>
              <a:t>CPU</a:t>
            </a:r>
            <a:r>
              <a:rPr lang="zh-CN" altLang="en-US" sz="1800" dirty="0"/>
              <a:t>以外所有的就构成了这个程序的执行环境，也就是我们所定义的程序上下文</a:t>
            </a:r>
            <a:r>
              <a:rPr lang="zh-CN" altLang="en-US" sz="1800" dirty="0" smtClean="0"/>
              <a:t>。</a:t>
            </a:r>
            <a:endParaRPr lang="en-CA" altLang="zh-CN" sz="1800" dirty="0" smtClean="0"/>
          </a:p>
          <a:p>
            <a:pPr algn="l"/>
            <a:r>
              <a:rPr lang="zh-CN" altLang="en-US" sz="1800" dirty="0" smtClean="0"/>
              <a:t>当</a:t>
            </a:r>
            <a:r>
              <a:rPr lang="zh-CN" altLang="en-US" sz="1800" dirty="0"/>
              <a:t>这个程序执行完了，或者分配给他的</a:t>
            </a:r>
            <a:r>
              <a:rPr lang="en-US" altLang="zh-CN" sz="1800" dirty="0"/>
              <a:t>CPU</a:t>
            </a:r>
            <a:r>
              <a:rPr lang="zh-CN" altLang="en-US" sz="1800" dirty="0"/>
              <a:t>执行时间用完了，那它就要被切换出去，等待下一次</a:t>
            </a:r>
            <a:r>
              <a:rPr lang="en-US" altLang="zh-CN" sz="1800" dirty="0"/>
              <a:t>CPU</a:t>
            </a:r>
            <a:r>
              <a:rPr lang="zh-CN" altLang="en-US" sz="1800" dirty="0"/>
              <a:t>的临幸。在被切换出去的最后一步工作就是保存程序上下文，因为这个是下次他被</a:t>
            </a:r>
            <a:r>
              <a:rPr lang="en-US" altLang="zh-CN" sz="1800" dirty="0"/>
              <a:t>CPU</a:t>
            </a:r>
            <a:r>
              <a:rPr lang="zh-CN" altLang="en-US" sz="1800" dirty="0"/>
              <a:t>临幸的运行环境，必须保存</a:t>
            </a:r>
            <a:r>
              <a:rPr lang="zh-CN" altLang="en-US" sz="1800" dirty="0" smtClean="0"/>
              <a:t>。</a:t>
            </a:r>
            <a:endParaRPr lang="en-CA" altLang="zh-CN" sz="1800" dirty="0" smtClean="0"/>
          </a:p>
          <a:p>
            <a:pPr algn="l"/>
            <a:r>
              <a:rPr lang="zh-CN" altLang="en-US" sz="1800" dirty="0" smtClean="0"/>
              <a:t>串</a:t>
            </a:r>
            <a:r>
              <a:rPr lang="zh-CN" altLang="en-US" sz="1800" dirty="0"/>
              <a:t>联起来的事实：前面讲过在</a:t>
            </a:r>
            <a:r>
              <a:rPr lang="en-US" altLang="zh-CN" sz="1800" dirty="0"/>
              <a:t>CPU</a:t>
            </a:r>
            <a:r>
              <a:rPr lang="zh-CN" altLang="en-US" sz="1800" dirty="0"/>
              <a:t>看来所有的任务都是一个一个的轮流执行的，具体的轮流方法就是</a:t>
            </a:r>
            <a:r>
              <a:rPr lang="zh-CN" altLang="en-US" sz="1800" dirty="0" smtClean="0"/>
              <a:t>：</a:t>
            </a:r>
            <a:endParaRPr lang="en-CA" altLang="zh-CN" sz="1800" dirty="0" smtClean="0"/>
          </a:p>
          <a:p>
            <a:pPr algn="l"/>
            <a:r>
              <a:rPr lang="zh-CN" altLang="en-US" sz="1800" dirty="0" smtClean="0"/>
              <a:t>先</a:t>
            </a:r>
            <a:r>
              <a:rPr lang="zh-CN" altLang="en-US" sz="1800" dirty="0"/>
              <a:t>加载程序</a:t>
            </a:r>
            <a:r>
              <a:rPr lang="en-US" altLang="zh-CN" sz="1800" dirty="0"/>
              <a:t>A</a:t>
            </a:r>
            <a:r>
              <a:rPr lang="zh-CN" altLang="en-US" sz="1800" dirty="0"/>
              <a:t>的上下</a:t>
            </a:r>
            <a:r>
              <a:rPr lang="zh-CN" altLang="en-US" sz="1800" dirty="0" smtClean="0"/>
              <a:t>文</a:t>
            </a:r>
            <a:endParaRPr lang="en-CA" altLang="zh-CN" sz="1800" dirty="0" smtClean="0"/>
          </a:p>
          <a:p>
            <a:pPr algn="l"/>
            <a:r>
              <a:rPr lang="zh-CN" altLang="en-US" sz="1800" dirty="0" smtClean="0"/>
              <a:t>然</a:t>
            </a:r>
            <a:r>
              <a:rPr lang="zh-CN" altLang="en-US" sz="1800" dirty="0"/>
              <a:t>后开始执行</a:t>
            </a:r>
            <a:r>
              <a:rPr lang="en-US" altLang="zh-CN" sz="1800" dirty="0" smtClean="0"/>
              <a:t>A</a:t>
            </a:r>
            <a:endParaRPr lang="en-CA" altLang="zh-CN" sz="1800" dirty="0"/>
          </a:p>
          <a:p>
            <a:pPr algn="l"/>
            <a:r>
              <a:rPr lang="zh-CN" altLang="en-US" sz="1800" dirty="0" smtClean="0"/>
              <a:t>保</a:t>
            </a:r>
            <a:r>
              <a:rPr lang="zh-CN" altLang="en-US" sz="1800" dirty="0"/>
              <a:t>存程序</a:t>
            </a:r>
            <a:r>
              <a:rPr lang="en-US" altLang="zh-CN" sz="1800" dirty="0"/>
              <a:t>A</a:t>
            </a:r>
            <a:r>
              <a:rPr lang="zh-CN" altLang="en-US" sz="1800" dirty="0"/>
              <a:t>的上下</a:t>
            </a:r>
            <a:r>
              <a:rPr lang="zh-CN" altLang="en-US" sz="1800" dirty="0" smtClean="0"/>
              <a:t>文</a:t>
            </a:r>
            <a:endParaRPr lang="en-CA" altLang="zh-CN" sz="1800" dirty="0" smtClean="0"/>
          </a:p>
          <a:p>
            <a:pPr algn="l"/>
            <a:r>
              <a:rPr lang="zh-CN" altLang="en-US" sz="1800" dirty="0" smtClean="0"/>
              <a:t>调</a:t>
            </a:r>
            <a:r>
              <a:rPr lang="zh-CN" altLang="en-US" sz="1800" dirty="0"/>
              <a:t>入下一个要执行的程序</a:t>
            </a:r>
            <a:r>
              <a:rPr lang="en-US" altLang="zh-CN" sz="1800" dirty="0"/>
              <a:t>B</a:t>
            </a:r>
            <a:r>
              <a:rPr lang="zh-CN" altLang="en-US" sz="1800" dirty="0"/>
              <a:t>的程序上下</a:t>
            </a:r>
            <a:r>
              <a:rPr lang="zh-CN" altLang="en-US" sz="1800" dirty="0" smtClean="0"/>
              <a:t>文</a:t>
            </a:r>
            <a:endParaRPr lang="en-CA" altLang="zh-CN" sz="1800" dirty="0" smtClean="0"/>
          </a:p>
          <a:p>
            <a:pPr algn="l"/>
            <a:r>
              <a:rPr lang="zh-CN" altLang="en-US" sz="1800" dirty="0" smtClean="0"/>
              <a:t>然</a:t>
            </a:r>
            <a:r>
              <a:rPr lang="zh-CN" altLang="en-US" sz="1800" dirty="0"/>
              <a:t>后开始执行</a:t>
            </a:r>
            <a:r>
              <a:rPr lang="en-US" altLang="zh-CN" sz="1800" dirty="0" smtClean="0"/>
              <a:t>B</a:t>
            </a:r>
          </a:p>
          <a:p>
            <a:pPr algn="l"/>
            <a:r>
              <a:rPr lang="zh-CN" altLang="en-US" sz="1800" dirty="0" smtClean="0"/>
              <a:t>保</a:t>
            </a:r>
            <a:r>
              <a:rPr lang="zh-CN" altLang="en-US" sz="1800" dirty="0"/>
              <a:t>存程序</a:t>
            </a:r>
            <a:r>
              <a:rPr lang="en-US" altLang="zh-CN" sz="1800" dirty="0"/>
              <a:t>B</a:t>
            </a:r>
            <a:r>
              <a:rPr lang="zh-CN" altLang="en-US" sz="1800" dirty="0"/>
              <a:t>的上下</a:t>
            </a:r>
            <a:r>
              <a:rPr lang="zh-CN" altLang="en-US" sz="1800" dirty="0" smtClean="0"/>
              <a:t>文</a:t>
            </a:r>
            <a:endParaRPr lang="en-CA" altLang="zh-CN" sz="1800" dirty="0" smtClean="0"/>
          </a:p>
          <a:p>
            <a:pPr algn="l"/>
            <a:r>
              <a:rPr lang="zh-CN" altLang="en-US" sz="1800" dirty="0" smtClean="0"/>
              <a:t>。。。。</a:t>
            </a:r>
            <a:endParaRPr lang="en-CA" sz="1800" dirty="0"/>
          </a:p>
        </p:txBody>
      </p:sp>
    </p:spTree>
    <p:extLst>
      <p:ext uri="{BB962C8B-B14F-4D97-AF65-F5344CB8AC3E}">
        <p14:creationId xmlns:p14="http://schemas.microsoft.com/office/powerpoint/2010/main" val="1199854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r>
              <a:rPr lang="en-US" altLang="zh-CN" sz="1800" dirty="0"/>
              <a:t>Processes </a:t>
            </a:r>
            <a:r>
              <a:rPr lang="zh-CN" altLang="en-US" sz="1800" dirty="0"/>
              <a:t>）和线程（</a:t>
            </a:r>
            <a:r>
              <a:rPr lang="en-US" altLang="zh-CN" sz="1800" dirty="0"/>
              <a:t>Threads</a:t>
            </a:r>
            <a:r>
              <a:rPr lang="zh-CN" altLang="en-US" sz="1800" dirty="0"/>
              <a:t>）</a:t>
            </a:r>
          </a:p>
          <a:p>
            <a:pPr algn="l"/>
            <a:endParaRPr lang="zh-CN" altLang="en-US" sz="1800" dirty="0"/>
          </a:p>
          <a:p>
            <a:pPr algn="l"/>
            <a:r>
              <a:rPr lang="zh-CN" altLang="en-US" sz="1800" dirty="0"/>
              <a:t>进程和线程是并发编程的两个基本的执行单元。在 </a:t>
            </a:r>
            <a:r>
              <a:rPr lang="en-US" altLang="zh-CN" sz="1800" dirty="0"/>
              <a:t>Java </a:t>
            </a:r>
            <a:r>
              <a:rPr lang="zh-CN" altLang="en-US" sz="1800" dirty="0"/>
              <a:t>中，并发编程主要涉及线程。</a:t>
            </a:r>
          </a:p>
          <a:p>
            <a:pPr algn="l"/>
            <a:r>
              <a:rPr lang="zh-CN" altLang="en-US" sz="1800" dirty="0"/>
              <a:t>一个计算机系统通常有许多活动的进程和线程。在给定的时间内，每个处理器只能有一个线程得到真正的运行。对于单核处理器来说，处理时间是通过时间切片来在进程和线程之间进行共享的。</a:t>
            </a:r>
          </a:p>
          <a:p>
            <a:pPr algn="l"/>
            <a:r>
              <a:rPr lang="zh-CN" altLang="en-US" sz="1800" dirty="0"/>
              <a:t>现在多核处理器或多进程的电脑系统越来越流行。这大大增强了系统的进程和线程的并发执行能力。但即便是没有多处理器或多进程的系统中，并发仍然是可能的。</a:t>
            </a:r>
            <a:endParaRPr lang="en-CA" sz="1800" dirty="0"/>
          </a:p>
        </p:txBody>
      </p:sp>
    </p:spTree>
    <p:extLst>
      <p:ext uri="{BB962C8B-B14F-4D97-AF65-F5344CB8AC3E}">
        <p14:creationId xmlns:p14="http://schemas.microsoft.com/office/powerpoint/2010/main" val="1063116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p>
          <a:p>
            <a:pPr algn="l"/>
            <a:endParaRPr lang="zh-CN" altLang="en-US" sz="1800" dirty="0"/>
          </a:p>
          <a:p>
            <a:pPr algn="l"/>
            <a:r>
              <a:rPr lang="zh-CN" altLang="en-US" sz="1800" dirty="0"/>
              <a:t>进程有一个独立的执行环境。进程通常有一个完整的、私人的基本运行时资源</a:t>
            </a:r>
            <a:r>
              <a:rPr lang="en-US" altLang="zh-CN" sz="1800" dirty="0"/>
              <a:t>;</a:t>
            </a:r>
            <a:r>
              <a:rPr lang="zh-CN" altLang="en-US" sz="1800" dirty="0"/>
              <a:t>特别是</a:t>
            </a:r>
            <a:r>
              <a:rPr lang="en-US" altLang="zh-CN" sz="1800" dirty="0"/>
              <a:t>,</a:t>
            </a:r>
            <a:r>
              <a:rPr lang="zh-CN" altLang="en-US" sz="1800" dirty="0"/>
              <a:t>每个进程都有其自己的内存空间。</a:t>
            </a:r>
          </a:p>
          <a:p>
            <a:pPr algn="l"/>
            <a:r>
              <a:rPr lang="zh-CN" altLang="en-US" sz="1800" dirty="0"/>
              <a:t>进程往往被视为等同于程序或应用程序。然而</a:t>
            </a:r>
            <a:r>
              <a:rPr lang="en-US" altLang="zh-CN" sz="1800" dirty="0"/>
              <a:t>,</a:t>
            </a:r>
            <a:r>
              <a:rPr lang="zh-CN" altLang="en-US" sz="1800" dirty="0"/>
              <a:t>用户将看到一个单独的应用程序可能实际上是一组合作的进程。大多数操作系统都支持进程间通信</a:t>
            </a:r>
            <a:r>
              <a:rPr lang="en-US" altLang="zh-CN" sz="1800" dirty="0"/>
              <a:t>( Inter Process Communication</a:t>
            </a:r>
            <a:r>
              <a:rPr lang="zh-CN" altLang="en-US" sz="1800" dirty="0"/>
              <a:t>，简称 </a:t>
            </a:r>
            <a:r>
              <a:rPr lang="en-US" altLang="zh-CN" sz="1800" dirty="0"/>
              <a:t>IPC)</a:t>
            </a:r>
            <a:r>
              <a:rPr lang="zh-CN" altLang="en-US" sz="1800" dirty="0"/>
              <a:t>资源</a:t>
            </a:r>
            <a:r>
              <a:rPr lang="en-US" altLang="zh-CN" sz="1800" dirty="0"/>
              <a:t>,</a:t>
            </a:r>
            <a:r>
              <a:rPr lang="zh-CN" altLang="en-US" sz="1800" dirty="0"/>
              <a:t>如管道和套接字。</a:t>
            </a:r>
            <a:r>
              <a:rPr lang="en-US" altLang="zh-CN" sz="1800" dirty="0"/>
              <a:t>IPC </a:t>
            </a:r>
            <a:r>
              <a:rPr lang="zh-CN" altLang="en-US" sz="1800" dirty="0"/>
              <a:t>不仅用于同个系统的进程之间的通信，也可以用在不同系统的进程。</a:t>
            </a:r>
          </a:p>
          <a:p>
            <a:pPr algn="l"/>
            <a:r>
              <a:rPr lang="zh-CN" altLang="en-US" sz="1800" dirty="0"/>
              <a:t>大多数 </a:t>
            </a:r>
            <a:r>
              <a:rPr lang="en-US" altLang="zh-CN" sz="1800" dirty="0"/>
              <a:t>Java </a:t>
            </a:r>
            <a:r>
              <a:rPr lang="zh-CN" altLang="en-US" sz="1800" dirty="0"/>
              <a:t>虚拟机的实现作为一个进程运行。</a:t>
            </a:r>
            <a:endParaRPr lang="en-CA" sz="1800" dirty="0"/>
          </a:p>
        </p:txBody>
      </p:sp>
    </p:spTree>
    <p:extLst>
      <p:ext uri="{BB962C8B-B14F-4D97-AF65-F5344CB8AC3E}">
        <p14:creationId xmlns:p14="http://schemas.microsoft.com/office/powerpoint/2010/main" val="2153069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线程</a:t>
            </a:r>
          </a:p>
          <a:p>
            <a:pPr algn="l"/>
            <a:endParaRPr lang="zh-CN" altLang="en-US" sz="1800" dirty="0"/>
          </a:p>
          <a:p>
            <a:pPr algn="l"/>
            <a:r>
              <a:rPr lang="zh-CN" altLang="en-US" sz="1800" dirty="0"/>
              <a:t>线程有时被称为轻量级进程。进程和线程都提供一个执行环境</a:t>
            </a:r>
            <a:r>
              <a:rPr lang="en-US" altLang="zh-CN" sz="1800" dirty="0"/>
              <a:t>,</a:t>
            </a:r>
            <a:r>
              <a:rPr lang="zh-CN" altLang="en-US" sz="1800" dirty="0"/>
              <a:t>但创建一个新的线程比创建一个新的进程需要更少的资源。</a:t>
            </a:r>
          </a:p>
          <a:p>
            <a:pPr algn="l"/>
            <a:r>
              <a:rPr lang="zh-CN" altLang="en-US" sz="1800" dirty="0"/>
              <a:t>线程中存在于进程中</a:t>
            </a:r>
            <a:r>
              <a:rPr lang="en-US" altLang="zh-CN" sz="1800" dirty="0"/>
              <a:t>,</a:t>
            </a:r>
            <a:r>
              <a:rPr lang="zh-CN" altLang="en-US" sz="1800" dirty="0"/>
              <a:t>每个进程都至少一个线程。线程共享进程的资源</a:t>
            </a:r>
            <a:r>
              <a:rPr lang="en-US" altLang="zh-CN" sz="1800" dirty="0"/>
              <a:t>,</a:t>
            </a:r>
            <a:r>
              <a:rPr lang="zh-CN" altLang="en-US" sz="1800" dirty="0"/>
              <a:t>包括内存和打开的文件。这使得工作变得高效，但也存在了一个潜在的问题</a:t>
            </a:r>
            <a:r>
              <a:rPr lang="en-US" altLang="zh-CN" sz="1800" dirty="0"/>
              <a:t>——</a:t>
            </a:r>
            <a:r>
              <a:rPr lang="zh-CN" altLang="en-US" sz="1800" dirty="0"/>
              <a:t>通信。</a:t>
            </a:r>
          </a:p>
          <a:p>
            <a:pPr algn="l"/>
            <a:r>
              <a:rPr lang="zh-CN" altLang="en-US" sz="1800" dirty="0"/>
              <a:t>多线程执行是 </a:t>
            </a:r>
            <a:r>
              <a:rPr lang="en-US" altLang="zh-CN" sz="1800" dirty="0"/>
              <a:t>Java </a:t>
            </a:r>
            <a:r>
              <a:rPr lang="zh-CN" altLang="en-US" sz="1800" dirty="0"/>
              <a:t>平台的一个重要特点。每个应用程序都至少有一个线程</a:t>
            </a:r>
            <a:r>
              <a:rPr lang="en-US" altLang="zh-CN" sz="1800" dirty="0"/>
              <a:t>,</a:t>
            </a:r>
            <a:r>
              <a:rPr lang="zh-CN" altLang="en-US" sz="1800" dirty="0"/>
              <a:t>或者几个</a:t>
            </a:r>
            <a:r>
              <a:rPr lang="en-US" altLang="zh-CN" sz="1800" dirty="0"/>
              <a:t>,</a:t>
            </a:r>
            <a:r>
              <a:rPr lang="zh-CN" altLang="en-US" sz="1800" dirty="0"/>
              <a:t>如果算上“系统”的线程（负责内存管理和信号处理）那就更多。但从程序员的角度来看</a:t>
            </a:r>
            <a:r>
              <a:rPr lang="en-US" altLang="zh-CN" sz="1800" dirty="0"/>
              <a:t>,</a:t>
            </a:r>
            <a:r>
              <a:rPr lang="zh-CN" altLang="en-US" sz="1800" dirty="0"/>
              <a:t>你启动只有一个线程，称为主线程。这个线程有能力创建额外的线程。</a:t>
            </a:r>
            <a:endParaRPr lang="en-CA" sz="1800" dirty="0"/>
          </a:p>
        </p:txBody>
      </p:sp>
    </p:spTree>
    <p:extLst>
      <p:ext uri="{BB962C8B-B14F-4D97-AF65-F5344CB8AC3E}">
        <p14:creationId xmlns:p14="http://schemas.microsoft.com/office/powerpoint/2010/main" val="2814977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给多线程编程提供了内置的支持。一个多线程程序包含两个或多个能并发运行的部分</a:t>
            </a:r>
            <a:r>
              <a:rPr lang="zh-CN" altLang="en-US" sz="1800" dirty="0" smtClean="0"/>
              <a:t>。</a:t>
            </a:r>
            <a:endParaRPr lang="en-US" altLang="zh-CN" sz="1800" dirty="0" smtClean="0"/>
          </a:p>
          <a:p>
            <a:pPr algn="l"/>
            <a:endParaRPr lang="en-US" sz="1800" dirty="0"/>
          </a:p>
          <a:p>
            <a:pPr algn="l"/>
            <a:r>
              <a:rPr lang="zh-CN" altLang="en-US" sz="1800" dirty="0"/>
              <a:t>在</a:t>
            </a:r>
            <a:r>
              <a:rPr lang="en-US" altLang="zh-CN" sz="1800" dirty="0"/>
              <a:t>java</a:t>
            </a:r>
            <a:r>
              <a:rPr lang="zh-CN" altLang="en-US" sz="1800" dirty="0"/>
              <a:t>中要想实现多线程，</a:t>
            </a:r>
            <a:r>
              <a:rPr lang="zh-CN" altLang="en-US" sz="1800" dirty="0" smtClean="0"/>
              <a:t>有三种</a:t>
            </a:r>
            <a:r>
              <a:rPr lang="zh-CN" altLang="en-US" sz="1800" dirty="0"/>
              <a:t>手段，一种</a:t>
            </a:r>
            <a:r>
              <a:rPr lang="zh-CN" altLang="en-US" sz="1800" dirty="0" smtClean="0"/>
              <a:t>是</a:t>
            </a:r>
            <a:r>
              <a:rPr lang="zh-CN" altLang="en-US" sz="1800" dirty="0"/>
              <a:t>继承</a:t>
            </a:r>
            <a:r>
              <a:rPr lang="en-US" altLang="zh-CN" sz="1800" dirty="0" smtClean="0"/>
              <a:t>Thread</a:t>
            </a:r>
            <a:r>
              <a:rPr lang="zh-CN" altLang="en-US" sz="1800" dirty="0"/>
              <a:t>类，另外一种是实现</a:t>
            </a:r>
            <a:r>
              <a:rPr lang="en-US" altLang="zh-CN" sz="1800" dirty="0" err="1"/>
              <a:t>Runable</a:t>
            </a:r>
            <a:r>
              <a:rPr lang="zh-CN" altLang="en-US" sz="1800" dirty="0"/>
              <a:t>接口</a:t>
            </a:r>
            <a:r>
              <a:rPr lang="en-US" altLang="zh-CN" sz="1800" dirty="0" smtClean="0"/>
              <a:t>.</a:t>
            </a:r>
            <a:r>
              <a:rPr lang="zh-CN" altLang="en-US" sz="1800" dirty="0" smtClean="0"/>
              <a:t>第</a:t>
            </a:r>
            <a:r>
              <a:rPr lang="en-US" altLang="zh-CN" sz="1800" dirty="0" smtClean="0"/>
              <a:t> </a:t>
            </a:r>
            <a:r>
              <a:rPr lang="zh-CN" altLang="en-US" sz="1800" dirty="0" smtClean="0"/>
              <a:t>三种是</a:t>
            </a:r>
            <a:r>
              <a:rPr lang="zh-CN" altLang="en-US" sz="1800" dirty="0"/>
              <a:t>实现</a:t>
            </a:r>
            <a:r>
              <a:rPr lang="en-US" altLang="zh-CN" sz="1800" dirty="0"/>
              <a:t>Callable</a:t>
            </a:r>
            <a:r>
              <a:rPr lang="zh-CN" altLang="en-US" sz="1800" dirty="0"/>
              <a:t>接口，并与</a:t>
            </a:r>
            <a:r>
              <a:rPr lang="en-US" altLang="zh-CN" sz="1800" dirty="0"/>
              <a:t>Future</a:t>
            </a:r>
            <a:r>
              <a:rPr lang="zh-CN" altLang="en-US" sz="1800" dirty="0"/>
              <a:t>、线程池结合使</a:t>
            </a:r>
            <a:r>
              <a:rPr lang="zh-CN" altLang="en-US" sz="1800" dirty="0" smtClean="0"/>
              <a:t>用</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326871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smtClean="0"/>
              <a:t>Java </a:t>
            </a:r>
            <a:r>
              <a:rPr lang="zh-CN" altLang="en-US" sz="1800" dirty="0"/>
              <a:t>线程类也是一个 </a:t>
            </a:r>
            <a:r>
              <a:rPr lang="en-CA" sz="1800" dirty="0"/>
              <a:t>object </a:t>
            </a:r>
            <a:r>
              <a:rPr lang="zh-CN" altLang="en-US" sz="1800" dirty="0"/>
              <a:t>类，它的实例都继承自 </a:t>
            </a:r>
            <a:r>
              <a:rPr lang="en-CA" sz="1800" dirty="0" err="1"/>
              <a:t>java.lang.Thread</a:t>
            </a:r>
            <a:r>
              <a:rPr lang="en-CA" sz="1800" dirty="0"/>
              <a:t> </a:t>
            </a:r>
            <a:r>
              <a:rPr lang="zh-CN" altLang="en-US" sz="1800" dirty="0"/>
              <a:t>或其子类。 可以用如下方式用 </a:t>
            </a:r>
            <a:r>
              <a:rPr lang="en-CA" sz="1800" dirty="0"/>
              <a:t>java </a:t>
            </a:r>
            <a:r>
              <a:rPr lang="zh-CN" altLang="en-US" sz="1800" dirty="0"/>
              <a:t>中创建一个线程：</a:t>
            </a:r>
          </a:p>
          <a:p>
            <a:pPr algn="l"/>
            <a:endParaRPr lang="zh-CN" altLang="en-US" sz="1800" dirty="0"/>
          </a:p>
          <a:p>
            <a:pPr algn="l"/>
            <a:r>
              <a:rPr lang="en-CA" sz="1800" dirty="0"/>
              <a:t>Tread thread = new Thread();</a:t>
            </a:r>
          </a:p>
          <a:p>
            <a:pPr algn="l"/>
            <a:r>
              <a:rPr lang="zh-CN" altLang="en-US" sz="1800" dirty="0"/>
              <a:t>执行该线程可以调用该线程的 </a:t>
            </a:r>
            <a:r>
              <a:rPr lang="en-CA" sz="1800" dirty="0"/>
              <a:t>start()</a:t>
            </a:r>
            <a:r>
              <a:rPr lang="zh-CN" altLang="en-US" sz="1800" dirty="0"/>
              <a:t>方法</a:t>
            </a:r>
            <a:r>
              <a:rPr lang="en-US" altLang="zh-CN" sz="1800" dirty="0"/>
              <a:t>:</a:t>
            </a:r>
          </a:p>
          <a:p>
            <a:pPr algn="l"/>
            <a:endParaRPr lang="en-US" altLang="zh-CN" sz="1800" dirty="0"/>
          </a:p>
          <a:p>
            <a:pPr algn="l"/>
            <a:r>
              <a:rPr lang="en-CA" sz="1800" dirty="0" err="1"/>
              <a:t>thread.start</a:t>
            </a:r>
            <a:r>
              <a:rPr lang="en-CA" sz="1800" dirty="0"/>
              <a:t>();</a:t>
            </a:r>
          </a:p>
          <a:p>
            <a:pPr algn="l"/>
            <a:r>
              <a:rPr lang="zh-CN" altLang="en-US" sz="1800" dirty="0"/>
              <a:t>在上面的例子中，我们并没有为线程编写运行代码，因此调用该方法后线程就终止了。</a:t>
            </a:r>
          </a:p>
          <a:p>
            <a:pPr algn="l"/>
            <a:endParaRPr lang="zh-CN" altLang="en-US" sz="1800" dirty="0"/>
          </a:p>
          <a:p>
            <a:pPr algn="l"/>
            <a:r>
              <a:rPr lang="zh-CN" altLang="en-US" sz="1800" dirty="0"/>
              <a:t>编写线程运行时执行的代码有两种方式：一种是创建 </a:t>
            </a:r>
            <a:r>
              <a:rPr lang="en-CA" sz="1800" dirty="0"/>
              <a:t>Thread </a:t>
            </a:r>
            <a:r>
              <a:rPr lang="zh-CN" altLang="en-US" sz="1800" dirty="0"/>
              <a:t>子类的一个实例并重写 </a:t>
            </a:r>
            <a:r>
              <a:rPr lang="en-CA" sz="1800" dirty="0"/>
              <a:t>run </a:t>
            </a:r>
            <a:r>
              <a:rPr lang="zh-CN" altLang="en-US" sz="1800" dirty="0"/>
              <a:t>方法，第二种是创建类的时候实现 </a:t>
            </a:r>
            <a:r>
              <a:rPr lang="en-CA" sz="1800" dirty="0"/>
              <a:t>Runnable </a:t>
            </a:r>
            <a:r>
              <a:rPr lang="zh-CN" altLang="en-US" sz="1800" dirty="0"/>
              <a:t>接口</a:t>
            </a:r>
            <a:endParaRPr lang="en-CA" sz="1800" dirty="0"/>
          </a:p>
        </p:txBody>
      </p:sp>
    </p:spTree>
    <p:extLst>
      <p:ext uri="{BB962C8B-B14F-4D97-AF65-F5344CB8AC3E}">
        <p14:creationId xmlns:p14="http://schemas.microsoft.com/office/powerpoint/2010/main" val="858792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4902</TotalTime>
  <Words>4018</Words>
  <Application>Microsoft Office PowerPoint</Application>
  <PresentationFormat>Widescreen</PresentationFormat>
  <Paragraphs>196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宋体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350</cp:revision>
  <dcterms:created xsi:type="dcterms:W3CDTF">2017-02-14T13:11:35Z</dcterms:created>
  <dcterms:modified xsi:type="dcterms:W3CDTF">2017-09-15T14:04:45Z</dcterms:modified>
</cp:coreProperties>
</file>