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2" r:id="rId3"/>
    <p:sldId id="363" r:id="rId4"/>
    <p:sldId id="364" r:id="rId5"/>
    <p:sldId id="365" r:id="rId6"/>
    <p:sldId id="35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5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6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2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35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7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4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34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7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21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73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7C70-6C77-4BAA-8198-78B080AEE7B6}" type="datetimeFigureOut">
              <a:rPr lang="en-CA" smtClean="0"/>
              <a:t>05/10/2017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E07BB-2AE8-4C05-95E2-056D46BEC91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38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/>
              <a:t>Group By</a:t>
            </a:r>
            <a:r>
              <a:rPr lang="zh-CN" altLang="en-US" sz="2800" dirty="0"/>
              <a:t>语句从英文的字面意义上理解就是“根据</a:t>
            </a:r>
            <a:r>
              <a:rPr lang="en-US" altLang="zh-CN" sz="2800" dirty="0"/>
              <a:t>(by)</a:t>
            </a:r>
            <a:r>
              <a:rPr lang="zh-CN" altLang="en-US" sz="2800" dirty="0"/>
              <a:t>一定的规则进行分组</a:t>
            </a:r>
            <a:r>
              <a:rPr lang="en-US" altLang="zh-CN" sz="2800" dirty="0"/>
              <a:t>(Group)”</a:t>
            </a:r>
            <a:r>
              <a:rPr lang="zh-CN" altLang="en-US" sz="2800" dirty="0"/>
              <a:t>。它的作用是根据给定数据列的每个成员对查询结果进行分组统计，最终得到一个分组汇总</a:t>
            </a:r>
            <a:r>
              <a:rPr lang="zh-CN" altLang="en-US" sz="2800" dirty="0" smtClean="0"/>
              <a:t>表</a:t>
            </a:r>
            <a:endParaRPr lang="en-CA" altLang="zh-CN" sz="2800" dirty="0" smtClean="0"/>
          </a:p>
          <a:p>
            <a:pPr algn="l"/>
            <a:endParaRPr lang="en-CA" sz="2800" dirty="0"/>
          </a:p>
          <a:p>
            <a:pPr algn="l"/>
            <a:endParaRPr lang="en-CA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53" y="2074013"/>
            <a:ext cx="7604938" cy="41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53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566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379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94368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4838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46885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92500"/>
          </a:bodyPr>
          <a:lstStyle/>
          <a:p>
            <a:pPr algn="l"/>
            <a:endParaRPr lang="zh-CN" altLang="en-US" sz="2800" dirty="0"/>
          </a:p>
          <a:p>
            <a:pPr algn="l"/>
            <a:r>
              <a:rPr lang="zh-CN" altLang="en-US" sz="2800" dirty="0"/>
              <a:t>语句：</a:t>
            </a:r>
          </a:p>
          <a:p>
            <a:pPr algn="l"/>
            <a:r>
              <a:rPr lang="en-CA" sz="2800" dirty="0"/>
              <a:t>select </a:t>
            </a:r>
            <a:r>
              <a:rPr lang="en-CA" sz="2800" dirty="0" err="1"/>
              <a:t>customerstype</a:t>
            </a:r>
            <a:r>
              <a:rPr lang="en-CA" sz="2800" dirty="0"/>
              <a:t> </a:t>
            </a:r>
            <a:r>
              <a:rPr lang="en-CA" sz="2800" dirty="0" smtClean="0"/>
              <a:t> from </a:t>
            </a:r>
            <a:r>
              <a:rPr lang="en-CA" sz="2800" dirty="0"/>
              <a:t>customers </a:t>
            </a:r>
            <a:r>
              <a:rPr lang="en-CA" sz="2800" dirty="0" smtClean="0"/>
              <a:t> group </a:t>
            </a:r>
            <a:r>
              <a:rPr lang="en-CA" sz="2800" dirty="0"/>
              <a:t>by </a:t>
            </a:r>
            <a:r>
              <a:rPr lang="en-CA" sz="2800" dirty="0" err="1"/>
              <a:t>customerstype</a:t>
            </a:r>
            <a:endParaRPr lang="en-CA" sz="2800" dirty="0"/>
          </a:p>
          <a:p>
            <a:pPr algn="l"/>
            <a:r>
              <a:rPr lang="zh-CN" altLang="en-US" sz="2800" dirty="0"/>
              <a:t>运行结果如下 </a:t>
            </a:r>
          </a:p>
          <a:p>
            <a:pPr algn="l"/>
            <a:r>
              <a:rPr lang="en-CA" sz="2800" dirty="0" err="1"/>
              <a:t>customerstype</a:t>
            </a:r>
            <a:endParaRPr lang="en-CA" sz="2800" dirty="0"/>
          </a:p>
          <a:p>
            <a:pPr algn="l"/>
            <a:r>
              <a:rPr lang="zh-CN" altLang="en-US" sz="2800" dirty="0"/>
              <a:t>普通客户</a:t>
            </a:r>
          </a:p>
          <a:p>
            <a:pPr algn="l"/>
            <a:r>
              <a:rPr lang="zh-CN" altLang="en-US" sz="2800" dirty="0"/>
              <a:t>特殊客户</a:t>
            </a:r>
          </a:p>
          <a:p>
            <a:pPr algn="l"/>
            <a:r>
              <a:rPr lang="zh-CN" altLang="en-US" sz="2800" dirty="0"/>
              <a:t>主要客户</a:t>
            </a:r>
          </a:p>
          <a:p>
            <a:pPr algn="l"/>
            <a:r>
              <a:rPr lang="zh-CN" altLang="en-US" sz="2800" dirty="0"/>
              <a:t> 解释：</a:t>
            </a:r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CA" sz="2800" dirty="0"/>
              <a:t>SELECT</a:t>
            </a:r>
            <a:r>
              <a:rPr lang="zh-CN" altLang="en-US" sz="2800" dirty="0"/>
              <a:t>子句中的列名必须为分组列或列函数</a:t>
            </a:r>
          </a:p>
          <a:p>
            <a:pPr algn="l"/>
            <a:r>
              <a:rPr lang="zh-CN" altLang="en-US" sz="2800" dirty="0"/>
              <a:t>　　　 </a:t>
            </a:r>
            <a:r>
              <a:rPr lang="en-US" altLang="zh-CN" sz="2800" dirty="0"/>
              <a:t>2</a:t>
            </a:r>
            <a:r>
              <a:rPr lang="zh-CN" altLang="en-US" sz="2800" dirty="0"/>
              <a:t>、列函数对于</a:t>
            </a:r>
            <a:r>
              <a:rPr lang="en-CA" sz="2800" dirty="0"/>
              <a:t>GROUP BY</a:t>
            </a:r>
            <a:r>
              <a:rPr lang="zh-CN" altLang="en-US" sz="2800" dirty="0"/>
              <a:t>子句定义的每个组各返回一个结果”，根据</a:t>
            </a:r>
            <a:r>
              <a:rPr lang="en-CA" sz="2800" dirty="0" err="1"/>
              <a:t>customerstype</a:t>
            </a:r>
            <a:r>
              <a:rPr lang="zh-CN" altLang="en-US" sz="2800" dirty="0"/>
              <a:t>分组，对每个类型返回一个结果</a:t>
            </a:r>
          </a:p>
          <a:p>
            <a:pPr algn="l"/>
            <a:r>
              <a:rPr lang="en-US" altLang="zh-CN" sz="2800" dirty="0" smtClean="0"/>
              <a:t>2.2 </a:t>
            </a:r>
            <a:r>
              <a:rPr lang="en-CA" sz="2800" dirty="0"/>
              <a:t>group by </a:t>
            </a:r>
            <a:r>
              <a:rPr lang="zh-CN" altLang="en-US" sz="2800" dirty="0"/>
              <a:t>常和 </a:t>
            </a:r>
            <a:r>
              <a:rPr lang="en-CA" sz="2800" dirty="0" err="1"/>
              <a:t>sum，max，min</a:t>
            </a:r>
            <a:r>
              <a:rPr lang="en-CA" sz="2800" dirty="0"/>
              <a:t> ，count </a:t>
            </a:r>
            <a:r>
              <a:rPr lang="zh-CN" altLang="en-US" sz="2800" dirty="0"/>
              <a:t>等聚合函数一起使用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719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聚合函数，</a:t>
            </a:r>
          </a:p>
          <a:p>
            <a:pPr algn="l"/>
            <a:r>
              <a:rPr lang="en-US" altLang="zh-CN" sz="2800" dirty="0"/>
              <a:t>--</a:t>
            </a:r>
            <a:r>
              <a:rPr lang="zh-CN" altLang="en-US" sz="2800" dirty="0"/>
              <a:t>例如</a:t>
            </a:r>
            <a:r>
              <a:rPr lang="en-US" altLang="zh-CN" sz="2800" dirty="0"/>
              <a:t>SUM, COUNT, MAX, AVG</a:t>
            </a:r>
            <a:r>
              <a:rPr lang="zh-CN" altLang="en-US" sz="2800" dirty="0"/>
              <a:t>等。这些函数和其它函数的根本区别就是它们一般作用在多条记录上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6125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例如：对 </a:t>
            </a:r>
            <a:r>
              <a:rPr lang="en-CA" sz="2800" dirty="0"/>
              <a:t>customers</a:t>
            </a:r>
            <a:r>
              <a:rPr lang="zh-CN" altLang="en-US" sz="2800" dirty="0"/>
              <a:t>根据 </a:t>
            </a:r>
            <a:r>
              <a:rPr lang="en-CA" sz="2800" dirty="0" err="1"/>
              <a:t>customerstype</a:t>
            </a:r>
            <a:r>
              <a:rPr lang="en-CA" sz="2800" dirty="0"/>
              <a:t> </a:t>
            </a:r>
            <a:r>
              <a:rPr lang="zh-CN" altLang="en-US" sz="2800" dirty="0"/>
              <a:t>进行分组 统计每个类别中的客户个</a:t>
            </a:r>
          </a:p>
          <a:p>
            <a:pPr algn="l"/>
            <a:endParaRPr lang="zh-CN" altLang="en-US" sz="2800" dirty="0"/>
          </a:p>
          <a:p>
            <a:pPr algn="l"/>
            <a:r>
              <a:rPr lang="zh-CN" altLang="en-US" sz="2800" dirty="0"/>
              <a:t>语句：</a:t>
            </a:r>
          </a:p>
          <a:p>
            <a:pPr algn="l"/>
            <a:r>
              <a:rPr lang="en-CA" sz="2800" dirty="0"/>
              <a:t>select </a:t>
            </a:r>
            <a:r>
              <a:rPr lang="en-CA" sz="2800" dirty="0" err="1"/>
              <a:t>customerstype,COUNT</a:t>
            </a:r>
            <a:r>
              <a:rPr lang="en-CA" sz="2800" dirty="0"/>
              <a:t>(*) </a:t>
            </a:r>
          </a:p>
          <a:p>
            <a:pPr algn="l"/>
            <a:r>
              <a:rPr lang="en-CA" sz="2800" dirty="0"/>
              <a:t>from customers </a:t>
            </a:r>
          </a:p>
          <a:p>
            <a:pPr algn="l"/>
            <a:r>
              <a:rPr lang="en-CA" sz="2800" dirty="0"/>
              <a:t>group by </a:t>
            </a:r>
            <a:r>
              <a:rPr lang="en-CA" sz="2800" dirty="0" err="1"/>
              <a:t>customerstype</a:t>
            </a:r>
            <a:endParaRPr lang="en-CA" sz="2800" dirty="0"/>
          </a:p>
          <a:p>
            <a:pPr algn="l"/>
            <a:r>
              <a:rPr lang="zh-CN" altLang="en-US" sz="2800" dirty="0"/>
              <a:t>运行结果如下</a:t>
            </a:r>
          </a:p>
          <a:p>
            <a:pPr algn="l"/>
            <a:r>
              <a:rPr lang="en-CA" sz="2800" dirty="0" err="1"/>
              <a:t>customerstype</a:t>
            </a:r>
            <a:r>
              <a:rPr lang="en-CA" sz="2800" dirty="0"/>
              <a:t>   number</a:t>
            </a:r>
          </a:p>
          <a:p>
            <a:pPr algn="l"/>
            <a:r>
              <a:rPr lang="zh-CN" altLang="en-US" sz="2800" dirty="0"/>
              <a:t>普通客户                  </a:t>
            </a:r>
            <a:r>
              <a:rPr lang="en-US" altLang="zh-CN" sz="2800" dirty="0"/>
              <a:t>3</a:t>
            </a:r>
          </a:p>
          <a:p>
            <a:pPr algn="l"/>
            <a:r>
              <a:rPr lang="zh-CN" altLang="en-US" sz="2800" dirty="0"/>
              <a:t>特殊客户                  </a:t>
            </a:r>
            <a:r>
              <a:rPr lang="en-US" altLang="zh-CN" sz="2800" dirty="0"/>
              <a:t>4</a:t>
            </a:r>
          </a:p>
          <a:p>
            <a:pPr algn="l"/>
            <a:r>
              <a:rPr lang="zh-CN" altLang="en-US" sz="2800" dirty="0"/>
              <a:t>主要客户                  </a:t>
            </a:r>
            <a:r>
              <a:rPr lang="en-US" altLang="zh-CN" sz="2800" dirty="0"/>
              <a:t>3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767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例如：对 </a:t>
            </a:r>
            <a:r>
              <a:rPr lang="en-CA" sz="2800" dirty="0"/>
              <a:t>customers</a:t>
            </a:r>
            <a:r>
              <a:rPr lang="zh-CN" altLang="en-US" sz="2800" dirty="0"/>
              <a:t>根据 </a:t>
            </a:r>
            <a:r>
              <a:rPr lang="en-CA" sz="2800" dirty="0" err="1"/>
              <a:t>customerstype</a:t>
            </a:r>
            <a:r>
              <a:rPr lang="en-CA" sz="2800" dirty="0"/>
              <a:t> </a:t>
            </a:r>
            <a:r>
              <a:rPr lang="zh-CN" altLang="en-US" sz="2800" dirty="0"/>
              <a:t>进行分组 获取每组的最大</a:t>
            </a:r>
            <a:r>
              <a:rPr lang="en-CA" sz="2800" dirty="0" err="1"/>
              <a:t>customersid</a:t>
            </a:r>
            <a:endParaRPr lang="en-CA" sz="2800" dirty="0"/>
          </a:p>
          <a:p>
            <a:pPr algn="l"/>
            <a:endParaRPr lang="en-CA" sz="2800" dirty="0"/>
          </a:p>
          <a:p>
            <a:pPr algn="l"/>
            <a:r>
              <a:rPr lang="zh-CN" altLang="en-US" sz="2800" dirty="0"/>
              <a:t>语句：</a:t>
            </a:r>
          </a:p>
          <a:p>
            <a:pPr algn="l"/>
            <a:r>
              <a:rPr lang="en-CA" sz="2800" dirty="0"/>
              <a:t>select </a:t>
            </a:r>
            <a:r>
              <a:rPr lang="en-CA" sz="2800" dirty="0" err="1"/>
              <a:t>customerstype,MAX</a:t>
            </a:r>
            <a:r>
              <a:rPr lang="en-CA" sz="2800" dirty="0"/>
              <a:t>(</a:t>
            </a:r>
            <a:r>
              <a:rPr lang="en-CA" sz="2800" dirty="0" err="1"/>
              <a:t>customersid</a:t>
            </a:r>
            <a:r>
              <a:rPr lang="en-CA" sz="2800" dirty="0"/>
              <a:t>) as number </a:t>
            </a:r>
          </a:p>
          <a:p>
            <a:pPr algn="l"/>
            <a:r>
              <a:rPr lang="en-CA" sz="2800" dirty="0"/>
              <a:t>from customers </a:t>
            </a:r>
          </a:p>
          <a:p>
            <a:pPr algn="l"/>
            <a:r>
              <a:rPr lang="en-CA" sz="2800" dirty="0"/>
              <a:t>group by </a:t>
            </a:r>
            <a:r>
              <a:rPr lang="en-CA" sz="2800" dirty="0" err="1"/>
              <a:t>customerstype</a:t>
            </a:r>
            <a:endParaRPr lang="en-CA" sz="2800" dirty="0"/>
          </a:p>
          <a:p>
            <a:pPr algn="l"/>
            <a:r>
              <a:rPr lang="zh-CN" altLang="en-US" sz="2800" dirty="0"/>
              <a:t>运行结果如下</a:t>
            </a:r>
          </a:p>
          <a:p>
            <a:pPr algn="l"/>
            <a:r>
              <a:rPr lang="en-CA" sz="2800" dirty="0" err="1"/>
              <a:t>customerstype</a:t>
            </a:r>
            <a:r>
              <a:rPr lang="en-CA" sz="2800" dirty="0"/>
              <a:t>   number</a:t>
            </a:r>
          </a:p>
          <a:p>
            <a:pPr algn="l"/>
            <a:r>
              <a:rPr lang="zh-CN" altLang="en-US" sz="2800" dirty="0"/>
              <a:t>普通客户                  </a:t>
            </a:r>
            <a:r>
              <a:rPr lang="en-US" altLang="zh-CN" sz="2800" dirty="0"/>
              <a:t>10</a:t>
            </a:r>
          </a:p>
          <a:p>
            <a:pPr algn="l"/>
            <a:r>
              <a:rPr lang="zh-CN" altLang="en-US" sz="2800" dirty="0"/>
              <a:t>特殊客户                   </a:t>
            </a:r>
            <a:r>
              <a:rPr lang="en-US" altLang="zh-CN" sz="2800" dirty="0"/>
              <a:t>9</a:t>
            </a:r>
          </a:p>
          <a:p>
            <a:pPr algn="l"/>
            <a:r>
              <a:rPr lang="zh-CN" altLang="en-US" sz="2800" dirty="0"/>
              <a:t>主要客户                   </a:t>
            </a:r>
            <a:r>
              <a:rPr lang="en-US" altLang="zh-CN" sz="2800" dirty="0"/>
              <a:t>8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6459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CA" sz="2800" dirty="0"/>
              <a:t>group by </a:t>
            </a:r>
            <a:r>
              <a:rPr lang="zh-CN" altLang="en-US" sz="2800" dirty="0"/>
              <a:t>字句和</a:t>
            </a:r>
            <a:r>
              <a:rPr lang="en-CA" sz="2800" dirty="0"/>
              <a:t>where </a:t>
            </a:r>
            <a:r>
              <a:rPr lang="zh-CN" altLang="en-US" sz="2800" dirty="0"/>
              <a:t>字句一起使用</a:t>
            </a:r>
          </a:p>
          <a:p>
            <a:pPr algn="l"/>
            <a:endParaRPr lang="zh-CN" altLang="en-US" sz="2800" dirty="0"/>
          </a:p>
          <a:p>
            <a:pPr algn="l"/>
            <a:r>
              <a:rPr lang="zh-CN" altLang="en-US" sz="2800" dirty="0"/>
              <a:t>       在</a:t>
            </a:r>
            <a:r>
              <a:rPr lang="en-CA" sz="2800" dirty="0"/>
              <a:t>SQL</a:t>
            </a:r>
            <a:r>
              <a:rPr lang="zh-CN" altLang="en-US" sz="2800" dirty="0"/>
              <a:t>中</a:t>
            </a:r>
            <a:r>
              <a:rPr lang="en-CA" sz="2800" dirty="0"/>
              <a:t>where</a:t>
            </a:r>
            <a:r>
              <a:rPr lang="zh-CN" altLang="en-US" sz="2800" dirty="0"/>
              <a:t>字句的运行顺序是先于 </a:t>
            </a:r>
            <a:r>
              <a:rPr lang="en-CA" sz="2800" dirty="0"/>
              <a:t>group by </a:t>
            </a:r>
            <a:r>
              <a:rPr lang="zh-CN" altLang="en-US" sz="2800" dirty="0"/>
              <a:t>字句的，</a:t>
            </a:r>
            <a:r>
              <a:rPr lang="en-CA" sz="2800" dirty="0"/>
              <a:t>where </a:t>
            </a:r>
            <a:r>
              <a:rPr lang="zh-CN" altLang="en-US" sz="2800" dirty="0"/>
              <a:t>字句会会在形成组和计算列函数之前消除不符合条件的行</a:t>
            </a:r>
          </a:p>
          <a:p>
            <a:pPr algn="l"/>
            <a:endParaRPr lang="zh-CN" altLang="en-US" sz="2800" dirty="0"/>
          </a:p>
          <a:p>
            <a:pPr algn="l"/>
            <a:r>
              <a:rPr lang="zh-CN" altLang="en-US" sz="2800" dirty="0"/>
              <a:t>例如：查询由财务部门添加的用户各个类型的最大</a:t>
            </a:r>
            <a:r>
              <a:rPr lang="en-CA" sz="2800" dirty="0" err="1"/>
              <a:t>customersid</a:t>
            </a:r>
            <a:endParaRPr lang="en-CA" sz="2800" dirty="0"/>
          </a:p>
          <a:p>
            <a:pPr algn="l"/>
            <a:endParaRPr lang="en-CA" sz="2800" dirty="0"/>
          </a:p>
          <a:p>
            <a:pPr algn="l"/>
            <a:r>
              <a:rPr lang="zh-CN" altLang="en-US" sz="2800" dirty="0"/>
              <a:t>语句：</a:t>
            </a:r>
          </a:p>
          <a:p>
            <a:pPr algn="l"/>
            <a:r>
              <a:rPr lang="en-CA" sz="2800" dirty="0"/>
              <a:t>select </a:t>
            </a:r>
            <a:r>
              <a:rPr lang="en-CA" sz="2800" dirty="0" err="1"/>
              <a:t>customerstype,MAX</a:t>
            </a:r>
            <a:r>
              <a:rPr lang="en-CA" sz="2800" dirty="0"/>
              <a:t>(</a:t>
            </a:r>
            <a:r>
              <a:rPr lang="en-CA" sz="2800" dirty="0" err="1"/>
              <a:t>customersid</a:t>
            </a:r>
            <a:r>
              <a:rPr lang="en-CA" sz="2800" dirty="0"/>
              <a:t>) as number </a:t>
            </a:r>
            <a:r>
              <a:rPr lang="en-CA" sz="2800" dirty="0" smtClean="0"/>
              <a:t> from </a:t>
            </a:r>
            <a:r>
              <a:rPr lang="en-CA" sz="2800" dirty="0"/>
              <a:t>customers </a:t>
            </a:r>
          </a:p>
          <a:p>
            <a:pPr algn="l"/>
            <a:r>
              <a:rPr lang="en-CA" sz="2800" dirty="0"/>
              <a:t>where </a:t>
            </a:r>
            <a:r>
              <a:rPr lang="en-CA" sz="2800" dirty="0" err="1"/>
              <a:t>adddepartment</a:t>
            </a:r>
            <a:r>
              <a:rPr lang="en-CA" sz="2800" dirty="0"/>
              <a:t>='</a:t>
            </a:r>
            <a:r>
              <a:rPr lang="zh-CN" altLang="en-US" sz="2800" dirty="0"/>
              <a:t>财务</a:t>
            </a:r>
            <a:r>
              <a:rPr lang="zh-CN" altLang="en-US" sz="2800" dirty="0" smtClean="0"/>
              <a:t>部</a:t>
            </a:r>
            <a:r>
              <a:rPr lang="en-US" altLang="zh-CN" sz="2800" dirty="0" smtClean="0"/>
              <a:t>‘ </a:t>
            </a:r>
            <a:r>
              <a:rPr lang="en-CA" sz="2800" dirty="0" smtClean="0"/>
              <a:t>group </a:t>
            </a:r>
            <a:r>
              <a:rPr lang="en-CA" sz="2800" dirty="0"/>
              <a:t>by </a:t>
            </a:r>
            <a:r>
              <a:rPr lang="en-CA" sz="2800" dirty="0" err="1"/>
              <a:t>customerstype</a:t>
            </a:r>
            <a:endParaRPr lang="en-CA" sz="2800" dirty="0"/>
          </a:p>
          <a:p>
            <a:pPr algn="l"/>
            <a:r>
              <a:rPr lang="zh-CN" altLang="en-US" sz="2800" dirty="0"/>
              <a:t>运行结果如下</a:t>
            </a:r>
          </a:p>
          <a:p>
            <a:pPr algn="l"/>
            <a:r>
              <a:rPr lang="en-CA" sz="2800" dirty="0" err="1"/>
              <a:t>customerstype</a:t>
            </a:r>
            <a:r>
              <a:rPr lang="en-CA" sz="2800" dirty="0"/>
              <a:t>   number</a:t>
            </a:r>
          </a:p>
          <a:p>
            <a:pPr algn="l"/>
            <a:r>
              <a:rPr lang="zh-CN" altLang="en-US" sz="2800" dirty="0"/>
              <a:t>普通客户                    </a:t>
            </a:r>
            <a:r>
              <a:rPr lang="en-US" altLang="zh-CN" sz="2800" dirty="0"/>
              <a:t>1</a:t>
            </a:r>
          </a:p>
          <a:p>
            <a:pPr algn="l"/>
            <a:r>
              <a:rPr lang="zh-CN" altLang="en-US" sz="2800" dirty="0"/>
              <a:t>特殊客户                    </a:t>
            </a:r>
            <a:r>
              <a:rPr lang="en-US" altLang="zh-CN" sz="2800" dirty="0"/>
              <a:t>6</a:t>
            </a:r>
          </a:p>
          <a:p>
            <a:pPr algn="l"/>
            <a:r>
              <a:rPr lang="zh-CN" altLang="en-US" sz="2800" dirty="0"/>
              <a:t>主要客户                    </a:t>
            </a:r>
            <a:r>
              <a:rPr lang="en-US" altLang="zh-CN" sz="2800" dirty="0"/>
              <a:t>5</a:t>
            </a:r>
          </a:p>
          <a:p>
            <a:pPr algn="l"/>
            <a:r>
              <a:rPr lang="en-US" altLang="zh-CN" sz="2800" dirty="0"/>
              <a:t> </a:t>
            </a:r>
            <a:r>
              <a:rPr lang="zh-CN" altLang="en-US" sz="2800" dirty="0"/>
              <a:t>解释：</a:t>
            </a:r>
            <a:r>
              <a:rPr lang="en-CA" sz="2800" dirty="0"/>
              <a:t>where </a:t>
            </a:r>
            <a:r>
              <a:rPr lang="zh-CN" altLang="en-US" sz="2800" dirty="0"/>
              <a:t>字句过滤掉了不是 财务部 添加的用户信息，再对之后的结果进行 </a:t>
            </a:r>
            <a:r>
              <a:rPr lang="en-CA" sz="2800" dirty="0"/>
              <a:t>group by </a:t>
            </a:r>
            <a:r>
              <a:rPr lang="zh-CN" altLang="en-US" sz="2800" dirty="0"/>
              <a:t>操作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1830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CA" sz="2800" dirty="0"/>
              <a:t> group by </a:t>
            </a:r>
            <a:r>
              <a:rPr lang="zh-CN" altLang="en-US" sz="2800" dirty="0"/>
              <a:t>字句和</a:t>
            </a:r>
            <a:r>
              <a:rPr lang="en-CA" sz="2800" dirty="0"/>
              <a:t>having() </a:t>
            </a:r>
            <a:r>
              <a:rPr lang="zh-CN" altLang="en-US" sz="2800" dirty="0"/>
              <a:t>字句一起使用</a:t>
            </a:r>
          </a:p>
          <a:p>
            <a:pPr algn="l"/>
            <a:endParaRPr lang="zh-CN" altLang="en-US" sz="2800" dirty="0"/>
          </a:p>
          <a:p>
            <a:pPr algn="l"/>
            <a:r>
              <a:rPr lang="zh-CN" altLang="en-US" sz="2800" dirty="0"/>
              <a:t>       在</a:t>
            </a:r>
            <a:r>
              <a:rPr lang="en-CA" sz="2800" dirty="0"/>
              <a:t>SQL </a:t>
            </a:r>
            <a:r>
              <a:rPr lang="zh-CN" altLang="en-US" sz="2800" dirty="0"/>
              <a:t>中 </a:t>
            </a:r>
            <a:r>
              <a:rPr lang="en-CA" sz="2800" dirty="0"/>
              <a:t>having() </a:t>
            </a:r>
            <a:r>
              <a:rPr lang="zh-CN" altLang="en-US" sz="2800" dirty="0"/>
              <a:t>字句的运行顺序是后于 </a:t>
            </a:r>
            <a:r>
              <a:rPr lang="en-CA" sz="2800" dirty="0"/>
              <a:t>group by </a:t>
            </a:r>
            <a:r>
              <a:rPr lang="zh-CN" altLang="en-US" sz="2800" dirty="0"/>
              <a:t>字句的， </a:t>
            </a:r>
            <a:r>
              <a:rPr lang="en-CA" sz="2800" dirty="0"/>
              <a:t>having() </a:t>
            </a:r>
            <a:r>
              <a:rPr lang="zh-CN" altLang="en-US" sz="2800" dirty="0"/>
              <a:t>字句的的作用是筛选满足条件的组</a:t>
            </a:r>
          </a:p>
          <a:p>
            <a:pPr algn="l"/>
            <a:endParaRPr lang="zh-CN" altLang="en-US" sz="2800" dirty="0"/>
          </a:p>
          <a:p>
            <a:pPr algn="l"/>
            <a:r>
              <a:rPr lang="zh-CN" altLang="en-US" sz="2800" dirty="0"/>
              <a:t>例如：查询客户数超过</a:t>
            </a:r>
            <a:r>
              <a:rPr lang="en-US" altLang="zh-CN" sz="2800" dirty="0"/>
              <a:t>1</a:t>
            </a:r>
            <a:r>
              <a:rPr lang="zh-CN" altLang="en-US" sz="2800" dirty="0"/>
              <a:t>个的国家和客户数量</a:t>
            </a:r>
          </a:p>
          <a:p>
            <a:pPr algn="l"/>
            <a:endParaRPr lang="zh-CN" altLang="en-US" sz="2800" dirty="0"/>
          </a:p>
          <a:p>
            <a:pPr algn="l"/>
            <a:r>
              <a:rPr lang="zh-CN" altLang="en-US" sz="2800" dirty="0"/>
              <a:t>语句：</a:t>
            </a:r>
          </a:p>
          <a:p>
            <a:pPr algn="l"/>
            <a:r>
              <a:rPr lang="en-CA" sz="2800" dirty="0"/>
              <a:t>select city, count(*) number </a:t>
            </a:r>
          </a:p>
          <a:p>
            <a:pPr algn="l"/>
            <a:r>
              <a:rPr lang="en-CA" sz="2800" dirty="0"/>
              <a:t>from customers  </a:t>
            </a:r>
          </a:p>
          <a:p>
            <a:pPr algn="l"/>
            <a:r>
              <a:rPr lang="en-CA" sz="2800" dirty="0"/>
              <a:t>GROUP by  city </a:t>
            </a:r>
          </a:p>
          <a:p>
            <a:pPr algn="l"/>
            <a:r>
              <a:rPr lang="en-CA" sz="2800" dirty="0"/>
              <a:t>having count(*)&gt;1</a:t>
            </a:r>
          </a:p>
          <a:p>
            <a:pPr algn="l"/>
            <a:r>
              <a:rPr lang="zh-CN" altLang="en-US" sz="2800" dirty="0"/>
              <a:t>运行结果如下</a:t>
            </a:r>
          </a:p>
          <a:p>
            <a:pPr algn="l"/>
            <a:r>
              <a:rPr lang="en-CA" sz="2800" dirty="0"/>
              <a:t>city    number</a:t>
            </a:r>
          </a:p>
          <a:p>
            <a:pPr algn="l"/>
            <a:r>
              <a:rPr lang="zh-CN" altLang="en-US" sz="2800" dirty="0"/>
              <a:t>德国    </a:t>
            </a:r>
            <a:r>
              <a:rPr lang="en-US" altLang="zh-CN" sz="2800" dirty="0"/>
              <a:t>2</a:t>
            </a:r>
          </a:p>
          <a:p>
            <a:pPr algn="l"/>
            <a:r>
              <a:rPr lang="zh-CN" altLang="en-US" sz="2800" dirty="0"/>
              <a:t>法国    </a:t>
            </a:r>
            <a:r>
              <a:rPr lang="en-US" altLang="zh-CN" sz="2800" dirty="0"/>
              <a:t>2</a:t>
            </a:r>
          </a:p>
          <a:p>
            <a:pPr algn="l"/>
            <a:r>
              <a:rPr lang="zh-CN" altLang="en-US" sz="2800" dirty="0"/>
              <a:t>中国    </a:t>
            </a:r>
            <a:r>
              <a:rPr lang="en-US" altLang="zh-CN" sz="2800" dirty="0"/>
              <a:t>5</a:t>
            </a:r>
          </a:p>
          <a:p>
            <a:pPr algn="l"/>
            <a:r>
              <a:rPr lang="en-US" altLang="zh-CN" sz="2800" dirty="0"/>
              <a:t> </a:t>
            </a:r>
            <a:r>
              <a:rPr lang="zh-CN" altLang="en-US" sz="2800" dirty="0"/>
              <a:t>解释：系统会先对</a:t>
            </a:r>
            <a:r>
              <a:rPr lang="en-CA" sz="2800" dirty="0"/>
              <a:t>customers </a:t>
            </a:r>
            <a:r>
              <a:rPr lang="zh-CN" altLang="en-US" sz="2800" dirty="0"/>
              <a:t>根据 </a:t>
            </a:r>
            <a:r>
              <a:rPr lang="en-CA" sz="2800" dirty="0"/>
              <a:t>city </a:t>
            </a:r>
            <a:r>
              <a:rPr lang="zh-CN" altLang="en-US" sz="2800" dirty="0"/>
              <a:t>分组，生产虚拟表，之后</a:t>
            </a:r>
            <a:r>
              <a:rPr lang="en-CA" sz="2800" dirty="0"/>
              <a:t>having </a:t>
            </a:r>
            <a:r>
              <a:rPr lang="zh-CN" altLang="en-US" sz="2800" dirty="0"/>
              <a:t>生产的虚拟表进行筛选，将数量不大于</a:t>
            </a:r>
            <a:r>
              <a:rPr lang="en-US" altLang="zh-CN" sz="2800" dirty="0"/>
              <a:t>1</a:t>
            </a:r>
            <a:r>
              <a:rPr lang="zh-CN" altLang="en-US" sz="2800" dirty="0"/>
              <a:t>的剔除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933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需要注意说明：当同时含有</a:t>
            </a:r>
            <a:r>
              <a:rPr lang="en-CA" sz="2800" dirty="0"/>
              <a:t>where</a:t>
            </a:r>
            <a:r>
              <a:rPr lang="zh-CN" altLang="en-US" sz="2800" dirty="0"/>
              <a:t>子句、</a:t>
            </a:r>
            <a:r>
              <a:rPr lang="en-CA" sz="2800" dirty="0"/>
              <a:t>group by </a:t>
            </a:r>
            <a:r>
              <a:rPr lang="zh-CN" altLang="en-US" sz="2800" dirty="0"/>
              <a:t>子句 、</a:t>
            </a:r>
            <a:r>
              <a:rPr lang="en-CA" sz="2800" dirty="0"/>
              <a:t>having</a:t>
            </a:r>
            <a:r>
              <a:rPr lang="zh-CN" altLang="en-US" sz="2800" dirty="0"/>
              <a:t>子句及聚集函数时，执行顺序如下：</a:t>
            </a:r>
          </a:p>
          <a:p>
            <a:pPr algn="l"/>
            <a:r>
              <a:rPr lang="en-US" altLang="zh-CN" sz="2800" dirty="0"/>
              <a:t>--</a:t>
            </a:r>
            <a:r>
              <a:rPr lang="zh-CN" altLang="en-US" sz="2800" dirty="0"/>
              <a:t>执行</a:t>
            </a:r>
            <a:r>
              <a:rPr lang="en-CA" sz="2800" dirty="0"/>
              <a:t>where</a:t>
            </a:r>
            <a:r>
              <a:rPr lang="zh-CN" altLang="en-US" sz="2800" dirty="0"/>
              <a:t>子句查找符合条件的数据；</a:t>
            </a:r>
          </a:p>
          <a:p>
            <a:pPr algn="l"/>
            <a:r>
              <a:rPr lang="en-US" altLang="zh-CN" sz="2800" dirty="0"/>
              <a:t>--</a:t>
            </a:r>
            <a:r>
              <a:rPr lang="zh-CN" altLang="en-US" sz="2800" dirty="0"/>
              <a:t>使用</a:t>
            </a:r>
            <a:r>
              <a:rPr lang="en-CA" sz="2800" dirty="0"/>
              <a:t>group by </a:t>
            </a:r>
            <a:r>
              <a:rPr lang="zh-CN" altLang="en-US" sz="2800" dirty="0"/>
              <a:t>子句对数据进行分组；对</a:t>
            </a:r>
            <a:r>
              <a:rPr lang="en-CA" sz="2800" dirty="0"/>
              <a:t>group by </a:t>
            </a:r>
            <a:r>
              <a:rPr lang="zh-CN" altLang="en-US" sz="2800" dirty="0"/>
              <a:t>子句形成的组运行聚集函数计算每一组的值；最后用</a:t>
            </a:r>
            <a:r>
              <a:rPr lang="en-CA" sz="2800" dirty="0"/>
              <a:t>having </a:t>
            </a:r>
            <a:r>
              <a:rPr lang="zh-CN" altLang="en-US" sz="2800" dirty="0"/>
              <a:t>子句去掉不符合条件的组。</a:t>
            </a:r>
          </a:p>
          <a:p>
            <a:pPr algn="l"/>
            <a:r>
              <a:rPr lang="en-US" altLang="zh-CN" sz="2800" dirty="0"/>
              <a:t>--</a:t>
            </a:r>
            <a:r>
              <a:rPr lang="en-CA" sz="2800" dirty="0"/>
              <a:t>having </a:t>
            </a:r>
            <a:r>
              <a:rPr lang="zh-CN" altLang="en-US" sz="2800" dirty="0"/>
              <a:t>子句中的每一个元素也必须出现在</a:t>
            </a:r>
            <a:r>
              <a:rPr lang="en-CA" sz="2800" dirty="0"/>
              <a:t>select</a:t>
            </a:r>
            <a:r>
              <a:rPr lang="zh-CN" altLang="en-US" sz="2800" dirty="0"/>
              <a:t>列表中。有些数据库例外，如</a:t>
            </a:r>
            <a:r>
              <a:rPr lang="en-CA" sz="2800" dirty="0"/>
              <a:t>oracle.</a:t>
            </a:r>
          </a:p>
          <a:p>
            <a:pPr algn="l"/>
            <a:r>
              <a:rPr lang="en-CA" sz="2800" dirty="0"/>
              <a:t>--having</a:t>
            </a:r>
            <a:r>
              <a:rPr lang="zh-CN" altLang="en-US" sz="2800" dirty="0"/>
              <a:t>子句和</a:t>
            </a:r>
            <a:r>
              <a:rPr lang="en-CA" sz="2800" dirty="0"/>
              <a:t>where</a:t>
            </a:r>
            <a:r>
              <a:rPr lang="zh-CN" altLang="en-US" sz="2800" dirty="0"/>
              <a:t>子句都可以用来设定限制条件以使查询结果满足一定的条件限制。</a:t>
            </a:r>
          </a:p>
          <a:p>
            <a:pPr algn="l"/>
            <a:r>
              <a:rPr lang="en-US" altLang="zh-CN" sz="2800" dirty="0"/>
              <a:t>--</a:t>
            </a:r>
            <a:r>
              <a:rPr lang="en-CA" sz="2800" dirty="0"/>
              <a:t>having</a:t>
            </a:r>
            <a:r>
              <a:rPr lang="zh-CN" altLang="en-US" sz="2800" dirty="0"/>
              <a:t>子句限制的是组，而不是行。</a:t>
            </a:r>
            <a:r>
              <a:rPr lang="en-CA" sz="2800" dirty="0"/>
              <a:t>where</a:t>
            </a:r>
            <a:r>
              <a:rPr lang="zh-CN" altLang="en-US" sz="2800" dirty="0"/>
              <a:t>子句中不能使用聚集函数，而</a:t>
            </a:r>
            <a:r>
              <a:rPr lang="en-CA" sz="2800" dirty="0"/>
              <a:t>having</a:t>
            </a:r>
            <a:r>
              <a:rPr lang="zh-CN" altLang="en-US" sz="2800" dirty="0"/>
              <a:t>子句中可以。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8240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305"/>
            <a:ext cx="9144000" cy="6131859"/>
          </a:xfrm>
        </p:spPr>
        <p:txBody>
          <a:bodyPr>
            <a:normAutofit/>
          </a:bodyPr>
          <a:lstStyle/>
          <a:p>
            <a:pPr algn="l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602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</TotalTime>
  <Words>814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Qian</dc:creator>
  <cp:lastModifiedBy>Danxun Jiao</cp:lastModifiedBy>
  <cp:revision>301</cp:revision>
  <dcterms:created xsi:type="dcterms:W3CDTF">2017-02-14T13:11:35Z</dcterms:created>
  <dcterms:modified xsi:type="dcterms:W3CDTF">2017-10-05T19:27:57Z</dcterms:modified>
</cp:coreProperties>
</file>