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1" r:id="rId6"/>
    <p:sldId id="272" r:id="rId7"/>
    <p:sldId id="273" r:id="rId8"/>
    <p:sldId id="274" r:id="rId9"/>
    <p:sldId id="275" r:id="rId10"/>
    <p:sldId id="276" r:id="rId11"/>
    <p:sldId id="277" r:id="rId12"/>
    <p:sldId id="278" r:id="rId13"/>
    <p:sldId id="279" r:id="rId14"/>
    <p:sldId id="280" r:id="rId15"/>
    <p:sldId id="256" r:id="rId16"/>
    <p:sldId id="281"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9" d="100"/>
          <a:sy n="59" d="100"/>
        </p:scale>
        <p:origin x="4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E3E9EE03-5DFE-4B52-9C47-C583930DDB3F}" type="datetimeFigureOut">
              <a:rPr lang="en-CA" smtClean="0"/>
              <a:t>02/11/2017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B3F608-C2D7-4EE5-B7FD-91888074F6F1}" type="slidenum">
              <a:rPr lang="en-CA" smtClean="0"/>
              <a:t>‹#›</a:t>
            </a:fld>
            <a:endParaRPr lang="en-CA"/>
          </a:p>
        </p:txBody>
      </p:sp>
    </p:spTree>
    <p:extLst>
      <p:ext uri="{BB962C8B-B14F-4D97-AF65-F5344CB8AC3E}">
        <p14:creationId xmlns:p14="http://schemas.microsoft.com/office/powerpoint/2010/main" val="3492097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3E9EE03-5DFE-4B52-9C47-C583930DDB3F}" type="datetimeFigureOut">
              <a:rPr lang="en-CA" smtClean="0"/>
              <a:t>02/11/2017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B3F608-C2D7-4EE5-B7FD-91888074F6F1}" type="slidenum">
              <a:rPr lang="en-CA" smtClean="0"/>
              <a:t>‹#›</a:t>
            </a:fld>
            <a:endParaRPr lang="en-CA"/>
          </a:p>
        </p:txBody>
      </p:sp>
    </p:spTree>
    <p:extLst>
      <p:ext uri="{BB962C8B-B14F-4D97-AF65-F5344CB8AC3E}">
        <p14:creationId xmlns:p14="http://schemas.microsoft.com/office/powerpoint/2010/main" val="81903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3E9EE03-5DFE-4B52-9C47-C583930DDB3F}" type="datetimeFigureOut">
              <a:rPr lang="en-CA" smtClean="0"/>
              <a:t>02/11/2017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B3F608-C2D7-4EE5-B7FD-91888074F6F1}" type="slidenum">
              <a:rPr lang="en-CA" smtClean="0"/>
              <a:t>‹#›</a:t>
            </a:fld>
            <a:endParaRPr lang="en-CA"/>
          </a:p>
        </p:txBody>
      </p:sp>
    </p:spTree>
    <p:extLst>
      <p:ext uri="{BB962C8B-B14F-4D97-AF65-F5344CB8AC3E}">
        <p14:creationId xmlns:p14="http://schemas.microsoft.com/office/powerpoint/2010/main" val="261443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3E9EE03-5DFE-4B52-9C47-C583930DDB3F}" type="datetimeFigureOut">
              <a:rPr lang="en-CA" smtClean="0"/>
              <a:t>02/11/2017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B3F608-C2D7-4EE5-B7FD-91888074F6F1}" type="slidenum">
              <a:rPr lang="en-CA" smtClean="0"/>
              <a:t>‹#›</a:t>
            </a:fld>
            <a:endParaRPr lang="en-CA"/>
          </a:p>
        </p:txBody>
      </p:sp>
    </p:spTree>
    <p:extLst>
      <p:ext uri="{BB962C8B-B14F-4D97-AF65-F5344CB8AC3E}">
        <p14:creationId xmlns:p14="http://schemas.microsoft.com/office/powerpoint/2010/main" val="1005280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E9EE03-5DFE-4B52-9C47-C583930DDB3F}" type="datetimeFigureOut">
              <a:rPr lang="en-CA" smtClean="0"/>
              <a:t>02/11/2017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B3F608-C2D7-4EE5-B7FD-91888074F6F1}" type="slidenum">
              <a:rPr lang="en-CA" smtClean="0"/>
              <a:t>‹#›</a:t>
            </a:fld>
            <a:endParaRPr lang="en-CA"/>
          </a:p>
        </p:txBody>
      </p:sp>
    </p:spTree>
    <p:extLst>
      <p:ext uri="{BB962C8B-B14F-4D97-AF65-F5344CB8AC3E}">
        <p14:creationId xmlns:p14="http://schemas.microsoft.com/office/powerpoint/2010/main" val="518753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E3E9EE03-5DFE-4B52-9C47-C583930DDB3F}" type="datetimeFigureOut">
              <a:rPr lang="en-CA" smtClean="0"/>
              <a:t>02/11/2017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BB3F608-C2D7-4EE5-B7FD-91888074F6F1}" type="slidenum">
              <a:rPr lang="en-CA" smtClean="0"/>
              <a:t>‹#›</a:t>
            </a:fld>
            <a:endParaRPr lang="en-CA"/>
          </a:p>
        </p:txBody>
      </p:sp>
    </p:spTree>
    <p:extLst>
      <p:ext uri="{BB962C8B-B14F-4D97-AF65-F5344CB8AC3E}">
        <p14:creationId xmlns:p14="http://schemas.microsoft.com/office/powerpoint/2010/main" val="2148853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E3E9EE03-5DFE-4B52-9C47-C583930DDB3F}" type="datetimeFigureOut">
              <a:rPr lang="en-CA" smtClean="0"/>
              <a:t>02/11/2017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BB3F608-C2D7-4EE5-B7FD-91888074F6F1}" type="slidenum">
              <a:rPr lang="en-CA" smtClean="0"/>
              <a:t>‹#›</a:t>
            </a:fld>
            <a:endParaRPr lang="en-CA"/>
          </a:p>
        </p:txBody>
      </p:sp>
    </p:spTree>
    <p:extLst>
      <p:ext uri="{BB962C8B-B14F-4D97-AF65-F5344CB8AC3E}">
        <p14:creationId xmlns:p14="http://schemas.microsoft.com/office/powerpoint/2010/main" val="4287857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E3E9EE03-5DFE-4B52-9C47-C583930DDB3F}" type="datetimeFigureOut">
              <a:rPr lang="en-CA" smtClean="0"/>
              <a:t>02/11/2017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BB3F608-C2D7-4EE5-B7FD-91888074F6F1}" type="slidenum">
              <a:rPr lang="en-CA" smtClean="0"/>
              <a:t>‹#›</a:t>
            </a:fld>
            <a:endParaRPr lang="en-CA"/>
          </a:p>
        </p:txBody>
      </p:sp>
    </p:spTree>
    <p:extLst>
      <p:ext uri="{BB962C8B-B14F-4D97-AF65-F5344CB8AC3E}">
        <p14:creationId xmlns:p14="http://schemas.microsoft.com/office/powerpoint/2010/main" val="3679619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E9EE03-5DFE-4B52-9C47-C583930DDB3F}" type="datetimeFigureOut">
              <a:rPr lang="en-CA" smtClean="0"/>
              <a:t>02/11/2017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BB3F608-C2D7-4EE5-B7FD-91888074F6F1}" type="slidenum">
              <a:rPr lang="en-CA" smtClean="0"/>
              <a:t>‹#›</a:t>
            </a:fld>
            <a:endParaRPr lang="en-CA"/>
          </a:p>
        </p:txBody>
      </p:sp>
    </p:spTree>
    <p:extLst>
      <p:ext uri="{BB962C8B-B14F-4D97-AF65-F5344CB8AC3E}">
        <p14:creationId xmlns:p14="http://schemas.microsoft.com/office/powerpoint/2010/main" val="750912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E9EE03-5DFE-4B52-9C47-C583930DDB3F}" type="datetimeFigureOut">
              <a:rPr lang="en-CA" smtClean="0"/>
              <a:t>02/11/2017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BB3F608-C2D7-4EE5-B7FD-91888074F6F1}" type="slidenum">
              <a:rPr lang="en-CA" smtClean="0"/>
              <a:t>‹#›</a:t>
            </a:fld>
            <a:endParaRPr lang="en-CA"/>
          </a:p>
        </p:txBody>
      </p:sp>
    </p:spTree>
    <p:extLst>
      <p:ext uri="{BB962C8B-B14F-4D97-AF65-F5344CB8AC3E}">
        <p14:creationId xmlns:p14="http://schemas.microsoft.com/office/powerpoint/2010/main" val="315173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E9EE03-5DFE-4B52-9C47-C583930DDB3F}" type="datetimeFigureOut">
              <a:rPr lang="en-CA" smtClean="0"/>
              <a:t>02/11/2017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BB3F608-C2D7-4EE5-B7FD-91888074F6F1}" type="slidenum">
              <a:rPr lang="en-CA" smtClean="0"/>
              <a:t>‹#›</a:t>
            </a:fld>
            <a:endParaRPr lang="en-CA"/>
          </a:p>
        </p:txBody>
      </p:sp>
    </p:spTree>
    <p:extLst>
      <p:ext uri="{BB962C8B-B14F-4D97-AF65-F5344CB8AC3E}">
        <p14:creationId xmlns:p14="http://schemas.microsoft.com/office/powerpoint/2010/main" val="3653746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9EE03-5DFE-4B52-9C47-C583930DDB3F}" type="datetimeFigureOut">
              <a:rPr lang="en-CA" smtClean="0"/>
              <a:t>02/11/2017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3F608-C2D7-4EE5-B7FD-91888074F6F1}" type="slidenum">
              <a:rPr lang="en-CA" smtClean="0"/>
              <a:t>‹#›</a:t>
            </a:fld>
            <a:endParaRPr lang="en-CA"/>
          </a:p>
        </p:txBody>
      </p:sp>
    </p:spTree>
    <p:extLst>
      <p:ext uri="{BB962C8B-B14F-4D97-AF65-F5344CB8AC3E}">
        <p14:creationId xmlns:p14="http://schemas.microsoft.com/office/powerpoint/2010/main" val="1277944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2"/>
          <p:cNvSpPr>
            <a:spLocks noGrp="1"/>
          </p:cNvSpPr>
          <p:nvPr>
            <p:ph idx="1"/>
          </p:nvPr>
        </p:nvSpPr>
        <p:spPr>
          <a:xfrm>
            <a:off x="596900" y="806450"/>
            <a:ext cx="10515600" cy="5791200"/>
          </a:xfrm>
        </p:spPr>
        <p:txBody>
          <a:bodyPr/>
          <a:lstStyle/>
          <a:p>
            <a:pPr marL="0" indent="0" eaLnBrk="1" hangingPunct="1">
              <a:buFont typeface="Arial" panose="020B0604020202020204" pitchFamily="34" charset="0"/>
              <a:buNone/>
            </a:pPr>
            <a:r>
              <a:rPr lang="zh-CN" altLang="en-US" sz="2000" smtClean="0"/>
              <a:t>完满二叉树</a:t>
            </a:r>
            <a:r>
              <a:rPr lang="en-US" altLang="zh-CN" sz="2000" smtClean="0"/>
              <a:t>(</a:t>
            </a:r>
            <a:r>
              <a:rPr lang="en-CA" altLang="en-US" sz="2000" smtClean="0"/>
              <a:t>Full Binary Tree or Strictly Binary Tree)</a:t>
            </a:r>
            <a:r>
              <a:rPr lang="zh-CN" altLang="en-US" sz="2000" smtClean="0"/>
              <a:t> 所有非叶子结点的度都是</a:t>
            </a:r>
            <a:r>
              <a:rPr lang="en-US" altLang="zh-CN" sz="2000" smtClean="0"/>
              <a:t>2</a:t>
            </a:r>
            <a:r>
              <a:rPr lang="zh-CN" altLang="en-US" sz="2000" smtClean="0"/>
              <a:t>。（只要你有孩子，你就必然是有两个孩子。） </a:t>
            </a:r>
            <a:endParaRPr lang="en-CA" altLang="zh-CN" sz="2000" smtClean="0"/>
          </a:p>
          <a:p>
            <a:pPr marL="0" indent="0" eaLnBrk="1" hangingPunct="1">
              <a:buFont typeface="Arial" panose="020B0604020202020204" pitchFamily="34" charset="0"/>
              <a:buNone/>
            </a:pPr>
            <a:endParaRPr lang="en-CA" altLang="en-US" sz="2000" smtClean="0"/>
          </a:p>
        </p:txBody>
      </p:sp>
      <p:pic>
        <p:nvPicPr>
          <p:cNvPr id="2051" name="Picture 2" descr="http://images2015.cnblogs.com/blog/1094457/201702/1094457-20170225183305616-18644013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4063" y="3362325"/>
            <a:ext cx="1819275"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3878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err="1"/>
              <a:t>src</a:t>
            </a:r>
            <a:r>
              <a:rPr lang="en-CA" sz="1800" dirty="0"/>
              <a:t>/main/java - </a:t>
            </a:r>
            <a:r>
              <a:rPr lang="zh-CN" altLang="en-US" sz="1800" dirty="0"/>
              <a:t>存放项目</a:t>
            </a:r>
            <a:r>
              <a:rPr lang="en-US" altLang="zh-CN" sz="1800" dirty="0"/>
              <a:t>.</a:t>
            </a:r>
            <a:r>
              <a:rPr lang="en-CA" sz="1800" dirty="0"/>
              <a:t>java</a:t>
            </a:r>
            <a:r>
              <a:rPr lang="zh-CN" altLang="en-US" sz="1800" dirty="0"/>
              <a:t>文件；</a:t>
            </a:r>
          </a:p>
          <a:p>
            <a:pPr algn="l"/>
            <a:r>
              <a:rPr lang="en-CA" sz="1800" dirty="0" err="1"/>
              <a:t>src</a:t>
            </a:r>
            <a:r>
              <a:rPr lang="en-CA" sz="1800" dirty="0"/>
              <a:t>/main/resources - </a:t>
            </a:r>
            <a:r>
              <a:rPr lang="zh-CN" altLang="en-US" sz="1800" dirty="0"/>
              <a:t>存放项目资源文件；</a:t>
            </a:r>
          </a:p>
          <a:p>
            <a:pPr algn="l"/>
            <a:r>
              <a:rPr lang="en-CA" sz="1800" dirty="0" err="1"/>
              <a:t>src</a:t>
            </a:r>
            <a:r>
              <a:rPr lang="en-CA" sz="1800" dirty="0"/>
              <a:t>/test/java - </a:t>
            </a:r>
            <a:r>
              <a:rPr lang="zh-CN" altLang="en-US" sz="1800" dirty="0"/>
              <a:t>存放测试类</a:t>
            </a:r>
            <a:r>
              <a:rPr lang="en-US" altLang="zh-CN" sz="1800" dirty="0"/>
              <a:t>.</a:t>
            </a:r>
            <a:r>
              <a:rPr lang="en-CA" sz="1800" dirty="0"/>
              <a:t>java</a:t>
            </a:r>
            <a:r>
              <a:rPr lang="zh-CN" altLang="en-US" sz="1800" dirty="0"/>
              <a:t>文件；</a:t>
            </a:r>
          </a:p>
          <a:p>
            <a:pPr algn="l"/>
            <a:r>
              <a:rPr lang="en-CA" sz="1800" dirty="0" err="1"/>
              <a:t>src</a:t>
            </a:r>
            <a:r>
              <a:rPr lang="en-CA" sz="1800" dirty="0"/>
              <a:t>/test/resources - </a:t>
            </a:r>
            <a:r>
              <a:rPr lang="zh-CN" altLang="en-US" sz="1800" dirty="0"/>
              <a:t>存放测试资源文件；</a:t>
            </a:r>
          </a:p>
          <a:p>
            <a:pPr algn="l"/>
            <a:r>
              <a:rPr lang="en-CA" sz="1800" dirty="0"/>
              <a:t>target - </a:t>
            </a:r>
            <a:r>
              <a:rPr lang="zh-CN" altLang="en-US" sz="1800" dirty="0"/>
              <a:t>项目输出目录；</a:t>
            </a:r>
          </a:p>
          <a:p>
            <a:pPr algn="l"/>
            <a:r>
              <a:rPr lang="en-CA" sz="1800" dirty="0"/>
              <a:t>pom.xml - Maven</a:t>
            </a:r>
            <a:r>
              <a:rPr lang="zh-CN" altLang="en-US" sz="1800" dirty="0"/>
              <a:t>核心文件（</a:t>
            </a:r>
            <a:r>
              <a:rPr lang="en-CA" sz="1800" dirty="0"/>
              <a:t>Project Object Model）；</a:t>
            </a:r>
          </a:p>
        </p:txBody>
      </p:sp>
    </p:spTree>
    <p:extLst>
      <p:ext uri="{BB962C8B-B14F-4D97-AF65-F5344CB8AC3E}">
        <p14:creationId xmlns:p14="http://schemas.microsoft.com/office/powerpoint/2010/main" val="1847127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下载</a:t>
            </a:r>
            <a:r>
              <a:rPr lang="en-CA" sz="1800" dirty="0" err="1"/>
              <a:t>Maven：http</a:t>
            </a:r>
            <a:r>
              <a:rPr lang="en-CA" sz="1800" dirty="0"/>
              <a:t>://maven.apache.org/</a:t>
            </a:r>
          </a:p>
          <a:p>
            <a:pPr algn="l"/>
            <a:r>
              <a:rPr lang="en-CA" sz="1800" dirty="0" smtClean="0"/>
              <a:t>2</a:t>
            </a:r>
            <a:r>
              <a:rPr lang="en-CA" sz="1800" dirty="0"/>
              <a:t>) </a:t>
            </a:r>
            <a:r>
              <a:rPr lang="zh-CN" altLang="en-US" sz="1800" dirty="0"/>
              <a:t>解压缩下载的</a:t>
            </a:r>
            <a:r>
              <a:rPr lang="en-CA" sz="1800" dirty="0"/>
              <a:t>zip</a:t>
            </a:r>
            <a:r>
              <a:rPr lang="zh-CN" altLang="en-US" sz="1800" dirty="0"/>
              <a:t>文件到本地目录下，比如：</a:t>
            </a:r>
            <a:r>
              <a:rPr lang="en-CA" sz="1800" dirty="0"/>
              <a:t>D:\Maven</a:t>
            </a:r>
          </a:p>
          <a:p>
            <a:pPr algn="l"/>
            <a:r>
              <a:rPr lang="en-CA" sz="1800" dirty="0" smtClean="0"/>
              <a:t>3</a:t>
            </a:r>
            <a:r>
              <a:rPr lang="en-CA" sz="1800" dirty="0"/>
              <a:t>) </a:t>
            </a:r>
            <a:r>
              <a:rPr lang="zh-CN" altLang="en-US" sz="1800" dirty="0"/>
              <a:t>添加</a:t>
            </a:r>
            <a:r>
              <a:rPr lang="en-CA" sz="1800" dirty="0"/>
              <a:t>D:\Maven\bin</a:t>
            </a:r>
            <a:r>
              <a:rPr lang="zh-CN" altLang="en-US" sz="1800" dirty="0"/>
              <a:t>到环境变量</a:t>
            </a:r>
            <a:r>
              <a:rPr lang="en-CA" sz="1800" dirty="0"/>
              <a:t>PATH</a:t>
            </a:r>
            <a:r>
              <a:rPr lang="zh-CN" altLang="en-US" sz="1800" dirty="0"/>
              <a:t>中</a:t>
            </a:r>
          </a:p>
          <a:p>
            <a:pPr algn="l"/>
            <a:r>
              <a:rPr lang="en-US" altLang="zh-CN" sz="1800" dirty="0" smtClean="0"/>
              <a:t>4</a:t>
            </a:r>
            <a:r>
              <a:rPr lang="en-US" altLang="zh-CN" sz="1800" dirty="0"/>
              <a:t>) </a:t>
            </a:r>
            <a:r>
              <a:rPr lang="zh-CN" altLang="en-US" sz="1800" dirty="0"/>
              <a:t>在命令行下运行</a:t>
            </a:r>
            <a:r>
              <a:rPr lang="en-US" altLang="zh-CN" sz="1800" dirty="0"/>
              <a:t>: </a:t>
            </a:r>
          </a:p>
          <a:p>
            <a:pPr algn="l"/>
            <a:r>
              <a:rPr lang="en-CA" sz="1800" dirty="0" err="1" smtClean="0"/>
              <a:t>mvn</a:t>
            </a:r>
            <a:r>
              <a:rPr lang="en-CA" sz="1800" dirty="0" smtClean="0"/>
              <a:t> </a:t>
            </a:r>
            <a:r>
              <a:rPr lang="en-CA" sz="1800" dirty="0"/>
              <a:t>-version  </a:t>
            </a:r>
            <a:r>
              <a:rPr lang="zh-CN" altLang="en-US" sz="1800" dirty="0"/>
              <a:t>或者 </a:t>
            </a:r>
            <a:r>
              <a:rPr lang="en-CA" sz="1800" dirty="0" err="1"/>
              <a:t>mvn</a:t>
            </a:r>
            <a:r>
              <a:rPr lang="en-CA" sz="1800" dirty="0"/>
              <a:t> </a:t>
            </a:r>
            <a:r>
              <a:rPr lang="en-CA" sz="1800" dirty="0" smtClean="0"/>
              <a:t>–v</a:t>
            </a:r>
          </a:p>
          <a:p>
            <a:pPr algn="l"/>
            <a:endParaRPr lang="en-US" altLang="zh-CN" sz="1800" dirty="0" smtClean="0"/>
          </a:p>
          <a:p>
            <a:pPr algn="l"/>
            <a:r>
              <a:rPr lang="zh-CN" altLang="en-US" sz="1800" dirty="0" smtClean="0"/>
              <a:t>一</a:t>
            </a:r>
            <a:r>
              <a:rPr lang="zh-CN" altLang="en-US" sz="1800" dirty="0"/>
              <a:t>些</a:t>
            </a:r>
            <a:r>
              <a:rPr lang="en-CA" sz="1800" dirty="0"/>
              <a:t>Maven</a:t>
            </a:r>
            <a:r>
              <a:rPr lang="zh-CN" altLang="en-US" sz="1800" dirty="0"/>
              <a:t>命</a:t>
            </a:r>
            <a:r>
              <a:rPr lang="zh-CN" altLang="en-US" sz="1800" dirty="0" smtClean="0"/>
              <a:t>令</a:t>
            </a:r>
            <a:endParaRPr lang="zh-CN" altLang="en-US" sz="1800" dirty="0"/>
          </a:p>
          <a:p>
            <a:pPr algn="l"/>
            <a:r>
              <a:rPr lang="zh-CN" altLang="en-US" sz="1800" dirty="0" smtClean="0"/>
              <a:t>编</a:t>
            </a:r>
            <a:r>
              <a:rPr lang="zh-CN" altLang="en-US" sz="1800" dirty="0"/>
              <a:t>译</a:t>
            </a:r>
            <a:r>
              <a:rPr lang="en-US" altLang="zh-CN" sz="1800" dirty="0"/>
              <a:t>: </a:t>
            </a:r>
            <a:r>
              <a:rPr lang="en-CA" sz="1800" dirty="0" err="1"/>
              <a:t>mvn</a:t>
            </a:r>
            <a:r>
              <a:rPr lang="en-CA" sz="1800" dirty="0"/>
              <a:t> compile</a:t>
            </a:r>
          </a:p>
          <a:p>
            <a:pPr algn="l"/>
            <a:r>
              <a:rPr lang="zh-CN" altLang="en-US" sz="1800" dirty="0" smtClean="0"/>
              <a:t>单</a:t>
            </a:r>
            <a:r>
              <a:rPr lang="zh-CN" altLang="en-US" sz="1800" dirty="0"/>
              <a:t>元测试</a:t>
            </a:r>
            <a:r>
              <a:rPr lang="en-US" altLang="zh-CN" sz="1800" dirty="0"/>
              <a:t>: </a:t>
            </a:r>
            <a:r>
              <a:rPr lang="en-CA" sz="1800" dirty="0" err="1"/>
              <a:t>mvn</a:t>
            </a:r>
            <a:r>
              <a:rPr lang="en-CA" sz="1800" dirty="0"/>
              <a:t> test</a:t>
            </a:r>
          </a:p>
          <a:p>
            <a:pPr algn="l"/>
            <a:r>
              <a:rPr lang="zh-CN" altLang="en-US" sz="1800" dirty="0" smtClean="0"/>
              <a:t>构</a:t>
            </a:r>
            <a:r>
              <a:rPr lang="zh-CN" altLang="en-US" sz="1800" dirty="0"/>
              <a:t>建并打包： </a:t>
            </a:r>
            <a:r>
              <a:rPr lang="en-CA" sz="1800" dirty="0" err="1"/>
              <a:t>mvn</a:t>
            </a:r>
            <a:r>
              <a:rPr lang="en-CA" sz="1800" dirty="0"/>
              <a:t> package</a:t>
            </a:r>
          </a:p>
          <a:p>
            <a:pPr algn="l"/>
            <a:r>
              <a:rPr lang="zh-CN" altLang="en-US" sz="1800" dirty="0" smtClean="0"/>
              <a:t>清</a:t>
            </a:r>
            <a:r>
              <a:rPr lang="zh-CN" altLang="en-US" sz="1800" dirty="0"/>
              <a:t>理： </a:t>
            </a:r>
            <a:r>
              <a:rPr lang="en-CA" sz="1800" dirty="0" err="1"/>
              <a:t>mvn</a:t>
            </a:r>
            <a:r>
              <a:rPr lang="en-CA" sz="1800" dirty="0"/>
              <a:t> clean</a:t>
            </a:r>
          </a:p>
          <a:p>
            <a:pPr algn="l"/>
            <a:r>
              <a:rPr lang="zh-CN" altLang="en-US" sz="1800" dirty="0" smtClean="0"/>
              <a:t>安</a:t>
            </a:r>
            <a:r>
              <a:rPr lang="zh-CN" altLang="en-US" sz="1800" dirty="0"/>
              <a:t>装 </a:t>
            </a:r>
            <a:r>
              <a:rPr lang="en-CA" sz="1800" dirty="0" err="1"/>
              <a:t>mvn</a:t>
            </a:r>
            <a:r>
              <a:rPr lang="en-CA" sz="1800" dirty="0"/>
              <a:t> clean install</a:t>
            </a:r>
          </a:p>
        </p:txBody>
      </p:sp>
    </p:spTree>
    <p:extLst>
      <p:ext uri="{BB962C8B-B14F-4D97-AF65-F5344CB8AC3E}">
        <p14:creationId xmlns:p14="http://schemas.microsoft.com/office/powerpoint/2010/main" val="1151397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maven </a:t>
            </a:r>
            <a:r>
              <a:rPr lang="zh-CN" altLang="en-US" sz="1800" dirty="0"/>
              <a:t>项目会有一个 </a:t>
            </a:r>
            <a:r>
              <a:rPr lang="en-CA" sz="1800" dirty="0"/>
              <a:t>pom.xml </a:t>
            </a:r>
            <a:r>
              <a:rPr lang="zh-CN" altLang="en-US" sz="1800" dirty="0"/>
              <a:t>文件， 在这个文件里面，只要你添加相应配置，他就会自动帮你下载相应 </a:t>
            </a:r>
            <a:r>
              <a:rPr lang="en-CA" sz="1800" dirty="0"/>
              <a:t>jar </a:t>
            </a:r>
            <a:r>
              <a:rPr lang="zh-CN" altLang="en-US" sz="1800" dirty="0"/>
              <a:t>包，不用你铺天盖地的到处搜索你需要的 </a:t>
            </a:r>
            <a:r>
              <a:rPr lang="en-CA" sz="1800" dirty="0"/>
              <a:t>jar </a:t>
            </a:r>
            <a:r>
              <a:rPr lang="zh-CN" altLang="en-US" sz="1800" dirty="0"/>
              <a:t>包了。</a:t>
            </a:r>
          </a:p>
          <a:p>
            <a:pPr algn="l"/>
            <a:endParaRPr lang="zh-CN" altLang="en-US" sz="1800" dirty="0"/>
          </a:p>
          <a:p>
            <a:pPr algn="l"/>
            <a:r>
              <a:rPr lang="zh-CN" altLang="en-US" sz="1800" dirty="0"/>
              <a:t>    </a:t>
            </a:r>
            <a:r>
              <a:rPr lang="en-US" altLang="zh-CN" sz="1800" dirty="0"/>
              <a:t>&lt;</a:t>
            </a:r>
            <a:r>
              <a:rPr lang="en-CA" sz="1800" dirty="0"/>
              <a:t>dependency&gt; </a:t>
            </a:r>
          </a:p>
          <a:p>
            <a:pPr algn="l"/>
            <a:r>
              <a:rPr lang="en-CA" sz="1800" dirty="0"/>
              <a:t>      &lt;</a:t>
            </a:r>
            <a:r>
              <a:rPr lang="en-CA" sz="1800" dirty="0" err="1"/>
              <a:t>groupId</a:t>
            </a:r>
            <a:r>
              <a:rPr lang="en-CA" sz="1800" dirty="0"/>
              <a:t>&gt;</a:t>
            </a:r>
            <a:r>
              <a:rPr lang="en-CA" sz="1800" dirty="0" err="1"/>
              <a:t>junit</a:t>
            </a:r>
            <a:r>
              <a:rPr lang="en-CA" sz="1800" dirty="0"/>
              <a:t>&lt;/</a:t>
            </a:r>
            <a:r>
              <a:rPr lang="en-CA" sz="1800" dirty="0" err="1"/>
              <a:t>groupId</a:t>
            </a:r>
            <a:r>
              <a:rPr lang="en-CA" sz="1800" dirty="0"/>
              <a:t>&gt;  </a:t>
            </a:r>
            <a:r>
              <a:rPr lang="zh-CN" altLang="en-US" sz="1800" dirty="0"/>
              <a:t>项目名</a:t>
            </a:r>
          </a:p>
          <a:p>
            <a:pPr algn="l"/>
            <a:r>
              <a:rPr lang="zh-CN" altLang="en-US" sz="1800" dirty="0"/>
              <a:t>      </a:t>
            </a:r>
            <a:r>
              <a:rPr lang="en-US" altLang="zh-CN" sz="1800" dirty="0"/>
              <a:t>&lt;</a:t>
            </a:r>
            <a:r>
              <a:rPr lang="en-CA" sz="1800" dirty="0" err="1"/>
              <a:t>artifactId</a:t>
            </a:r>
            <a:r>
              <a:rPr lang="en-CA" sz="1800" dirty="0"/>
              <a:t>&gt;</a:t>
            </a:r>
            <a:r>
              <a:rPr lang="en-CA" sz="1800" dirty="0" err="1"/>
              <a:t>junit</a:t>
            </a:r>
            <a:r>
              <a:rPr lang="en-CA" sz="1800" dirty="0"/>
              <a:t>&lt;/</a:t>
            </a:r>
            <a:r>
              <a:rPr lang="en-CA" sz="1800" dirty="0" err="1"/>
              <a:t>artifactId</a:t>
            </a:r>
            <a:r>
              <a:rPr lang="en-CA" sz="1800" dirty="0"/>
              <a:t>&gt;  </a:t>
            </a:r>
            <a:r>
              <a:rPr lang="zh-CN" altLang="en-US" sz="1800" dirty="0"/>
              <a:t>项目模块  </a:t>
            </a:r>
          </a:p>
          <a:p>
            <a:pPr algn="l"/>
            <a:r>
              <a:rPr lang="zh-CN" altLang="en-US" sz="1800" dirty="0"/>
              <a:t>      </a:t>
            </a:r>
            <a:r>
              <a:rPr lang="en-US" altLang="zh-CN" sz="1800" dirty="0"/>
              <a:t>&lt;</a:t>
            </a:r>
            <a:r>
              <a:rPr lang="en-CA" sz="1800" dirty="0"/>
              <a:t>version&gt;3.8.1&lt;/version&gt;  </a:t>
            </a:r>
            <a:r>
              <a:rPr lang="zh-CN" altLang="en-US" sz="1800" dirty="0"/>
              <a:t>项目版本</a:t>
            </a:r>
          </a:p>
          <a:p>
            <a:pPr algn="l"/>
            <a:r>
              <a:rPr lang="zh-CN" altLang="en-US" sz="1800" dirty="0"/>
              <a:t>      </a:t>
            </a:r>
            <a:r>
              <a:rPr lang="en-US" altLang="zh-CN" sz="1800" dirty="0"/>
              <a:t>&lt;</a:t>
            </a:r>
            <a:r>
              <a:rPr lang="en-CA" sz="1800" dirty="0"/>
              <a:t>scope&gt;test&lt;/scope&gt; </a:t>
            </a:r>
          </a:p>
          <a:p>
            <a:pPr algn="l"/>
            <a:r>
              <a:rPr lang="en-CA" sz="1800" dirty="0"/>
              <a:t>    &lt;/dependency&gt;</a:t>
            </a:r>
          </a:p>
          <a:p>
            <a:pPr algn="l"/>
            <a:r>
              <a:rPr lang="en-CA" sz="1800" dirty="0"/>
              <a:t>maven</a:t>
            </a:r>
            <a:r>
              <a:rPr lang="zh-CN" altLang="en-US" sz="1800" dirty="0"/>
              <a:t>都会通过，项目名</a:t>
            </a:r>
            <a:r>
              <a:rPr lang="en-US" altLang="zh-CN" sz="1800" dirty="0"/>
              <a:t>-</a:t>
            </a:r>
            <a:r>
              <a:rPr lang="zh-CN" altLang="en-US" sz="1800" dirty="0"/>
              <a:t>项目模块</a:t>
            </a:r>
            <a:r>
              <a:rPr lang="en-US" altLang="zh-CN" sz="1800" dirty="0"/>
              <a:t>-</a:t>
            </a:r>
            <a:r>
              <a:rPr lang="zh-CN" altLang="en-US" sz="1800" dirty="0"/>
              <a:t>项目版本来</a:t>
            </a:r>
            <a:r>
              <a:rPr lang="en-CA" sz="1800" dirty="0"/>
              <a:t>maven</a:t>
            </a:r>
            <a:r>
              <a:rPr lang="zh-CN" altLang="en-US" sz="1800" dirty="0"/>
              <a:t>在互联网上的代码库中下载相应</a:t>
            </a:r>
            <a:r>
              <a:rPr lang="en-CA" sz="1800" dirty="0"/>
              <a:t>jar</a:t>
            </a:r>
            <a:r>
              <a:rPr lang="zh-CN" altLang="en-US" sz="1800" dirty="0"/>
              <a:t>包。</a:t>
            </a:r>
            <a:endParaRPr lang="en-CA" sz="1800" dirty="0"/>
          </a:p>
        </p:txBody>
      </p:sp>
    </p:spTree>
    <p:extLst>
      <p:ext uri="{BB962C8B-B14F-4D97-AF65-F5344CB8AC3E}">
        <p14:creationId xmlns:p14="http://schemas.microsoft.com/office/powerpoint/2010/main" val="743576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所有的</a:t>
            </a:r>
            <a:r>
              <a:rPr lang="en-CA" sz="1800" dirty="0"/>
              <a:t>POM</a:t>
            </a:r>
            <a:r>
              <a:rPr lang="zh-CN" altLang="en-US" sz="1800" dirty="0"/>
              <a:t>文件要求有</a:t>
            </a:r>
            <a:r>
              <a:rPr lang="en-CA" sz="1800" dirty="0" err="1"/>
              <a:t>projec</a:t>
            </a:r>
            <a:r>
              <a:rPr lang="zh-CN" altLang="en-US" sz="1800" dirty="0"/>
              <a:t>节点和三个必须字段：</a:t>
            </a:r>
            <a:r>
              <a:rPr lang="en-CA" sz="1800" dirty="0" err="1"/>
              <a:t>groupId</a:t>
            </a:r>
            <a:r>
              <a:rPr lang="en-CA" sz="1800" dirty="0"/>
              <a:t>, </a:t>
            </a:r>
            <a:r>
              <a:rPr lang="en-CA" sz="1800" dirty="0" err="1"/>
              <a:t>artifactId,version</a:t>
            </a:r>
            <a:r>
              <a:rPr lang="en-CA" sz="1800" dirty="0"/>
              <a:t>。</a:t>
            </a:r>
          </a:p>
          <a:p>
            <a:pPr algn="l"/>
            <a:r>
              <a:rPr lang="zh-CN" altLang="en-US" sz="1800" dirty="0"/>
              <a:t>在仓库中项目的标识为</a:t>
            </a:r>
            <a:r>
              <a:rPr lang="en-CA" sz="1800" dirty="0" err="1"/>
              <a:t>groupId:artifactId:version</a:t>
            </a:r>
            <a:r>
              <a:rPr lang="en-CA" sz="1800" dirty="0"/>
              <a:t>。</a:t>
            </a:r>
          </a:p>
          <a:p>
            <a:pPr algn="l"/>
            <a:r>
              <a:rPr lang="en-CA" sz="1800" dirty="0"/>
              <a:t>POM.xml</a:t>
            </a:r>
            <a:r>
              <a:rPr lang="zh-CN" altLang="en-US" sz="1800" dirty="0"/>
              <a:t>的根节点是</a:t>
            </a:r>
            <a:r>
              <a:rPr lang="en-CA" sz="1800" dirty="0"/>
              <a:t>project</a:t>
            </a:r>
            <a:r>
              <a:rPr lang="zh-CN" altLang="en-US" sz="1800" dirty="0"/>
              <a:t>并且其下有三个主要的子节点：</a:t>
            </a:r>
          </a:p>
          <a:p>
            <a:pPr algn="l"/>
            <a:r>
              <a:rPr lang="zh-CN" altLang="en-US" sz="1800" dirty="0"/>
              <a:t>节点	描述</a:t>
            </a:r>
          </a:p>
          <a:p>
            <a:pPr algn="l"/>
            <a:r>
              <a:rPr lang="en-CA" sz="1800" dirty="0" err="1"/>
              <a:t>groupId</a:t>
            </a:r>
            <a:r>
              <a:rPr lang="en-CA" sz="1800" dirty="0"/>
              <a:t>	</a:t>
            </a:r>
            <a:r>
              <a:rPr lang="zh-CN" altLang="en-US" sz="1800" dirty="0"/>
              <a:t>项目组织的</a:t>
            </a:r>
            <a:r>
              <a:rPr lang="en-CA" sz="1800" dirty="0"/>
              <a:t>Id。</a:t>
            </a:r>
            <a:r>
              <a:rPr lang="zh-CN" altLang="en-US" sz="1800" dirty="0"/>
              <a:t>通常在一个项目或者一个组织之中，这个</a:t>
            </a:r>
            <a:r>
              <a:rPr lang="en-CA" sz="1800" dirty="0"/>
              <a:t>Id</a:t>
            </a:r>
            <a:r>
              <a:rPr lang="zh-CN" altLang="en-US" sz="1800" dirty="0"/>
              <a:t>是唯一的。例如，某个</a:t>
            </a:r>
            <a:r>
              <a:rPr lang="en-CA" sz="1800" dirty="0"/>
              <a:t>Id</a:t>
            </a:r>
            <a:r>
              <a:rPr lang="zh-CN" altLang="en-US" sz="1800" dirty="0"/>
              <a:t>为</a:t>
            </a:r>
            <a:r>
              <a:rPr lang="en-CA" sz="1800" dirty="0" err="1"/>
              <a:t>com.company.bank</a:t>
            </a:r>
            <a:r>
              <a:rPr lang="zh-CN" altLang="en-US" sz="1800" dirty="0"/>
              <a:t>的银行组织包含所有银行相关的项目。</a:t>
            </a:r>
          </a:p>
          <a:p>
            <a:pPr algn="l"/>
            <a:r>
              <a:rPr lang="en-CA" sz="1800" dirty="0" err="1"/>
              <a:t>artifactId</a:t>
            </a:r>
            <a:r>
              <a:rPr lang="en-CA" sz="1800" dirty="0"/>
              <a:t>	</a:t>
            </a:r>
            <a:r>
              <a:rPr lang="zh-CN" altLang="en-US" sz="1800" dirty="0"/>
              <a:t>项目的</a:t>
            </a:r>
            <a:r>
              <a:rPr lang="en-CA" sz="1800" dirty="0"/>
              <a:t>Id，</a:t>
            </a:r>
            <a:r>
              <a:rPr lang="zh-CN" altLang="en-US" sz="1800" dirty="0"/>
              <a:t>通常是项目的名字。例如，</a:t>
            </a:r>
            <a:r>
              <a:rPr lang="en-CA" sz="1800" dirty="0" err="1"/>
              <a:t>consumer-banking。artifactId</a:t>
            </a:r>
            <a:r>
              <a:rPr lang="zh-CN" altLang="en-US" sz="1800" dirty="0"/>
              <a:t>与</a:t>
            </a:r>
            <a:r>
              <a:rPr lang="en-CA" sz="1800" dirty="0" err="1"/>
              <a:t>groupId</a:t>
            </a:r>
            <a:r>
              <a:rPr lang="zh-CN" altLang="en-US" sz="1800" dirty="0"/>
              <a:t>一起定义了仓库中项目构件的路径。</a:t>
            </a:r>
          </a:p>
          <a:p>
            <a:pPr algn="l"/>
            <a:r>
              <a:rPr lang="en-CA" sz="1800" dirty="0"/>
              <a:t>version	</a:t>
            </a:r>
            <a:r>
              <a:rPr lang="zh-CN" altLang="en-US" sz="1800" dirty="0"/>
              <a:t>项目的版本。它与</a:t>
            </a:r>
            <a:r>
              <a:rPr lang="en-CA" sz="1800" dirty="0" err="1"/>
              <a:t>groupId</a:t>
            </a:r>
            <a:r>
              <a:rPr lang="zh-CN" altLang="en-US" sz="1800" dirty="0"/>
              <a:t>一起，在项目构件仓库中用作区分不同的版本，例如：</a:t>
            </a:r>
          </a:p>
          <a:p>
            <a:pPr algn="l"/>
            <a:endParaRPr lang="zh-CN" altLang="en-US" sz="1800" dirty="0"/>
          </a:p>
          <a:p>
            <a:pPr algn="l"/>
            <a:r>
              <a:rPr lang="en-CA" sz="1800" dirty="0"/>
              <a:t>com.company.bank:consumer-banking:1.0</a:t>
            </a:r>
          </a:p>
          <a:p>
            <a:pPr algn="l"/>
            <a:r>
              <a:rPr lang="en-CA" sz="1800" dirty="0"/>
              <a:t>com.company.bank:consumer-banking:1.1.</a:t>
            </a:r>
          </a:p>
        </p:txBody>
      </p:sp>
    </p:spTree>
    <p:extLst>
      <p:ext uri="{BB962C8B-B14F-4D97-AF65-F5344CB8AC3E}">
        <p14:creationId xmlns:p14="http://schemas.microsoft.com/office/powerpoint/2010/main" val="3498475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Eclipse </a:t>
            </a:r>
            <a:r>
              <a:rPr lang="zh-CN" altLang="en-US" sz="1800" dirty="0"/>
              <a:t>提供了一个极佳的插件 </a:t>
            </a:r>
            <a:r>
              <a:rPr lang="en-US" altLang="zh-CN" sz="1800" dirty="0"/>
              <a:t>m2eclipse </a:t>
            </a:r>
            <a:r>
              <a:rPr lang="zh-CN" altLang="en-US" sz="1800" dirty="0"/>
              <a:t>，可以无缝地把 </a:t>
            </a:r>
            <a:r>
              <a:rPr lang="en-US" altLang="zh-CN" sz="1800" dirty="0"/>
              <a:t>Maven </a:t>
            </a:r>
            <a:r>
              <a:rPr lang="zh-CN" altLang="en-US" sz="1800" dirty="0"/>
              <a:t>和 </a:t>
            </a:r>
            <a:r>
              <a:rPr lang="en-US" altLang="zh-CN" sz="1800" dirty="0"/>
              <a:t>Eclipse </a:t>
            </a:r>
            <a:r>
              <a:rPr lang="zh-CN" altLang="en-US" sz="1800" dirty="0"/>
              <a:t>集成在一起。</a:t>
            </a:r>
          </a:p>
          <a:p>
            <a:pPr algn="l"/>
            <a:r>
              <a:rPr lang="en-US" altLang="zh-CN" sz="1800" dirty="0"/>
              <a:t>m2eclipse </a:t>
            </a:r>
            <a:r>
              <a:rPr lang="zh-CN" altLang="en-US" sz="1800" dirty="0"/>
              <a:t>的一些特性列出如下：</a:t>
            </a:r>
          </a:p>
          <a:p>
            <a:pPr algn="l"/>
            <a:r>
              <a:rPr lang="zh-CN" altLang="en-US" sz="1800" dirty="0"/>
              <a:t>你可以从 </a:t>
            </a:r>
            <a:r>
              <a:rPr lang="en-US" altLang="zh-CN" sz="1800" dirty="0"/>
              <a:t>Eclipse </a:t>
            </a:r>
            <a:r>
              <a:rPr lang="zh-CN" altLang="en-US" sz="1800" dirty="0"/>
              <a:t>中运行 </a:t>
            </a:r>
            <a:r>
              <a:rPr lang="en-US" altLang="zh-CN" sz="1800" dirty="0"/>
              <a:t>Maven </a:t>
            </a:r>
            <a:r>
              <a:rPr lang="zh-CN" altLang="en-US" sz="1800" dirty="0"/>
              <a:t>目标操作。</a:t>
            </a:r>
          </a:p>
          <a:p>
            <a:pPr algn="l"/>
            <a:r>
              <a:rPr lang="zh-CN" altLang="en-US" sz="1800" dirty="0"/>
              <a:t>你可以使用 </a:t>
            </a:r>
            <a:r>
              <a:rPr lang="en-US" altLang="zh-CN" sz="1800" dirty="0"/>
              <a:t>Eclipse </a:t>
            </a:r>
            <a:r>
              <a:rPr lang="zh-CN" altLang="en-US" sz="1800" dirty="0"/>
              <a:t>自身的控制台查看 </a:t>
            </a:r>
            <a:r>
              <a:rPr lang="en-US" altLang="zh-CN" sz="1800" dirty="0"/>
              <a:t>Maven </a:t>
            </a:r>
            <a:r>
              <a:rPr lang="zh-CN" altLang="en-US" sz="1800" dirty="0"/>
              <a:t>命令的输出。</a:t>
            </a:r>
          </a:p>
          <a:p>
            <a:pPr algn="l"/>
            <a:r>
              <a:rPr lang="zh-CN" altLang="en-US" sz="1800" dirty="0"/>
              <a:t>你可以使用 </a:t>
            </a:r>
            <a:r>
              <a:rPr lang="en-US" altLang="zh-CN" sz="1800" dirty="0"/>
              <a:t>IDE </a:t>
            </a:r>
            <a:r>
              <a:rPr lang="zh-CN" altLang="en-US" sz="1800" dirty="0"/>
              <a:t>更新 </a:t>
            </a:r>
            <a:r>
              <a:rPr lang="en-US" altLang="zh-CN" sz="1800" dirty="0"/>
              <a:t>Maven </a:t>
            </a:r>
            <a:r>
              <a:rPr lang="zh-CN" altLang="en-US" sz="1800" dirty="0"/>
              <a:t>依赖。</a:t>
            </a:r>
          </a:p>
          <a:p>
            <a:pPr algn="l"/>
            <a:r>
              <a:rPr lang="zh-CN" altLang="en-US" sz="1800" dirty="0"/>
              <a:t>你可以从 </a:t>
            </a:r>
            <a:r>
              <a:rPr lang="en-US" altLang="zh-CN" sz="1800" dirty="0"/>
              <a:t>Eclipse </a:t>
            </a:r>
            <a:r>
              <a:rPr lang="zh-CN" altLang="en-US" sz="1800" dirty="0"/>
              <a:t>中启动 </a:t>
            </a:r>
            <a:r>
              <a:rPr lang="en-US" altLang="zh-CN" sz="1800" dirty="0"/>
              <a:t>Maven </a:t>
            </a:r>
            <a:r>
              <a:rPr lang="zh-CN" altLang="en-US" sz="1800" dirty="0"/>
              <a:t>构建。</a:t>
            </a:r>
          </a:p>
          <a:p>
            <a:pPr algn="l"/>
            <a:r>
              <a:rPr lang="zh-CN" altLang="en-US" sz="1800" dirty="0"/>
              <a:t>为基于 </a:t>
            </a:r>
            <a:r>
              <a:rPr lang="en-US" altLang="zh-CN" sz="1800" dirty="0"/>
              <a:t>Maven pom.xml </a:t>
            </a:r>
            <a:r>
              <a:rPr lang="zh-CN" altLang="en-US" sz="1800" dirty="0"/>
              <a:t>文件的 </a:t>
            </a:r>
            <a:r>
              <a:rPr lang="en-US" altLang="zh-CN" sz="1800" dirty="0"/>
              <a:t>Eclipse </a:t>
            </a:r>
            <a:r>
              <a:rPr lang="zh-CN" altLang="en-US" sz="1800" dirty="0"/>
              <a:t>构建路径做依赖管理。</a:t>
            </a:r>
          </a:p>
          <a:p>
            <a:pPr algn="l"/>
            <a:r>
              <a:rPr lang="zh-CN" altLang="en-US" sz="1800" dirty="0"/>
              <a:t>解决来自 </a:t>
            </a:r>
            <a:r>
              <a:rPr lang="en-US" altLang="zh-CN" sz="1800" dirty="0"/>
              <a:t>Eclipse </a:t>
            </a:r>
            <a:r>
              <a:rPr lang="zh-CN" altLang="en-US" sz="1800" dirty="0"/>
              <a:t>工作空间的 </a:t>
            </a:r>
            <a:r>
              <a:rPr lang="en-US" altLang="zh-CN" sz="1800" dirty="0"/>
              <a:t>Maven </a:t>
            </a:r>
            <a:r>
              <a:rPr lang="zh-CN" altLang="en-US" sz="1800" dirty="0"/>
              <a:t>依赖，而无需安装依赖到本地 </a:t>
            </a:r>
            <a:r>
              <a:rPr lang="en-US" altLang="zh-CN" sz="1800" dirty="0"/>
              <a:t>Maven </a:t>
            </a:r>
            <a:r>
              <a:rPr lang="zh-CN" altLang="en-US" sz="1800" dirty="0"/>
              <a:t>仓库中（需要依赖的项目在同一个工作空间中）。</a:t>
            </a:r>
          </a:p>
          <a:p>
            <a:pPr algn="l"/>
            <a:r>
              <a:rPr lang="zh-CN" altLang="en-US" sz="1800" dirty="0"/>
              <a:t>自动从 </a:t>
            </a:r>
            <a:r>
              <a:rPr lang="en-US" altLang="zh-CN" sz="1800" dirty="0"/>
              <a:t>Maven </a:t>
            </a:r>
            <a:r>
              <a:rPr lang="zh-CN" altLang="en-US" sz="1800" dirty="0"/>
              <a:t>远程仓库中下载所需依赖及源码。</a:t>
            </a:r>
          </a:p>
          <a:p>
            <a:pPr algn="l"/>
            <a:r>
              <a:rPr lang="zh-CN" altLang="en-US" sz="1800" dirty="0"/>
              <a:t>提供了向导，可供创建 </a:t>
            </a:r>
            <a:r>
              <a:rPr lang="en-US" altLang="zh-CN" sz="1800" dirty="0"/>
              <a:t>Maven </a:t>
            </a:r>
            <a:r>
              <a:rPr lang="zh-CN" altLang="en-US" sz="1800" dirty="0"/>
              <a:t>新项目和 </a:t>
            </a:r>
            <a:r>
              <a:rPr lang="en-US" altLang="zh-CN" sz="1800" dirty="0"/>
              <a:t>pom.xml </a:t>
            </a:r>
            <a:r>
              <a:rPr lang="zh-CN" altLang="en-US" sz="1800" dirty="0"/>
              <a:t>文件以及为已存在的项目开启 </a:t>
            </a:r>
            <a:r>
              <a:rPr lang="en-US" altLang="zh-CN" sz="1800" dirty="0"/>
              <a:t>Maven </a:t>
            </a:r>
            <a:r>
              <a:rPr lang="zh-CN" altLang="en-US" sz="1800" dirty="0"/>
              <a:t>支持。</a:t>
            </a:r>
          </a:p>
          <a:p>
            <a:pPr algn="l"/>
            <a:r>
              <a:rPr lang="zh-CN" altLang="en-US" sz="1800" dirty="0"/>
              <a:t>提供了对 </a:t>
            </a:r>
            <a:r>
              <a:rPr lang="en-US" altLang="zh-CN" sz="1800" dirty="0"/>
              <a:t>Maven </a:t>
            </a:r>
            <a:r>
              <a:rPr lang="zh-CN" altLang="en-US" sz="1800" dirty="0"/>
              <a:t>远程仓库中依赖的快速搜索。</a:t>
            </a:r>
            <a:endParaRPr lang="en-CA" sz="1800" dirty="0"/>
          </a:p>
        </p:txBody>
      </p:sp>
    </p:spTree>
    <p:extLst>
      <p:ext uri="{BB962C8B-B14F-4D97-AF65-F5344CB8AC3E}">
        <p14:creationId xmlns:p14="http://schemas.microsoft.com/office/powerpoint/2010/main" val="262866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81743" y="653143"/>
            <a:ext cx="5437414" cy="923330"/>
          </a:xfrm>
          <a:prstGeom prst="rect">
            <a:avLst/>
          </a:prstGeom>
          <a:noFill/>
        </p:spPr>
        <p:txBody>
          <a:bodyPr wrap="square" rtlCol="0">
            <a:spAutoFit/>
          </a:bodyPr>
          <a:lstStyle/>
          <a:p>
            <a:r>
              <a:rPr lang="en-CA" dirty="0" smtClean="0"/>
              <a:t>SQL </a:t>
            </a:r>
            <a:r>
              <a:rPr lang="zh-CN" altLang="en-US" dirty="0" smtClean="0"/>
              <a:t>的小题目，有兴趣可以看一下</a:t>
            </a:r>
            <a:endParaRPr lang="en-US" altLang="zh-CN" dirty="0" smtClean="0"/>
          </a:p>
          <a:p>
            <a:endParaRPr lang="en-US" dirty="0"/>
          </a:p>
          <a:p>
            <a:r>
              <a:rPr lang="zh-CN" altLang="en-US" dirty="0" smtClean="0"/>
              <a:t>有三个表</a:t>
            </a:r>
            <a:endParaRPr lang="en-CA" dirty="0"/>
          </a:p>
        </p:txBody>
      </p:sp>
      <p:pic>
        <p:nvPicPr>
          <p:cNvPr id="7" name="Picture 6"/>
          <p:cNvPicPr>
            <a:picLocks noChangeAspect="1"/>
          </p:cNvPicPr>
          <p:nvPr/>
        </p:nvPicPr>
        <p:blipFill>
          <a:blip r:embed="rId2"/>
          <a:stretch>
            <a:fillRect/>
          </a:stretch>
        </p:blipFill>
        <p:spPr>
          <a:xfrm>
            <a:off x="6319157" y="1022475"/>
            <a:ext cx="5029200" cy="5400675"/>
          </a:xfrm>
          <a:prstGeom prst="rect">
            <a:avLst/>
          </a:prstGeom>
        </p:spPr>
      </p:pic>
    </p:spTree>
    <p:extLst>
      <p:ext uri="{BB962C8B-B14F-4D97-AF65-F5344CB8AC3E}">
        <p14:creationId xmlns:p14="http://schemas.microsoft.com/office/powerpoint/2010/main" val="3442498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0100" y="783771"/>
            <a:ext cx="10319657" cy="2031325"/>
          </a:xfrm>
          <a:prstGeom prst="rect">
            <a:avLst/>
          </a:prstGeom>
          <a:noFill/>
        </p:spPr>
        <p:txBody>
          <a:bodyPr wrap="square" rtlCol="0">
            <a:spAutoFit/>
          </a:bodyPr>
          <a:lstStyle/>
          <a:p>
            <a:r>
              <a:rPr lang="zh-CN" altLang="en-US" dirty="0" smtClean="0"/>
              <a:t>要求：</a:t>
            </a:r>
            <a:endParaRPr lang="en-US" altLang="zh-CN" dirty="0" smtClean="0"/>
          </a:p>
          <a:p>
            <a:endParaRPr lang="en-US" dirty="0"/>
          </a:p>
          <a:p>
            <a:r>
              <a:rPr lang="zh-CN" altLang="en-US" dirty="0" smtClean="0"/>
              <a:t>写一个</a:t>
            </a:r>
            <a:r>
              <a:rPr lang="en-US" altLang="zh-CN" dirty="0" smtClean="0"/>
              <a:t>SQL</a:t>
            </a:r>
            <a:r>
              <a:rPr lang="zh-CN" altLang="en-US" dirty="0" smtClean="0"/>
              <a:t>语句，可以很长，可以嵌套，要求如下：</a:t>
            </a:r>
            <a:endParaRPr lang="en-CA" dirty="0"/>
          </a:p>
          <a:p>
            <a:endParaRPr lang="en-CA" dirty="0" smtClean="0"/>
          </a:p>
          <a:p>
            <a:r>
              <a:rPr lang="en-CA" dirty="0" smtClean="0"/>
              <a:t>Calculate </a:t>
            </a:r>
            <a:r>
              <a:rPr lang="en-CA" dirty="0"/>
              <a:t>term marks assuming the equation: </a:t>
            </a:r>
          </a:p>
          <a:p>
            <a:r>
              <a:rPr lang="da-DK" dirty="0"/>
              <a:t>((Lab#1/10)*15) + ((Lab#2/10))*15) +((Midterm#1/100)*30)+((Midterm#2/100)*40) </a:t>
            </a:r>
          </a:p>
          <a:p>
            <a:r>
              <a:rPr lang="en-CA" dirty="0" smtClean="0"/>
              <a:t>Select </a:t>
            </a:r>
            <a:r>
              <a:rPr lang="en-CA" dirty="0"/>
              <a:t>the </a:t>
            </a:r>
            <a:r>
              <a:rPr lang="en-CA" dirty="0" err="1"/>
              <a:t>firstName</a:t>
            </a:r>
            <a:r>
              <a:rPr lang="en-CA" dirty="0"/>
              <a:t>, </a:t>
            </a:r>
            <a:r>
              <a:rPr lang="en-CA" dirty="0" err="1"/>
              <a:t>lastName</a:t>
            </a:r>
            <a:r>
              <a:rPr lang="en-CA" dirty="0"/>
              <a:t> and final mark of the </a:t>
            </a:r>
            <a:r>
              <a:rPr lang="en-CA" dirty="0" smtClean="0"/>
              <a:t>each student using </a:t>
            </a:r>
            <a:r>
              <a:rPr lang="en-CA" dirty="0"/>
              <a:t>the </a:t>
            </a:r>
            <a:r>
              <a:rPr lang="en-CA" dirty="0" smtClean="0"/>
              <a:t>above equation.</a:t>
            </a:r>
            <a:endParaRPr lang="en-CA" dirty="0"/>
          </a:p>
        </p:txBody>
      </p:sp>
    </p:spTree>
    <p:extLst>
      <p:ext uri="{BB962C8B-B14F-4D97-AF65-F5344CB8AC3E}">
        <p14:creationId xmlns:p14="http://schemas.microsoft.com/office/powerpoint/2010/main" val="42006842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9118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 完美二叉树</a:t>
            </a:r>
            <a:r>
              <a:rPr lang="en-US" altLang="zh-CN" sz="2000" smtClean="0"/>
              <a:t>(</a:t>
            </a:r>
            <a:r>
              <a:rPr lang="en-CA" altLang="zh-CN" sz="2000" smtClean="0"/>
              <a:t>Perfect Binary Tree)</a:t>
            </a:r>
          </a:p>
          <a:p>
            <a:pPr marL="0" indent="0" eaLnBrk="1" hangingPunct="1">
              <a:buFont typeface="Arial" panose="020B0604020202020204" pitchFamily="34" charset="0"/>
              <a:buNone/>
            </a:pPr>
            <a:r>
              <a:rPr lang="en-US" altLang="zh-CN" sz="2000" smtClean="0"/>
              <a:t>    </a:t>
            </a:r>
            <a:r>
              <a:rPr lang="zh-CN" altLang="en-US" sz="2000" smtClean="0"/>
              <a:t>　一棵深度为</a:t>
            </a:r>
            <a:r>
              <a:rPr lang="en-US" altLang="zh-CN" sz="2000" smtClean="0"/>
              <a:t>k</a:t>
            </a:r>
            <a:r>
              <a:rPr lang="zh-CN" altLang="en-US" sz="2000" smtClean="0"/>
              <a:t>且有</a:t>
            </a:r>
            <a:r>
              <a:rPr lang="en-US" altLang="zh-CN" sz="2000" smtClean="0"/>
              <a:t>2k-1</a:t>
            </a:r>
            <a:r>
              <a:rPr lang="zh-CN" altLang="en-US" sz="2000" smtClean="0"/>
              <a:t>个结点的二又树称为满二叉树。</a:t>
            </a:r>
          </a:p>
          <a:p>
            <a:pPr marL="0" indent="0" eaLnBrk="1" hangingPunct="1">
              <a:buFont typeface="Arial" panose="020B0604020202020204" pitchFamily="34" charset="0"/>
              <a:buNone/>
            </a:pPr>
            <a:r>
              <a:rPr lang="zh-CN" altLang="en-US" sz="2000" smtClean="0"/>
              <a:t>    　满二叉树的特点：</a:t>
            </a:r>
          </a:p>
          <a:p>
            <a:pPr marL="0" indent="0" eaLnBrk="1" hangingPunct="1">
              <a:buFont typeface="Arial" panose="020B0604020202020204" pitchFamily="34" charset="0"/>
              <a:buNone/>
            </a:pPr>
            <a:r>
              <a:rPr lang="zh-CN" altLang="en-US" sz="2000" smtClean="0"/>
              <a:t>　　（</a:t>
            </a:r>
            <a:r>
              <a:rPr lang="en-US" altLang="zh-CN" sz="2000" smtClean="0"/>
              <a:t>1</a:t>
            </a:r>
            <a:r>
              <a:rPr lang="zh-CN" altLang="en-US" sz="2000" smtClean="0"/>
              <a:t>）	每一层上的结点数都达到最大值。即对给定的高度，它是具有最多结点数的二叉树。</a:t>
            </a:r>
          </a:p>
          <a:p>
            <a:pPr marL="0" indent="0" eaLnBrk="1" hangingPunct="1">
              <a:buFont typeface="Arial" panose="020B0604020202020204" pitchFamily="34" charset="0"/>
              <a:buNone/>
            </a:pPr>
            <a:r>
              <a:rPr lang="zh-CN" altLang="en-US" sz="2000" smtClean="0"/>
              <a:t>　　（</a:t>
            </a:r>
            <a:r>
              <a:rPr lang="en-US" altLang="zh-CN" sz="2000" smtClean="0"/>
              <a:t>2</a:t>
            </a:r>
            <a:r>
              <a:rPr lang="zh-CN" altLang="en-US" sz="2000" smtClean="0"/>
              <a:t>）	满二叉树中不存在度数为</a:t>
            </a:r>
            <a:r>
              <a:rPr lang="en-US" altLang="zh-CN" sz="2000" smtClean="0"/>
              <a:t>1</a:t>
            </a:r>
            <a:r>
              <a:rPr lang="zh-CN" altLang="en-US" sz="2000" smtClean="0"/>
              <a:t>的结点，每个分支结点均有两棵高度相同的子树，且树叶都在最下一层上。</a:t>
            </a:r>
            <a:endParaRPr lang="en-CA" altLang="en-US" sz="2000" smtClean="0"/>
          </a:p>
        </p:txBody>
      </p:sp>
      <p:pic>
        <p:nvPicPr>
          <p:cNvPr id="3075" name="Picture 4" descr="http://images2015.cnblogs.com/blog/1094457/201702/1094457-20170225183610632-13889596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975" y="3368675"/>
            <a:ext cx="30099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966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525463" y="577850"/>
            <a:ext cx="10515600" cy="5791200"/>
          </a:xfrm>
        </p:spPr>
        <p:txBody>
          <a:bodyPr/>
          <a:lstStyle/>
          <a:p>
            <a:pPr marL="0" indent="0" eaLnBrk="1" hangingPunct="1">
              <a:buFont typeface="Arial" panose="020B0604020202020204" pitchFamily="34" charset="0"/>
              <a:buNone/>
            </a:pPr>
            <a:r>
              <a:rPr lang="zh-CN" altLang="en-US" sz="2000" smtClean="0"/>
              <a:t>如果只是删除满二叉树最底层最右边的连续若干个节点，这样形成的二叉树就是完全二叉树</a:t>
            </a:r>
            <a:r>
              <a:rPr lang="en-CA" altLang="zh-CN" sz="2000" smtClean="0"/>
              <a:t>(Complete Binary Tree)</a:t>
            </a:r>
          </a:p>
          <a:p>
            <a:pPr marL="0" indent="0" eaLnBrk="1" hangingPunct="1">
              <a:buFont typeface="Arial" panose="020B0604020202020204" pitchFamily="34" charset="0"/>
              <a:buNone/>
            </a:pPr>
            <a:endParaRPr lang="en-CA" altLang="zh-CN" sz="2000" smtClean="0"/>
          </a:p>
          <a:p>
            <a:pPr marL="0" indent="0" eaLnBrk="1" hangingPunct="1">
              <a:buFont typeface="Arial" panose="020B0604020202020204" pitchFamily="34" charset="0"/>
              <a:buNone/>
            </a:pPr>
            <a:r>
              <a:rPr lang="zh-CN" altLang="en-US" sz="2000" smtClean="0"/>
              <a:t>若设二叉树的深度为</a:t>
            </a:r>
            <a:r>
              <a:rPr lang="en-US" altLang="zh-CN" sz="2000" smtClean="0"/>
              <a:t>h</a:t>
            </a:r>
            <a:r>
              <a:rPr lang="zh-CN" altLang="en-US" sz="2000" smtClean="0"/>
              <a:t>，除第 </a:t>
            </a:r>
            <a:r>
              <a:rPr lang="en-US" altLang="zh-CN" sz="2000" smtClean="0"/>
              <a:t>h </a:t>
            </a:r>
            <a:r>
              <a:rPr lang="zh-CN" altLang="en-US" sz="2000" smtClean="0"/>
              <a:t>层外，其它各层 </a:t>
            </a:r>
            <a:r>
              <a:rPr lang="en-US" altLang="zh-CN" sz="2000" smtClean="0"/>
              <a:t>(1</a:t>
            </a:r>
            <a:r>
              <a:rPr lang="zh-CN" altLang="en-US" sz="2000" smtClean="0"/>
              <a:t>～</a:t>
            </a:r>
            <a:r>
              <a:rPr lang="en-US" altLang="zh-CN" sz="2000" smtClean="0"/>
              <a:t>h-1) </a:t>
            </a:r>
            <a:r>
              <a:rPr lang="zh-CN" altLang="en-US" sz="2000" smtClean="0"/>
              <a:t>的结点数都达到最大个数，第 </a:t>
            </a:r>
            <a:r>
              <a:rPr lang="en-US" altLang="zh-CN" sz="2000" smtClean="0"/>
              <a:t>h </a:t>
            </a:r>
            <a:r>
              <a:rPr lang="zh-CN" altLang="en-US" sz="2000" smtClean="0"/>
              <a:t>层所有的结点都连续集中在最左边，这就是完全二叉树。</a:t>
            </a:r>
            <a:endParaRPr lang="en-CA" altLang="zh-CN" sz="2000" smtClean="0"/>
          </a:p>
          <a:p>
            <a:pPr marL="0" indent="0" eaLnBrk="1" hangingPunct="1">
              <a:buFont typeface="Arial" panose="020B0604020202020204" pitchFamily="34" charset="0"/>
              <a:buNone/>
            </a:pPr>
            <a:endParaRPr lang="en-CA" altLang="zh-CN" sz="2000" smtClean="0"/>
          </a:p>
          <a:p>
            <a:pPr marL="0" indent="0" eaLnBrk="1" hangingPunct="1">
              <a:buFont typeface="Arial" panose="020B0604020202020204" pitchFamily="34" charset="0"/>
              <a:buNone/>
            </a:pPr>
            <a:endParaRPr lang="en-CA" altLang="zh-CN" sz="2000" smtClean="0"/>
          </a:p>
          <a:p>
            <a:pPr marL="0" indent="0" eaLnBrk="1" hangingPunct="1">
              <a:buFont typeface="Arial" panose="020B0604020202020204" pitchFamily="34" charset="0"/>
              <a:buNone/>
            </a:pPr>
            <a:r>
              <a:rPr lang="zh-CN" altLang="en-US" sz="2000" smtClean="0"/>
              <a:t>一棵二叉树至多只有最下面的两层上的结点的度数可以小于</a:t>
            </a:r>
            <a:r>
              <a:rPr lang="en-US" altLang="zh-CN" sz="2000" smtClean="0"/>
              <a:t>2</a:t>
            </a:r>
            <a:r>
              <a:rPr lang="zh-CN" altLang="en-US" sz="2000" smtClean="0"/>
              <a:t>，并且最下层上的结点都集中在该层最左边的若干位置上，则此二叉树成为完全二叉树。</a:t>
            </a:r>
            <a:endParaRPr lang="en-CA" altLang="zh-CN" sz="2000" smtClean="0"/>
          </a:p>
          <a:p>
            <a:pPr marL="0" indent="0" eaLnBrk="1" hangingPunct="1">
              <a:buFont typeface="Arial" panose="020B0604020202020204" pitchFamily="34" charset="0"/>
              <a:buNone/>
            </a:pPr>
            <a:endParaRPr lang="en-CA" altLang="zh-CN" sz="2000" smtClean="0"/>
          </a:p>
          <a:p>
            <a:pPr marL="0" indent="0" eaLnBrk="1" hangingPunct="1">
              <a:buFont typeface="Arial" panose="020B0604020202020204" pitchFamily="34" charset="0"/>
              <a:buNone/>
            </a:pPr>
            <a:endParaRPr lang="en-CA" altLang="zh-CN" sz="2000" smtClean="0"/>
          </a:p>
          <a:p>
            <a:pPr marL="0" indent="0" eaLnBrk="1" hangingPunct="1">
              <a:buFont typeface="Arial" panose="020B0604020202020204" pitchFamily="34" charset="0"/>
              <a:buNone/>
            </a:pPr>
            <a:endParaRPr lang="en-CA" altLang="zh-CN" sz="2000" smtClean="0"/>
          </a:p>
          <a:p>
            <a:pPr marL="0" indent="0" eaLnBrk="1" hangingPunct="1">
              <a:buFont typeface="Arial" panose="020B0604020202020204" pitchFamily="34" charset="0"/>
              <a:buNone/>
            </a:pPr>
            <a:r>
              <a:rPr lang="zh-CN" altLang="en-US" sz="2000" smtClean="0"/>
              <a:t>完全二叉树从根结点到倒数第二层满足完美二叉树，</a:t>
            </a:r>
            <a:endParaRPr lang="en-CA" altLang="zh-CN" sz="2000" smtClean="0"/>
          </a:p>
          <a:p>
            <a:pPr marL="0" indent="0" eaLnBrk="1" hangingPunct="1">
              <a:buFont typeface="Arial" panose="020B0604020202020204" pitchFamily="34" charset="0"/>
              <a:buNone/>
            </a:pPr>
            <a:r>
              <a:rPr lang="zh-CN" altLang="en-US" sz="2000" smtClean="0"/>
              <a:t>最后一层可以不完全填充，其叶子结点都靠左对齐。</a:t>
            </a:r>
            <a:endParaRPr lang="en-CA" altLang="en-US" sz="2000" smtClean="0"/>
          </a:p>
        </p:txBody>
      </p:sp>
      <p:pic>
        <p:nvPicPr>
          <p:cNvPr id="4099" name="Picture 2" descr="http://images2015.cnblogs.com/blog/1094457/201702/1094457-20170225183236538-96175816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3675" y="3619500"/>
            <a:ext cx="297180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76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722313" y="411163"/>
            <a:ext cx="10515600" cy="5791200"/>
          </a:xfrm>
        </p:spPr>
        <p:txBody>
          <a:bodyPr/>
          <a:lstStyle/>
          <a:p>
            <a:pPr marL="0" indent="0" eaLnBrk="1" hangingPunct="1">
              <a:buFont typeface="Arial" panose="020B0604020202020204" pitchFamily="34" charset="0"/>
              <a:buNone/>
            </a:pPr>
            <a:r>
              <a:rPr lang="zh-CN" altLang="en-US" sz="2000" smtClean="0"/>
              <a:t>二叉树的常见操作包括树的遍历，即以一种特定的规律访问树中的所有节点。常见的遍历方式包括：</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前序遍历</a:t>
            </a:r>
            <a:r>
              <a:rPr lang="en-US" altLang="zh-CN" sz="2000" smtClean="0"/>
              <a:t>(Pre-order traversal)</a:t>
            </a:r>
            <a:r>
              <a:rPr lang="zh-CN" altLang="en-US" sz="2000" smtClean="0"/>
              <a:t>：访问根结点；按前序遍历左子树；按前序遍历右子树。</a:t>
            </a:r>
          </a:p>
          <a:p>
            <a:pPr marL="0" indent="0" eaLnBrk="1" hangingPunct="1">
              <a:buFont typeface="Arial" panose="020B0604020202020204" pitchFamily="34" charset="0"/>
              <a:buNone/>
            </a:pPr>
            <a:r>
              <a:rPr lang="zh-CN" altLang="en-US" sz="2000" smtClean="0"/>
              <a:t>中序遍历</a:t>
            </a:r>
            <a:r>
              <a:rPr lang="en-US" altLang="zh-CN" sz="2000" smtClean="0"/>
              <a:t>(In-order traversal)</a:t>
            </a:r>
            <a:r>
              <a:rPr lang="zh-CN" altLang="en-US" sz="2000" smtClean="0"/>
              <a:t>：按中序遍历左子树；访问根结点；按中序遍历右子树。特别地，对于二分查找树而言，中序遍历可以获得一个由小到大或者由大到小的有序序列。</a:t>
            </a:r>
          </a:p>
          <a:p>
            <a:pPr marL="0" indent="0" eaLnBrk="1" hangingPunct="1">
              <a:buFont typeface="Arial" panose="020B0604020202020204" pitchFamily="34" charset="0"/>
              <a:buNone/>
            </a:pPr>
            <a:r>
              <a:rPr lang="zh-CN" altLang="en-US" sz="2000" smtClean="0"/>
              <a:t>后续遍历</a:t>
            </a:r>
            <a:r>
              <a:rPr lang="en-US" altLang="zh-CN" sz="2000" smtClean="0"/>
              <a:t>(Post-order traversal)</a:t>
            </a:r>
            <a:r>
              <a:rPr lang="zh-CN" altLang="en-US" sz="2000" smtClean="0"/>
              <a:t>：按后序遍历左子树；按后序遍历右子树；访问根结点。</a:t>
            </a:r>
          </a:p>
          <a:p>
            <a:pPr marL="0" indent="0" eaLnBrk="1" hangingPunct="1">
              <a:buFont typeface="Arial" panose="020B0604020202020204" pitchFamily="34" charset="0"/>
              <a:buNone/>
            </a:pPr>
            <a:r>
              <a:rPr lang="zh-CN" altLang="en-US" sz="2000" smtClean="0"/>
              <a:t>以上三种遍历方式都是深度优先搜索算法</a:t>
            </a:r>
            <a:r>
              <a:rPr lang="en-US" altLang="zh-CN" sz="2000" smtClean="0"/>
              <a:t>(depth-first search)</a:t>
            </a:r>
            <a:r>
              <a:rPr lang="zh-CN" altLang="en-US" sz="2000" smtClean="0"/>
              <a:t>。深度优先算法最自然的实现方式是通过递归实现。此外，另一个值得注意的要点是：深度优先的算法往往都可以通过使用栈数据结构将递归化为非递归实现。这里利用了栈先进后出的特性，其数据的进出顺序与递归顺序一致</a:t>
            </a:r>
          </a:p>
          <a:p>
            <a:pPr marL="0" indent="0" eaLnBrk="1" hangingPunct="1">
              <a:buFont typeface="Arial" panose="020B0604020202020204" pitchFamily="34" charset="0"/>
              <a:buNone/>
            </a:pPr>
            <a:r>
              <a:rPr lang="zh-CN" altLang="en-US" sz="2000" smtClean="0"/>
              <a:t>层次遍历</a:t>
            </a:r>
            <a:r>
              <a:rPr lang="en-US" altLang="zh-CN" sz="2000" smtClean="0"/>
              <a:t>(Level traversal)</a:t>
            </a:r>
            <a:r>
              <a:rPr lang="zh-CN" altLang="en-US" sz="2000" smtClean="0"/>
              <a:t>：首的层；当第</a:t>
            </a:r>
            <a:r>
              <a:rPr lang="en-US" altLang="zh-CN" sz="2000" smtClean="0"/>
              <a:t>i</a:t>
            </a:r>
            <a:r>
              <a:rPr lang="zh-CN" altLang="en-US" sz="2000" smtClean="0"/>
              <a:t>层的所有结点访问完之后，再从左至右依次访问第</a:t>
            </a:r>
            <a:r>
              <a:rPr lang="en-US" altLang="zh-CN" sz="2000" smtClean="0"/>
              <a:t>i+1</a:t>
            </a:r>
            <a:r>
              <a:rPr lang="zh-CN" altLang="en-US" sz="2000" smtClean="0"/>
              <a:t>先访问第</a:t>
            </a:r>
            <a:r>
              <a:rPr lang="en-US" altLang="zh-CN" sz="2000" smtClean="0"/>
              <a:t>0</a:t>
            </a:r>
            <a:r>
              <a:rPr lang="zh-CN" altLang="en-US" sz="2000" smtClean="0"/>
              <a:t>层，也就是根结点所在层的各个结点。层次遍历属于广度优先搜索算法</a:t>
            </a:r>
            <a:r>
              <a:rPr lang="en-US" altLang="zh-CN" sz="2000" smtClean="0"/>
              <a:t>(breadth-first search)</a:t>
            </a:r>
            <a:r>
              <a:rPr lang="zh-CN" altLang="en-US" sz="2000" smtClean="0"/>
              <a:t>。广度优先算法往往通过队列数据结构实现。</a:t>
            </a:r>
            <a:endParaRPr lang="en-CA" altLang="en-US" sz="2000" smtClean="0"/>
          </a:p>
        </p:txBody>
      </p:sp>
    </p:spTree>
    <p:extLst>
      <p:ext uri="{BB962C8B-B14F-4D97-AF65-F5344CB8AC3E}">
        <p14:creationId xmlns:p14="http://schemas.microsoft.com/office/powerpoint/2010/main" val="383977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Maven</a:t>
            </a:r>
            <a:endParaRPr lang="en-CA" sz="1800" dirty="0"/>
          </a:p>
        </p:txBody>
      </p:sp>
    </p:spTree>
    <p:extLst>
      <p:ext uri="{BB962C8B-B14F-4D97-AF65-F5344CB8AC3E}">
        <p14:creationId xmlns:p14="http://schemas.microsoft.com/office/powerpoint/2010/main" val="2382229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在进行软件开发的过程中，无论什么项目，采用何种技术，使用何种编程语言，我们 都要重复相同的开发步骤：编码，测试，打包，发布，文档。实际上这些步骤是完全重复性的工作。那为什么让软件开发人员去重复这些工作？开发人员的主要任务 应该是关注商业逻辑并去实现它，而不是把时间浪费在学习如何在不同的环境中去打包，发布，。。。</a:t>
            </a:r>
          </a:p>
          <a:p>
            <a:pPr algn="l"/>
            <a:endParaRPr lang="zh-CN" altLang="en-US" sz="1800" dirty="0"/>
          </a:p>
          <a:p>
            <a:pPr algn="l"/>
            <a:r>
              <a:rPr lang="en-US" altLang="zh-CN" sz="1800" dirty="0"/>
              <a:t>Maven</a:t>
            </a:r>
            <a:r>
              <a:rPr lang="zh-CN" altLang="en-US" sz="1800" dirty="0"/>
              <a:t>正是为了将开发人员从这些任务中解脱出来而诞生的</a:t>
            </a:r>
            <a:r>
              <a:rPr lang="zh-CN" altLang="en-US" sz="1800" dirty="0" smtClean="0"/>
              <a:t>。</a:t>
            </a:r>
            <a:r>
              <a:rPr lang="en-US" altLang="zh-CN" sz="1800" dirty="0" smtClean="0"/>
              <a:t>Apache </a:t>
            </a:r>
            <a:r>
              <a:rPr lang="en-US" altLang="zh-CN" sz="1800" dirty="0"/>
              <a:t>Maven </a:t>
            </a:r>
            <a:r>
              <a:rPr lang="zh-CN" altLang="en-US" sz="1800" dirty="0"/>
              <a:t>是一种用作软件项目管理和理解工具。它基于项目对象模型（</a:t>
            </a:r>
            <a:r>
              <a:rPr lang="en-US" altLang="zh-CN" sz="1800" dirty="0"/>
              <a:t>POM</a:t>
            </a:r>
            <a:r>
              <a:rPr lang="zh-CN" altLang="en-US" sz="1800" dirty="0"/>
              <a:t>）的概念， 可以管理一个项目的构建、报告以及从项目核心信息中生成文档。</a:t>
            </a:r>
            <a:endParaRPr lang="en-US" sz="1800" dirty="0"/>
          </a:p>
          <a:p>
            <a:pPr algn="l"/>
            <a:r>
              <a:rPr lang="en-US" altLang="zh-CN" sz="1800" dirty="0"/>
              <a:t>Maven</a:t>
            </a:r>
            <a:r>
              <a:rPr lang="zh-CN" altLang="en-US" sz="1800" dirty="0"/>
              <a:t>能够：</a:t>
            </a:r>
          </a:p>
          <a:p>
            <a:pPr algn="l"/>
            <a:endParaRPr lang="zh-CN" altLang="en-US" sz="1800" dirty="0"/>
          </a:p>
          <a:p>
            <a:pPr algn="l"/>
            <a:r>
              <a:rPr lang="en-US" altLang="zh-CN" sz="1800" dirty="0"/>
              <a:t>1</a:t>
            </a:r>
            <a:r>
              <a:rPr lang="zh-CN" altLang="en-US" sz="1800" dirty="0"/>
              <a:t>）理解并管理整个软件开发周期，重用标准的构建过程，比如：编译，测试，打包等。同时</a:t>
            </a:r>
            <a:r>
              <a:rPr lang="en-US" altLang="zh-CN" sz="1800" dirty="0"/>
              <a:t>Maven</a:t>
            </a:r>
            <a:r>
              <a:rPr lang="zh-CN" altLang="en-US" sz="1800" dirty="0"/>
              <a:t>还可以通过相应的元数据，重用构建逻辑到一个项目。</a:t>
            </a:r>
          </a:p>
          <a:p>
            <a:pPr algn="l"/>
            <a:endParaRPr lang="zh-CN" altLang="en-US" sz="1800" dirty="0"/>
          </a:p>
          <a:p>
            <a:pPr algn="l"/>
            <a:r>
              <a:rPr lang="en-US" altLang="zh-CN" sz="1800" dirty="0"/>
              <a:t>2</a:t>
            </a:r>
            <a:r>
              <a:rPr lang="zh-CN" altLang="en-US" sz="1800" dirty="0"/>
              <a:t>）</a:t>
            </a:r>
            <a:r>
              <a:rPr lang="en-US" altLang="zh-CN" sz="1800" dirty="0"/>
              <a:t>Maven</a:t>
            </a:r>
            <a:r>
              <a:rPr lang="zh-CN" altLang="en-US" sz="1800" dirty="0"/>
              <a:t>负责整个项目的构建过程。开发人员只需要描述项目基本信息在一个配置文件中：</a:t>
            </a:r>
            <a:r>
              <a:rPr lang="en-US" altLang="zh-CN" sz="1800" dirty="0"/>
              <a:t>pom.xml</a:t>
            </a:r>
            <a:r>
              <a:rPr lang="zh-CN" altLang="en-US" sz="1800" dirty="0"/>
              <a:t>。也就是说，</a:t>
            </a:r>
            <a:r>
              <a:rPr lang="en-US" altLang="zh-CN" sz="1800" dirty="0"/>
              <a:t>Maven</a:t>
            </a:r>
            <a:r>
              <a:rPr lang="zh-CN" altLang="en-US" sz="1800" dirty="0"/>
              <a:t>的使用者只需要回答“</a:t>
            </a:r>
            <a:r>
              <a:rPr lang="en-US" altLang="zh-CN" sz="1800" dirty="0"/>
              <a:t>What”</a:t>
            </a:r>
            <a:r>
              <a:rPr lang="zh-CN" altLang="en-US" sz="1800" dirty="0"/>
              <a:t>而不是“</a:t>
            </a:r>
            <a:r>
              <a:rPr lang="en-US" altLang="zh-CN" sz="1800" dirty="0"/>
              <a:t>How”</a:t>
            </a:r>
            <a:r>
              <a:rPr lang="zh-CN" altLang="en-US" sz="1800" dirty="0"/>
              <a:t>。</a:t>
            </a:r>
            <a:endParaRPr lang="en-CA" sz="1800" dirty="0"/>
          </a:p>
        </p:txBody>
      </p:sp>
    </p:spTree>
    <p:extLst>
      <p:ext uri="{BB962C8B-B14F-4D97-AF65-F5344CB8AC3E}">
        <p14:creationId xmlns:p14="http://schemas.microsoft.com/office/powerpoint/2010/main" val="3448417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Maven</a:t>
            </a:r>
            <a:r>
              <a:rPr lang="zh-CN" altLang="en-US" sz="1800" dirty="0"/>
              <a:t>设计原则</a:t>
            </a:r>
          </a:p>
          <a:p>
            <a:pPr algn="l"/>
            <a:endParaRPr lang="zh-CN" altLang="en-US" sz="1800" dirty="0"/>
          </a:p>
          <a:p>
            <a:pPr algn="l"/>
            <a:r>
              <a:rPr lang="zh-CN" altLang="en-US" sz="1800" dirty="0"/>
              <a:t> </a:t>
            </a:r>
            <a:r>
              <a:rPr lang="en-US" altLang="zh-CN" sz="1800" dirty="0"/>
              <a:t>1</a:t>
            </a:r>
            <a:r>
              <a:rPr lang="zh-CN" altLang="en-US" sz="1800" dirty="0"/>
              <a:t>）</a:t>
            </a:r>
            <a:r>
              <a:rPr lang="en-US" altLang="zh-CN" sz="1800" dirty="0"/>
              <a:t>Convention Over Configuration (</a:t>
            </a:r>
            <a:r>
              <a:rPr lang="zh-CN" altLang="en-US" sz="1800" dirty="0"/>
              <a:t>约定优于配置</a:t>
            </a:r>
            <a:r>
              <a:rPr lang="en-US" altLang="zh-CN" sz="1800" dirty="0"/>
              <a:t>)</a:t>
            </a:r>
            <a:r>
              <a:rPr lang="zh-CN" altLang="en-US" sz="1800" dirty="0"/>
              <a:t>。在现实生活中，有很多常识性的东西，地球人都知道。比如说：如何过马路</a:t>
            </a:r>
            <a:r>
              <a:rPr lang="en-US" altLang="zh-CN" sz="1800" dirty="0"/>
              <a:t>(</a:t>
            </a:r>
            <a:r>
              <a:rPr lang="zh-CN" altLang="en-US" sz="1800" dirty="0"/>
              <a:t>红灯停绿灯行</a:t>
            </a:r>
            <a:r>
              <a:rPr lang="en-US" altLang="zh-CN" sz="1800" dirty="0"/>
              <a:t>)</a:t>
            </a:r>
            <a:r>
              <a:rPr lang="zh-CN" altLang="en-US" sz="1800" dirty="0"/>
              <a:t>，如何开门，关门等。对于这些事情，人们已经有了默认的约定</a:t>
            </a:r>
            <a:r>
              <a:rPr lang="zh-CN" altLang="en-US" sz="1800" dirty="0" smtClean="0"/>
              <a:t>。</a:t>
            </a:r>
            <a:endParaRPr lang="en-US" altLang="zh-CN" sz="1800" dirty="0" smtClean="0"/>
          </a:p>
          <a:p>
            <a:pPr algn="l"/>
            <a:r>
              <a:rPr lang="zh-CN" altLang="en-US" sz="1800" dirty="0"/>
              <a:t>在软件开发过程中，道理也是类似的，如果我们事先约定好所有项目的目录结构，标 准开发过程（编译，测试，。。。），所有人都遵循这个约定。软件项目的管理就会变得简单很多。在现在流行的很多框架中，都使用了这个概念，比如</a:t>
            </a:r>
            <a:r>
              <a:rPr lang="en-US" altLang="zh-CN" sz="1800" dirty="0"/>
              <a:t>EJB3</a:t>
            </a:r>
            <a:r>
              <a:rPr lang="zh-CN" altLang="en-US" sz="1800" dirty="0"/>
              <a:t>和 </a:t>
            </a:r>
            <a:r>
              <a:rPr lang="en-US" altLang="zh-CN" sz="1800" dirty="0"/>
              <a:t>Ruby on Rails</a:t>
            </a:r>
            <a:r>
              <a:rPr lang="zh-CN" altLang="en-US" sz="1800" dirty="0"/>
              <a:t>。在</a:t>
            </a:r>
            <a:r>
              <a:rPr lang="en-US" altLang="zh-CN" sz="1800" dirty="0"/>
              <a:t>Maven</a:t>
            </a:r>
            <a:r>
              <a:rPr lang="zh-CN" altLang="en-US" sz="1800" dirty="0"/>
              <a:t>中默认的目录结构如下：</a:t>
            </a:r>
            <a:endParaRPr lang="en-CA" sz="1800" dirty="0"/>
          </a:p>
        </p:txBody>
      </p:sp>
    </p:spTree>
    <p:extLst>
      <p:ext uri="{BB962C8B-B14F-4D97-AF65-F5344CB8AC3E}">
        <p14:creationId xmlns:p14="http://schemas.microsoft.com/office/powerpoint/2010/main" val="2272911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2050" name="Picture 2" descr="http://pic002.cnblogs.com/img/bluesfeng/201009/20100906201158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431" y="213038"/>
            <a:ext cx="2973992" cy="617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040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可以看出以下几个标准的</a:t>
            </a:r>
            <a:r>
              <a:rPr lang="en-US" altLang="zh-CN" sz="1800" dirty="0"/>
              <a:t>Maven</a:t>
            </a:r>
            <a:r>
              <a:rPr lang="zh-CN" altLang="en-US" sz="1800" dirty="0"/>
              <a:t>目录：</a:t>
            </a:r>
          </a:p>
          <a:p>
            <a:pPr algn="l"/>
            <a:endParaRPr lang="zh-CN" altLang="en-US" sz="1800" dirty="0"/>
          </a:p>
          <a:p>
            <a:pPr algn="l"/>
            <a:r>
              <a:rPr lang="en-US" altLang="zh-CN" sz="1800" dirty="0" err="1"/>
              <a:t>src</a:t>
            </a:r>
            <a:r>
              <a:rPr lang="zh-CN" altLang="en-US" sz="1800" dirty="0"/>
              <a:t>：源代码目录。所有的源代码都被放在了这个目录下。在这个目录下又包括了：</a:t>
            </a:r>
          </a:p>
          <a:p>
            <a:pPr algn="l"/>
            <a:r>
              <a:rPr lang="zh-CN" altLang="en-US" sz="1800" dirty="0"/>
              <a:t>          </a:t>
            </a:r>
            <a:r>
              <a:rPr lang="en-US" altLang="zh-CN" sz="1800" dirty="0"/>
              <a:t>1) main</a:t>
            </a:r>
            <a:r>
              <a:rPr lang="zh-CN" altLang="en-US" sz="1800" dirty="0"/>
              <a:t>：所有的源代码放在这里。对于</a:t>
            </a:r>
            <a:r>
              <a:rPr lang="en-US" altLang="zh-CN" sz="1800" dirty="0"/>
              <a:t>Java</a:t>
            </a:r>
            <a:r>
              <a:rPr lang="zh-CN" altLang="en-US" sz="1800" dirty="0"/>
              <a:t>项目，还有一个下级子目录：</a:t>
            </a:r>
            <a:r>
              <a:rPr lang="en-US" altLang="zh-CN" sz="1800" dirty="0"/>
              <a:t>java. </a:t>
            </a:r>
            <a:r>
              <a:rPr lang="zh-CN" altLang="en-US" sz="1800" dirty="0"/>
              <a:t>对于</a:t>
            </a:r>
            <a:r>
              <a:rPr lang="en-US" altLang="zh-CN" sz="1800" dirty="0"/>
              <a:t>Flex</a:t>
            </a:r>
            <a:r>
              <a:rPr lang="zh-CN" altLang="en-US" sz="1800" dirty="0"/>
              <a:t>项目则是</a:t>
            </a:r>
            <a:r>
              <a:rPr lang="en-US" altLang="zh-CN" sz="1800" dirty="0"/>
              <a:t>flex</a:t>
            </a:r>
            <a:r>
              <a:rPr lang="zh-CN" altLang="en-US" sz="1800" dirty="0"/>
              <a:t>，。。。</a:t>
            </a:r>
          </a:p>
          <a:p>
            <a:pPr algn="l"/>
            <a:endParaRPr lang="zh-CN" altLang="en-US" sz="1800" dirty="0"/>
          </a:p>
          <a:p>
            <a:pPr algn="l"/>
            <a:r>
              <a:rPr lang="zh-CN" altLang="en-US" sz="1800" dirty="0"/>
              <a:t>          </a:t>
            </a:r>
            <a:r>
              <a:rPr lang="en-US" altLang="zh-CN" sz="1800" dirty="0"/>
              <a:t>2) test</a:t>
            </a:r>
            <a:r>
              <a:rPr lang="zh-CN" altLang="en-US" sz="1800" dirty="0"/>
              <a:t>：所有的单元测试类放在这里。</a:t>
            </a:r>
          </a:p>
          <a:p>
            <a:pPr algn="l"/>
            <a:endParaRPr lang="zh-CN" altLang="en-US" sz="1800" dirty="0"/>
          </a:p>
          <a:p>
            <a:pPr algn="l"/>
            <a:r>
              <a:rPr lang="en-US" altLang="zh-CN" sz="1800" dirty="0"/>
              <a:t>target</a:t>
            </a:r>
            <a:r>
              <a:rPr lang="zh-CN" altLang="en-US" sz="1800" dirty="0"/>
              <a:t>：所有编译过的类文件以及生成的打包文件</a:t>
            </a:r>
            <a:r>
              <a:rPr lang="en-US" altLang="zh-CN" sz="1800" dirty="0"/>
              <a:t>(.jar, .war, ...)</a:t>
            </a:r>
            <a:r>
              <a:rPr lang="zh-CN" altLang="en-US" sz="1800" dirty="0"/>
              <a:t>放在这里。</a:t>
            </a:r>
          </a:p>
          <a:p>
            <a:pPr algn="l"/>
            <a:r>
              <a:rPr lang="en-US" altLang="zh-CN" sz="1800" dirty="0"/>
              <a:t>2</a:t>
            </a:r>
            <a:r>
              <a:rPr lang="zh-CN" altLang="en-US" sz="1800" dirty="0"/>
              <a:t>）</a:t>
            </a:r>
            <a:r>
              <a:rPr lang="en-US" altLang="zh-CN" sz="1800" dirty="0"/>
              <a:t>Reuse Build Logic (</a:t>
            </a:r>
            <a:r>
              <a:rPr lang="zh-CN" altLang="en-US" sz="1800" dirty="0"/>
              <a:t>重用构建逻辑</a:t>
            </a:r>
            <a:r>
              <a:rPr lang="en-US" altLang="zh-CN" sz="1800" dirty="0"/>
              <a:t>)</a:t>
            </a:r>
            <a:r>
              <a:rPr lang="zh-CN" altLang="en-US" sz="1800" dirty="0"/>
              <a:t>：</a:t>
            </a:r>
            <a:r>
              <a:rPr lang="en-US" altLang="zh-CN" sz="1800" dirty="0"/>
              <a:t>Maven</a:t>
            </a:r>
            <a:r>
              <a:rPr lang="zh-CN" altLang="en-US" sz="1800" dirty="0"/>
              <a:t>把构建逻辑封装到插件中来达到重用的目的。这样在</a:t>
            </a:r>
            <a:r>
              <a:rPr lang="en-US" altLang="zh-CN" sz="1800" dirty="0"/>
              <a:t>Maven</a:t>
            </a:r>
            <a:r>
              <a:rPr lang="zh-CN" altLang="en-US" sz="1800" dirty="0"/>
              <a:t>就有用于编译的插件，单元测试的插件，打包的插件，。。。</a:t>
            </a:r>
            <a:r>
              <a:rPr lang="en-US" altLang="zh-CN" sz="1800" dirty="0"/>
              <a:t>Maven</a:t>
            </a:r>
            <a:r>
              <a:rPr lang="zh-CN" altLang="en-US" sz="1800" dirty="0"/>
              <a:t>可以被理解成管理这些插件的框架。</a:t>
            </a:r>
          </a:p>
          <a:p>
            <a:pPr algn="l"/>
            <a:r>
              <a:rPr lang="en-US" altLang="zh-CN" sz="1800" dirty="0"/>
              <a:t>3</a:t>
            </a:r>
            <a:r>
              <a:rPr lang="zh-CN" altLang="en-US" sz="1800" dirty="0"/>
              <a:t>）</a:t>
            </a:r>
            <a:r>
              <a:rPr lang="en-US" altLang="zh-CN" sz="1800" dirty="0"/>
              <a:t>Declarative Execution (</a:t>
            </a:r>
            <a:r>
              <a:rPr lang="zh-CN" altLang="en-US" sz="1800" dirty="0"/>
              <a:t>声明式执行</a:t>
            </a:r>
            <a:r>
              <a:rPr lang="en-US" altLang="zh-CN" sz="1800" dirty="0"/>
              <a:t>)</a:t>
            </a:r>
            <a:r>
              <a:rPr lang="zh-CN" altLang="en-US" sz="1800" dirty="0"/>
              <a:t>：</a:t>
            </a:r>
            <a:r>
              <a:rPr lang="en-US" altLang="zh-CN" sz="1800" dirty="0"/>
              <a:t>Maven</a:t>
            </a:r>
            <a:r>
              <a:rPr lang="zh-CN" altLang="en-US" sz="1800" dirty="0"/>
              <a:t>中所有的插件都是通过在</a:t>
            </a:r>
            <a:r>
              <a:rPr lang="en-US" altLang="zh-CN" sz="1800" dirty="0"/>
              <a:t>POM</a:t>
            </a:r>
            <a:r>
              <a:rPr lang="zh-CN" altLang="en-US" sz="1800" dirty="0"/>
              <a:t>中声明来定义的。</a:t>
            </a:r>
            <a:r>
              <a:rPr lang="en-US" altLang="zh-CN" sz="1800" dirty="0"/>
              <a:t>Maven</a:t>
            </a:r>
            <a:r>
              <a:rPr lang="zh-CN" altLang="en-US" sz="1800" dirty="0"/>
              <a:t>会理解所有在</a:t>
            </a:r>
            <a:r>
              <a:rPr lang="en-US" altLang="zh-CN" sz="1800" dirty="0"/>
              <a:t>POM</a:t>
            </a:r>
            <a:r>
              <a:rPr lang="zh-CN" altLang="en-US" sz="1800" dirty="0"/>
              <a:t>中的声明，并执行相应的插件。</a:t>
            </a:r>
            <a:endParaRPr lang="en-CA" sz="1800" dirty="0"/>
          </a:p>
        </p:txBody>
      </p:sp>
    </p:spTree>
    <p:extLst>
      <p:ext uri="{BB962C8B-B14F-4D97-AF65-F5344CB8AC3E}">
        <p14:creationId xmlns:p14="http://schemas.microsoft.com/office/powerpoint/2010/main" val="518627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2232</Words>
  <Application>Microsoft Office PowerPoint</Application>
  <PresentationFormat>Widescreen</PresentationFormat>
  <Paragraphs>105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宋体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Danxun Jiao</dc:creator>
  <cp:lastModifiedBy>Danxun Jiao</cp:lastModifiedBy>
  <cp:revision>5</cp:revision>
  <dcterms:created xsi:type="dcterms:W3CDTF">2017-11-02T12:41:13Z</dcterms:created>
  <dcterms:modified xsi:type="dcterms:W3CDTF">2017-11-02T12:47:05Z</dcterms:modified>
</cp:coreProperties>
</file>