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3" r:id="rId2"/>
    <p:sldId id="384" r:id="rId3"/>
    <p:sldId id="385" r:id="rId4"/>
    <p:sldId id="386" r:id="rId5"/>
    <p:sldId id="387" r:id="rId6"/>
    <p:sldId id="388" r:id="rId7"/>
    <p:sldId id="389" r:id="rId8"/>
    <p:sldId id="390" r:id="rId9"/>
    <p:sldId id="392" r:id="rId10"/>
    <p:sldId id="393" r:id="rId11"/>
    <p:sldId id="394" r:id="rId12"/>
    <p:sldId id="395"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59" d="100"/>
          <a:sy n="59"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25/04/2017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25/04/2017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25/04/2017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25/04/2017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25/04/2017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25/04/2017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a:t>
            </a:r>
            <a:r>
              <a:rPr lang="en-US" altLang="zh-CN" sz="1800" dirty="0"/>
              <a:t>1990</a:t>
            </a:r>
            <a:r>
              <a:rPr lang="zh-CN" altLang="en-US" sz="1800" dirty="0"/>
              <a:t>年，</a:t>
            </a:r>
            <a:r>
              <a:rPr lang="en-US" altLang="zh-CN" sz="1800" dirty="0"/>
              <a:t>Sun</a:t>
            </a:r>
            <a:r>
              <a:rPr lang="zh-CN" altLang="en-US" sz="1800" dirty="0"/>
              <a:t>公司成立了一个软件设计团队，其中除了</a:t>
            </a:r>
            <a:r>
              <a:rPr lang="en-US" altLang="zh-CN" sz="1800" dirty="0"/>
              <a:t>James Gosling</a:t>
            </a:r>
            <a:r>
              <a:rPr lang="zh-CN" altLang="en-US" sz="1800" dirty="0"/>
              <a:t>，还有</a:t>
            </a:r>
            <a:r>
              <a:rPr lang="en-US" altLang="zh-CN" sz="1800" dirty="0"/>
              <a:t>Patrick Naughton</a:t>
            </a:r>
            <a:r>
              <a:rPr lang="zh-CN" altLang="en-US" sz="1800" dirty="0"/>
              <a:t>和</a:t>
            </a:r>
            <a:r>
              <a:rPr lang="en-US" altLang="zh-CN" sz="1800" dirty="0"/>
              <a:t>Mike Sheridan</a:t>
            </a:r>
            <a:r>
              <a:rPr lang="zh-CN" altLang="en-US" sz="1800" dirty="0"/>
              <a:t>等人，他们合作的项目称为“绿色计划”。他们认为计算机技术发展的一个趋势是数字家电之间的通讯。</a:t>
            </a:r>
            <a:r>
              <a:rPr lang="en-US" altLang="zh-CN" sz="1800" dirty="0"/>
              <a:t>James</a:t>
            </a:r>
            <a:r>
              <a:rPr lang="zh-CN" altLang="en-US" sz="1800" dirty="0"/>
              <a:t>开始负责为设备和用户之间的交流创建一种能够实现网络交互的语言。</a:t>
            </a:r>
            <a:endParaRPr lang="en-US" altLang="zh-CN" sz="1800" dirty="0" smtClean="0"/>
          </a:p>
          <a:p>
            <a:pPr algn="l"/>
            <a:endParaRPr lang="en-US" altLang="zh-CN" sz="1800" dirty="0"/>
          </a:p>
          <a:p>
            <a:pPr algn="l"/>
            <a:r>
              <a:rPr lang="en-US" altLang="zh-CN" sz="1800" dirty="0" smtClean="0"/>
              <a:t>1991</a:t>
            </a:r>
            <a:r>
              <a:rPr lang="zh-CN" altLang="en-US" sz="1800" dirty="0"/>
              <a:t>年</a:t>
            </a:r>
            <a:r>
              <a:rPr lang="en-US" altLang="zh-CN" sz="1800" dirty="0"/>
              <a:t>1</a:t>
            </a:r>
            <a:r>
              <a:rPr lang="zh-CN" altLang="en-US" sz="1800" dirty="0"/>
              <a:t>月</a:t>
            </a:r>
          </a:p>
          <a:p>
            <a:pPr algn="l"/>
            <a:endParaRPr lang="zh-CN" altLang="en-US" sz="1800" dirty="0"/>
          </a:p>
          <a:p>
            <a:pPr algn="l"/>
            <a:r>
              <a:rPr lang="zh-CN" altLang="en-US" sz="1800" dirty="0"/>
              <a:t>一个名为“</a:t>
            </a:r>
            <a:r>
              <a:rPr lang="en-US" altLang="zh-CN" sz="1800" dirty="0"/>
              <a:t>Green Project”</a:t>
            </a:r>
            <a:r>
              <a:rPr lang="zh-CN" altLang="en-US" sz="1800" dirty="0"/>
              <a:t>的项目启动。该项旨在为家用电器提供支持，使这些电器智能化并且能够彼此交互。而且这些家电可以由远程客户端控制。</a:t>
            </a:r>
            <a:r>
              <a:rPr lang="en-US" altLang="zh-CN" sz="1800" dirty="0"/>
              <a:t>Bill Joy</a:t>
            </a:r>
            <a:r>
              <a:rPr lang="zh-CN" altLang="en-US" sz="1800" dirty="0"/>
              <a:t>、</a:t>
            </a:r>
            <a:r>
              <a:rPr lang="en-US" altLang="zh-CN" sz="1800" dirty="0"/>
              <a:t>James Gosling</a:t>
            </a:r>
            <a:r>
              <a:rPr lang="zh-CN" altLang="en-US" sz="1800" dirty="0"/>
              <a:t>、</a:t>
            </a:r>
            <a:r>
              <a:rPr lang="en-US" altLang="zh-CN" sz="1800" dirty="0"/>
              <a:t>Mike </a:t>
            </a:r>
            <a:r>
              <a:rPr lang="en-US" altLang="zh-CN" sz="1800" dirty="0" err="1"/>
              <a:t>Sheradin</a:t>
            </a:r>
            <a:r>
              <a:rPr lang="zh-CN" altLang="en-US" sz="1800" dirty="0"/>
              <a:t>和</a:t>
            </a:r>
            <a:r>
              <a:rPr lang="en-US" altLang="zh-CN" sz="1800" dirty="0"/>
              <a:t>Patrick Naughton</a:t>
            </a:r>
            <a:r>
              <a:rPr lang="zh-CN" altLang="en-US" sz="1800" dirty="0"/>
              <a:t>是该项目的核心成员。</a:t>
            </a:r>
          </a:p>
          <a:p>
            <a:pPr algn="l"/>
            <a:endParaRPr lang="en-CA" altLang="zh-CN" sz="1800" dirty="0" smtClean="0"/>
          </a:p>
          <a:p>
            <a:pPr algn="l"/>
            <a:endParaRPr lang="en-CA" altLang="zh-CN" sz="1800" dirty="0"/>
          </a:p>
          <a:p>
            <a:pPr algn="l"/>
            <a:r>
              <a:rPr lang="en-US" altLang="zh-CN" sz="1800" dirty="0"/>
              <a:t>1991</a:t>
            </a:r>
            <a:r>
              <a:rPr lang="zh-CN" altLang="en-US" sz="1800" dirty="0"/>
              <a:t>年</a:t>
            </a:r>
            <a:r>
              <a:rPr lang="en-US" altLang="zh-CN" sz="1800" dirty="0"/>
              <a:t>2</a:t>
            </a:r>
            <a:r>
              <a:rPr lang="zh-CN" altLang="en-US" sz="1800" dirty="0"/>
              <a:t>月</a:t>
            </a:r>
          </a:p>
          <a:p>
            <a:pPr algn="l"/>
            <a:endParaRPr lang="zh-CN" altLang="en-US" sz="1800" dirty="0"/>
          </a:p>
          <a:p>
            <a:pPr algn="l"/>
            <a:r>
              <a:rPr lang="en-US" altLang="zh-CN" sz="1800" dirty="0"/>
              <a:t>James Gosling</a:t>
            </a:r>
            <a:r>
              <a:rPr lang="zh-CN" altLang="en-US" sz="1800" dirty="0"/>
              <a:t>是该计划的软件负责人和架构师。他最初的目标是为“绿色计划”找到一个适合的语言来运行。他选择了</a:t>
            </a:r>
            <a:r>
              <a:rPr lang="en-US" altLang="zh-CN" sz="1800" dirty="0"/>
              <a:t>C++</a:t>
            </a:r>
            <a:r>
              <a:rPr lang="zh-CN" altLang="en-US" sz="1800" dirty="0"/>
              <a:t>，并对有需要的地方进行了扩展。但是这些功能不能满足计划的需要，因此建立一门新的语言成为当务之急。他开始夜以继日地忙于新语言的开发，并将其命名为“</a:t>
            </a:r>
            <a:r>
              <a:rPr lang="en-US" altLang="zh-CN" sz="1800" dirty="0"/>
              <a:t>Oak”</a:t>
            </a:r>
            <a:r>
              <a:rPr lang="zh-CN" altLang="en-US" sz="1800" dirty="0"/>
              <a:t>，因为他办公室窗外有一棵橡树。</a:t>
            </a:r>
            <a:endParaRPr lang="zh-CN" altLang="en-US" sz="1800" dirty="0" smtClean="0"/>
          </a:p>
          <a:p>
            <a:pPr algn="l"/>
            <a:endParaRPr lang="en-US" altLang="zh-CN" sz="1800" dirty="0" smtClean="0"/>
          </a:p>
        </p:txBody>
      </p:sp>
    </p:spTree>
    <p:extLst>
      <p:ext uri="{BB962C8B-B14F-4D97-AF65-F5344CB8AC3E}">
        <p14:creationId xmlns:p14="http://schemas.microsoft.com/office/powerpoint/2010/main" val="3950563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altLang="zh-CN" sz="1800" dirty="0" smtClean="0"/>
          </a:p>
        </p:txBody>
      </p:sp>
    </p:spTree>
    <p:extLst>
      <p:ext uri="{BB962C8B-B14F-4D97-AF65-F5344CB8AC3E}">
        <p14:creationId xmlns:p14="http://schemas.microsoft.com/office/powerpoint/2010/main" val="1686975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altLang="zh-CN" sz="1800" dirty="0" smtClean="0"/>
          </a:p>
        </p:txBody>
      </p:sp>
    </p:spTree>
    <p:extLst>
      <p:ext uri="{BB962C8B-B14F-4D97-AF65-F5344CB8AC3E}">
        <p14:creationId xmlns:p14="http://schemas.microsoft.com/office/powerpoint/2010/main" val="2196618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altLang="zh-CN" sz="1800" dirty="0" smtClean="0"/>
          </a:p>
        </p:txBody>
      </p:sp>
    </p:spTree>
    <p:extLst>
      <p:ext uri="{BB962C8B-B14F-4D97-AF65-F5344CB8AC3E}">
        <p14:creationId xmlns:p14="http://schemas.microsoft.com/office/powerpoint/2010/main" val="1351823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altLang="zh-CN" sz="1800" dirty="0" smtClean="0"/>
          </a:p>
        </p:txBody>
      </p:sp>
    </p:spTree>
    <p:extLst>
      <p:ext uri="{BB962C8B-B14F-4D97-AF65-F5344CB8AC3E}">
        <p14:creationId xmlns:p14="http://schemas.microsoft.com/office/powerpoint/2010/main" val="1136274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1991</a:t>
            </a:r>
            <a:r>
              <a:rPr lang="zh-CN" altLang="en-US" sz="1800" dirty="0"/>
              <a:t>年</a:t>
            </a:r>
            <a:r>
              <a:rPr lang="en-US" altLang="zh-CN" sz="1800" dirty="0"/>
              <a:t>4</a:t>
            </a:r>
            <a:r>
              <a:rPr lang="zh-CN" altLang="en-US" sz="1800" dirty="0"/>
              <a:t>月</a:t>
            </a:r>
          </a:p>
          <a:p>
            <a:pPr algn="l"/>
            <a:endParaRPr lang="zh-CN" altLang="en-US" sz="1800" dirty="0"/>
          </a:p>
          <a:p>
            <a:pPr algn="l"/>
            <a:r>
              <a:rPr lang="en-US" altLang="zh-CN" sz="1800" dirty="0"/>
              <a:t>SPARC</a:t>
            </a:r>
            <a:r>
              <a:rPr lang="zh-CN" altLang="en-US" sz="1800" dirty="0"/>
              <a:t>工作站</a:t>
            </a:r>
            <a:r>
              <a:rPr lang="en-US" altLang="zh-CN" sz="1800" dirty="0"/>
              <a:t>10</a:t>
            </a:r>
            <a:r>
              <a:rPr lang="zh-CN" altLang="en-US" sz="1800" dirty="0"/>
              <a:t>的架构师 </a:t>
            </a:r>
            <a:r>
              <a:rPr lang="en-US" altLang="zh-CN" sz="1800" dirty="0"/>
              <a:t>Ed Fran k</a:t>
            </a:r>
            <a:r>
              <a:rPr lang="zh-CN" altLang="en-US" sz="1800" dirty="0"/>
              <a:t>加入到绿色计划中，并领导硬件开发工作。该计划的目的是开发一个硬件原型，展示“绿色计划”的功能。该计划命名为</a:t>
            </a:r>
            <a:r>
              <a:rPr lang="en-US" altLang="zh-CN" sz="1800" dirty="0"/>
              <a:t>star-seven(*7)</a:t>
            </a:r>
            <a:r>
              <a:rPr lang="zh-CN" altLang="en-US" sz="1800" dirty="0"/>
              <a:t>。*</a:t>
            </a:r>
            <a:r>
              <a:rPr lang="en-US" altLang="zh-CN" sz="1800" dirty="0"/>
              <a:t>7</a:t>
            </a:r>
            <a:r>
              <a:rPr lang="zh-CN" altLang="en-US" sz="1800" dirty="0"/>
              <a:t>计划的成员有</a:t>
            </a:r>
            <a:r>
              <a:rPr lang="en-US" altLang="zh-CN" sz="1800" dirty="0"/>
              <a:t>Craig Forrest</a:t>
            </a:r>
            <a:r>
              <a:rPr lang="zh-CN" altLang="en-US" sz="1800" dirty="0"/>
              <a:t>、</a:t>
            </a:r>
            <a:r>
              <a:rPr lang="en-US" altLang="zh-CN" sz="1800" dirty="0"/>
              <a:t>Al Frazier</a:t>
            </a:r>
            <a:r>
              <a:rPr lang="zh-CN" altLang="en-US" sz="1800" dirty="0"/>
              <a:t>、</a:t>
            </a:r>
            <a:r>
              <a:rPr lang="en-US" altLang="zh-CN" sz="1800" dirty="0"/>
              <a:t>Ed Frank</a:t>
            </a:r>
            <a:r>
              <a:rPr lang="zh-CN" altLang="en-US" sz="1800" dirty="0"/>
              <a:t>、</a:t>
            </a:r>
            <a:r>
              <a:rPr lang="en-US" altLang="zh-CN" sz="1800" dirty="0"/>
              <a:t>James Gosling</a:t>
            </a:r>
            <a:r>
              <a:rPr lang="zh-CN" altLang="en-US" sz="1800" dirty="0"/>
              <a:t>、</a:t>
            </a:r>
            <a:r>
              <a:rPr lang="en-US" altLang="zh-CN" sz="1800" dirty="0"/>
              <a:t>Patrick Naughton</a:t>
            </a:r>
            <a:r>
              <a:rPr lang="zh-CN" altLang="en-US" sz="1800" dirty="0"/>
              <a:t>、</a:t>
            </a:r>
            <a:r>
              <a:rPr lang="en-US" altLang="zh-CN" sz="1800" dirty="0"/>
              <a:t>Joe </a:t>
            </a:r>
            <a:r>
              <a:rPr lang="en-US" altLang="zh-CN" sz="1800" dirty="0" err="1"/>
              <a:t>Parlang</a:t>
            </a:r>
            <a:r>
              <a:rPr lang="zh-CN" altLang="en-US" sz="1800" dirty="0"/>
              <a:t>、</a:t>
            </a:r>
            <a:r>
              <a:rPr lang="en-US" altLang="zh-CN" sz="1800" dirty="0" err="1"/>
              <a:t>JonPayn</a:t>
            </a:r>
            <a:r>
              <a:rPr lang="zh-CN" altLang="en-US" sz="1800" dirty="0"/>
              <a:t>、 </a:t>
            </a:r>
            <a:r>
              <a:rPr lang="en-US" altLang="zh-CN" sz="1800" dirty="0" err="1"/>
              <a:t>MikeSheridan</a:t>
            </a:r>
            <a:r>
              <a:rPr lang="zh-CN" altLang="en-US" sz="1800" dirty="0"/>
              <a:t>和</a:t>
            </a:r>
            <a:r>
              <a:rPr lang="en-US" altLang="zh-CN" sz="1800" dirty="0"/>
              <a:t>Chris </a:t>
            </a:r>
            <a:r>
              <a:rPr lang="en-US" altLang="zh-CN" sz="1800" dirty="0" err="1"/>
              <a:t>Warth</a:t>
            </a:r>
            <a:r>
              <a:rPr lang="zh-CN" altLang="en-US" sz="1800" dirty="0" smtClean="0"/>
              <a:t>。</a:t>
            </a:r>
            <a:endParaRPr lang="en-CA" altLang="zh-CN" sz="1800" dirty="0" smtClean="0"/>
          </a:p>
          <a:p>
            <a:pPr algn="l"/>
            <a:endParaRPr lang="en-CA" altLang="zh-CN" sz="1800" dirty="0"/>
          </a:p>
          <a:p>
            <a:pPr algn="l"/>
            <a:r>
              <a:rPr lang="en-US" altLang="zh-CN" sz="1800" dirty="0"/>
              <a:t>1991</a:t>
            </a:r>
            <a:r>
              <a:rPr lang="zh-CN" altLang="en-US" sz="1800" dirty="0"/>
              <a:t>年</a:t>
            </a:r>
            <a:r>
              <a:rPr lang="en-US" altLang="zh-CN" sz="1800" dirty="0"/>
              <a:t>6</a:t>
            </a:r>
            <a:r>
              <a:rPr lang="zh-CN" altLang="en-US" sz="1800" dirty="0"/>
              <a:t>月</a:t>
            </a:r>
          </a:p>
          <a:p>
            <a:pPr algn="l"/>
            <a:endParaRPr lang="zh-CN" altLang="en-US" sz="1800" dirty="0"/>
          </a:p>
          <a:p>
            <a:pPr algn="l"/>
            <a:r>
              <a:rPr lang="en-US" altLang="zh-CN" sz="1800" dirty="0"/>
              <a:t>James Gosling</a:t>
            </a:r>
            <a:r>
              <a:rPr lang="zh-CN" altLang="en-US" sz="1800" dirty="0"/>
              <a:t>开发了</a:t>
            </a:r>
            <a:r>
              <a:rPr lang="en-US" altLang="zh-CN" sz="1800" dirty="0"/>
              <a:t>Oak</a:t>
            </a:r>
            <a:r>
              <a:rPr lang="zh-CN" altLang="en-US" sz="1800" dirty="0"/>
              <a:t>的解释器</a:t>
            </a:r>
            <a:r>
              <a:rPr lang="zh-CN" altLang="en-US" sz="1800" dirty="0" smtClean="0"/>
              <a:t>。</a:t>
            </a:r>
            <a:endParaRPr lang="en-CA" altLang="zh-CN" sz="1800" dirty="0" smtClean="0"/>
          </a:p>
          <a:p>
            <a:pPr algn="l"/>
            <a:endParaRPr lang="en-CA" altLang="zh-CN" sz="1800" dirty="0"/>
          </a:p>
          <a:p>
            <a:pPr algn="l"/>
            <a:r>
              <a:rPr lang="en-US" altLang="zh-CN" sz="1800" dirty="0"/>
              <a:t>1992</a:t>
            </a:r>
            <a:r>
              <a:rPr lang="zh-CN" altLang="en-US" sz="1800" dirty="0"/>
              <a:t>年</a:t>
            </a:r>
            <a:r>
              <a:rPr lang="en-US" altLang="zh-CN" sz="1800" dirty="0"/>
              <a:t>3</a:t>
            </a:r>
            <a:r>
              <a:rPr lang="zh-CN" altLang="en-US" sz="1800" dirty="0"/>
              <a:t>月</a:t>
            </a:r>
          </a:p>
          <a:p>
            <a:pPr algn="l"/>
            <a:endParaRPr lang="zh-CN" altLang="en-US" sz="1800" dirty="0"/>
          </a:p>
          <a:p>
            <a:pPr algn="l"/>
            <a:r>
              <a:rPr lang="zh-CN" altLang="en-US" sz="1800" dirty="0"/>
              <a:t>由于</a:t>
            </a:r>
            <a:r>
              <a:rPr lang="en-US" altLang="zh-CN" sz="1800" dirty="0"/>
              <a:t>Oak</a:t>
            </a:r>
            <a:r>
              <a:rPr lang="zh-CN" altLang="en-US" sz="1800" dirty="0"/>
              <a:t>已被用作另一种已存在的编程语言名称，因此必须选一个新的名字</a:t>
            </a:r>
            <a:r>
              <a:rPr lang="en-US" altLang="zh-CN" sz="1800" dirty="0"/>
              <a:t>——</a:t>
            </a:r>
            <a:r>
              <a:rPr lang="zh-CN" altLang="en-US" sz="1800" dirty="0"/>
              <a:t>它就是</a:t>
            </a:r>
            <a:r>
              <a:rPr lang="en-US" altLang="zh-CN" sz="1800" dirty="0"/>
              <a:t>Java</a:t>
            </a:r>
            <a:r>
              <a:rPr lang="zh-CN" altLang="en-US" sz="1800" dirty="0"/>
              <a:t>，灵感来源于咖啡。</a:t>
            </a:r>
            <a:endParaRPr lang="en-US" altLang="zh-CN" sz="1800" dirty="0" smtClean="0"/>
          </a:p>
        </p:txBody>
      </p:sp>
    </p:spTree>
    <p:extLst>
      <p:ext uri="{BB962C8B-B14F-4D97-AF65-F5344CB8AC3E}">
        <p14:creationId xmlns:p14="http://schemas.microsoft.com/office/powerpoint/2010/main" val="3977422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1992</a:t>
            </a:r>
            <a:r>
              <a:rPr lang="zh-CN" altLang="en-US" sz="1800" dirty="0"/>
              <a:t>年</a:t>
            </a:r>
            <a:r>
              <a:rPr lang="en-US" altLang="zh-CN" sz="1800" dirty="0"/>
              <a:t>9</a:t>
            </a:r>
            <a:r>
              <a:rPr lang="zh-CN" altLang="en-US" sz="1800" dirty="0"/>
              <a:t>月</a:t>
            </a:r>
          </a:p>
          <a:p>
            <a:pPr algn="l"/>
            <a:endParaRPr lang="zh-CN" altLang="en-US" sz="1800" dirty="0"/>
          </a:p>
          <a:p>
            <a:pPr algn="l"/>
            <a:r>
              <a:rPr lang="en-US" altLang="zh-CN" sz="1800" dirty="0"/>
              <a:t>Star-seven(*7)</a:t>
            </a:r>
            <a:r>
              <a:rPr lang="zh-CN" altLang="en-US" sz="1800" dirty="0"/>
              <a:t>带</a:t>
            </a:r>
            <a:r>
              <a:rPr lang="en-US" altLang="zh-CN" sz="1800" dirty="0"/>
              <a:t>GUI</a:t>
            </a:r>
            <a:r>
              <a:rPr lang="zh-CN" altLang="en-US" sz="1800" dirty="0"/>
              <a:t>的工作原型完成了，并向大家展示了其功能。与此同时绿计划也建立了一套新的语言、一个操作系统、一个硬件平台和一套接口。下面是如*</a:t>
            </a:r>
            <a:r>
              <a:rPr lang="en-US" altLang="zh-CN" sz="1800" dirty="0"/>
              <a:t>7</a:t>
            </a:r>
            <a:r>
              <a:rPr lang="zh-CN" altLang="en-US" sz="1800" dirty="0"/>
              <a:t>原型的</a:t>
            </a:r>
            <a:r>
              <a:rPr lang="en-US" altLang="zh-CN" sz="1800" dirty="0"/>
              <a:t>PDA</a:t>
            </a:r>
            <a:r>
              <a:rPr lang="zh-CN" altLang="en-US" sz="1800" dirty="0"/>
              <a:t>样机，并由</a:t>
            </a:r>
            <a:r>
              <a:rPr lang="en-US" altLang="zh-CN" sz="1800" dirty="0"/>
              <a:t>James Gosling</a:t>
            </a:r>
            <a:r>
              <a:rPr lang="zh-CN" altLang="en-US" sz="1800" dirty="0"/>
              <a:t>亲自演示它</a:t>
            </a:r>
            <a:r>
              <a:rPr lang="zh-CN" altLang="en-US" sz="1800" dirty="0" smtClean="0"/>
              <a:t>。推荐完</a:t>
            </a:r>
            <a:r>
              <a:rPr lang="zh-CN" altLang="en-US" sz="1800" dirty="0"/>
              <a:t>整观看整个视频，感受这来自</a:t>
            </a:r>
            <a:r>
              <a:rPr lang="en-US" altLang="zh-CN" sz="1800" dirty="0"/>
              <a:t>1991-1992</a:t>
            </a:r>
            <a:r>
              <a:rPr lang="zh-CN" altLang="en-US" sz="1800" dirty="0"/>
              <a:t>年的神奇。</a:t>
            </a:r>
          </a:p>
          <a:p>
            <a:pPr algn="l"/>
            <a:endParaRPr lang="zh-CN" altLang="en-US" sz="1800" dirty="0"/>
          </a:p>
          <a:p>
            <a:pPr algn="l"/>
            <a:r>
              <a:rPr lang="zh-CN" altLang="en-US" sz="1800" dirty="0"/>
              <a:t>视频链接：</a:t>
            </a:r>
            <a:r>
              <a:rPr lang="en-US" altLang="zh-CN" sz="1800" dirty="0"/>
              <a:t>http://www.youtube.com/watch?feature=player_embedded&amp;v=1CsTH9S79qI</a:t>
            </a:r>
            <a:endParaRPr lang="en-US" altLang="zh-CN" sz="1800" dirty="0" smtClean="0"/>
          </a:p>
        </p:txBody>
      </p:sp>
    </p:spTree>
    <p:extLst>
      <p:ext uri="{BB962C8B-B14F-4D97-AF65-F5344CB8AC3E}">
        <p14:creationId xmlns:p14="http://schemas.microsoft.com/office/powerpoint/2010/main" val="946631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1992</a:t>
            </a:r>
            <a:r>
              <a:rPr lang="zh-CN" altLang="en-US" sz="1800" dirty="0"/>
              <a:t>年</a:t>
            </a:r>
            <a:r>
              <a:rPr lang="en-US" altLang="zh-CN" sz="1800" dirty="0"/>
              <a:t>11</a:t>
            </a:r>
            <a:r>
              <a:rPr lang="zh-CN" altLang="en-US" sz="1800" dirty="0"/>
              <a:t>月</a:t>
            </a:r>
          </a:p>
          <a:p>
            <a:pPr algn="l"/>
            <a:endParaRPr lang="zh-CN" altLang="en-US" sz="1800" dirty="0"/>
          </a:p>
          <a:p>
            <a:pPr algn="l"/>
            <a:r>
              <a:rPr lang="en-US" altLang="zh-CN" sz="1800" dirty="0"/>
              <a:t>Green</a:t>
            </a:r>
            <a:r>
              <a:rPr lang="zh-CN" altLang="en-US" sz="1800" dirty="0"/>
              <a:t>计划被转化成了“</a:t>
            </a:r>
            <a:r>
              <a:rPr lang="en-US" altLang="zh-CN" sz="1800" dirty="0" err="1"/>
              <a:t>FirstPerson</a:t>
            </a:r>
            <a:r>
              <a:rPr lang="zh-CN" altLang="en-US" sz="1800" dirty="0"/>
              <a:t>有限公司”，并作为一个独立实体合并到</a:t>
            </a:r>
            <a:r>
              <a:rPr lang="en-US" altLang="zh-CN" sz="1800" dirty="0"/>
              <a:t>Sun</a:t>
            </a:r>
            <a:r>
              <a:rPr lang="zh-CN" altLang="en-US" sz="1800" dirty="0"/>
              <a:t>的子公司</a:t>
            </a:r>
            <a:r>
              <a:rPr lang="zh-CN" altLang="en-US" sz="1800" dirty="0" smtClean="0"/>
              <a:t>。</a:t>
            </a:r>
            <a:endParaRPr lang="en-CA" altLang="zh-CN" sz="1800" dirty="0" smtClean="0"/>
          </a:p>
          <a:p>
            <a:pPr algn="l"/>
            <a:endParaRPr lang="en-CA" altLang="zh-CN" sz="1800" dirty="0"/>
          </a:p>
          <a:p>
            <a:pPr algn="l"/>
            <a:r>
              <a:rPr lang="en-US" altLang="zh-CN" sz="1800" dirty="0"/>
              <a:t>1993</a:t>
            </a:r>
            <a:r>
              <a:rPr lang="zh-CN" altLang="en-US" sz="1800" dirty="0"/>
              <a:t>年</a:t>
            </a:r>
            <a:r>
              <a:rPr lang="en-US" altLang="zh-CN" sz="1800" dirty="0"/>
              <a:t>2</a:t>
            </a:r>
            <a:r>
              <a:rPr lang="zh-CN" altLang="en-US" sz="1800" dirty="0"/>
              <a:t>月</a:t>
            </a:r>
          </a:p>
          <a:p>
            <a:pPr algn="l"/>
            <a:endParaRPr lang="zh-CN" altLang="en-US" sz="1800" dirty="0"/>
          </a:p>
          <a:p>
            <a:pPr algn="l"/>
            <a:r>
              <a:rPr lang="en-US" altLang="zh-CN" sz="1800" dirty="0" err="1"/>
              <a:t>FirstPerson</a:t>
            </a:r>
            <a:r>
              <a:rPr lang="zh-CN" altLang="en-US" sz="1800" dirty="0"/>
              <a:t>试图从时代华纳获得一个电视机顶盒交互系统的一揽子订单。在那时，由于绿色计划不是很成功，随即失去了时代华纳的订单。于是开发的重心从家庭消费电子产品转到了电视盒机顶盒的相关平台上</a:t>
            </a:r>
            <a:r>
              <a:rPr lang="zh-CN" altLang="en-US" sz="1800" dirty="0" smtClean="0"/>
              <a:t>。</a:t>
            </a:r>
            <a:endParaRPr lang="en-CA" altLang="zh-CN" sz="1800" dirty="0" smtClean="0"/>
          </a:p>
          <a:p>
            <a:pPr algn="l"/>
            <a:endParaRPr lang="en-CA" altLang="zh-CN" sz="1800" dirty="0"/>
          </a:p>
          <a:p>
            <a:pPr algn="l"/>
            <a:r>
              <a:rPr lang="en-US" altLang="zh-CN" sz="1800" dirty="0"/>
              <a:t>1994</a:t>
            </a:r>
            <a:r>
              <a:rPr lang="zh-CN" altLang="en-US" sz="1800" dirty="0"/>
              <a:t>年</a:t>
            </a:r>
            <a:r>
              <a:rPr lang="en-US" altLang="zh-CN" sz="1800" dirty="0"/>
              <a:t>6</a:t>
            </a:r>
            <a:r>
              <a:rPr lang="zh-CN" altLang="en-US" sz="1800" dirty="0"/>
              <a:t>月</a:t>
            </a:r>
          </a:p>
          <a:p>
            <a:pPr algn="l"/>
            <a:endParaRPr lang="zh-CN" altLang="en-US" sz="1800" dirty="0"/>
          </a:p>
          <a:p>
            <a:pPr algn="l"/>
            <a:r>
              <a:rPr lang="zh-CN" altLang="en-US" sz="1800" dirty="0"/>
              <a:t>实际上电视交互市场并没有给</a:t>
            </a:r>
            <a:r>
              <a:rPr lang="en-US" altLang="zh-CN" sz="1800" dirty="0" err="1"/>
              <a:t>FirstPerson</a:t>
            </a:r>
            <a:r>
              <a:rPr lang="zh-CN" altLang="en-US" sz="1800" dirty="0"/>
              <a:t>公司带来收益，最终它倒闭了。员工都合并到</a:t>
            </a:r>
            <a:r>
              <a:rPr lang="en-US" altLang="zh-CN" sz="1800" dirty="0"/>
              <a:t>Sun</a:t>
            </a:r>
            <a:r>
              <a:rPr lang="zh-CN" altLang="en-US" sz="1800" dirty="0"/>
              <a:t>公司。</a:t>
            </a:r>
            <a:r>
              <a:rPr lang="en-US" altLang="zh-CN" sz="1800" dirty="0" err="1"/>
              <a:t>Liveoak</a:t>
            </a:r>
            <a:r>
              <a:rPr lang="zh-CN" altLang="en-US" sz="1800" dirty="0"/>
              <a:t>计划启动了，它的目标是使用</a:t>
            </a:r>
            <a:r>
              <a:rPr lang="en-US" altLang="zh-CN" sz="1800" dirty="0"/>
              <a:t>Oak</a:t>
            </a:r>
            <a:r>
              <a:rPr lang="zh-CN" altLang="en-US" sz="1800" dirty="0"/>
              <a:t>语言设计出一个操作系统。</a:t>
            </a:r>
            <a:endParaRPr lang="en-US" altLang="zh-CN" sz="1800" dirty="0" smtClean="0"/>
          </a:p>
        </p:txBody>
      </p:sp>
    </p:spTree>
    <p:extLst>
      <p:ext uri="{BB962C8B-B14F-4D97-AF65-F5344CB8AC3E}">
        <p14:creationId xmlns:p14="http://schemas.microsoft.com/office/powerpoint/2010/main" val="88347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1994</a:t>
            </a:r>
            <a:r>
              <a:rPr lang="zh-CN" altLang="en-US" sz="1800" dirty="0"/>
              <a:t>年</a:t>
            </a:r>
            <a:r>
              <a:rPr lang="en-US" altLang="zh-CN" sz="1800" dirty="0"/>
              <a:t>7</a:t>
            </a:r>
            <a:r>
              <a:rPr lang="zh-CN" altLang="en-US" sz="1800" dirty="0"/>
              <a:t>月</a:t>
            </a:r>
          </a:p>
          <a:p>
            <a:pPr algn="l"/>
            <a:r>
              <a:rPr lang="en-US" altLang="zh-CN" sz="1800" dirty="0" smtClean="0"/>
              <a:t>Patrick </a:t>
            </a:r>
            <a:r>
              <a:rPr lang="en-US" altLang="zh-CN" sz="1800" dirty="0"/>
              <a:t>Naughton</a:t>
            </a:r>
            <a:r>
              <a:rPr lang="zh-CN" altLang="en-US" sz="1800" dirty="0"/>
              <a:t>设计了一个</a:t>
            </a:r>
            <a:r>
              <a:rPr lang="en-US" altLang="zh-CN" sz="1800" dirty="0"/>
              <a:t>Web</a:t>
            </a:r>
            <a:r>
              <a:rPr lang="zh-CN" altLang="en-US" sz="1800" dirty="0"/>
              <a:t>浏览器，该浏览器内部使用</a:t>
            </a:r>
            <a:r>
              <a:rPr lang="en-US" altLang="zh-CN" sz="1800" dirty="0"/>
              <a:t>Java</a:t>
            </a:r>
            <a:r>
              <a:rPr lang="zh-CN" altLang="en-US" sz="1800" dirty="0"/>
              <a:t>。</a:t>
            </a:r>
            <a:r>
              <a:rPr lang="en-US" altLang="zh-CN" sz="1800" dirty="0" err="1"/>
              <a:t>Liveoak</a:t>
            </a:r>
            <a:r>
              <a:rPr lang="zh-CN" altLang="en-US" sz="1800" dirty="0"/>
              <a:t>计划进行了调整，使得</a:t>
            </a:r>
            <a:r>
              <a:rPr lang="en-US" altLang="zh-CN" sz="1800" dirty="0"/>
              <a:t>Oak</a:t>
            </a:r>
            <a:r>
              <a:rPr lang="zh-CN" altLang="en-US" sz="1800" dirty="0"/>
              <a:t>语言支持互联网</a:t>
            </a:r>
            <a:r>
              <a:rPr lang="zh-CN" altLang="en-US" sz="1800" dirty="0" smtClean="0"/>
              <a:t>。</a:t>
            </a:r>
            <a:endParaRPr lang="en-CA" altLang="zh-CN" sz="1800" dirty="0" smtClean="0"/>
          </a:p>
          <a:p>
            <a:pPr algn="l"/>
            <a:endParaRPr lang="en-CA" altLang="zh-CN" sz="1800" dirty="0"/>
          </a:p>
          <a:p>
            <a:pPr algn="l"/>
            <a:r>
              <a:rPr lang="en-US" altLang="zh-CN" sz="1800" dirty="0"/>
              <a:t>1994</a:t>
            </a:r>
            <a:r>
              <a:rPr lang="zh-CN" altLang="en-US" sz="1800" dirty="0"/>
              <a:t>年</a:t>
            </a:r>
            <a:r>
              <a:rPr lang="en-US" altLang="zh-CN" sz="1800" dirty="0"/>
              <a:t>9</a:t>
            </a:r>
            <a:r>
              <a:rPr lang="zh-CN" altLang="en-US" sz="1800" dirty="0"/>
              <a:t>月</a:t>
            </a:r>
          </a:p>
          <a:p>
            <a:pPr algn="l"/>
            <a:r>
              <a:rPr lang="en-US" altLang="zh-CN" sz="1800" dirty="0" smtClean="0"/>
              <a:t>Naughton</a:t>
            </a:r>
            <a:r>
              <a:rPr lang="zh-CN" altLang="en-US" sz="1800" dirty="0"/>
              <a:t>和</a:t>
            </a:r>
            <a:r>
              <a:rPr lang="en-US" altLang="zh-CN" sz="1800" dirty="0" err="1"/>
              <a:t>Jonatha</a:t>
            </a:r>
            <a:r>
              <a:rPr lang="en-US" altLang="zh-CN" sz="1800" dirty="0"/>
              <a:t> Payne</a:t>
            </a:r>
            <a:r>
              <a:rPr lang="zh-CN" altLang="en-US" sz="1800" dirty="0"/>
              <a:t>开始从事名为</a:t>
            </a:r>
            <a:r>
              <a:rPr lang="en-US" altLang="zh-CN" sz="1800" dirty="0" err="1"/>
              <a:t>HotJava</a:t>
            </a:r>
            <a:r>
              <a:rPr lang="zh-CN" altLang="en-US" sz="1800" dirty="0"/>
              <a:t>的以</a:t>
            </a:r>
            <a:r>
              <a:rPr lang="en-US" altLang="zh-CN" sz="1800" dirty="0"/>
              <a:t>Java</a:t>
            </a:r>
            <a:r>
              <a:rPr lang="zh-CN" altLang="en-US" sz="1800" dirty="0"/>
              <a:t>语言为基础的网页浏览器项目，该项目获得了管理层的广泛认可</a:t>
            </a:r>
            <a:r>
              <a:rPr lang="zh-CN" altLang="en-US" sz="1800" dirty="0" smtClean="0"/>
              <a:t>。</a:t>
            </a:r>
            <a:endParaRPr lang="en-CA" altLang="zh-CN" sz="1800" dirty="0" smtClean="0"/>
          </a:p>
          <a:p>
            <a:pPr algn="l"/>
            <a:endParaRPr lang="en-CA" altLang="zh-CN" sz="1800" dirty="0"/>
          </a:p>
          <a:p>
            <a:pPr algn="l"/>
            <a:r>
              <a:rPr lang="en-US" altLang="zh-CN" sz="1800" dirty="0"/>
              <a:t>1994</a:t>
            </a:r>
            <a:r>
              <a:rPr lang="zh-CN" altLang="en-US" sz="1800" dirty="0"/>
              <a:t>年</a:t>
            </a:r>
            <a:r>
              <a:rPr lang="en-US" altLang="zh-CN" sz="1800" dirty="0"/>
              <a:t>10</a:t>
            </a:r>
            <a:r>
              <a:rPr lang="zh-CN" altLang="en-US" sz="1800" dirty="0"/>
              <a:t>月</a:t>
            </a:r>
          </a:p>
          <a:p>
            <a:pPr algn="l"/>
            <a:r>
              <a:rPr lang="zh-CN" altLang="en-US" sz="1800" dirty="0" smtClean="0"/>
              <a:t>由</a:t>
            </a:r>
            <a:r>
              <a:rPr lang="en-US" altLang="zh-CN" sz="1800" dirty="0"/>
              <a:t>Van Hoff</a:t>
            </a:r>
            <a:r>
              <a:rPr lang="zh-CN" altLang="en-US" sz="1800" dirty="0"/>
              <a:t>编写的</a:t>
            </a:r>
            <a:r>
              <a:rPr lang="en-US" altLang="zh-CN" sz="1800" dirty="0"/>
              <a:t>Java</a:t>
            </a:r>
            <a:r>
              <a:rPr lang="zh-CN" altLang="en-US" sz="1800" dirty="0"/>
              <a:t>编译器用于</a:t>
            </a:r>
            <a:r>
              <a:rPr lang="en-US" altLang="zh-CN" sz="1800" dirty="0"/>
              <a:t>Java</a:t>
            </a:r>
            <a:r>
              <a:rPr lang="zh-CN" altLang="en-US" sz="1800" dirty="0"/>
              <a:t>语言，之前的编译器由</a:t>
            </a:r>
            <a:r>
              <a:rPr lang="en-US" altLang="zh-CN" sz="1800" dirty="0"/>
              <a:t>James Gosling</a:t>
            </a:r>
            <a:r>
              <a:rPr lang="zh-CN" altLang="en-US" sz="1800" dirty="0"/>
              <a:t>使用</a:t>
            </a:r>
            <a:r>
              <a:rPr lang="en-US" altLang="zh-CN" sz="1800" dirty="0"/>
              <a:t>C</a:t>
            </a:r>
            <a:r>
              <a:rPr lang="zh-CN" altLang="en-US" sz="1800" dirty="0"/>
              <a:t>语言编写</a:t>
            </a:r>
            <a:r>
              <a:rPr lang="zh-CN" altLang="en-US" sz="1800" dirty="0" smtClean="0"/>
              <a:t>。</a:t>
            </a:r>
            <a:endParaRPr lang="en-CA" altLang="zh-CN" sz="1800" dirty="0" smtClean="0"/>
          </a:p>
          <a:p>
            <a:pPr algn="l"/>
            <a:endParaRPr lang="en-CA" altLang="zh-CN" sz="1800" dirty="0"/>
          </a:p>
          <a:p>
            <a:pPr algn="l"/>
            <a:r>
              <a:rPr lang="en-US" altLang="zh-CN" sz="1800" dirty="0"/>
              <a:t>1995</a:t>
            </a:r>
            <a:r>
              <a:rPr lang="zh-CN" altLang="en-US" sz="1800" dirty="0"/>
              <a:t>年</a:t>
            </a:r>
            <a:r>
              <a:rPr lang="en-US" altLang="zh-CN" sz="1800" dirty="0"/>
              <a:t>5</a:t>
            </a:r>
            <a:r>
              <a:rPr lang="zh-CN" altLang="en-US" sz="1800" dirty="0"/>
              <a:t>月</a:t>
            </a:r>
          </a:p>
          <a:p>
            <a:pPr algn="l"/>
            <a:r>
              <a:rPr lang="zh-CN" altLang="en-US" sz="1800" dirty="0" smtClean="0"/>
              <a:t>在</a:t>
            </a:r>
            <a:r>
              <a:rPr lang="en-US" altLang="zh-CN" sz="1800" dirty="0" err="1" smtClean="0"/>
              <a:t>SunWorld</a:t>
            </a:r>
            <a:r>
              <a:rPr lang="zh-CN" altLang="en-US" sz="1800" dirty="0"/>
              <a:t>大会，</a:t>
            </a:r>
            <a:r>
              <a:rPr lang="en-US" altLang="zh-CN" sz="1800" dirty="0"/>
              <a:t>Sun</a:t>
            </a:r>
            <a:r>
              <a:rPr lang="zh-CN" altLang="en-US" sz="1800" dirty="0"/>
              <a:t>公司正式介绍了</a:t>
            </a:r>
            <a:r>
              <a:rPr lang="en-US" altLang="zh-CN" sz="1800" dirty="0"/>
              <a:t>Java</a:t>
            </a:r>
            <a:r>
              <a:rPr lang="zh-CN" altLang="en-US" sz="1800" dirty="0"/>
              <a:t>和</a:t>
            </a:r>
            <a:r>
              <a:rPr lang="en-US" altLang="zh-CN" sz="1800" dirty="0" err="1"/>
              <a:t>HotJava</a:t>
            </a:r>
            <a:r>
              <a:rPr lang="zh-CN" altLang="en-US" sz="1800" dirty="0"/>
              <a:t>。</a:t>
            </a:r>
            <a:endParaRPr lang="en-US" altLang="zh-CN" sz="1800" dirty="0" smtClean="0"/>
          </a:p>
        </p:txBody>
      </p:sp>
    </p:spTree>
    <p:extLst>
      <p:ext uri="{BB962C8B-B14F-4D97-AF65-F5344CB8AC3E}">
        <p14:creationId xmlns:p14="http://schemas.microsoft.com/office/powerpoint/2010/main" val="2072208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1995</a:t>
            </a:r>
            <a:r>
              <a:rPr lang="zh-CN" altLang="en-US" sz="1800" dirty="0"/>
              <a:t>年</a:t>
            </a:r>
            <a:r>
              <a:rPr lang="en-US" altLang="zh-CN" sz="1800" dirty="0"/>
              <a:t>6</a:t>
            </a:r>
            <a:r>
              <a:rPr lang="zh-CN" altLang="en-US" sz="1800" dirty="0"/>
              <a:t>月</a:t>
            </a:r>
          </a:p>
          <a:p>
            <a:pPr algn="l"/>
            <a:r>
              <a:rPr lang="zh-CN" altLang="en-US" sz="1800" dirty="0" smtClean="0"/>
              <a:t>一</a:t>
            </a:r>
            <a:r>
              <a:rPr lang="zh-CN" altLang="en-US" sz="1800" dirty="0"/>
              <a:t>次重大突破</a:t>
            </a:r>
            <a:r>
              <a:rPr lang="en-US" altLang="zh-CN" sz="1800" dirty="0"/>
              <a:t>——Netscape</a:t>
            </a:r>
            <a:r>
              <a:rPr lang="zh-CN" altLang="en-US" sz="1800" dirty="0"/>
              <a:t>在它的浏览器中支持</a:t>
            </a:r>
            <a:r>
              <a:rPr lang="en-US" altLang="zh-CN" sz="1800" dirty="0"/>
              <a:t>Java</a:t>
            </a:r>
            <a:r>
              <a:rPr lang="zh-CN" altLang="en-US" sz="1800" dirty="0" smtClean="0"/>
              <a:t>。</a:t>
            </a:r>
            <a:endParaRPr lang="en-CA" altLang="zh-CN" sz="1800" dirty="0" smtClean="0"/>
          </a:p>
          <a:p>
            <a:pPr algn="l"/>
            <a:endParaRPr lang="en-CA" altLang="zh-CN" sz="1800" dirty="0"/>
          </a:p>
          <a:p>
            <a:pPr algn="l"/>
            <a:r>
              <a:rPr lang="en-US" altLang="zh-CN" sz="1800" dirty="0"/>
              <a:t>1995</a:t>
            </a:r>
            <a:r>
              <a:rPr lang="zh-CN" altLang="en-US" sz="1800" dirty="0"/>
              <a:t>年</a:t>
            </a:r>
            <a:r>
              <a:rPr lang="en-US" altLang="zh-CN" sz="1800" dirty="0"/>
              <a:t>9</a:t>
            </a:r>
            <a:r>
              <a:rPr lang="zh-CN" altLang="en-US" sz="1800" dirty="0"/>
              <a:t>月</a:t>
            </a:r>
          </a:p>
          <a:p>
            <a:pPr algn="l"/>
            <a:endParaRPr lang="zh-CN" altLang="en-US" sz="1800" dirty="0"/>
          </a:p>
          <a:p>
            <a:pPr algn="l"/>
            <a:r>
              <a:rPr lang="zh-CN" altLang="en-US" sz="1800" dirty="0"/>
              <a:t>由</a:t>
            </a:r>
            <a:r>
              <a:rPr lang="en-US" altLang="zh-CN" sz="1800" dirty="0"/>
              <a:t>Sun</a:t>
            </a:r>
            <a:r>
              <a:rPr lang="zh-CN" altLang="en-US" sz="1800" dirty="0"/>
              <a:t>组织的第一次</a:t>
            </a:r>
            <a:r>
              <a:rPr lang="en-US" altLang="zh-CN" sz="1800" dirty="0"/>
              <a:t>Java</a:t>
            </a:r>
            <a:r>
              <a:rPr lang="zh-CN" altLang="en-US" sz="1800" dirty="0"/>
              <a:t>开发者大会在纽约召开</a:t>
            </a:r>
            <a:r>
              <a:rPr lang="zh-CN" altLang="en-US" sz="1800" dirty="0" smtClean="0"/>
              <a:t>。</a:t>
            </a:r>
            <a:endParaRPr lang="en-CA" altLang="zh-CN" sz="1800" dirty="0" smtClean="0"/>
          </a:p>
          <a:p>
            <a:pPr algn="l"/>
            <a:endParaRPr lang="en-CA" altLang="zh-CN" sz="1800" dirty="0"/>
          </a:p>
          <a:p>
            <a:pPr algn="l"/>
            <a:r>
              <a:rPr lang="en-US" altLang="zh-CN" sz="1800" dirty="0"/>
              <a:t>1995</a:t>
            </a:r>
            <a:r>
              <a:rPr lang="zh-CN" altLang="en-US" sz="1800" dirty="0"/>
              <a:t>年</a:t>
            </a:r>
            <a:r>
              <a:rPr lang="en-US" altLang="zh-CN" sz="1800" dirty="0"/>
              <a:t>10</a:t>
            </a:r>
            <a:r>
              <a:rPr lang="zh-CN" altLang="en-US" sz="1800" dirty="0"/>
              <a:t>月</a:t>
            </a:r>
          </a:p>
          <a:p>
            <a:pPr algn="l"/>
            <a:endParaRPr lang="zh-CN" altLang="en-US" sz="1800" dirty="0"/>
          </a:p>
          <a:p>
            <a:pPr algn="l"/>
            <a:r>
              <a:rPr lang="en-US" altLang="zh-CN" sz="1800" dirty="0"/>
              <a:t>Oracle</a:t>
            </a:r>
            <a:r>
              <a:rPr lang="zh-CN" altLang="en-US" sz="1800" dirty="0"/>
              <a:t>在其将发布的</a:t>
            </a:r>
            <a:r>
              <a:rPr lang="en-US" altLang="zh-CN" sz="1800" dirty="0"/>
              <a:t>WWW</a:t>
            </a:r>
            <a:r>
              <a:rPr lang="zh-CN" altLang="en-US" sz="1800" dirty="0"/>
              <a:t>网页系统中包含了一个兼容的</a:t>
            </a:r>
            <a:r>
              <a:rPr lang="en-US" altLang="zh-CN" sz="1800" dirty="0"/>
              <a:t>Java</a:t>
            </a:r>
            <a:r>
              <a:rPr lang="zh-CN" altLang="en-US" sz="1800" dirty="0"/>
              <a:t>浏览器</a:t>
            </a:r>
            <a:r>
              <a:rPr lang="zh-CN" altLang="en-US" sz="1800" dirty="0" smtClean="0"/>
              <a:t>。</a:t>
            </a:r>
            <a:endParaRPr lang="en-CA" altLang="zh-CN" sz="1800" dirty="0" smtClean="0"/>
          </a:p>
          <a:p>
            <a:pPr algn="l"/>
            <a:endParaRPr lang="en-CA" altLang="zh-CN" sz="1800" dirty="0"/>
          </a:p>
          <a:p>
            <a:pPr algn="l"/>
            <a:r>
              <a:rPr lang="en-US" altLang="zh-CN" sz="1800" dirty="0"/>
              <a:t>1995</a:t>
            </a:r>
            <a:r>
              <a:rPr lang="zh-CN" altLang="en-US" sz="1800" dirty="0"/>
              <a:t>年</a:t>
            </a:r>
            <a:r>
              <a:rPr lang="en-US" altLang="zh-CN" sz="1800" dirty="0"/>
              <a:t>12</a:t>
            </a:r>
            <a:r>
              <a:rPr lang="zh-CN" altLang="en-US" sz="1800" dirty="0"/>
              <a:t>月</a:t>
            </a:r>
          </a:p>
          <a:p>
            <a:pPr algn="l"/>
            <a:endParaRPr lang="zh-CN" altLang="en-US" sz="1800" dirty="0"/>
          </a:p>
          <a:p>
            <a:pPr algn="l"/>
            <a:r>
              <a:rPr lang="zh-CN" altLang="en-US" sz="1800" dirty="0"/>
              <a:t>更广泛行业接受的信号，</a:t>
            </a:r>
            <a:r>
              <a:rPr lang="en-US" altLang="zh-CN" sz="1800" dirty="0"/>
              <a:t>Microsoft</a:t>
            </a:r>
            <a:r>
              <a:rPr lang="zh-CN" altLang="en-US" sz="1800" dirty="0"/>
              <a:t>在其</a:t>
            </a:r>
            <a:r>
              <a:rPr lang="en-US" altLang="zh-CN" sz="1800" dirty="0"/>
              <a:t>IE</a:t>
            </a:r>
            <a:r>
              <a:rPr lang="zh-CN" altLang="en-US" sz="1800" dirty="0"/>
              <a:t>浏览器中支持</a:t>
            </a:r>
            <a:r>
              <a:rPr lang="en-US" altLang="zh-CN" sz="1800" dirty="0"/>
              <a:t>Java</a:t>
            </a:r>
            <a:r>
              <a:rPr lang="zh-CN" altLang="en-US" sz="1800" dirty="0"/>
              <a:t>。</a:t>
            </a:r>
            <a:endParaRPr lang="en-US" altLang="zh-CN" sz="1800" dirty="0" smtClean="0"/>
          </a:p>
        </p:txBody>
      </p:sp>
    </p:spTree>
    <p:extLst>
      <p:ext uri="{BB962C8B-B14F-4D97-AF65-F5344CB8AC3E}">
        <p14:creationId xmlns:p14="http://schemas.microsoft.com/office/powerpoint/2010/main" val="2561118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1996</a:t>
            </a:r>
            <a:r>
              <a:rPr lang="zh-CN" altLang="en-US" sz="1800" dirty="0"/>
              <a:t>年</a:t>
            </a:r>
            <a:r>
              <a:rPr lang="en-US" altLang="zh-CN" sz="1800" dirty="0"/>
              <a:t>1</a:t>
            </a:r>
            <a:r>
              <a:rPr lang="zh-CN" altLang="en-US" sz="1800" dirty="0"/>
              <a:t>月</a:t>
            </a:r>
          </a:p>
          <a:p>
            <a:pPr algn="l"/>
            <a:r>
              <a:rPr lang="en-US" altLang="zh-CN" sz="1800" dirty="0" smtClean="0"/>
              <a:t>JDK1.0</a:t>
            </a:r>
            <a:r>
              <a:rPr lang="zh-CN" altLang="en-US" sz="1800" dirty="0"/>
              <a:t>版本发</a:t>
            </a:r>
            <a:r>
              <a:rPr lang="zh-CN" altLang="en-US" sz="1800" dirty="0" smtClean="0"/>
              <a:t>布</a:t>
            </a:r>
            <a:endParaRPr lang="en-CA" altLang="zh-CN" sz="1800" dirty="0" smtClean="0"/>
          </a:p>
          <a:p>
            <a:pPr algn="l"/>
            <a:endParaRPr lang="en-CA" altLang="zh-CN" sz="1800" dirty="0"/>
          </a:p>
          <a:p>
            <a:pPr algn="l"/>
            <a:r>
              <a:rPr lang="en-US" altLang="zh-CN" sz="1800" dirty="0"/>
              <a:t>1997</a:t>
            </a:r>
            <a:r>
              <a:rPr lang="zh-CN" altLang="en-US" sz="1800" dirty="0"/>
              <a:t>年</a:t>
            </a:r>
            <a:r>
              <a:rPr lang="en-US" altLang="zh-CN" sz="1800" dirty="0"/>
              <a:t>2</a:t>
            </a:r>
            <a:r>
              <a:rPr lang="zh-CN" altLang="en-US" sz="1800" dirty="0"/>
              <a:t>月</a:t>
            </a:r>
          </a:p>
          <a:p>
            <a:pPr algn="l"/>
            <a:r>
              <a:rPr lang="en-US" altLang="zh-CN" sz="1800" dirty="0" smtClean="0"/>
              <a:t>JDK1.1</a:t>
            </a:r>
            <a:r>
              <a:rPr lang="zh-CN" altLang="en-US" sz="1800" dirty="0"/>
              <a:t>版本发布。主要特点是</a:t>
            </a:r>
            <a:r>
              <a:rPr lang="en-US" altLang="zh-CN" sz="1800" dirty="0"/>
              <a:t>JDBC</a:t>
            </a:r>
            <a:r>
              <a:rPr lang="zh-CN" altLang="en-US" sz="1800" dirty="0"/>
              <a:t>、</a:t>
            </a:r>
            <a:r>
              <a:rPr lang="en-US" altLang="zh-CN" sz="1800" dirty="0"/>
              <a:t>RMI</a:t>
            </a:r>
            <a:r>
              <a:rPr lang="zh-CN" altLang="en-US" sz="1800" dirty="0"/>
              <a:t>、内部类</a:t>
            </a:r>
            <a:r>
              <a:rPr lang="zh-CN" altLang="en-US" sz="1800" dirty="0" smtClean="0"/>
              <a:t>。</a:t>
            </a:r>
            <a:endParaRPr lang="en-CA" altLang="zh-CN" sz="1800" dirty="0" smtClean="0"/>
          </a:p>
          <a:p>
            <a:pPr algn="l"/>
            <a:endParaRPr lang="en-CA" altLang="zh-CN" sz="1800" dirty="0"/>
          </a:p>
          <a:p>
            <a:pPr algn="l"/>
            <a:r>
              <a:rPr lang="en-US" altLang="zh-CN" sz="1800" dirty="0" smtClean="0"/>
              <a:t>1998</a:t>
            </a:r>
            <a:r>
              <a:rPr lang="zh-CN" altLang="en-US" sz="1800" dirty="0"/>
              <a:t>年</a:t>
            </a:r>
            <a:r>
              <a:rPr lang="en-US" altLang="zh-CN" sz="1800" dirty="0"/>
              <a:t>12</a:t>
            </a:r>
            <a:r>
              <a:rPr lang="zh-CN" altLang="en-US" sz="1800" dirty="0"/>
              <a:t>月</a:t>
            </a:r>
          </a:p>
          <a:p>
            <a:pPr algn="l"/>
            <a:r>
              <a:rPr lang="en-US" altLang="zh-CN" sz="1800" dirty="0" smtClean="0"/>
              <a:t>JDK1.2</a:t>
            </a:r>
            <a:r>
              <a:rPr lang="zh-CN" altLang="en-US" sz="1800" dirty="0"/>
              <a:t>版本发布，代号</a:t>
            </a:r>
            <a:r>
              <a:rPr lang="en-US" altLang="zh-CN" sz="1800" dirty="0"/>
              <a:t>Playground</a:t>
            </a:r>
            <a:r>
              <a:rPr lang="zh-CN" altLang="en-US" sz="1800" dirty="0"/>
              <a:t>。该版本通常被称为</a:t>
            </a:r>
            <a:r>
              <a:rPr lang="en-US" altLang="zh-CN" sz="1800" dirty="0"/>
              <a:t>Java 2</a:t>
            </a:r>
            <a:r>
              <a:rPr lang="zh-CN" altLang="en-US" sz="1800" dirty="0"/>
              <a:t>版本，是见证重大转变的最流行版本。主要特点是集合框架、</a:t>
            </a:r>
            <a:r>
              <a:rPr lang="en-US" altLang="zh-CN" sz="1800" dirty="0"/>
              <a:t>JIT</a:t>
            </a:r>
            <a:r>
              <a:rPr lang="zh-CN" altLang="en-US" sz="1800" dirty="0"/>
              <a:t>编译器、策略工具、</a:t>
            </a:r>
            <a:r>
              <a:rPr lang="en-US" altLang="zh-CN" sz="1800" dirty="0"/>
              <a:t>Java</a:t>
            </a:r>
            <a:r>
              <a:rPr lang="zh-CN" altLang="en-US" sz="1800" dirty="0"/>
              <a:t>基础类、</a:t>
            </a:r>
            <a:r>
              <a:rPr lang="en-US" altLang="zh-CN" sz="1800" dirty="0"/>
              <a:t>Java</a:t>
            </a:r>
            <a:r>
              <a:rPr lang="zh-CN" altLang="en-US" sz="1800" dirty="0"/>
              <a:t>二维类库和</a:t>
            </a:r>
            <a:r>
              <a:rPr lang="en-US" altLang="zh-CN" sz="1800" dirty="0"/>
              <a:t>JDBC</a:t>
            </a:r>
            <a:r>
              <a:rPr lang="zh-CN" altLang="en-US" sz="1800" dirty="0"/>
              <a:t>改进</a:t>
            </a:r>
            <a:r>
              <a:rPr lang="zh-CN" altLang="en-US" sz="1800" dirty="0" smtClean="0"/>
              <a:t>。</a:t>
            </a:r>
            <a:endParaRPr lang="en-CA" altLang="zh-CN" sz="1800" dirty="0" smtClean="0"/>
          </a:p>
          <a:p>
            <a:pPr algn="l"/>
            <a:endParaRPr lang="en-CA" altLang="zh-CN" sz="1800" dirty="0"/>
          </a:p>
          <a:p>
            <a:pPr algn="l"/>
            <a:r>
              <a:rPr lang="en-US" altLang="zh-CN" sz="1800" dirty="0"/>
              <a:t>2000</a:t>
            </a:r>
            <a:r>
              <a:rPr lang="zh-CN" altLang="en-US" sz="1800" dirty="0"/>
              <a:t>年</a:t>
            </a:r>
            <a:r>
              <a:rPr lang="en-US" altLang="zh-CN" sz="1800" dirty="0"/>
              <a:t>5</a:t>
            </a:r>
            <a:r>
              <a:rPr lang="zh-CN" altLang="en-US" sz="1800" dirty="0"/>
              <a:t>月</a:t>
            </a:r>
          </a:p>
          <a:p>
            <a:pPr algn="l"/>
            <a:r>
              <a:rPr lang="en-US" altLang="zh-CN" sz="1800" dirty="0" smtClean="0"/>
              <a:t>JDK1.3</a:t>
            </a:r>
            <a:r>
              <a:rPr lang="zh-CN" altLang="en-US" sz="1800" dirty="0" smtClean="0"/>
              <a:t>版本</a:t>
            </a:r>
            <a:r>
              <a:rPr lang="zh-CN" altLang="en-US" sz="1800" dirty="0"/>
              <a:t>发布，代号</a:t>
            </a:r>
            <a:r>
              <a:rPr lang="en-US" altLang="zh-CN" sz="1800" dirty="0"/>
              <a:t>Kestrel</a:t>
            </a:r>
            <a:r>
              <a:rPr lang="zh-CN" altLang="en-US" sz="1800" dirty="0" smtClean="0"/>
              <a:t>。</a:t>
            </a:r>
            <a:endParaRPr lang="en-CA" altLang="zh-CN" sz="1800" dirty="0" smtClean="0"/>
          </a:p>
          <a:p>
            <a:pPr algn="l"/>
            <a:endParaRPr lang="en-CA" altLang="zh-CN" sz="1800" dirty="0"/>
          </a:p>
          <a:p>
            <a:pPr algn="l"/>
            <a:r>
              <a:rPr lang="en-US" altLang="zh-CN" sz="1800" dirty="0"/>
              <a:t>2002</a:t>
            </a:r>
            <a:r>
              <a:rPr lang="zh-CN" altLang="en-US" sz="1800" dirty="0"/>
              <a:t>年</a:t>
            </a:r>
            <a:r>
              <a:rPr lang="en-US" altLang="zh-CN" sz="1800" dirty="0"/>
              <a:t>2</a:t>
            </a:r>
            <a:r>
              <a:rPr lang="zh-CN" altLang="en-US" sz="1800" dirty="0"/>
              <a:t>月</a:t>
            </a:r>
          </a:p>
          <a:p>
            <a:pPr algn="l"/>
            <a:r>
              <a:rPr lang="en-US" altLang="zh-CN" sz="1800" dirty="0" smtClean="0"/>
              <a:t>J2SE1.4</a:t>
            </a:r>
            <a:r>
              <a:rPr lang="zh-CN" altLang="en-US" sz="1800" dirty="0"/>
              <a:t>版本发布，代号</a:t>
            </a:r>
            <a:r>
              <a:rPr lang="en-US" altLang="zh-CN" sz="1800" dirty="0"/>
              <a:t>Merlin</a:t>
            </a:r>
            <a:r>
              <a:rPr lang="zh-CN" altLang="en-US" sz="1800" dirty="0"/>
              <a:t>。主要特点是</a:t>
            </a:r>
            <a:r>
              <a:rPr lang="en-US" altLang="zh-CN" sz="1800" dirty="0"/>
              <a:t>XML</a:t>
            </a:r>
            <a:r>
              <a:rPr lang="zh-CN" altLang="en-US" sz="1800" dirty="0"/>
              <a:t>处理、</a:t>
            </a:r>
            <a:r>
              <a:rPr lang="en-US" altLang="zh-CN" sz="1800" dirty="0"/>
              <a:t>Java</a:t>
            </a:r>
            <a:r>
              <a:rPr lang="zh-CN" altLang="en-US" sz="1800" dirty="0"/>
              <a:t>打印、支持日志、</a:t>
            </a:r>
            <a:r>
              <a:rPr lang="en-US" altLang="zh-CN" sz="1800" dirty="0"/>
              <a:t>JDBC 3.0</a:t>
            </a:r>
            <a:r>
              <a:rPr lang="zh-CN" altLang="en-US" sz="1800" dirty="0"/>
              <a:t>、断言和正则表达式处理。</a:t>
            </a:r>
            <a:endParaRPr lang="en-US" altLang="zh-CN" sz="1800" dirty="0" smtClean="0"/>
          </a:p>
        </p:txBody>
      </p:sp>
    </p:spTree>
    <p:extLst>
      <p:ext uri="{BB962C8B-B14F-4D97-AF65-F5344CB8AC3E}">
        <p14:creationId xmlns:p14="http://schemas.microsoft.com/office/powerpoint/2010/main" val="3993083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2004</a:t>
            </a:r>
            <a:r>
              <a:rPr lang="zh-CN" altLang="en-US" sz="1800" dirty="0"/>
              <a:t>年</a:t>
            </a:r>
            <a:r>
              <a:rPr lang="en-US" altLang="zh-CN" sz="1800" dirty="0"/>
              <a:t>9</a:t>
            </a:r>
            <a:r>
              <a:rPr lang="zh-CN" altLang="en-US" sz="1800" dirty="0"/>
              <a:t>月</a:t>
            </a:r>
          </a:p>
          <a:p>
            <a:pPr algn="l"/>
            <a:r>
              <a:rPr lang="en-US" altLang="zh-CN" sz="1800" dirty="0" smtClean="0"/>
              <a:t>J2SE5.0</a:t>
            </a:r>
            <a:r>
              <a:rPr lang="zh-CN" altLang="en-US" sz="1800" dirty="0"/>
              <a:t>发布，代号</a:t>
            </a:r>
            <a:r>
              <a:rPr lang="en-US" altLang="zh-CN" sz="1800" dirty="0"/>
              <a:t>Tiger</a:t>
            </a:r>
            <a:r>
              <a:rPr lang="zh-CN" altLang="en-US" sz="1800" dirty="0"/>
              <a:t>。主要特点是支持泛型、自动装箱、注释处理、</a:t>
            </a:r>
            <a:r>
              <a:rPr lang="en-US" altLang="zh-CN" sz="1800" dirty="0"/>
              <a:t>Instrumentation</a:t>
            </a:r>
            <a:r>
              <a:rPr lang="zh-CN" altLang="en-US" sz="1800" dirty="0" smtClean="0"/>
              <a:t>。</a:t>
            </a:r>
            <a:endParaRPr lang="en-CA" altLang="zh-CN" sz="1800" dirty="0" smtClean="0"/>
          </a:p>
          <a:p>
            <a:pPr algn="l"/>
            <a:endParaRPr lang="en-CA" altLang="zh-CN" sz="1800" dirty="0"/>
          </a:p>
          <a:p>
            <a:pPr algn="l"/>
            <a:r>
              <a:rPr lang="en-US" altLang="zh-CN" sz="1800" dirty="0"/>
              <a:t>2006</a:t>
            </a:r>
            <a:r>
              <a:rPr lang="zh-CN" altLang="en-US" sz="1800" dirty="0"/>
              <a:t>年</a:t>
            </a:r>
            <a:r>
              <a:rPr lang="en-US" altLang="zh-CN" sz="1800" dirty="0"/>
              <a:t>12</a:t>
            </a:r>
            <a:r>
              <a:rPr lang="zh-CN" altLang="en-US" sz="1800" dirty="0"/>
              <a:t>月</a:t>
            </a:r>
          </a:p>
          <a:p>
            <a:pPr algn="l"/>
            <a:r>
              <a:rPr lang="en-US" altLang="zh-CN" sz="1800" dirty="0" smtClean="0"/>
              <a:t>Java </a:t>
            </a:r>
            <a:r>
              <a:rPr lang="en-US" altLang="zh-CN" sz="1800" dirty="0"/>
              <a:t>SE 6</a:t>
            </a:r>
            <a:r>
              <a:rPr lang="zh-CN" altLang="en-US" sz="1800" dirty="0"/>
              <a:t>版本发布，代号</a:t>
            </a:r>
            <a:r>
              <a:rPr lang="en-US" altLang="zh-CN" sz="1800" dirty="0"/>
              <a:t>Mustang</a:t>
            </a:r>
            <a:r>
              <a:rPr lang="zh-CN" altLang="en-US" sz="1800" dirty="0"/>
              <a:t>。主要特点是支持脚本语言、</a:t>
            </a:r>
            <a:r>
              <a:rPr lang="en-US" altLang="zh-CN" sz="1800" dirty="0"/>
              <a:t>JDBC4.0</a:t>
            </a:r>
            <a:r>
              <a:rPr lang="zh-CN" altLang="en-US" sz="1800" dirty="0"/>
              <a:t>、</a:t>
            </a:r>
            <a:r>
              <a:rPr lang="en-US" altLang="zh-CN" sz="1800" dirty="0"/>
              <a:t>Java</a:t>
            </a:r>
            <a:r>
              <a:rPr lang="zh-CN" altLang="en-US" sz="1800" dirty="0"/>
              <a:t>编译</a:t>
            </a:r>
            <a:r>
              <a:rPr lang="en-US" altLang="zh-CN" sz="1800" dirty="0"/>
              <a:t>API</a:t>
            </a:r>
            <a:r>
              <a:rPr lang="zh-CN" altLang="en-US" sz="1800" dirty="0"/>
              <a:t>并整合了</a:t>
            </a:r>
            <a:r>
              <a:rPr lang="en-US" altLang="zh-CN" sz="1800" dirty="0"/>
              <a:t>Web</a:t>
            </a:r>
            <a:r>
              <a:rPr lang="zh-CN" altLang="en-US" sz="1800" dirty="0"/>
              <a:t>服务</a:t>
            </a:r>
            <a:r>
              <a:rPr lang="zh-CN" altLang="en-US" sz="1800" dirty="0" smtClean="0"/>
              <a:t>。</a:t>
            </a:r>
            <a:endParaRPr lang="en-CA" altLang="zh-CN" sz="1800" dirty="0" smtClean="0"/>
          </a:p>
          <a:p>
            <a:pPr algn="l"/>
            <a:endParaRPr lang="en-CA" altLang="zh-CN" sz="1800" dirty="0"/>
          </a:p>
          <a:p>
            <a:pPr algn="l"/>
            <a:r>
              <a:rPr lang="en-US" altLang="zh-CN" sz="1800" dirty="0"/>
              <a:t>2010</a:t>
            </a:r>
            <a:r>
              <a:rPr lang="zh-CN" altLang="en-US" sz="1800" dirty="0"/>
              <a:t>年</a:t>
            </a:r>
            <a:r>
              <a:rPr lang="en-US" altLang="zh-CN" sz="1800" dirty="0"/>
              <a:t>1</a:t>
            </a:r>
            <a:r>
              <a:rPr lang="zh-CN" altLang="en-US" sz="1800" dirty="0"/>
              <a:t>月</a:t>
            </a:r>
          </a:p>
          <a:p>
            <a:pPr algn="l"/>
            <a:r>
              <a:rPr lang="en-US" altLang="zh-CN" sz="1800" dirty="0" smtClean="0"/>
              <a:t>Oracle</a:t>
            </a:r>
            <a:r>
              <a:rPr lang="zh-CN" altLang="en-US" sz="1800" dirty="0"/>
              <a:t>收购</a:t>
            </a:r>
            <a:r>
              <a:rPr lang="en-US" altLang="zh-CN" sz="1800" dirty="0"/>
              <a:t>Sun</a:t>
            </a:r>
            <a:r>
              <a:rPr lang="zh-CN" altLang="en-US" sz="1800" dirty="0"/>
              <a:t>公司及其产品。现在</a:t>
            </a:r>
            <a:r>
              <a:rPr lang="en-US" altLang="zh-CN" sz="1800" dirty="0"/>
              <a:t>Java</a:t>
            </a:r>
            <a:r>
              <a:rPr lang="zh-CN" altLang="en-US" sz="1800" dirty="0"/>
              <a:t>由</a:t>
            </a:r>
            <a:r>
              <a:rPr lang="en-US" altLang="zh-CN" sz="1800" dirty="0"/>
              <a:t>Oracle</a:t>
            </a:r>
            <a:r>
              <a:rPr lang="zh-CN" altLang="en-US" sz="1800" dirty="0"/>
              <a:t>控制</a:t>
            </a:r>
            <a:r>
              <a:rPr lang="zh-CN" altLang="en-US" sz="1800" dirty="0" smtClean="0"/>
              <a:t>。</a:t>
            </a:r>
            <a:endParaRPr lang="en-CA" altLang="zh-CN" sz="1800" dirty="0" smtClean="0"/>
          </a:p>
          <a:p>
            <a:pPr algn="l"/>
            <a:endParaRPr lang="en-CA" altLang="zh-CN" sz="1800" dirty="0"/>
          </a:p>
          <a:p>
            <a:pPr algn="l"/>
            <a:r>
              <a:rPr lang="en-US" altLang="zh-CN" sz="1800" dirty="0"/>
              <a:t>2011</a:t>
            </a:r>
            <a:r>
              <a:rPr lang="zh-CN" altLang="en-US" sz="1800" dirty="0"/>
              <a:t>年</a:t>
            </a:r>
            <a:r>
              <a:rPr lang="en-US" altLang="zh-CN" sz="1800" dirty="0"/>
              <a:t>7</a:t>
            </a:r>
            <a:r>
              <a:rPr lang="zh-CN" altLang="en-US" sz="1800" dirty="0"/>
              <a:t>月</a:t>
            </a:r>
          </a:p>
          <a:p>
            <a:pPr algn="l"/>
            <a:r>
              <a:rPr lang="en-US" altLang="zh-CN" sz="1800" dirty="0" smtClean="0"/>
              <a:t>Java </a:t>
            </a:r>
            <a:r>
              <a:rPr lang="en-US" altLang="zh-CN" sz="1800" dirty="0"/>
              <a:t>SE 7.0</a:t>
            </a:r>
            <a:r>
              <a:rPr lang="zh-CN" altLang="en-US" sz="1800" dirty="0"/>
              <a:t>版本发布，代号</a:t>
            </a:r>
            <a:r>
              <a:rPr lang="en-US" altLang="zh-CN" sz="1800" dirty="0"/>
              <a:t>Dolphin</a:t>
            </a:r>
            <a:r>
              <a:rPr lang="zh-CN" altLang="en-US" sz="1800" dirty="0"/>
              <a:t>。这个版本距上次发布有</a:t>
            </a:r>
            <a:r>
              <a:rPr lang="en-US" altLang="zh-CN" sz="1800" dirty="0"/>
              <a:t>5</a:t>
            </a:r>
            <a:r>
              <a:rPr lang="zh-CN" altLang="en-US" sz="1800" dirty="0"/>
              <a:t>年之久，并且只有这个版本花费了这么久。主要特点是支持动态语言、</a:t>
            </a:r>
            <a:r>
              <a:rPr lang="en-US" altLang="zh-CN" sz="1800" dirty="0"/>
              <a:t>Java </a:t>
            </a:r>
            <a:r>
              <a:rPr lang="en-US" altLang="zh-CN" sz="1800" dirty="0" err="1"/>
              <a:t>nio</a:t>
            </a:r>
            <a:r>
              <a:rPr lang="zh-CN" altLang="en-US" sz="1800" dirty="0"/>
              <a:t>包、多重异常处理、</a:t>
            </a:r>
            <a:r>
              <a:rPr lang="en-US" altLang="zh-CN" sz="1800" dirty="0"/>
              <a:t>try with </a:t>
            </a:r>
            <a:r>
              <a:rPr lang="en-US" altLang="zh-CN" sz="1800" dirty="0" err="1"/>
              <a:t>resourece</a:t>
            </a:r>
            <a:r>
              <a:rPr lang="zh-CN" altLang="en-US" sz="1800" dirty="0"/>
              <a:t>功能和诸多小的增强</a:t>
            </a:r>
            <a:r>
              <a:rPr lang="zh-CN" altLang="en-US" sz="1800" dirty="0" smtClean="0"/>
              <a:t>。</a:t>
            </a:r>
            <a:endParaRPr lang="en-CA" altLang="zh-CN" sz="1800" dirty="0" smtClean="0"/>
          </a:p>
          <a:p>
            <a:pPr algn="l"/>
            <a:endParaRPr lang="en-CA" altLang="zh-CN" sz="1800" dirty="0"/>
          </a:p>
          <a:p>
            <a:pPr algn="l"/>
            <a:r>
              <a:rPr lang="en-US" altLang="zh-CN" sz="1800" dirty="0"/>
              <a:t>2014</a:t>
            </a:r>
            <a:r>
              <a:rPr lang="zh-CN" altLang="en-US" sz="1800" dirty="0"/>
              <a:t>年</a:t>
            </a:r>
            <a:r>
              <a:rPr lang="en-US" altLang="zh-CN" sz="1800" dirty="0"/>
              <a:t>3</a:t>
            </a:r>
            <a:r>
              <a:rPr lang="zh-CN" altLang="en-US" sz="1800" dirty="0"/>
              <a:t>月</a:t>
            </a:r>
            <a:r>
              <a:rPr lang="en-US" altLang="zh-CN" sz="1800" dirty="0"/>
              <a:t>18</a:t>
            </a:r>
            <a:r>
              <a:rPr lang="zh-CN" altLang="en-US" sz="1800" dirty="0"/>
              <a:t>日，</a:t>
            </a:r>
            <a:r>
              <a:rPr lang="en-US" altLang="zh-CN" sz="1800" dirty="0"/>
              <a:t>Oracle</a:t>
            </a:r>
            <a:r>
              <a:rPr lang="zh-CN" altLang="en-US" sz="1800" dirty="0"/>
              <a:t>公司发表</a:t>
            </a:r>
            <a:r>
              <a:rPr lang="en-US" altLang="zh-CN" sz="1800" dirty="0"/>
              <a:t>Java SE 8</a:t>
            </a:r>
            <a:endParaRPr lang="en-US" altLang="zh-CN" sz="1800" dirty="0" smtClean="0"/>
          </a:p>
        </p:txBody>
      </p:sp>
    </p:spTree>
    <p:extLst>
      <p:ext uri="{BB962C8B-B14F-4D97-AF65-F5344CB8AC3E}">
        <p14:creationId xmlns:p14="http://schemas.microsoft.com/office/powerpoint/2010/main" val="1483538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1998 </a:t>
            </a:r>
            <a:r>
              <a:rPr lang="zh-CN" altLang="en-US" sz="1800" dirty="0"/>
              <a:t>年</a:t>
            </a:r>
            <a:r>
              <a:rPr lang="zh-CN" altLang="en-US" sz="1800" dirty="0" smtClean="0"/>
              <a:t>，</a:t>
            </a:r>
            <a:r>
              <a:rPr lang="en-CA" altLang="zh-CN" sz="1800" dirty="0" smtClean="0"/>
              <a:t>IBM</a:t>
            </a:r>
            <a:r>
              <a:rPr lang="zh-CN" altLang="en-US" sz="1800" dirty="0" smtClean="0"/>
              <a:t>开</a:t>
            </a:r>
            <a:r>
              <a:rPr lang="zh-CN" altLang="en-US" sz="1800" dirty="0"/>
              <a:t>始了下一代开发工具技术探索之路，成立了一个项目开发小组，经过两年的发展，</a:t>
            </a:r>
            <a:r>
              <a:rPr lang="en-US" altLang="zh-CN" sz="1800" dirty="0"/>
              <a:t>2000</a:t>
            </a:r>
            <a:r>
              <a:rPr lang="zh-CN" altLang="en-US" sz="1800" dirty="0"/>
              <a:t>年</a:t>
            </a:r>
            <a:r>
              <a:rPr lang="zh-CN" altLang="en-US" sz="1800" dirty="0" smtClean="0"/>
              <a:t>，</a:t>
            </a:r>
            <a:r>
              <a:rPr lang="en-CA" altLang="zh-CN" sz="1800" dirty="0" smtClean="0"/>
              <a:t>IBM</a:t>
            </a:r>
            <a:r>
              <a:rPr lang="zh-CN" altLang="en-US" sz="1800" dirty="0" smtClean="0"/>
              <a:t>决</a:t>
            </a:r>
            <a:r>
              <a:rPr lang="zh-CN" altLang="en-US" sz="1800" dirty="0"/>
              <a:t>定给新一代开发工具项目命名为 </a:t>
            </a:r>
            <a:r>
              <a:rPr lang="en-US" altLang="zh-CN" sz="1800" dirty="0"/>
              <a:t>Eclipse</a:t>
            </a:r>
            <a:r>
              <a:rPr lang="zh-CN" altLang="en-US" sz="1800" dirty="0"/>
              <a:t>，</a:t>
            </a:r>
            <a:r>
              <a:rPr lang="en-US" altLang="zh-CN" sz="1800" dirty="0"/>
              <a:t>Eclipse </a:t>
            </a:r>
            <a:r>
              <a:rPr lang="zh-CN" altLang="en-US" sz="1800" dirty="0"/>
              <a:t>叫法当时只是内部使用的名称。这时候的商业目标就是希望 </a:t>
            </a:r>
            <a:r>
              <a:rPr lang="en-US" altLang="zh-CN" sz="1800" dirty="0"/>
              <a:t>Eclipse </a:t>
            </a:r>
            <a:r>
              <a:rPr lang="zh-CN" altLang="en-US" sz="1800" dirty="0"/>
              <a:t>项目能够吸引开发人员，能发展起一个强大而又充满活力的商业合作伙伴（独立软件供应商）社区</a:t>
            </a:r>
            <a:r>
              <a:rPr lang="zh-CN" altLang="en-US" sz="1800" dirty="0" smtClean="0"/>
              <a:t>。</a:t>
            </a:r>
            <a:endParaRPr lang="en-CA" altLang="zh-CN" sz="1800" dirty="0" smtClean="0"/>
          </a:p>
          <a:p>
            <a:pPr algn="l"/>
            <a:r>
              <a:rPr lang="zh-CN" altLang="en-US" sz="1800" dirty="0" smtClean="0"/>
              <a:t>同时</a:t>
            </a:r>
            <a:r>
              <a:rPr lang="en-CA" altLang="zh-CN" sz="1800" dirty="0" smtClean="0"/>
              <a:t>IBM</a:t>
            </a:r>
            <a:r>
              <a:rPr lang="zh-CN" altLang="en-US" sz="1800" dirty="0" smtClean="0"/>
              <a:t>意</a:t>
            </a:r>
            <a:r>
              <a:rPr lang="zh-CN" altLang="en-US" sz="1800" dirty="0"/>
              <a:t>识到需要用它来对抗 </a:t>
            </a:r>
            <a:r>
              <a:rPr lang="en-US" altLang="zh-CN" sz="1800" dirty="0"/>
              <a:t>Microsoft Visual Studio </a:t>
            </a:r>
            <a:r>
              <a:rPr lang="zh-CN" altLang="en-US" sz="1800" dirty="0"/>
              <a:t>的发展，因此从商业目标考虑，通过开源的方式我们最有机会达到目的。此外，</a:t>
            </a:r>
            <a:r>
              <a:rPr lang="en-US" altLang="zh-CN" sz="1800" dirty="0"/>
              <a:t>IBM </a:t>
            </a:r>
            <a:r>
              <a:rPr lang="zh-CN" altLang="en-US" sz="1800" dirty="0"/>
              <a:t>推出了 </a:t>
            </a:r>
            <a:r>
              <a:rPr lang="en-US" altLang="zh-CN" sz="1800" dirty="0"/>
              <a:t>Eclipse </a:t>
            </a:r>
            <a:r>
              <a:rPr lang="zh-CN" altLang="en-US" sz="1800" dirty="0"/>
              <a:t>试用计划，允许 </a:t>
            </a:r>
            <a:r>
              <a:rPr lang="en-US" altLang="zh-CN" sz="1800" dirty="0"/>
              <a:t>IBM </a:t>
            </a:r>
            <a:r>
              <a:rPr lang="zh-CN" altLang="en-US" sz="1800" dirty="0"/>
              <a:t>以外的开发人员使用 </a:t>
            </a:r>
            <a:r>
              <a:rPr lang="en-US" altLang="zh-CN" sz="1800" dirty="0"/>
              <a:t>Eclipse</a:t>
            </a:r>
            <a:r>
              <a:rPr lang="zh-CN" altLang="en-US" sz="1800" dirty="0" smtClean="0"/>
              <a:t>。</a:t>
            </a:r>
            <a:endParaRPr lang="en-CA" altLang="zh-CN" sz="1800" dirty="0" smtClean="0"/>
          </a:p>
          <a:p>
            <a:pPr algn="l"/>
            <a:endParaRPr lang="en-CA" altLang="zh-CN" sz="1800" dirty="0"/>
          </a:p>
          <a:p>
            <a:pPr algn="l"/>
            <a:r>
              <a:rPr lang="en-US" altLang="zh-CN" sz="1800" dirty="0" smtClean="0"/>
              <a:t>Eclipse </a:t>
            </a:r>
            <a:r>
              <a:rPr lang="zh-CN" altLang="en-US" sz="1800" dirty="0"/>
              <a:t>从此在开发社区广为流传。</a:t>
            </a:r>
            <a:r>
              <a:rPr lang="en-US" altLang="zh-CN" sz="1800" dirty="0"/>
              <a:t>Eclipse </a:t>
            </a:r>
            <a:r>
              <a:rPr lang="zh-CN" altLang="en-US" sz="1800" dirty="0"/>
              <a:t>也就成为这个项目的正式名称。</a:t>
            </a:r>
            <a:endParaRPr lang="en-US" altLang="zh-CN" sz="1800" dirty="0" smtClean="0"/>
          </a:p>
        </p:txBody>
      </p:sp>
    </p:spTree>
    <p:extLst>
      <p:ext uri="{BB962C8B-B14F-4D97-AF65-F5344CB8AC3E}">
        <p14:creationId xmlns:p14="http://schemas.microsoft.com/office/powerpoint/2010/main" val="189000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TotalTime>
  <Words>1686</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SimSun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278</cp:revision>
  <dcterms:created xsi:type="dcterms:W3CDTF">2017-02-14T13:11:35Z</dcterms:created>
  <dcterms:modified xsi:type="dcterms:W3CDTF">2017-04-25T17:49:00Z</dcterms:modified>
</cp:coreProperties>
</file>