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6" r:id="rId2"/>
    <p:sldId id="507" r:id="rId3"/>
    <p:sldId id="502" r:id="rId4"/>
    <p:sldId id="484" r:id="rId5"/>
    <p:sldId id="401" r:id="rId6"/>
    <p:sldId id="402"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00" r:id="rId25"/>
    <p:sldId id="431" r:id="rId26"/>
    <p:sldId id="432" r:id="rId27"/>
    <p:sldId id="433" r:id="rId28"/>
    <p:sldId id="421" r:id="rId29"/>
    <p:sldId id="422" r:id="rId30"/>
    <p:sldId id="423" r:id="rId31"/>
    <p:sldId id="434" r:id="rId32"/>
    <p:sldId id="445" r:id="rId33"/>
    <p:sldId id="435" r:id="rId34"/>
    <p:sldId id="436" r:id="rId35"/>
    <p:sldId id="437" r:id="rId36"/>
    <p:sldId id="438" r:id="rId37"/>
    <p:sldId id="439" r:id="rId38"/>
    <p:sldId id="440" r:id="rId39"/>
    <p:sldId id="442" r:id="rId40"/>
    <p:sldId id="443" r:id="rId41"/>
    <p:sldId id="446" r:id="rId42"/>
    <p:sldId id="447" r:id="rId43"/>
    <p:sldId id="448" r:id="rId44"/>
    <p:sldId id="449" r:id="rId45"/>
    <p:sldId id="485" r:id="rId46"/>
    <p:sldId id="486" r:id="rId47"/>
    <p:sldId id="487" r:id="rId48"/>
    <p:sldId id="505" r:id="rId49"/>
    <p:sldId id="488" r:id="rId50"/>
    <p:sldId id="489" r:id="rId51"/>
    <p:sldId id="490" r:id="rId52"/>
    <p:sldId id="491" r:id="rId53"/>
    <p:sldId id="492" r:id="rId54"/>
    <p:sldId id="493" r:id="rId55"/>
    <p:sldId id="494" r:id="rId56"/>
    <p:sldId id="495" r:id="rId57"/>
    <p:sldId id="496" r:id="rId58"/>
    <p:sldId id="497" r:id="rId59"/>
    <p:sldId id="498" r:id="rId60"/>
    <p:sldId id="499" r:id="rId61"/>
    <p:sldId id="500" r:id="rId62"/>
    <p:sldId id="501" r:id="rId63"/>
    <p:sldId id="430" r:id="rId64"/>
    <p:sldId id="354" r:id="rId65"/>
    <p:sldId id="356" r:id="rId66"/>
    <p:sldId id="357" r:id="rId67"/>
    <p:sldId id="358" r:id="rId68"/>
    <p:sldId id="364" r:id="rId69"/>
    <p:sldId id="355" r:id="rId70"/>
    <p:sldId id="359" r:id="rId71"/>
    <p:sldId id="361" r:id="rId72"/>
    <p:sldId id="362" r:id="rId73"/>
    <p:sldId id="508" r:id="rId74"/>
    <p:sldId id="48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90" d="100"/>
          <a:sy n="90"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01/05/2017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01/05/2017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01/05/2017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01/05/2017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01/05/2017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01/05/2017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01/05/2017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01/05/2017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01/05/2017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01/05/2017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01/05/2017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01/05/2017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2144320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smtClean="0"/>
              <a:t>Unchecked exception</a:t>
            </a:r>
          </a:p>
          <a:p>
            <a:pPr marL="0" indent="0">
              <a:buFont typeface="Arial" panose="020B0604020202020204" pitchFamily="34" charset="0"/>
              <a:buNone/>
            </a:pPr>
            <a:r>
              <a:rPr lang="zh-CN" altLang="en-US" sz="2000" smtClean="0"/>
              <a:t>非检查异常，也称运行时异常</a:t>
            </a:r>
            <a:r>
              <a:rPr lang="en-CA" altLang="zh-CN" sz="2000" smtClean="0"/>
              <a:t>RuntimeException </a:t>
            </a:r>
            <a:r>
              <a:rPr lang="zh-CN" altLang="en-CA" sz="2000" smtClean="0"/>
              <a:t>，</a:t>
            </a:r>
            <a:r>
              <a:rPr lang="zh-CN" altLang="en-US" sz="2000" smtClean="0"/>
              <a:t>继承自</a:t>
            </a:r>
            <a:r>
              <a:rPr lang="en-CA" altLang="zh-CN" sz="2000" smtClean="0"/>
              <a:t>RuntimeException</a:t>
            </a:r>
            <a:r>
              <a:rPr lang="zh-CN" altLang="en-CA" sz="2000" smtClean="0"/>
              <a:t>，</a:t>
            </a:r>
            <a:r>
              <a:rPr lang="zh-CN" altLang="en-US" sz="2000" smtClean="0"/>
              <a:t>所有非检查都有个特点，就是代码不需要处理它们的异常也能通过编译，所以它们称作</a:t>
            </a:r>
            <a:r>
              <a:rPr lang="en-CA" altLang="zh-CN" sz="2000" smtClean="0"/>
              <a:t>unchecked exception</a:t>
            </a:r>
            <a:r>
              <a:rPr lang="zh-CN" altLang="en-CA" sz="2000" smtClean="0"/>
              <a:t>。</a:t>
            </a:r>
            <a:r>
              <a:rPr lang="en-CA" altLang="zh-CN" sz="2000" smtClean="0"/>
              <a:t>RuntimeException </a:t>
            </a:r>
            <a:r>
              <a:rPr lang="zh-CN" altLang="en-US" sz="2000" smtClean="0"/>
              <a:t>本身也是继承自</a:t>
            </a:r>
            <a:r>
              <a:rPr lang="en-CA" altLang="zh-CN" sz="2000" smtClean="0"/>
              <a:t>Exception</a:t>
            </a:r>
            <a:r>
              <a:rPr lang="zh-CN" altLang="en-CA" sz="2000" smtClean="0"/>
              <a:t>。</a:t>
            </a:r>
          </a:p>
          <a:p>
            <a:pPr marL="0" indent="0">
              <a:buFont typeface="Arial" panose="020B0604020202020204" pitchFamily="34" charset="0"/>
              <a:buNone/>
            </a:pPr>
            <a:endParaRPr lang="zh-CN" altLang="en-CA" sz="2000" smtClean="0"/>
          </a:p>
          <a:p>
            <a:pPr marL="0" indent="0">
              <a:buFont typeface="Arial" panose="020B0604020202020204" pitchFamily="34" charset="0"/>
              <a:buNone/>
            </a:pPr>
            <a:r>
              <a:rPr lang="zh-CN" altLang="en-US" sz="2000" smtClean="0"/>
              <a:t>常见的非检查异常有：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NullPointerException</a:t>
            </a:r>
          </a:p>
          <a:p>
            <a:pPr marL="0" indent="0">
              <a:buFont typeface="Arial" panose="020B0604020202020204" pitchFamily="34" charset="0"/>
              <a:buNone/>
            </a:pPr>
            <a:r>
              <a:rPr lang="en-CA" altLang="zh-CN" sz="2000" smtClean="0"/>
              <a:t>IllegalArgumentException</a:t>
            </a:r>
          </a:p>
          <a:p>
            <a:pPr marL="0" indent="0">
              <a:buFont typeface="Arial" panose="020B0604020202020204" pitchFamily="34" charset="0"/>
              <a:buNone/>
            </a:pPr>
            <a:r>
              <a:rPr lang="en-CA" altLang="zh-CN" sz="2000" smtClean="0"/>
              <a:t>NumberFormatException</a:t>
            </a:r>
          </a:p>
          <a:p>
            <a:pPr marL="0" indent="0">
              <a:buFont typeface="Arial" panose="020B0604020202020204" pitchFamily="34" charset="0"/>
              <a:buNone/>
            </a:pPr>
            <a:r>
              <a:rPr lang="en-CA" altLang="zh-CN" sz="2000" smtClean="0"/>
              <a:t>IndexOutOfBoundsException</a:t>
            </a:r>
          </a:p>
          <a:p>
            <a:pPr marL="0" indent="0">
              <a:buFont typeface="Arial" panose="020B0604020202020204" pitchFamily="34" charset="0"/>
              <a:buNone/>
            </a:pPr>
            <a:r>
              <a:rPr lang="en-CA" altLang="zh-CN" sz="2000" smtClean="0"/>
              <a:t>IllegalStateException</a:t>
            </a:r>
            <a:endParaRPr lang="en-CA" altLang="en-US" sz="2000" smtClean="0"/>
          </a:p>
        </p:txBody>
      </p:sp>
    </p:spTree>
    <p:extLst>
      <p:ext uri="{BB962C8B-B14F-4D97-AF65-F5344CB8AC3E}">
        <p14:creationId xmlns:p14="http://schemas.microsoft.com/office/powerpoint/2010/main" val="117192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检查 </a:t>
            </a:r>
            <a:r>
              <a:rPr lang="en-US" altLang="zh-CN" sz="2000" smtClean="0"/>
              <a:t>(Checked) </a:t>
            </a:r>
            <a:r>
              <a:rPr lang="zh-CN" altLang="en-US" sz="2000" smtClean="0"/>
              <a:t>异常与非检查 </a:t>
            </a:r>
            <a:r>
              <a:rPr lang="en-US" altLang="zh-CN" sz="2000" smtClean="0"/>
              <a:t>(Unchecked) </a:t>
            </a:r>
            <a:r>
              <a:rPr lang="zh-CN" altLang="en-US" sz="2000" smtClean="0"/>
              <a:t>异常</a:t>
            </a:r>
          </a:p>
          <a:p>
            <a:pPr marL="0" indent="0" eaLnBrk="1" hangingPunct="1">
              <a:buFont typeface="Arial" panose="020B0604020202020204" pitchFamily="34" charset="0"/>
              <a:buNone/>
            </a:pPr>
            <a:r>
              <a:rPr lang="en-US" altLang="zh-CN" sz="2000" smtClean="0"/>
              <a:t>Java </a:t>
            </a:r>
            <a:r>
              <a:rPr lang="zh-CN" altLang="en-US" sz="2000" smtClean="0"/>
              <a:t>语言规范将派生于 </a:t>
            </a:r>
            <a:r>
              <a:rPr lang="en-US" altLang="zh-CN" sz="2000" smtClean="0"/>
              <a:t>Error </a:t>
            </a:r>
            <a:r>
              <a:rPr lang="zh-CN" altLang="en-US" sz="2000" smtClean="0"/>
              <a:t>类或 </a:t>
            </a:r>
            <a:r>
              <a:rPr lang="en-US" altLang="zh-CN" sz="2000" smtClean="0"/>
              <a:t>RuntimeException </a:t>
            </a:r>
            <a:r>
              <a:rPr lang="zh-CN" altLang="en-US" sz="2000" smtClean="0"/>
              <a:t>类的所有异常都称为非检查异常。除非检查异常以外的所有异常都称为检查异常。检查异常对方法调用者来说属于必须处理的异常，当一个应用系统定义了大量或者容易产生很多检查异常的方法调用，程序中会有很多的异常处理代码。</a:t>
            </a:r>
          </a:p>
          <a:p>
            <a:pPr marL="0" indent="0" eaLnBrk="1" hangingPunct="1">
              <a:buFont typeface="Arial" panose="020B0604020202020204" pitchFamily="34" charset="0"/>
              <a:buNone/>
            </a:pPr>
            <a:r>
              <a:rPr lang="zh-CN" altLang="en-US" sz="2000" smtClean="0"/>
              <a:t>如果一个异常是致命的且不可恢复并且对于捕获该异常的方法根本不知如何处理时，或者捕获这类异常无任何益处，笔者认为应该定义这类异常为非检查异常，由顶层专门的异常处理程序处理；像数据库连接错误、网络连接错误或者文件打不开等之类的异常一般均属于非检查异常。这类异常一般与外部环境相关，一旦出现，基本无法有效地处理。</a:t>
            </a:r>
          </a:p>
          <a:p>
            <a:pPr marL="0" indent="0" eaLnBrk="1" hangingPunct="1">
              <a:buFont typeface="Arial" panose="020B0604020202020204" pitchFamily="34" charset="0"/>
              <a:buNone/>
            </a:pPr>
            <a:r>
              <a:rPr lang="zh-CN" altLang="en-US" sz="2000" smtClean="0"/>
              <a:t>而对于一些具备可以回避异常或预料内可以恢复并存在相应的处理方法的异常，可以定义该类异常为检查异常。像一般由输入不合法数据引起的异常或者与业务相关的一些异常，基本上属于检查异常。当出现这类异常，一般可以经过有效处理或通过重试可以恢复正常状态。</a:t>
            </a:r>
            <a:endParaRPr lang="en-CA" altLang="en-US" sz="2000" smtClean="0"/>
          </a:p>
        </p:txBody>
      </p:sp>
    </p:spTree>
    <p:extLst>
      <p:ext uri="{BB962C8B-B14F-4D97-AF65-F5344CB8AC3E}">
        <p14:creationId xmlns:p14="http://schemas.microsoft.com/office/powerpoint/2010/main" val="301768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由于检查异常属于必须处理的异常，在存在大量的检查异常的程序中，意味着很多的异常处理代码。另外，检查异常也导致破坏接口方法。如果一个接口上的某个方法已被多处使用，当为这个方法添加一个检查异常时，导致所有调用此方法的代码都需要修改处理该异常。当然，存在合适数量的检查异常，无疑是比较优雅的，有助于避免许多潜在的错误。</a:t>
            </a:r>
          </a:p>
          <a:p>
            <a:pPr marL="0" indent="0" eaLnBrk="1" hangingPunct="1">
              <a:buFont typeface="Arial" panose="020B0604020202020204" pitchFamily="34" charset="0"/>
              <a:buNone/>
            </a:pPr>
            <a:r>
              <a:rPr lang="zh-CN" altLang="en-US" sz="2000" smtClean="0"/>
              <a:t>到底何时使用检查异常，何时使用非检查异常，并没有一个绝对的标准，需要依具体情况而定。很多情况，在我们的程序中需要将检查异常包装成非检查异常抛给顶层程序统一处理；而有些情况，需要将非检查异常包装成检查异常统一抛出。</a:t>
            </a:r>
            <a:endParaRPr lang="en-CA" altLang="en-US" sz="2000" smtClean="0"/>
          </a:p>
        </p:txBody>
      </p:sp>
    </p:spTree>
    <p:extLst>
      <p:ext uri="{BB962C8B-B14F-4D97-AF65-F5344CB8AC3E}">
        <p14:creationId xmlns:p14="http://schemas.microsoft.com/office/powerpoint/2010/main" val="88344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在</a:t>
            </a:r>
            <a:r>
              <a:rPr lang="en-US" altLang="zh-CN" sz="2000" smtClean="0"/>
              <a:t>Java</a:t>
            </a:r>
            <a:r>
              <a:rPr lang="zh-CN" altLang="en-US" sz="2000" smtClean="0"/>
              <a:t>中如果需要处理异常，必须先对异常进行捕获，然后再对异常情况进行处理。如何对可能发生异常的代码进行异常捕获和处理呢？使用</a:t>
            </a:r>
            <a:r>
              <a:rPr lang="en-US" altLang="zh-CN" sz="2000" smtClean="0"/>
              <a:t>try</a:t>
            </a:r>
            <a:r>
              <a:rPr lang="zh-CN" altLang="en-US" sz="2000" smtClean="0"/>
              <a:t>和</a:t>
            </a:r>
            <a:r>
              <a:rPr lang="en-US" altLang="zh-CN" sz="2000" smtClean="0"/>
              <a:t>catch</a:t>
            </a:r>
            <a:r>
              <a:rPr lang="zh-CN" altLang="en-US" sz="2000" smtClean="0"/>
              <a:t>关键字即可，如下面一段代码所示：</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en-CA" altLang="en-US" sz="2000" smtClean="0"/>
              <a:t>try {</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catch (IOException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409700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被</a:t>
            </a:r>
            <a:r>
              <a:rPr lang="en-US" altLang="zh-CN" sz="2000" smtClean="0"/>
              <a:t>try</a:t>
            </a:r>
            <a:r>
              <a:rPr lang="zh-CN" altLang="en-US" sz="2000" smtClean="0"/>
              <a:t>块包围的代码说明这段代码可能会发生异常，一旦发生异常，异常便会被</a:t>
            </a:r>
            <a:r>
              <a:rPr lang="en-US" altLang="zh-CN" sz="2000" smtClean="0"/>
              <a:t>catch</a:t>
            </a:r>
            <a:r>
              <a:rPr lang="zh-CN" altLang="en-US" sz="2000" smtClean="0"/>
              <a:t>捕获到，然后需要在</a:t>
            </a:r>
            <a:r>
              <a:rPr lang="en-US" altLang="zh-CN" sz="2000" smtClean="0"/>
              <a:t>catch</a:t>
            </a:r>
            <a:r>
              <a:rPr lang="zh-CN" altLang="en-US" sz="2000" smtClean="0"/>
              <a:t>块中进行异常处理。</a:t>
            </a:r>
          </a:p>
          <a:p>
            <a:pPr marL="0" indent="0">
              <a:buFont typeface="Arial" panose="020B0604020202020204" pitchFamily="34" charset="0"/>
              <a:buNone/>
            </a:pPr>
            <a:r>
              <a:rPr lang="zh-CN" altLang="en-US" sz="2000" smtClean="0"/>
              <a:t>　　这是一种处理异常的方式。在</a:t>
            </a:r>
            <a:r>
              <a:rPr lang="en-US" altLang="zh-CN" sz="2000" smtClean="0"/>
              <a:t>Java</a:t>
            </a:r>
            <a:r>
              <a:rPr lang="zh-CN" altLang="en-US" sz="2000" smtClean="0"/>
              <a:t>中还提供了另一种异常处理方式即抛出异常，顾名思义，也就是说一旦发生异常，我把这个异常抛出去，让调用者去进行处理，自己不进行具体的处理，此时需要用到</a:t>
            </a:r>
            <a:r>
              <a:rPr lang="en-US" altLang="zh-CN" sz="2000" smtClean="0"/>
              <a:t>throw</a:t>
            </a:r>
            <a:r>
              <a:rPr lang="zh-CN" altLang="en-US" sz="2000" smtClean="0"/>
              <a:t>和</a:t>
            </a:r>
            <a:r>
              <a:rPr lang="en-US" altLang="zh-CN" sz="2000" smtClean="0"/>
              <a:t>throws</a:t>
            </a:r>
            <a:r>
              <a:rPr lang="zh-CN" altLang="en-US" sz="2000" smtClean="0"/>
              <a:t>关键字。　</a:t>
            </a:r>
            <a:endParaRPr lang="en-CA" altLang="zh-CN" sz="2000" smtClean="0"/>
          </a:p>
        </p:txBody>
      </p:sp>
    </p:spTree>
    <p:extLst>
      <p:ext uri="{BB962C8B-B14F-4D97-AF65-F5344CB8AC3E}">
        <p14:creationId xmlns:p14="http://schemas.microsoft.com/office/powerpoint/2010/main" val="232743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en-CA" altLang="en-US" sz="2000" smtClean="0"/>
              <a:t>public class Main {</a:t>
            </a:r>
          </a:p>
          <a:p>
            <a:pPr marL="0" indent="0">
              <a:buFont typeface="Arial" panose="020B0604020202020204" pitchFamily="34" charset="0"/>
              <a:buNone/>
            </a:pPr>
            <a:r>
              <a:rPr lang="en-CA" altLang="en-US" sz="2000" smtClean="0"/>
              <a:t>    public static void main(String[] args) {</a:t>
            </a:r>
          </a:p>
          <a:p>
            <a:pPr marL="0" indent="0">
              <a:buFont typeface="Arial" panose="020B0604020202020204" pitchFamily="34" charset="0"/>
              <a:buNone/>
            </a:pPr>
            <a:r>
              <a:rPr lang="en-CA" altLang="en-US" sz="2000" smtClean="0"/>
              <a:t>        try {</a:t>
            </a:r>
          </a:p>
          <a:p>
            <a:pPr marL="0" indent="0">
              <a:buFont typeface="Arial" panose="020B0604020202020204" pitchFamily="34" charset="0"/>
              <a:buNone/>
            </a:pPr>
            <a:r>
              <a:rPr lang="en-CA" altLang="en-US" sz="2000" smtClean="0"/>
              <a:t>            createFile();</a:t>
            </a:r>
          </a:p>
          <a:p>
            <a:pPr marL="0" indent="0">
              <a:buFont typeface="Arial" panose="020B0604020202020204" pitchFamily="34" charset="0"/>
              <a:buNone/>
            </a:pPr>
            <a:r>
              <a:rPr lang="en-CA" altLang="en-US" sz="2000" smtClean="0"/>
              <a:t>        } catch (Exception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public static void createFile() throws IOException{</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a:t>
            </a:r>
          </a:p>
          <a:p>
            <a:pPr marL="0" indent="0">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19095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这段代码和上面一段代码的区别是，在实际的</a:t>
            </a:r>
            <a:r>
              <a:rPr lang="en-US" altLang="zh-CN" sz="2000" smtClean="0"/>
              <a:t>createFile</a:t>
            </a:r>
            <a:r>
              <a:rPr lang="zh-CN" altLang="en-US" sz="2000" smtClean="0"/>
              <a:t>方法中并没有捕获异常，而是用</a:t>
            </a:r>
            <a:r>
              <a:rPr lang="en-US" altLang="zh-CN" sz="2000" smtClean="0"/>
              <a:t>throws</a:t>
            </a:r>
            <a:r>
              <a:rPr lang="zh-CN" altLang="en-US" sz="2000" smtClean="0"/>
              <a:t>关键字声明抛出异常，即告知这个方法的调用者此方法可能会抛出</a:t>
            </a:r>
            <a:r>
              <a:rPr lang="en-US" altLang="zh-CN" sz="2000" smtClean="0"/>
              <a:t>IOException</a:t>
            </a:r>
            <a:r>
              <a:rPr lang="zh-CN" altLang="en-US" sz="2000" smtClean="0"/>
              <a:t>。那么在</a:t>
            </a:r>
            <a:r>
              <a:rPr lang="en-US" altLang="zh-CN" sz="2000" smtClean="0"/>
              <a:t>main</a:t>
            </a:r>
            <a:r>
              <a:rPr lang="zh-CN" altLang="en-US" sz="2000" smtClean="0"/>
              <a:t>方法中调用</a:t>
            </a:r>
            <a:r>
              <a:rPr lang="en-US" altLang="zh-CN" sz="2000" smtClean="0"/>
              <a:t>createFile</a:t>
            </a:r>
            <a:r>
              <a:rPr lang="zh-CN" altLang="en-US" sz="2000" smtClean="0"/>
              <a:t>方法的时候，采用</a:t>
            </a:r>
            <a:r>
              <a:rPr lang="en-US" altLang="zh-CN" sz="2000" smtClean="0"/>
              <a:t>try...catch</a:t>
            </a:r>
            <a:r>
              <a:rPr lang="zh-CN" altLang="en-US" sz="2000" smtClean="0"/>
              <a:t>块进行了异常捕获处理。</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zh-CN" altLang="en-US" sz="2000" smtClean="0"/>
              <a:t>　当然还可以采用</a:t>
            </a:r>
            <a:r>
              <a:rPr lang="en-US" altLang="zh-CN" sz="2000" smtClean="0"/>
              <a:t>throw</a:t>
            </a:r>
            <a:r>
              <a:rPr lang="zh-CN" altLang="en-US" sz="2000" smtClean="0"/>
              <a:t>关键字手动来抛出异常对象。下面看一个例子：</a:t>
            </a:r>
            <a:endParaRPr lang="en-CA" altLang="en-US" sz="2000" smtClean="0"/>
          </a:p>
        </p:txBody>
      </p:sp>
    </p:spTree>
    <p:extLst>
      <p:ext uri="{BB962C8B-B14F-4D97-AF65-F5344CB8AC3E}">
        <p14:creationId xmlns:p14="http://schemas.microsoft.com/office/powerpoint/2010/main" val="296319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55600"/>
            <a:ext cx="10515600" cy="5821363"/>
          </a:xfrm>
        </p:spPr>
        <p:txBody>
          <a:bodyPr>
            <a:normAutofit fontScale="77500" lnSpcReduction="20000"/>
          </a:bodyPr>
          <a:lstStyle/>
          <a:p>
            <a:pPr marL="0" indent="0">
              <a:buFont typeface="Arial" panose="020B0604020202020204" pitchFamily="34" charset="0"/>
              <a:buNone/>
            </a:pPr>
            <a:r>
              <a:rPr lang="en-CA" altLang="zh-CN" sz="2000" dirty="0" smtClean="0"/>
              <a:t>public class Main {</a:t>
            </a:r>
          </a:p>
          <a:p>
            <a:pPr marL="0" indent="0">
              <a:buFont typeface="Arial" panose="020B0604020202020204" pitchFamily="34" charset="0"/>
              <a:buNone/>
            </a:pPr>
            <a:r>
              <a:rPr lang="en-CA" altLang="zh-CN" sz="2000" dirty="0" smtClean="0"/>
              <a:t>    public static void main(String[] </a:t>
            </a:r>
            <a:r>
              <a:rPr lang="en-CA" altLang="zh-CN" sz="2000" dirty="0" err="1" smtClean="0"/>
              <a:t>args</a:t>
            </a:r>
            <a:r>
              <a:rPr lang="en-CA" altLang="zh-CN" sz="2000" dirty="0" smtClean="0"/>
              <a:t>) {</a:t>
            </a:r>
          </a:p>
          <a:p>
            <a:pPr marL="0" indent="0">
              <a:buFont typeface="Arial" panose="020B0604020202020204" pitchFamily="34" charset="0"/>
              <a:buNone/>
            </a:pPr>
            <a:r>
              <a:rPr lang="en-CA" altLang="zh-CN" sz="2000" dirty="0" smtClean="0"/>
              <a:t>        try {</a:t>
            </a:r>
          </a:p>
          <a:p>
            <a:pPr marL="0" indent="0">
              <a:buFont typeface="Arial" panose="020B0604020202020204" pitchFamily="34" charset="0"/>
              <a:buNone/>
            </a:pPr>
            <a:r>
              <a:rPr lang="en-CA" altLang="zh-CN" sz="2000" dirty="0" smtClean="0"/>
              <a:t>            </a:t>
            </a:r>
            <a:r>
              <a:rPr lang="en-CA" altLang="zh-CN" sz="2000" dirty="0" err="1" smtClean="0"/>
              <a:t>int</a:t>
            </a:r>
            <a:r>
              <a:rPr lang="en-CA" altLang="zh-CN" sz="2000" dirty="0" smtClean="0"/>
              <a:t>[] data = new </a:t>
            </a:r>
            <a:r>
              <a:rPr lang="en-CA" altLang="zh-CN" sz="2000" dirty="0" err="1" smtClean="0"/>
              <a:t>int</a:t>
            </a:r>
            <a:r>
              <a:rPr lang="en-CA" altLang="zh-CN" sz="2000" dirty="0" smtClean="0"/>
              <a:t>[]{1,2,3};</a:t>
            </a:r>
          </a:p>
          <a:p>
            <a:pPr marL="0" indent="0">
              <a:buFont typeface="Arial" panose="020B0604020202020204" pitchFamily="34" charset="0"/>
              <a:buNone/>
            </a:pPr>
            <a:r>
              <a:rPr lang="en-CA" altLang="zh-CN" sz="2000" dirty="0" smtClean="0"/>
              <a:t>            </a:t>
            </a:r>
            <a:r>
              <a:rPr lang="en-CA" altLang="zh-CN" sz="2000" dirty="0" err="1" smtClean="0"/>
              <a:t>System.out.println</a:t>
            </a:r>
            <a:r>
              <a:rPr lang="en-CA" altLang="zh-CN" sz="2000" dirty="0" smtClean="0"/>
              <a:t>(</a:t>
            </a:r>
            <a:r>
              <a:rPr lang="en-CA" altLang="zh-CN" sz="2000" dirty="0" err="1" smtClean="0"/>
              <a:t>getDataByIndex</a:t>
            </a:r>
            <a:r>
              <a:rPr lang="en-CA" altLang="zh-CN" sz="2000" dirty="0" smtClean="0"/>
              <a:t>(-1,data));</a:t>
            </a:r>
          </a:p>
          <a:p>
            <a:pPr marL="0" indent="0">
              <a:buFont typeface="Arial" panose="020B0604020202020204" pitchFamily="34" charset="0"/>
              <a:buNone/>
            </a:pPr>
            <a:r>
              <a:rPr lang="en-CA" altLang="zh-CN" sz="2000" dirty="0" smtClean="0"/>
              <a:t>        } catch (Exception e) {</a:t>
            </a:r>
          </a:p>
          <a:p>
            <a:pPr marL="0" indent="0">
              <a:buFont typeface="Arial" panose="020B0604020202020204" pitchFamily="34" charset="0"/>
              <a:buNone/>
            </a:pPr>
            <a:r>
              <a:rPr lang="en-CA" altLang="zh-CN" sz="2000" dirty="0" smtClean="0"/>
              <a:t>            </a:t>
            </a:r>
            <a:r>
              <a:rPr lang="en-CA" altLang="zh-CN" sz="2000" dirty="0" err="1" smtClean="0"/>
              <a:t>System.out.println</a:t>
            </a:r>
            <a:r>
              <a:rPr lang="en-CA" altLang="zh-CN" sz="2000" dirty="0" smtClean="0"/>
              <a:t>(</a:t>
            </a:r>
            <a:r>
              <a:rPr lang="en-CA" altLang="zh-CN" sz="2000" dirty="0" err="1" smtClean="0"/>
              <a:t>e.getMessage</a:t>
            </a:r>
            <a:r>
              <a:rPr lang="en-CA" altLang="zh-CN" sz="2000" dirty="0" smtClean="0"/>
              <a:t>());</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public static </a:t>
            </a:r>
            <a:r>
              <a:rPr lang="en-CA" altLang="zh-CN" sz="2000" dirty="0" err="1" smtClean="0"/>
              <a:t>int</a:t>
            </a:r>
            <a:r>
              <a:rPr lang="en-CA" altLang="zh-CN" sz="2000" dirty="0" smtClean="0"/>
              <a:t> </a:t>
            </a:r>
            <a:r>
              <a:rPr lang="en-CA" altLang="zh-CN" sz="2000" dirty="0" err="1" smtClean="0"/>
              <a:t>getDataByIndex</a:t>
            </a:r>
            <a:r>
              <a:rPr lang="en-CA" altLang="zh-CN" sz="2000" dirty="0" smtClean="0"/>
              <a:t>(</a:t>
            </a:r>
            <a:r>
              <a:rPr lang="en-CA" altLang="zh-CN" sz="2000" dirty="0" err="1" smtClean="0"/>
              <a:t>int</a:t>
            </a:r>
            <a:r>
              <a:rPr lang="en-CA" altLang="zh-CN" sz="2000" dirty="0" smtClean="0"/>
              <a:t> </a:t>
            </a:r>
            <a:r>
              <a:rPr lang="en-CA" altLang="zh-CN" sz="2000" dirty="0" err="1" smtClean="0"/>
              <a:t>index,int</a:t>
            </a:r>
            <a:r>
              <a:rPr lang="en-CA" altLang="zh-CN" sz="2000" dirty="0" smtClean="0"/>
              <a:t>[] data) {</a:t>
            </a:r>
          </a:p>
          <a:p>
            <a:pPr marL="0" indent="0">
              <a:buFont typeface="Arial" panose="020B0604020202020204" pitchFamily="34" charset="0"/>
              <a:buNone/>
            </a:pPr>
            <a:r>
              <a:rPr lang="en-CA" altLang="zh-CN" sz="2000" dirty="0" smtClean="0"/>
              <a:t>        if(index&lt;0||index&gt;=</a:t>
            </a:r>
            <a:r>
              <a:rPr lang="en-CA" altLang="zh-CN" sz="2000" dirty="0" err="1" smtClean="0"/>
              <a:t>data.length</a:t>
            </a:r>
            <a:r>
              <a:rPr lang="en-CA" altLang="zh-CN" sz="2000" dirty="0" smtClean="0"/>
              <a:t>){</a:t>
            </a:r>
          </a:p>
          <a:p>
            <a:pPr marL="0" indent="0">
              <a:buFont typeface="Arial" panose="020B0604020202020204" pitchFamily="34" charset="0"/>
              <a:buNone/>
            </a:pPr>
            <a:r>
              <a:rPr lang="en-CA" altLang="zh-CN" sz="2000" dirty="0" smtClean="0"/>
              <a:t>            throw new </a:t>
            </a:r>
            <a:r>
              <a:rPr lang="en-CA" altLang="zh-CN" sz="2000" dirty="0" err="1" smtClean="0"/>
              <a:t>ArrayIndexOutOfBoundsException</a:t>
            </a:r>
            <a:r>
              <a:rPr lang="en-CA" altLang="zh-CN" sz="2000" dirty="0" smtClean="0"/>
              <a:t>("</a:t>
            </a:r>
            <a:r>
              <a:rPr lang="zh-CN" altLang="en-US" sz="2000" dirty="0" smtClean="0"/>
              <a:t>数组下标越界</a:t>
            </a:r>
            <a:r>
              <a:rPr lang="en-US" altLang="zh-CN" sz="2000" dirty="0" smtClean="0"/>
              <a:t>");</a:t>
            </a:r>
          </a:p>
          <a:p>
            <a:pPr marL="0" indent="0">
              <a:buFont typeface="Arial" panose="020B0604020202020204" pitchFamily="34" charset="0"/>
              <a:buNone/>
            </a:pPr>
            <a:r>
              <a:rPr lang="en-US" altLang="zh-CN" sz="2000" dirty="0"/>
              <a:t> </a:t>
            </a:r>
            <a:r>
              <a:rPr lang="en-US" altLang="zh-CN" sz="2000" dirty="0" smtClean="0"/>
              <a:t>           </a:t>
            </a:r>
            <a:r>
              <a:rPr lang="en-US" altLang="zh-CN" sz="2000" dirty="0" err="1" smtClean="0"/>
              <a:t>System.out.println</a:t>
            </a:r>
            <a:r>
              <a:rPr lang="en-US" altLang="zh-CN" sz="2000" dirty="0" smtClean="0"/>
              <a:t>(“fatal errors!”);</a:t>
            </a:r>
          </a:p>
          <a:p>
            <a:pPr marL="0" indent="0">
              <a:buFont typeface="Arial" panose="020B0604020202020204" pitchFamily="34" charset="0"/>
              <a:buNone/>
            </a:pPr>
            <a:r>
              <a:rPr lang="en-US" altLang="zh-CN" sz="2000" dirty="0"/>
              <a:t> </a:t>
            </a:r>
            <a:r>
              <a:rPr lang="en-US" altLang="zh-CN" sz="2000" dirty="0" smtClean="0"/>
              <a:t>       }</a:t>
            </a:r>
          </a:p>
          <a:p>
            <a:pPr marL="0" indent="0">
              <a:buFont typeface="Arial" panose="020B0604020202020204" pitchFamily="34" charset="0"/>
              <a:buNone/>
            </a:pPr>
            <a:r>
              <a:rPr lang="en-US" altLang="zh-CN" sz="2000" dirty="0" smtClean="0"/>
              <a:t>        </a:t>
            </a:r>
            <a:r>
              <a:rPr lang="en-CA" altLang="zh-CN" sz="2000" dirty="0" smtClean="0"/>
              <a:t>return data[index];</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a:t>
            </a:r>
            <a:endParaRPr lang="en-CA" altLang="en-US" sz="2000" dirty="0" smtClean="0"/>
          </a:p>
        </p:txBody>
      </p:sp>
    </p:spTree>
    <p:extLst>
      <p:ext uri="{BB962C8B-B14F-4D97-AF65-F5344CB8AC3E}">
        <p14:creationId xmlns:p14="http://schemas.microsoft.com/office/powerpoint/2010/main" val="151444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也就说在</a:t>
            </a:r>
            <a:r>
              <a:rPr lang="en-US" altLang="zh-CN" sz="2000" smtClean="0"/>
              <a:t>Java</a:t>
            </a:r>
            <a:r>
              <a:rPr lang="zh-CN" altLang="en-US" sz="2000" smtClean="0"/>
              <a:t>中进行异常处理的话，对于可能会发生异常的代码，可以选择三种方法来进行异常处理：</a:t>
            </a:r>
          </a:p>
          <a:p>
            <a:pPr marL="0" indent="0">
              <a:buFont typeface="Arial" panose="020B0604020202020204" pitchFamily="34" charset="0"/>
              <a:buNone/>
            </a:pPr>
            <a:r>
              <a:rPr lang="zh-CN" altLang="en-US" sz="2000" smtClean="0"/>
              <a:t>　　</a:t>
            </a:r>
            <a:r>
              <a:rPr lang="en-US" altLang="zh-CN" sz="2000" smtClean="0"/>
              <a:t>1</a:t>
            </a:r>
            <a:r>
              <a:rPr lang="zh-CN" altLang="en-US" sz="2000" smtClean="0"/>
              <a:t>）对代码块用</a:t>
            </a:r>
            <a:r>
              <a:rPr lang="en-US" altLang="zh-CN" sz="2000" smtClean="0"/>
              <a:t>try..catch</a:t>
            </a:r>
            <a:r>
              <a:rPr lang="zh-CN" altLang="en-US" sz="2000" smtClean="0"/>
              <a:t>进行异常捕获处理；</a:t>
            </a:r>
          </a:p>
          <a:p>
            <a:pPr marL="0" indent="0">
              <a:buFont typeface="Arial" panose="020B0604020202020204" pitchFamily="34" charset="0"/>
              <a:buNone/>
            </a:pPr>
            <a:r>
              <a:rPr lang="zh-CN" altLang="en-US" sz="2000" smtClean="0"/>
              <a:t>　　</a:t>
            </a:r>
            <a:r>
              <a:rPr lang="en-US" altLang="zh-CN" sz="2000" smtClean="0"/>
              <a:t>2</a:t>
            </a:r>
            <a:r>
              <a:rPr lang="zh-CN" altLang="en-US" sz="2000" smtClean="0"/>
              <a:t>）在 该代码的方法体外用</a:t>
            </a:r>
            <a:r>
              <a:rPr lang="en-US" altLang="zh-CN" sz="2000" smtClean="0"/>
              <a:t>throws</a:t>
            </a:r>
            <a:r>
              <a:rPr lang="zh-CN" altLang="en-US" sz="2000" smtClean="0"/>
              <a:t>进行抛出声明，告知此方法的调用者这段代码可能会出现这些异常，你需要谨慎处理。此时有两种情况：</a:t>
            </a:r>
          </a:p>
          <a:p>
            <a:pPr marL="0" indent="0">
              <a:buFont typeface="Arial" panose="020B0604020202020204" pitchFamily="34" charset="0"/>
              <a:buNone/>
            </a:pPr>
            <a:r>
              <a:rPr lang="zh-CN" altLang="en-US" sz="2000" smtClean="0"/>
              <a:t>　　　　如果声明抛出的异常是非运行时异常，此方法的调用者必须显示地用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如果声明抛出的异常是运行时异常，此方法的调用者可以选择地进行异常捕获处理。</a:t>
            </a:r>
          </a:p>
          <a:p>
            <a:pPr marL="0" indent="0">
              <a:buFont typeface="Arial" panose="020B0604020202020204" pitchFamily="34" charset="0"/>
              <a:buNone/>
            </a:pPr>
            <a:r>
              <a:rPr lang="zh-CN" altLang="en-US" sz="2000" smtClean="0"/>
              <a:t>　　</a:t>
            </a:r>
            <a:r>
              <a:rPr lang="en-US" altLang="zh-CN" sz="2000" smtClean="0"/>
              <a:t>3</a:t>
            </a:r>
            <a:r>
              <a:rPr lang="zh-CN" altLang="en-US" sz="2000" smtClean="0"/>
              <a:t>）在代码块用</a:t>
            </a:r>
            <a:r>
              <a:rPr lang="en-US" altLang="zh-CN" sz="2000" smtClean="0"/>
              <a:t>throw</a:t>
            </a:r>
            <a:r>
              <a:rPr lang="zh-CN" altLang="en-US" sz="2000" smtClean="0"/>
              <a:t>手动抛出一个异常对象，此时也有两种情况，跟</a:t>
            </a:r>
            <a:r>
              <a:rPr lang="en-US" altLang="zh-CN" sz="2000" smtClean="0"/>
              <a:t>2</a:t>
            </a:r>
            <a:r>
              <a:rPr lang="zh-CN" altLang="en-US" sz="2000" smtClean="0"/>
              <a:t>）中的类似：</a:t>
            </a:r>
          </a:p>
          <a:p>
            <a:pPr marL="0" indent="0">
              <a:buFont typeface="Arial" panose="020B0604020202020204" pitchFamily="34" charset="0"/>
              <a:buNone/>
            </a:pPr>
            <a:r>
              <a:rPr lang="zh-CN" altLang="en-US" sz="2000" smtClean="0"/>
              <a:t>　　　　如果抛出的异常对象是非运行时异常，此方法的调用者必须显示地用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如果抛出的异常对象是运行时异常，此方法的调用者可以选择地进行异常捕获处理。</a:t>
            </a:r>
            <a:endParaRPr lang="en-CA" altLang="en-US" sz="2000" smtClean="0"/>
          </a:p>
        </p:txBody>
      </p:sp>
    </p:spTree>
    <p:extLst>
      <p:ext uri="{BB962C8B-B14F-4D97-AF65-F5344CB8AC3E}">
        <p14:creationId xmlns:p14="http://schemas.microsoft.com/office/powerpoint/2010/main" val="380332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a:t>
            </a:r>
            <a:r>
              <a:rPr lang="en-US" altLang="zh-CN" sz="2000" dirty="0" err="1"/>
              <a:t>try,catch,finally</a:t>
            </a:r>
            <a:endParaRPr lang="en-US" altLang="zh-CN" sz="2000" dirty="0"/>
          </a:p>
          <a:p>
            <a:pPr>
              <a:defRPr/>
            </a:pPr>
            <a:r>
              <a:rPr lang="zh-CN" altLang="en-US" sz="2000" dirty="0"/>
              <a:t>　　</a:t>
            </a:r>
            <a:r>
              <a:rPr lang="en-US" altLang="zh-CN" sz="2000" dirty="0"/>
              <a:t>try</a:t>
            </a:r>
            <a:r>
              <a:rPr lang="zh-CN" altLang="en-US" sz="2000" dirty="0"/>
              <a:t>关键字用来包围可能会出现异常的逻辑代码，它单独无法使用，必须配合</a:t>
            </a:r>
            <a:r>
              <a:rPr lang="en-US" altLang="zh-CN" sz="2000" dirty="0"/>
              <a:t>catch</a:t>
            </a:r>
            <a:r>
              <a:rPr lang="zh-CN" altLang="en-US" sz="2000" dirty="0"/>
              <a:t>或者</a:t>
            </a:r>
            <a:r>
              <a:rPr lang="en-US" altLang="zh-CN" sz="2000" dirty="0"/>
              <a:t>finally</a:t>
            </a:r>
            <a:r>
              <a:rPr lang="zh-CN" altLang="en-US" sz="2000" dirty="0"/>
              <a:t>使用。</a:t>
            </a:r>
            <a:r>
              <a:rPr lang="en-US" altLang="zh-CN" sz="2000" dirty="0"/>
              <a:t>Java</a:t>
            </a:r>
            <a:r>
              <a:rPr lang="zh-CN" altLang="en-US" sz="2000" dirty="0"/>
              <a:t>编译器允许的组合使用形式只有以下三种形式：</a:t>
            </a:r>
          </a:p>
          <a:p>
            <a:pPr>
              <a:defRPr/>
            </a:pPr>
            <a:r>
              <a:rPr lang="zh-CN" altLang="en-US" sz="2000" dirty="0"/>
              <a:t>　　</a:t>
            </a:r>
            <a:r>
              <a:rPr lang="en-US" altLang="zh-CN" sz="2000" dirty="0"/>
              <a:t>try...catch...;       try....finally......;    try....catch...finally...</a:t>
            </a:r>
          </a:p>
          <a:p>
            <a:pPr>
              <a:defRPr/>
            </a:pPr>
            <a:r>
              <a:rPr lang="zh-CN" altLang="en-US" sz="2000" dirty="0"/>
              <a:t>　　当然</a:t>
            </a:r>
            <a:r>
              <a:rPr lang="en-US" altLang="zh-CN" sz="2000" dirty="0"/>
              <a:t>catch</a:t>
            </a:r>
            <a:r>
              <a:rPr lang="zh-CN" altLang="en-US" sz="2000" dirty="0"/>
              <a:t>块可以有多个，注意</a:t>
            </a:r>
            <a:r>
              <a:rPr lang="en-US" altLang="zh-CN" sz="2000" dirty="0"/>
              <a:t>try</a:t>
            </a:r>
            <a:r>
              <a:rPr lang="zh-CN" altLang="en-US" sz="2000" dirty="0"/>
              <a:t>块只能有一个</a:t>
            </a:r>
            <a:r>
              <a:rPr lang="en-US" altLang="zh-CN" sz="2000" dirty="0"/>
              <a:t>,finally</a:t>
            </a:r>
            <a:r>
              <a:rPr lang="zh-CN" altLang="en-US" sz="2000" dirty="0"/>
              <a:t>块是可选的（但是最多只能有一个</a:t>
            </a:r>
            <a:r>
              <a:rPr lang="en-US" altLang="zh-CN" sz="2000" dirty="0"/>
              <a:t>finally</a:t>
            </a:r>
            <a:r>
              <a:rPr lang="zh-CN" altLang="en-US" sz="2000" dirty="0"/>
              <a:t>块）。</a:t>
            </a:r>
          </a:p>
          <a:p>
            <a:pPr>
              <a:defRPr/>
            </a:pPr>
            <a:r>
              <a:rPr lang="zh-CN" altLang="en-US" sz="2000" dirty="0"/>
              <a:t>　　三个块执行的顺序为</a:t>
            </a:r>
            <a:r>
              <a:rPr lang="en-US" altLang="zh-CN" sz="2000" dirty="0"/>
              <a:t>try—&gt;catch—&gt;finally</a:t>
            </a:r>
            <a:r>
              <a:rPr lang="zh-CN" altLang="en-US" sz="2000" dirty="0"/>
              <a:t>。</a:t>
            </a:r>
          </a:p>
          <a:p>
            <a:pPr>
              <a:defRPr/>
            </a:pPr>
            <a:r>
              <a:rPr lang="zh-CN" altLang="en-US" sz="2000" dirty="0"/>
              <a:t>　　当然如果没有发生异常，则</a:t>
            </a:r>
            <a:r>
              <a:rPr lang="en-US" altLang="zh-CN" sz="2000" dirty="0"/>
              <a:t>catch</a:t>
            </a:r>
            <a:r>
              <a:rPr lang="zh-CN" altLang="en-US" sz="2000" dirty="0"/>
              <a:t>块不会执行。但是</a:t>
            </a:r>
            <a:r>
              <a:rPr lang="en-US" altLang="zh-CN" sz="2000" dirty="0"/>
              <a:t>finally</a:t>
            </a:r>
            <a:r>
              <a:rPr lang="zh-CN" altLang="en-US" sz="2000" dirty="0"/>
              <a:t>块无论在什么情况下都是会执行的（这点要非常注意，因此部分情况下，都会将释放资源的操作放在</a:t>
            </a:r>
            <a:r>
              <a:rPr lang="en-US" altLang="zh-CN" sz="2000" dirty="0"/>
              <a:t>finally</a:t>
            </a:r>
            <a:r>
              <a:rPr lang="zh-CN" altLang="en-US" sz="2000" dirty="0"/>
              <a:t>块中进行）。</a:t>
            </a:r>
          </a:p>
          <a:p>
            <a:pPr>
              <a:defRPr/>
            </a:pPr>
            <a:r>
              <a:rPr lang="zh-CN" altLang="en-US" sz="2000" dirty="0"/>
              <a:t>　　在有多个</a:t>
            </a:r>
            <a:r>
              <a:rPr lang="en-US" altLang="zh-CN" sz="2000" dirty="0"/>
              <a:t>catch</a:t>
            </a:r>
            <a:r>
              <a:rPr lang="zh-CN" altLang="en-US" sz="2000" dirty="0"/>
              <a:t>块的时候，是按照</a:t>
            </a:r>
            <a:r>
              <a:rPr lang="en-US" altLang="zh-CN" sz="2000" dirty="0"/>
              <a:t>catch</a:t>
            </a:r>
            <a:r>
              <a:rPr lang="zh-CN" altLang="en-US" sz="2000" dirty="0"/>
              <a:t>块的先后顺序进行匹配的，一旦异常类型被一个</a:t>
            </a:r>
            <a:r>
              <a:rPr lang="en-US" altLang="zh-CN" sz="2000" dirty="0"/>
              <a:t>catch</a:t>
            </a:r>
            <a:r>
              <a:rPr lang="zh-CN" altLang="en-US" sz="2000" dirty="0"/>
              <a:t>块匹配，则不会与后面的</a:t>
            </a:r>
            <a:r>
              <a:rPr lang="en-US" altLang="zh-CN" sz="2000" dirty="0"/>
              <a:t>catch</a:t>
            </a:r>
            <a:r>
              <a:rPr lang="zh-CN" altLang="en-US" sz="2000" dirty="0"/>
              <a:t>块进行匹配。</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375832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982200" cy="6131859"/>
          </a:xfrm>
        </p:spPr>
        <p:txBody>
          <a:bodyPr>
            <a:normAutofit/>
          </a:bodyPr>
          <a:lstStyle/>
          <a:p>
            <a:r>
              <a:rPr lang="en-US" altLang="zh-CN" sz="3600" b="1" dirty="0"/>
              <a:t>Java</a:t>
            </a:r>
            <a:r>
              <a:rPr lang="zh-CN" altLang="en-US" sz="3600" b="1" dirty="0"/>
              <a:t>高级班（</a:t>
            </a:r>
            <a:r>
              <a:rPr lang="en-US" altLang="zh-CN" sz="3600" b="1" dirty="0" err="1"/>
              <a:t>JavaEE</a:t>
            </a:r>
            <a:r>
              <a:rPr lang="zh-CN" altLang="en-US" sz="3600" b="1" dirty="0"/>
              <a:t>方向）</a:t>
            </a:r>
          </a:p>
          <a:p>
            <a:r>
              <a:rPr lang="zh-CN" altLang="en-US" sz="3600" b="1" dirty="0"/>
              <a:t>讲</a:t>
            </a:r>
            <a:r>
              <a:rPr lang="zh-CN" altLang="en-US" sz="3600" b="1" dirty="0" smtClean="0"/>
              <a:t>义</a:t>
            </a:r>
            <a:r>
              <a:rPr lang="en-US" altLang="zh-CN" sz="3600" b="1" dirty="0"/>
              <a:t>5</a:t>
            </a:r>
            <a:endParaRPr lang="en-US" altLang="zh-CN" sz="3600" b="1" dirty="0"/>
          </a:p>
          <a:p>
            <a:pPr algn="l"/>
            <a:endParaRPr lang="en-US" altLang="zh-CN" dirty="0" smtClean="0"/>
          </a:p>
          <a:p>
            <a:pPr algn="l"/>
            <a:endParaRPr lang="en-US" altLang="zh-CN" dirty="0"/>
          </a:p>
          <a:p>
            <a:pPr algn="l"/>
            <a:r>
              <a:rPr lang="zh-CN" altLang="en-US" sz="2800" dirty="0" smtClean="0"/>
              <a:t>钱</a:t>
            </a:r>
            <a:r>
              <a:rPr lang="zh-CN" altLang="en-US" sz="2800" dirty="0"/>
              <a:t>进培训立足</a:t>
            </a:r>
            <a:r>
              <a:rPr lang="en-US" altLang="zh-CN" sz="2800" dirty="0"/>
              <a:t>Halifax</a:t>
            </a:r>
            <a:r>
              <a:rPr lang="zh-CN" altLang="en-US" sz="2800" dirty="0"/>
              <a:t>地区，面向在校生提供软件开发技能培训和课程辅导。</a:t>
            </a:r>
          </a:p>
          <a:p>
            <a:pPr algn="l"/>
            <a:r>
              <a:rPr lang="zh-CN" altLang="en-US" sz="2800" dirty="0"/>
              <a:t>本课是钱进培训组织的软件开发系列课程的主打课程，主要征针对已经学习过</a:t>
            </a:r>
            <a:r>
              <a:rPr lang="en-US" altLang="zh-CN" sz="2800" dirty="0"/>
              <a:t>CSCI1100</a:t>
            </a:r>
            <a:r>
              <a:rPr lang="zh-CN" altLang="en-US" sz="2800" dirty="0"/>
              <a:t>（</a:t>
            </a:r>
            <a:r>
              <a:rPr lang="en-US" altLang="zh-CN" sz="2800" dirty="0"/>
              <a:t>JAVA1</a:t>
            </a:r>
            <a:r>
              <a:rPr lang="zh-CN" altLang="en-US" sz="2800" dirty="0"/>
              <a:t>）的同学，目标是通过大约</a:t>
            </a:r>
            <a:r>
              <a:rPr lang="en-US" altLang="zh-CN" sz="2800" dirty="0"/>
              <a:t>10</a:t>
            </a:r>
            <a:r>
              <a:rPr lang="zh-CN" altLang="en-US" sz="2800" dirty="0"/>
              <a:t>次课的学习，掌握</a:t>
            </a:r>
            <a:r>
              <a:rPr lang="en-US" altLang="zh-CN" sz="2800" dirty="0" err="1"/>
              <a:t>JavaEE</a:t>
            </a:r>
            <a:r>
              <a:rPr lang="zh-CN" altLang="en-US" sz="2800" dirty="0"/>
              <a:t>开发必备的技能，对现代软件企业的开发方式、常用类库、方法论等在校很难学到的知识点进行全面讲解，做到心中有数，提前具备求职的基本技术素质。</a:t>
            </a:r>
          </a:p>
        </p:txBody>
      </p:sp>
    </p:spTree>
    <p:extLst>
      <p:ext uri="{BB962C8B-B14F-4D97-AF65-F5344CB8AC3E}">
        <p14:creationId xmlns:p14="http://schemas.microsoft.com/office/powerpoint/2010/main" val="1053233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throws</a:t>
            </a:r>
            <a:r>
              <a:rPr lang="zh-CN" altLang="en-US" sz="2000" dirty="0"/>
              <a:t>和</a:t>
            </a:r>
            <a:r>
              <a:rPr lang="en-US" altLang="zh-CN" sz="2000" dirty="0" err="1"/>
              <a:t>thow</a:t>
            </a:r>
            <a:r>
              <a:rPr lang="zh-CN" altLang="en-US" sz="2000" dirty="0"/>
              <a:t>关键字</a:t>
            </a:r>
          </a:p>
          <a:p>
            <a:pPr>
              <a:defRPr/>
            </a:pPr>
            <a:r>
              <a:rPr lang="zh-CN" altLang="en-US" sz="2000" dirty="0"/>
              <a:t>　　</a:t>
            </a:r>
            <a:r>
              <a:rPr lang="en-US" altLang="zh-CN" sz="2000" dirty="0"/>
              <a:t>1</a:t>
            </a:r>
            <a:r>
              <a:rPr lang="zh-CN" altLang="en-US" sz="2000" dirty="0"/>
              <a:t>）</a:t>
            </a:r>
            <a:r>
              <a:rPr lang="en-US" altLang="zh-CN" sz="2000" dirty="0"/>
              <a:t>throws</a:t>
            </a:r>
            <a:r>
              <a:rPr lang="zh-CN" altLang="en-US" sz="2000" dirty="0"/>
              <a:t>出现在方法的声明中，表示该方法可能会抛出的异常，然后交给上层调用它的方法程序处理，允许</a:t>
            </a:r>
            <a:r>
              <a:rPr lang="en-US" altLang="zh-CN" sz="2000" dirty="0"/>
              <a:t>throws</a:t>
            </a:r>
            <a:r>
              <a:rPr lang="zh-CN" altLang="en-US" sz="2000" dirty="0"/>
              <a:t>后面跟着多个异常类型；</a:t>
            </a:r>
          </a:p>
          <a:p>
            <a:pPr>
              <a:defRPr/>
            </a:pPr>
            <a:r>
              <a:rPr lang="zh-CN" altLang="en-US" sz="2000" dirty="0"/>
              <a:t>　　</a:t>
            </a:r>
            <a:r>
              <a:rPr lang="en-US" altLang="zh-CN" sz="2000" dirty="0"/>
              <a:t>2</a:t>
            </a:r>
            <a:r>
              <a:rPr lang="zh-CN" altLang="en-US" sz="2000" dirty="0"/>
              <a:t>）一般会用于程序出现某种逻辑时程序员主动抛出某种特定类型的异常。</a:t>
            </a:r>
            <a:r>
              <a:rPr lang="en-US" altLang="zh-CN" sz="2000" dirty="0"/>
              <a:t>throw</a:t>
            </a:r>
            <a:r>
              <a:rPr lang="zh-CN" altLang="en-US" sz="2000" dirty="0"/>
              <a:t>只会出现在方法体中，当方法在执行过程中遇到异常情况时，将异常信息封装为异常对象，然后</a:t>
            </a:r>
            <a:r>
              <a:rPr lang="en-US" altLang="zh-CN" sz="2000" dirty="0"/>
              <a:t>throw</a:t>
            </a:r>
            <a:r>
              <a:rPr lang="zh-CN" altLang="en-US" sz="2000" dirty="0"/>
              <a:t>出去。</a:t>
            </a:r>
            <a:r>
              <a:rPr lang="en-US" altLang="zh-CN" sz="2000" dirty="0"/>
              <a:t>throw</a:t>
            </a:r>
            <a:r>
              <a:rPr lang="zh-CN" altLang="en-US" sz="2000" dirty="0"/>
              <a:t>关键字的一个非常重要的作用就是 异常类型的转</a:t>
            </a:r>
            <a:r>
              <a:rPr lang="zh-CN" altLang="en-US" sz="2000" dirty="0" smtClean="0"/>
              <a:t>换。</a:t>
            </a:r>
            <a:endParaRPr lang="zh-CN" altLang="en-US" sz="2000" dirty="0"/>
          </a:p>
          <a:p>
            <a:pPr>
              <a:defRPr/>
            </a:pPr>
            <a:r>
              <a:rPr lang="zh-CN" altLang="en-US" sz="2000" dirty="0"/>
              <a:t>　　</a:t>
            </a:r>
            <a:r>
              <a:rPr lang="en-US" altLang="zh-CN" sz="2000" dirty="0"/>
              <a:t>throws</a:t>
            </a:r>
            <a:r>
              <a:rPr lang="zh-CN" altLang="en-US" sz="2000" dirty="0"/>
              <a:t>表示出现异常的一种可能性，并不一定会发生这些异常；</a:t>
            </a:r>
            <a:r>
              <a:rPr lang="en-US" altLang="zh-CN" sz="2000" dirty="0"/>
              <a:t>throw</a:t>
            </a:r>
            <a:r>
              <a:rPr lang="zh-CN" altLang="en-US" sz="2000" dirty="0"/>
              <a:t>则是抛出了异常，执行</a:t>
            </a:r>
            <a:r>
              <a:rPr lang="en-US" altLang="zh-CN" sz="2000" dirty="0"/>
              <a:t>throw</a:t>
            </a:r>
            <a:r>
              <a:rPr lang="zh-CN" altLang="en-US" sz="2000" dirty="0"/>
              <a:t>则一定抛出了某种异常对象。两者都是消极处理异常的方式（这里的消极并不是说这种方式不好），只是抛出或者可能抛出异常，但是不会由方法去处理异常，真正的处理异常由此方法的上层调用处理。</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233659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b="1" dirty="0"/>
              <a:t>Java </a:t>
            </a:r>
            <a:r>
              <a:rPr lang="zh-CN" altLang="en-US" sz="2000" b="1" dirty="0"/>
              <a:t>内置异常类</a:t>
            </a:r>
          </a:p>
          <a:p>
            <a:pPr>
              <a:defRPr/>
            </a:pPr>
            <a:r>
              <a:rPr lang="en-US" altLang="zh-CN" sz="2000" dirty="0"/>
              <a:t>Java </a:t>
            </a:r>
            <a:r>
              <a:rPr lang="zh-CN" altLang="en-US" sz="2000" dirty="0"/>
              <a:t>语言定义了一些异常类在 </a:t>
            </a:r>
            <a:r>
              <a:rPr lang="en-US" altLang="zh-CN" sz="2000" dirty="0" err="1"/>
              <a:t>java.lang</a:t>
            </a:r>
            <a:r>
              <a:rPr lang="en-US" altLang="zh-CN" sz="2000" dirty="0"/>
              <a:t> </a:t>
            </a:r>
            <a:r>
              <a:rPr lang="zh-CN" altLang="en-US" sz="2000" dirty="0"/>
              <a:t>标准包中。</a:t>
            </a:r>
          </a:p>
          <a:p>
            <a:pPr>
              <a:defRPr/>
            </a:pPr>
            <a:r>
              <a:rPr lang="zh-CN" altLang="en-US" sz="2000" dirty="0"/>
              <a:t>标准运行时异常类的子类是最常见的异常类。由于 </a:t>
            </a:r>
            <a:r>
              <a:rPr lang="en-US" altLang="zh-CN" sz="2000" dirty="0" err="1"/>
              <a:t>java.lang</a:t>
            </a:r>
            <a:r>
              <a:rPr lang="en-US" altLang="zh-CN" sz="2000" dirty="0"/>
              <a:t> </a:t>
            </a:r>
            <a:r>
              <a:rPr lang="zh-CN" altLang="en-US" sz="2000" dirty="0"/>
              <a:t>包是默认加载到所有的 </a:t>
            </a:r>
            <a:r>
              <a:rPr lang="en-US" altLang="zh-CN" sz="2000" dirty="0"/>
              <a:t>Java </a:t>
            </a:r>
            <a:r>
              <a:rPr lang="zh-CN" altLang="en-US" sz="2000" dirty="0"/>
              <a:t>程序的，所以大部分从运行时异常类继承而来的异常都可以直接使用。</a:t>
            </a:r>
          </a:p>
          <a:p>
            <a:pPr>
              <a:defRPr/>
            </a:pPr>
            <a:r>
              <a:rPr lang="en-US" altLang="zh-CN" sz="2000" dirty="0"/>
              <a:t>Java </a:t>
            </a:r>
            <a:r>
              <a:rPr lang="zh-CN" altLang="en-US" sz="2000" dirty="0"/>
              <a:t>根据各个类库也定义了一些其他的异常，下面的表中列出了 </a:t>
            </a:r>
            <a:r>
              <a:rPr lang="en-US" altLang="zh-CN" sz="2000" dirty="0"/>
              <a:t>Java </a:t>
            </a:r>
            <a:r>
              <a:rPr lang="zh-CN" altLang="en-US" sz="2000" dirty="0"/>
              <a:t>的非检查性异常。</a:t>
            </a:r>
          </a:p>
          <a:p>
            <a:pPr marL="0" indent="0">
              <a:buFont typeface="Arial" panose="020B0604020202020204" pitchFamily="34" charset="0"/>
              <a:buNone/>
              <a:defRPr/>
            </a:pPr>
            <a:endParaRPr lang="en-CA" altLang="en-US" sz="2000" dirty="0" smtClean="0"/>
          </a:p>
          <a:p>
            <a:pPr marL="0" indent="0">
              <a:buFont typeface="Arial" panose="020B0604020202020204" pitchFamily="34" charset="0"/>
              <a:buNone/>
              <a:defRPr/>
            </a:pPr>
            <a:r>
              <a:rPr lang="en-US" altLang="zh-CN" sz="2000" dirty="0" err="1" smtClean="0"/>
              <a:t>ClassCastException</a:t>
            </a:r>
            <a:r>
              <a:rPr lang="en-US" altLang="zh-CN" sz="2000" dirty="0" smtClean="0"/>
              <a:t>	</a:t>
            </a:r>
            <a:r>
              <a:rPr lang="zh-CN" altLang="en-US" sz="2000" dirty="0" smtClean="0"/>
              <a:t>当试图将对象强制转换为不是实例的子类时，抛出该异常。</a:t>
            </a:r>
            <a:endParaRPr lang="en-CA" altLang="zh-CN" sz="2000" dirty="0" smtClean="0"/>
          </a:p>
          <a:p>
            <a:pPr marL="0" indent="0">
              <a:buFont typeface="Arial" panose="020B0604020202020204" pitchFamily="34" charset="0"/>
              <a:buNone/>
              <a:defRPr/>
            </a:pPr>
            <a:r>
              <a:rPr lang="en-CA" altLang="en-US" sz="2000" dirty="0" err="1" smtClean="0"/>
              <a:t>IndexOutOfBoundsException</a:t>
            </a:r>
            <a:r>
              <a:rPr lang="en-CA" altLang="en-US" sz="2000" dirty="0" smtClean="0"/>
              <a:t>	</a:t>
            </a:r>
            <a:r>
              <a:rPr lang="zh-CN" altLang="en-US" sz="2000" dirty="0" smtClean="0"/>
              <a:t>指示某排序索引（例如对数组、字符串或向量的排序）超出范围时抛出。</a:t>
            </a:r>
            <a:endParaRPr lang="en-CA" altLang="zh-CN" sz="2000" dirty="0" smtClean="0"/>
          </a:p>
          <a:p>
            <a:pPr marL="0" indent="0">
              <a:buFont typeface="Arial" panose="020B0604020202020204" pitchFamily="34" charset="0"/>
              <a:buNone/>
              <a:defRPr/>
            </a:pPr>
            <a:r>
              <a:rPr lang="en-CA" altLang="en-US" sz="2000" dirty="0" err="1" smtClean="0"/>
              <a:t>NullPointerException</a:t>
            </a:r>
            <a:r>
              <a:rPr lang="en-CA" altLang="en-US" sz="2000" dirty="0" smtClean="0"/>
              <a:t>	</a:t>
            </a:r>
            <a:r>
              <a:rPr lang="zh-CN" altLang="en-US" sz="2000" dirty="0" smtClean="0"/>
              <a:t>当应用程序试图在需要对象的地方使用 </a:t>
            </a:r>
            <a:r>
              <a:rPr lang="en-CA" altLang="en-US" sz="2000" dirty="0" smtClean="0"/>
              <a:t>null </a:t>
            </a:r>
            <a:r>
              <a:rPr lang="zh-CN" altLang="en-US" sz="2000" dirty="0" smtClean="0"/>
              <a:t>时，抛出该异常</a:t>
            </a:r>
            <a:endParaRPr lang="en-CA" altLang="en-US" sz="2000" dirty="0" smtClean="0"/>
          </a:p>
        </p:txBody>
      </p:sp>
    </p:spTree>
    <p:extLst>
      <p:ext uri="{BB962C8B-B14F-4D97-AF65-F5344CB8AC3E}">
        <p14:creationId xmlns:p14="http://schemas.microsoft.com/office/powerpoint/2010/main" val="382743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en-US" sz="2000" smtClean="0"/>
              <a:t> Java </a:t>
            </a:r>
            <a:r>
              <a:rPr lang="zh-CN" altLang="en-US" sz="2000" smtClean="0"/>
              <a:t>定义在 </a:t>
            </a:r>
            <a:r>
              <a:rPr lang="en-CA" altLang="en-US" sz="2000" smtClean="0"/>
              <a:t>java.lang </a:t>
            </a:r>
            <a:r>
              <a:rPr lang="zh-CN" altLang="en-US" sz="2000" smtClean="0"/>
              <a:t>包中的检查性异常类。</a:t>
            </a:r>
            <a:endParaRPr lang="en-CA" altLang="zh-CN" sz="2000" smtClean="0"/>
          </a:p>
          <a:p>
            <a:pPr marL="0" indent="0">
              <a:buFont typeface="Arial" panose="020B0604020202020204" pitchFamily="34" charset="0"/>
              <a:buNone/>
            </a:pPr>
            <a:r>
              <a:rPr lang="en-CA" altLang="en-US" sz="2000" smtClean="0"/>
              <a:t>ClassNotFoundException	</a:t>
            </a:r>
            <a:r>
              <a:rPr lang="zh-CN" altLang="en-US" sz="2000" smtClean="0"/>
              <a:t>应用程序试图加载类时，找不到相应的类，抛出该异常。</a:t>
            </a:r>
            <a:endParaRPr lang="en-CA" altLang="zh-CN" sz="2000" smtClean="0"/>
          </a:p>
          <a:p>
            <a:pPr marL="0" indent="0">
              <a:buFont typeface="Arial" panose="020B0604020202020204" pitchFamily="34" charset="0"/>
              <a:buNone/>
            </a:pPr>
            <a:r>
              <a:rPr lang="en-CA" altLang="en-US" sz="2000" smtClean="0"/>
              <a:t>NoSuchMethodException	</a:t>
            </a:r>
            <a:r>
              <a:rPr lang="zh-CN" altLang="en-US" sz="2000" smtClean="0"/>
              <a:t>请求的方法不存在</a:t>
            </a:r>
            <a:endParaRPr lang="en-CA" altLang="en-US" sz="2000" smtClean="0"/>
          </a:p>
        </p:txBody>
      </p:sp>
    </p:spTree>
    <p:extLst>
      <p:ext uri="{BB962C8B-B14F-4D97-AF65-F5344CB8AC3E}">
        <p14:creationId xmlns:p14="http://schemas.microsoft.com/office/powerpoint/2010/main" val="2652986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下面的列表是 </a:t>
            </a:r>
            <a:r>
              <a:rPr lang="en-CA" altLang="en-US" sz="2000" dirty="0" err="1" smtClean="0"/>
              <a:t>Throwable</a:t>
            </a:r>
            <a:r>
              <a:rPr lang="en-CA" altLang="en-US" sz="2000" dirty="0" smtClean="0"/>
              <a:t> </a:t>
            </a:r>
            <a:r>
              <a:rPr lang="zh-CN" altLang="en-US" sz="2000" dirty="0" smtClean="0"/>
              <a:t>类的主要方法</a:t>
            </a:r>
            <a:r>
              <a:rPr lang="en-US" altLang="zh-CN" sz="2000" dirty="0" smtClean="0"/>
              <a:t>:</a:t>
            </a:r>
          </a:p>
          <a:p>
            <a:pPr marL="0" indent="0">
              <a:buFont typeface="Arial" panose="020B0604020202020204" pitchFamily="34" charset="0"/>
              <a:buNone/>
            </a:pPr>
            <a:r>
              <a:rPr lang="zh-CN" altLang="en-US" sz="2000" dirty="0" smtClean="0"/>
              <a:t>序号	方法及说明</a:t>
            </a:r>
          </a:p>
          <a:p>
            <a:pPr marL="0" indent="0">
              <a:buFont typeface="Arial" panose="020B0604020202020204" pitchFamily="34" charset="0"/>
              <a:buNone/>
            </a:pPr>
            <a:r>
              <a:rPr lang="en-US" altLang="zh-CN" sz="2000" dirty="0" smtClean="0"/>
              <a:t>1	</a:t>
            </a:r>
            <a:r>
              <a:rPr lang="en-CA" altLang="en-US" sz="2000" dirty="0" smtClean="0"/>
              <a:t>public String </a:t>
            </a:r>
            <a:r>
              <a:rPr lang="en-CA" altLang="en-US" sz="2000" dirty="0" err="1" smtClean="0"/>
              <a:t>getMessage</a:t>
            </a:r>
            <a:r>
              <a:rPr lang="en-CA" altLang="en-US" sz="2000" dirty="0" smtClean="0"/>
              <a:t>()</a:t>
            </a:r>
          </a:p>
          <a:p>
            <a:pPr marL="0" indent="0">
              <a:buFont typeface="Arial" panose="020B0604020202020204" pitchFamily="34" charset="0"/>
              <a:buNone/>
            </a:pPr>
            <a:r>
              <a:rPr lang="zh-CN" altLang="en-US" sz="2000" dirty="0" smtClean="0"/>
              <a:t>返回关于发生的异常的详细信息。这个消息在</a:t>
            </a:r>
            <a:r>
              <a:rPr lang="en-CA" altLang="en-US" sz="2000" dirty="0" err="1" smtClean="0"/>
              <a:t>Throwable</a:t>
            </a:r>
            <a:r>
              <a:rPr lang="en-CA" altLang="en-US" sz="2000" dirty="0" smtClean="0"/>
              <a:t> </a:t>
            </a:r>
            <a:r>
              <a:rPr lang="zh-CN" altLang="en-US" sz="2000" dirty="0" smtClean="0"/>
              <a:t>类的构造函数中初始化了。</a:t>
            </a:r>
          </a:p>
          <a:p>
            <a:pPr marL="0" indent="0">
              <a:buFont typeface="Arial" panose="020B0604020202020204" pitchFamily="34" charset="0"/>
              <a:buNone/>
            </a:pPr>
            <a:r>
              <a:rPr lang="en-US" altLang="zh-CN" sz="2000" dirty="0" smtClean="0"/>
              <a:t>2	</a:t>
            </a:r>
            <a:r>
              <a:rPr lang="en-CA" altLang="en-US" sz="2000" dirty="0" smtClean="0"/>
              <a:t>public </a:t>
            </a:r>
            <a:r>
              <a:rPr lang="en-CA" altLang="en-US" sz="2000" dirty="0" err="1" smtClean="0"/>
              <a:t>Throwable</a:t>
            </a:r>
            <a:r>
              <a:rPr lang="en-CA" altLang="en-US" sz="2000" dirty="0" smtClean="0"/>
              <a:t> </a:t>
            </a:r>
            <a:r>
              <a:rPr lang="en-CA" altLang="en-US" sz="2000" dirty="0" err="1" smtClean="0"/>
              <a:t>getCause</a:t>
            </a:r>
            <a:r>
              <a:rPr lang="en-CA" altLang="en-US" sz="2000" dirty="0" smtClean="0"/>
              <a:t>()</a:t>
            </a:r>
          </a:p>
          <a:p>
            <a:pPr marL="0" indent="0">
              <a:buFont typeface="Arial" panose="020B0604020202020204" pitchFamily="34" charset="0"/>
              <a:buNone/>
            </a:pPr>
            <a:r>
              <a:rPr lang="zh-CN" altLang="en-US" sz="2000" dirty="0" smtClean="0"/>
              <a:t>返回一个</a:t>
            </a:r>
            <a:r>
              <a:rPr lang="en-CA" altLang="en-US" sz="2000" dirty="0" err="1" smtClean="0"/>
              <a:t>Throwable</a:t>
            </a:r>
            <a:r>
              <a:rPr lang="en-CA" altLang="en-US" sz="2000" dirty="0" smtClean="0"/>
              <a:t> </a:t>
            </a:r>
            <a:r>
              <a:rPr lang="zh-CN" altLang="en-US" sz="2000" dirty="0" smtClean="0"/>
              <a:t>对象代表异常原因。</a:t>
            </a:r>
          </a:p>
          <a:p>
            <a:pPr marL="0" indent="0">
              <a:buFont typeface="Arial" panose="020B0604020202020204" pitchFamily="34" charset="0"/>
              <a:buNone/>
            </a:pPr>
            <a:r>
              <a:rPr lang="en-US" altLang="zh-CN" sz="2000" dirty="0" smtClean="0"/>
              <a:t>3	</a:t>
            </a:r>
            <a:r>
              <a:rPr lang="en-CA" altLang="en-US" sz="2000" dirty="0" smtClean="0"/>
              <a:t>public String </a:t>
            </a:r>
            <a:r>
              <a:rPr lang="en-CA" altLang="en-US" sz="2000" dirty="0" err="1" smtClean="0"/>
              <a:t>toString</a:t>
            </a:r>
            <a:r>
              <a:rPr lang="en-CA" altLang="en-US" sz="2000" dirty="0" smtClean="0"/>
              <a:t>()</a:t>
            </a:r>
          </a:p>
          <a:p>
            <a:pPr marL="0" indent="0">
              <a:buFont typeface="Arial" panose="020B0604020202020204" pitchFamily="34" charset="0"/>
              <a:buNone/>
            </a:pPr>
            <a:r>
              <a:rPr lang="zh-CN" altLang="en-US" sz="2000" dirty="0" smtClean="0"/>
              <a:t>使用</a:t>
            </a:r>
            <a:r>
              <a:rPr lang="en-CA" altLang="en-US" sz="2000" dirty="0" err="1" smtClean="0"/>
              <a:t>getMessage</a:t>
            </a:r>
            <a:r>
              <a:rPr lang="en-CA" altLang="en-US" sz="2000" dirty="0" smtClean="0"/>
              <a:t>()</a:t>
            </a:r>
            <a:r>
              <a:rPr lang="zh-CN" altLang="en-US" sz="2000" dirty="0" smtClean="0"/>
              <a:t>的结果返回类的串级名字。</a:t>
            </a:r>
          </a:p>
          <a:p>
            <a:pPr marL="0" indent="0">
              <a:buFont typeface="Arial" panose="020B0604020202020204" pitchFamily="34" charset="0"/>
              <a:buNone/>
            </a:pPr>
            <a:r>
              <a:rPr lang="en-US" altLang="zh-CN" sz="2000" dirty="0" smtClean="0"/>
              <a:t>4	</a:t>
            </a:r>
            <a:r>
              <a:rPr lang="en-CA" altLang="en-US" sz="2000" dirty="0" smtClean="0"/>
              <a:t>public void </a:t>
            </a:r>
            <a:r>
              <a:rPr lang="en-CA" altLang="en-US" sz="2000" dirty="0" err="1" smtClean="0"/>
              <a:t>printStackTrace</a:t>
            </a:r>
            <a:r>
              <a:rPr lang="en-CA" altLang="en-US" sz="2000" dirty="0" smtClean="0"/>
              <a:t>()</a:t>
            </a:r>
          </a:p>
          <a:p>
            <a:pPr marL="0" indent="0">
              <a:buFont typeface="Arial" panose="020B0604020202020204" pitchFamily="34" charset="0"/>
              <a:buNone/>
            </a:pPr>
            <a:r>
              <a:rPr lang="zh-CN" altLang="en-US" sz="2000" dirty="0" smtClean="0"/>
              <a:t>打印</a:t>
            </a:r>
            <a:r>
              <a:rPr lang="en-CA" altLang="en-US" sz="2000" dirty="0" err="1" smtClean="0"/>
              <a:t>toString</a:t>
            </a:r>
            <a:r>
              <a:rPr lang="en-CA" altLang="en-US" sz="2000" dirty="0" smtClean="0"/>
              <a:t>()</a:t>
            </a:r>
            <a:r>
              <a:rPr lang="zh-CN" altLang="en-US" sz="2000" dirty="0" smtClean="0"/>
              <a:t>结果和栈层次到</a:t>
            </a:r>
            <a:r>
              <a:rPr lang="en-CA" altLang="en-US" sz="2000" dirty="0" err="1" smtClean="0"/>
              <a:t>System.err</a:t>
            </a:r>
            <a:r>
              <a:rPr lang="en-CA" altLang="en-US" sz="2000" dirty="0" smtClean="0"/>
              <a:t>，</a:t>
            </a:r>
            <a:r>
              <a:rPr lang="zh-CN" altLang="en-US" sz="2000" dirty="0" smtClean="0"/>
              <a:t>即错误输出流。</a:t>
            </a:r>
          </a:p>
          <a:p>
            <a:pPr marL="0" indent="0">
              <a:buFont typeface="Arial" panose="020B0604020202020204" pitchFamily="34" charset="0"/>
              <a:buNone/>
            </a:pPr>
            <a:r>
              <a:rPr lang="en-US" altLang="zh-CN" sz="2000" dirty="0" smtClean="0"/>
              <a:t>5	</a:t>
            </a:r>
            <a:r>
              <a:rPr lang="en-CA" altLang="en-US" sz="2000" dirty="0" smtClean="0"/>
              <a:t>public </a:t>
            </a:r>
            <a:r>
              <a:rPr lang="en-CA" altLang="en-US" sz="2000" dirty="0" err="1" smtClean="0"/>
              <a:t>StackTraceElement</a:t>
            </a:r>
            <a:r>
              <a:rPr lang="en-CA" altLang="en-US" sz="2000" dirty="0" smtClean="0"/>
              <a:t> [] </a:t>
            </a:r>
            <a:r>
              <a:rPr lang="en-CA" altLang="en-US" sz="2000" dirty="0" err="1" smtClean="0"/>
              <a:t>getStackTrace</a:t>
            </a:r>
            <a:r>
              <a:rPr lang="en-CA" altLang="en-US" sz="2000" dirty="0" smtClean="0"/>
              <a:t>()</a:t>
            </a:r>
          </a:p>
          <a:p>
            <a:pPr marL="0" indent="0">
              <a:buFont typeface="Arial" panose="020B0604020202020204" pitchFamily="34" charset="0"/>
              <a:buNone/>
            </a:pPr>
            <a:r>
              <a:rPr lang="zh-CN" altLang="en-US" sz="2000" dirty="0" smtClean="0"/>
              <a:t>返回一个包含堆栈层次的数组。下标为</a:t>
            </a:r>
            <a:r>
              <a:rPr lang="en-US" altLang="zh-CN" sz="2000" dirty="0" smtClean="0"/>
              <a:t>0</a:t>
            </a:r>
            <a:r>
              <a:rPr lang="zh-CN" altLang="en-US" sz="2000" dirty="0" smtClean="0"/>
              <a:t>的元素代表栈顶，最后一个元素代表方法调用堆栈的栈底。</a:t>
            </a:r>
          </a:p>
          <a:p>
            <a:pPr marL="0" indent="0">
              <a:buFont typeface="Arial" panose="020B0604020202020204" pitchFamily="34" charset="0"/>
              <a:buNone/>
            </a:pPr>
            <a:r>
              <a:rPr lang="en-US" altLang="zh-CN" sz="2000" dirty="0" smtClean="0"/>
              <a:t>6	</a:t>
            </a:r>
            <a:r>
              <a:rPr lang="en-CA" altLang="en-US" sz="2000" dirty="0" smtClean="0"/>
              <a:t>public </a:t>
            </a:r>
            <a:r>
              <a:rPr lang="en-CA" altLang="en-US" sz="2000" dirty="0" err="1" smtClean="0"/>
              <a:t>Throwable</a:t>
            </a:r>
            <a:r>
              <a:rPr lang="en-CA" altLang="en-US" sz="2000" dirty="0" smtClean="0"/>
              <a:t> </a:t>
            </a:r>
            <a:r>
              <a:rPr lang="en-CA" altLang="en-US" sz="2000" dirty="0" err="1" smtClean="0"/>
              <a:t>fillInStackTrace</a:t>
            </a:r>
            <a:r>
              <a:rPr lang="en-CA" altLang="en-US" sz="2000" dirty="0" smtClean="0"/>
              <a:t>()</a:t>
            </a:r>
          </a:p>
          <a:p>
            <a:pPr marL="0" indent="0">
              <a:buFont typeface="Arial" panose="020B0604020202020204" pitchFamily="34" charset="0"/>
              <a:buNone/>
            </a:pPr>
            <a:r>
              <a:rPr lang="zh-CN" altLang="en-US" sz="2000" dirty="0" smtClean="0"/>
              <a:t>用当前的调用栈层次填充</a:t>
            </a:r>
            <a:r>
              <a:rPr lang="en-CA" altLang="en-US" sz="2000" dirty="0" err="1" smtClean="0"/>
              <a:t>Throwable</a:t>
            </a:r>
            <a:r>
              <a:rPr lang="en-CA" altLang="en-US" sz="2000" dirty="0" smtClean="0"/>
              <a:t> </a:t>
            </a:r>
            <a:r>
              <a:rPr lang="zh-CN" altLang="en-US" sz="2000" dirty="0" smtClean="0"/>
              <a:t>对象栈层次，添加到栈层次任何先前信息中。</a:t>
            </a:r>
            <a:endParaRPr lang="en-CA" altLang="en-US" sz="2000" dirty="0" smtClean="0"/>
          </a:p>
        </p:txBody>
      </p:sp>
    </p:spTree>
    <p:extLst>
      <p:ext uri="{BB962C8B-B14F-4D97-AF65-F5344CB8AC3E}">
        <p14:creationId xmlns:p14="http://schemas.microsoft.com/office/powerpoint/2010/main" val="3959851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3825906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1015302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1137928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以外所有的就构成了这个程序的执行环境，也就是我们所定义的程序上下文。当这个程序执行完了，或者分配给他的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临幸的运行环境，必须保存。串联起来的事实：前面讲过在</a:t>
            </a:r>
            <a:r>
              <a:rPr lang="en-US" altLang="zh-CN" sz="1800" dirty="0"/>
              <a:t>CPU</a:t>
            </a:r>
            <a:r>
              <a:rPr lang="zh-CN" altLang="en-US" sz="1800" dirty="0"/>
              <a:t>看来所有的任务都是一个一个的轮流执行的，具体的轮流方法就是：先加载程序</a:t>
            </a:r>
            <a:r>
              <a:rPr lang="en-US" altLang="zh-CN" sz="1800" dirty="0"/>
              <a:t>A</a:t>
            </a:r>
            <a:r>
              <a:rPr lang="zh-CN" altLang="en-US" sz="1800" dirty="0"/>
              <a:t>的上下文，然后开始执行</a:t>
            </a:r>
            <a:r>
              <a:rPr lang="en-US" altLang="zh-CN" sz="1800" dirty="0"/>
              <a:t>A</a:t>
            </a:r>
            <a:r>
              <a:rPr lang="zh-CN" altLang="en-US" sz="1800" dirty="0"/>
              <a:t>，保存程序</a:t>
            </a:r>
            <a:r>
              <a:rPr lang="en-US" altLang="zh-CN" sz="1800" dirty="0"/>
              <a:t>A</a:t>
            </a:r>
            <a:r>
              <a:rPr lang="zh-CN" altLang="en-US" sz="1800" dirty="0"/>
              <a:t>的上下文，调入下一个要执行的程序</a:t>
            </a:r>
            <a:r>
              <a:rPr lang="en-US" altLang="zh-CN" sz="1800" dirty="0"/>
              <a:t>B</a:t>
            </a:r>
            <a:r>
              <a:rPr lang="zh-CN" altLang="en-US" sz="1800" dirty="0"/>
              <a:t>的程序上下文，然后开始执行</a:t>
            </a:r>
            <a:r>
              <a:rPr lang="en-US" altLang="zh-CN" sz="1800" dirty="0"/>
              <a:t>B,</a:t>
            </a:r>
            <a:r>
              <a:rPr lang="zh-CN" altLang="en-US" sz="1800" dirty="0"/>
              <a:t>保存程序</a:t>
            </a:r>
            <a:r>
              <a:rPr lang="en-US" altLang="zh-CN" sz="1800" dirty="0"/>
              <a:t>B</a:t>
            </a:r>
            <a:r>
              <a:rPr lang="zh-CN" altLang="en-US" sz="1800" dirty="0"/>
              <a:t>的上下文。。。。</a:t>
            </a:r>
            <a:endParaRPr lang="en-CA" sz="1800" dirty="0"/>
          </a:p>
        </p:txBody>
      </p:sp>
    </p:spTree>
    <p:extLst>
      <p:ext uri="{BB962C8B-B14F-4D97-AF65-F5344CB8AC3E}">
        <p14:creationId xmlns:p14="http://schemas.microsoft.com/office/powerpoint/2010/main" val="1199854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1063116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2153069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dirty="0" smtClean="0"/>
              <a:t>Exception</a:t>
            </a:r>
          </a:p>
          <a:p>
            <a:pPr marL="0" indent="0">
              <a:buFont typeface="Arial" panose="020B0604020202020204" pitchFamily="34" charset="0"/>
              <a:buNone/>
            </a:pPr>
            <a:r>
              <a:rPr lang="en-CA" altLang="en-US" sz="2000" dirty="0" smtClean="0"/>
              <a:t>Thread</a:t>
            </a:r>
          </a:p>
          <a:p>
            <a:pPr marL="0" indent="0">
              <a:buFont typeface="Arial" panose="020B0604020202020204" pitchFamily="34" charset="0"/>
              <a:buNone/>
            </a:pPr>
            <a:r>
              <a:rPr lang="en-CA" altLang="en-US" sz="2000" dirty="0" smtClean="0"/>
              <a:t>XML</a:t>
            </a:r>
          </a:p>
          <a:p>
            <a:pPr marL="0" indent="0">
              <a:buFont typeface="Arial" panose="020B0604020202020204" pitchFamily="34" charset="0"/>
              <a:buNone/>
            </a:pPr>
            <a:r>
              <a:rPr lang="en-CA" altLang="en-US" sz="2000" dirty="0" smtClean="0"/>
              <a:t>JSON</a:t>
            </a:r>
          </a:p>
          <a:p>
            <a:pPr marL="0" indent="0">
              <a:buFont typeface="Arial" panose="020B0604020202020204" pitchFamily="34" charset="0"/>
              <a:buNone/>
            </a:pPr>
            <a:r>
              <a:rPr lang="en-CA" altLang="en-US" sz="2000" smtClean="0"/>
              <a:t>MAVEN</a:t>
            </a:r>
            <a:endParaRPr lang="en-CA" altLang="en-US" sz="2000" dirty="0" smtClean="0"/>
          </a:p>
        </p:txBody>
      </p:sp>
    </p:spTree>
    <p:extLst>
      <p:ext uri="{BB962C8B-B14F-4D97-AF65-F5344CB8AC3E}">
        <p14:creationId xmlns:p14="http://schemas.microsoft.com/office/powerpoint/2010/main" val="2470903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2814977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中要想实现多线程，有两种手段，一种</a:t>
            </a:r>
            <a:r>
              <a:rPr lang="zh-CN" altLang="en-US" sz="1800" dirty="0" smtClean="0"/>
              <a:t>是</a:t>
            </a:r>
            <a:r>
              <a:rPr lang="zh-CN" altLang="en-US" sz="1800" dirty="0"/>
              <a:t>继承</a:t>
            </a:r>
            <a:r>
              <a:rPr lang="en-US" altLang="zh-CN" sz="1800" dirty="0" smtClean="0"/>
              <a:t>Thread</a:t>
            </a:r>
            <a:r>
              <a:rPr lang="zh-CN" altLang="en-US" sz="1800" dirty="0"/>
              <a:t>类，另外一种是实现</a:t>
            </a:r>
            <a:r>
              <a:rPr lang="en-US" altLang="zh-CN" sz="1800" dirty="0" err="1"/>
              <a:t>Runable</a:t>
            </a:r>
            <a:r>
              <a:rPr lang="zh-CN" altLang="en-US" sz="1800" dirty="0"/>
              <a:t>接口</a:t>
            </a:r>
            <a:r>
              <a:rPr lang="en-US" altLang="zh-CN" sz="1800" dirty="0"/>
              <a:t>.(</a:t>
            </a:r>
            <a:r>
              <a:rPr lang="zh-CN" altLang="en-US" sz="1800" dirty="0"/>
              <a:t>其实准确来讲，应该有三种，还有一种是实现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r>
              <a:rPr lang="en-US" altLang="zh-CN" sz="1800" dirty="0" smtClean="0"/>
              <a:t>)</a:t>
            </a:r>
          </a:p>
          <a:p>
            <a:pPr algn="l"/>
            <a:endParaRPr lang="en-US" sz="1800" dirty="0"/>
          </a:p>
          <a:p>
            <a:pPr algn="l"/>
            <a:endParaRPr lang="en-CA" sz="1800" dirty="0"/>
          </a:p>
        </p:txBody>
      </p:sp>
    </p:spTree>
    <p:extLst>
      <p:ext uri="{BB962C8B-B14F-4D97-AF65-F5344CB8AC3E}">
        <p14:creationId xmlns:p14="http://schemas.microsoft.com/office/powerpoint/2010/main" val="326871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858792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222633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4045627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7951739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049953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638184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4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563469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异常的英文单词是</a:t>
            </a:r>
            <a:r>
              <a:rPr lang="en-US" altLang="zh-CN" sz="2000" smtClean="0"/>
              <a:t>exception</a:t>
            </a:r>
            <a:r>
              <a:rPr lang="zh-CN" altLang="en-US" sz="2000" smtClean="0"/>
              <a:t>，字面翻译就是“意外、例外”的意思，也就是非正常情况。事实上，异常本质上是程序上的错误，包括程序逻辑错误和系统错误。比如使用空的引用、数组下标越界、内存溢出错误等，这些都是意外的情况，背离我们程序本身的意图。错误在我们编写程序的过程中会经常发生，包括编译期间和运行期间的错误，在编译期间出现的错误有编译器帮助我们一起修正，然而运行期间的错误便不是编译器力所能及了，并且运行期间的错误往往是难以预料的。假若程序在运行期间出现了错误，如果置之不理，程序便会终止或直接导致系统崩溃，显然这不是我们希望看到的结果。因此，如何对运行期间出现的错误进行处理和补救呢？</a:t>
            </a:r>
            <a:r>
              <a:rPr lang="en-US" altLang="zh-CN" sz="2000" smtClean="0"/>
              <a:t>Java</a:t>
            </a:r>
            <a:r>
              <a:rPr lang="zh-CN" altLang="en-US" sz="2000" smtClean="0"/>
              <a:t>提供了异常机制来进行处理，通过异常机制来处理程序运行期间出现的错误。通过异常机制，我们可以更好地提升程序的健壮性。</a:t>
            </a:r>
            <a:endParaRPr lang="en-CA" altLang="en-US" sz="2000" smtClean="0"/>
          </a:p>
        </p:txBody>
      </p:sp>
    </p:spTree>
    <p:extLst>
      <p:ext uri="{BB962C8B-B14F-4D97-AF65-F5344CB8AC3E}">
        <p14:creationId xmlns:p14="http://schemas.microsoft.com/office/powerpoint/2010/main" val="3056117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34577666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2605206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22305311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5516790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1871683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Xml</a:t>
            </a:r>
          </a:p>
          <a:p>
            <a:pPr algn="l"/>
            <a:endParaRPr lang="en-CA" sz="1800" dirty="0"/>
          </a:p>
        </p:txBody>
      </p:sp>
    </p:spTree>
    <p:extLst>
      <p:ext uri="{BB962C8B-B14F-4D97-AF65-F5344CB8AC3E}">
        <p14:creationId xmlns:p14="http://schemas.microsoft.com/office/powerpoint/2010/main" val="593249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指可扩展标记语言（</a:t>
            </a:r>
            <a:r>
              <a:rPr lang="en-CA" sz="1800" dirty="0" err="1"/>
              <a:t>eXtensible</a:t>
            </a:r>
            <a:r>
              <a:rPr lang="en-CA" sz="1800" dirty="0"/>
              <a:t> Markup Language）。</a:t>
            </a:r>
          </a:p>
          <a:p>
            <a:pPr algn="l"/>
            <a:r>
              <a:rPr lang="en-CA" sz="1800" dirty="0"/>
              <a:t>XML </a:t>
            </a:r>
            <a:r>
              <a:rPr lang="zh-CN" altLang="en-US" sz="1800" dirty="0"/>
              <a:t>被设计用来传输和存储数据</a:t>
            </a:r>
            <a:r>
              <a:rPr lang="zh-CN" altLang="en-US" sz="1800" dirty="0" smtClean="0"/>
              <a:t>。</a:t>
            </a:r>
            <a:endParaRPr lang="en-US" altLang="zh-CN" sz="1800" dirty="0" smtClean="0"/>
          </a:p>
          <a:p>
            <a:pPr algn="l"/>
            <a:endParaRPr lang="en-US" sz="1800" dirty="0"/>
          </a:p>
          <a:p>
            <a:pPr algn="l"/>
            <a:r>
              <a:rPr lang="en-CA" sz="1800" dirty="0"/>
              <a:t>&lt;?xml version="1.0" encoding="UTF-8"?&gt;</a:t>
            </a:r>
          </a:p>
          <a:p>
            <a:pPr algn="l"/>
            <a:r>
              <a:rPr lang="en-CA" sz="1800" dirty="0"/>
              <a:t>&lt;note&gt;</a:t>
            </a:r>
          </a:p>
          <a:p>
            <a:pPr algn="l"/>
            <a:r>
              <a:rPr lang="en-CA" sz="1800" dirty="0"/>
              <a:t>  &lt;to&gt;</a:t>
            </a:r>
            <a:r>
              <a:rPr lang="en-CA" sz="1800" dirty="0" err="1"/>
              <a:t>Tove</a:t>
            </a:r>
            <a:r>
              <a:rPr lang="en-CA" sz="1800" dirty="0"/>
              <a:t>&lt;/to&gt;</a:t>
            </a:r>
          </a:p>
          <a:p>
            <a:pPr algn="l"/>
            <a:r>
              <a:rPr lang="en-CA" sz="1800" dirty="0"/>
              <a:t>  &lt;from&gt;Jani&lt;/from&gt;</a:t>
            </a:r>
          </a:p>
          <a:p>
            <a:pPr algn="l"/>
            <a:r>
              <a:rPr lang="en-CA" sz="1800" dirty="0"/>
              <a:t>  &lt;heading&gt;Reminder&lt;/heading&gt;</a:t>
            </a:r>
          </a:p>
          <a:p>
            <a:pPr algn="l"/>
            <a:r>
              <a:rPr lang="en-CA" sz="1800" dirty="0"/>
              <a:t>  &lt;body&gt;Don't forget me this weekend!&lt;/body&gt;</a:t>
            </a:r>
          </a:p>
          <a:p>
            <a:pPr algn="l"/>
            <a:r>
              <a:rPr lang="en-CA" sz="1800" dirty="0"/>
              <a:t>&lt;/note</a:t>
            </a:r>
            <a:r>
              <a:rPr lang="en-CA" sz="1800" dirty="0" smtClean="0"/>
              <a:t>&gt;</a:t>
            </a:r>
          </a:p>
          <a:p>
            <a:pPr algn="l"/>
            <a:r>
              <a:rPr lang="zh-CN" altLang="en-US" sz="1800" dirty="0"/>
              <a:t>上面的这条便签具有自我描述性。它包含了发送者和接受者的信息，同时拥有标题以及消息主体。</a:t>
            </a:r>
          </a:p>
          <a:p>
            <a:pPr algn="l"/>
            <a:r>
              <a:rPr lang="zh-CN" altLang="en-US" sz="1800" dirty="0"/>
              <a:t>但是，这个 </a:t>
            </a:r>
            <a:r>
              <a:rPr lang="en-US" altLang="zh-CN" sz="1800" dirty="0"/>
              <a:t>XML </a:t>
            </a:r>
            <a:r>
              <a:rPr lang="zh-CN" altLang="en-US" sz="1800" dirty="0"/>
              <a:t>文档仍然没有做任何事情。它仅仅是包装在 </a:t>
            </a:r>
            <a:r>
              <a:rPr lang="en-US" altLang="zh-CN" sz="1800" dirty="0"/>
              <a:t>XML </a:t>
            </a:r>
            <a:r>
              <a:rPr lang="zh-CN" altLang="en-US" sz="1800" dirty="0"/>
              <a:t>标签中的纯粹的信息。我们需要编写软件或者程序，才能传送、接收和显示出这个文档。</a:t>
            </a:r>
            <a:endParaRPr lang="en-CA" sz="1800" dirty="0"/>
          </a:p>
        </p:txBody>
      </p:sp>
    </p:spTree>
    <p:extLst>
      <p:ext uri="{BB962C8B-B14F-4D97-AF65-F5344CB8AC3E}">
        <p14:creationId xmlns:p14="http://schemas.microsoft.com/office/powerpoint/2010/main" val="20237734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指可扩展标记语言（</a:t>
            </a:r>
            <a:r>
              <a:rPr lang="en-US" altLang="zh-CN" sz="1800" dirty="0" err="1"/>
              <a:t>EXtensible</a:t>
            </a:r>
            <a:r>
              <a:rPr lang="en-US" altLang="zh-CN" sz="1800" dirty="0"/>
              <a:t> Markup Language</a:t>
            </a:r>
            <a:r>
              <a:rPr lang="zh-CN" altLang="en-US" sz="1800" dirty="0"/>
              <a:t>）。</a:t>
            </a:r>
          </a:p>
          <a:p>
            <a:pPr algn="l"/>
            <a:r>
              <a:rPr lang="en-US" altLang="zh-CN" sz="1800" dirty="0"/>
              <a:t>XML </a:t>
            </a:r>
            <a:r>
              <a:rPr lang="zh-CN" altLang="en-US" sz="1800" dirty="0"/>
              <a:t>是一种很像</a:t>
            </a:r>
            <a:r>
              <a:rPr lang="en-US" altLang="zh-CN" sz="1800" dirty="0"/>
              <a:t>HTML</a:t>
            </a:r>
            <a:r>
              <a:rPr lang="zh-CN" altLang="en-US" sz="1800" dirty="0"/>
              <a:t>的标记语言。</a:t>
            </a:r>
          </a:p>
          <a:p>
            <a:pPr algn="l"/>
            <a:r>
              <a:rPr lang="en-US" altLang="zh-CN" sz="1800" dirty="0"/>
              <a:t>XML </a:t>
            </a:r>
            <a:r>
              <a:rPr lang="zh-CN" altLang="en-US" sz="1800" dirty="0"/>
              <a:t>的设计宗旨是传输数据，而不是显示数据。</a:t>
            </a:r>
          </a:p>
          <a:p>
            <a:pPr algn="l"/>
            <a:r>
              <a:rPr lang="en-US" altLang="zh-CN" sz="1800" dirty="0"/>
              <a:t>XML </a:t>
            </a:r>
            <a:r>
              <a:rPr lang="zh-CN" altLang="en-US" sz="1800" dirty="0"/>
              <a:t>标签没有被预定义。您需要自行定义标签。</a:t>
            </a:r>
          </a:p>
          <a:p>
            <a:pPr algn="l"/>
            <a:r>
              <a:rPr lang="en-US" altLang="zh-CN" sz="1800" dirty="0"/>
              <a:t>XML </a:t>
            </a:r>
            <a:r>
              <a:rPr lang="zh-CN" altLang="en-US" sz="1800" dirty="0"/>
              <a:t>被设计为具有自我描述性。</a:t>
            </a:r>
          </a:p>
          <a:p>
            <a:pPr algn="l"/>
            <a:r>
              <a:rPr lang="en-US" altLang="zh-CN" sz="1800" dirty="0"/>
              <a:t>XML </a:t>
            </a:r>
            <a:r>
              <a:rPr lang="zh-CN" altLang="en-US" sz="1800" dirty="0"/>
              <a:t>是 </a:t>
            </a:r>
            <a:r>
              <a:rPr lang="en-US" altLang="zh-CN" sz="1800" dirty="0"/>
              <a:t>W3C </a:t>
            </a:r>
            <a:r>
              <a:rPr lang="zh-CN" altLang="en-US" sz="1800" dirty="0"/>
              <a:t>的推荐标准。</a:t>
            </a:r>
            <a:endParaRPr lang="en-CA" sz="1800" dirty="0"/>
          </a:p>
        </p:txBody>
      </p:sp>
    </p:spTree>
    <p:extLst>
      <p:ext uri="{BB962C8B-B14F-4D97-AF65-F5344CB8AC3E}">
        <p14:creationId xmlns:p14="http://schemas.microsoft.com/office/powerpoint/2010/main" val="21541754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仅仅是纯文本</a:t>
            </a:r>
          </a:p>
          <a:p>
            <a:pPr algn="l"/>
            <a:r>
              <a:rPr lang="en-US" altLang="zh-CN" sz="1800" dirty="0"/>
              <a:t>XML </a:t>
            </a:r>
            <a:r>
              <a:rPr lang="zh-CN" altLang="en-US" sz="1800" dirty="0"/>
              <a:t>没什么特别的。它仅仅是纯文本而已。有能力处理纯文本的软件都可以处理 </a:t>
            </a:r>
            <a:r>
              <a:rPr lang="en-US" altLang="zh-CN" sz="1800" dirty="0"/>
              <a:t>XML</a:t>
            </a:r>
            <a:r>
              <a:rPr lang="zh-CN" altLang="en-US" sz="1800" dirty="0"/>
              <a:t>。</a:t>
            </a:r>
          </a:p>
          <a:p>
            <a:pPr algn="l"/>
            <a:r>
              <a:rPr lang="zh-CN" altLang="en-US" sz="1800" dirty="0"/>
              <a:t>不过，能够读懂 </a:t>
            </a:r>
            <a:r>
              <a:rPr lang="en-US" altLang="zh-CN" sz="1800" dirty="0"/>
              <a:t>XML </a:t>
            </a:r>
            <a:r>
              <a:rPr lang="zh-CN" altLang="en-US" sz="1800" dirty="0"/>
              <a:t>的应用程序可以有针对性地处理 </a:t>
            </a:r>
            <a:r>
              <a:rPr lang="en-US" altLang="zh-CN" sz="1800" dirty="0"/>
              <a:t>XML </a:t>
            </a:r>
            <a:r>
              <a:rPr lang="zh-CN" altLang="en-US" sz="1800" dirty="0"/>
              <a:t>的标签。标签的功能性意义依赖于应用程序的特性</a:t>
            </a:r>
            <a:r>
              <a:rPr lang="zh-CN" altLang="en-US" sz="1800" dirty="0" smtClean="0"/>
              <a:t>。</a:t>
            </a:r>
            <a:endParaRPr lang="en-CA" altLang="zh-CN" sz="1800" dirty="0" smtClean="0"/>
          </a:p>
          <a:p>
            <a:pPr algn="l"/>
            <a:endParaRPr lang="en-CA" sz="1800" dirty="0"/>
          </a:p>
          <a:p>
            <a:pPr algn="l"/>
            <a:r>
              <a:rPr lang="en-US" altLang="zh-CN" sz="1800" dirty="0"/>
              <a:t>XML </a:t>
            </a:r>
            <a:r>
              <a:rPr lang="zh-CN" altLang="en-US" sz="1800" dirty="0"/>
              <a:t>简化数据共享</a:t>
            </a:r>
          </a:p>
          <a:p>
            <a:pPr algn="l"/>
            <a:r>
              <a:rPr lang="zh-CN" altLang="en-US" sz="1800" dirty="0"/>
              <a:t>在真实的世界中，计算机系统和数据使用不兼容的格式来存储数据。</a:t>
            </a:r>
          </a:p>
          <a:p>
            <a:pPr algn="l"/>
            <a:r>
              <a:rPr lang="en-US" altLang="zh-CN" sz="1800" dirty="0"/>
              <a:t>XML </a:t>
            </a:r>
            <a:r>
              <a:rPr lang="zh-CN" altLang="en-US" sz="1800" dirty="0"/>
              <a:t>数据以纯文本格式进行存储，因此提供了一种独立于软件和硬件的数据存储方法。</a:t>
            </a:r>
          </a:p>
          <a:p>
            <a:pPr algn="l"/>
            <a:r>
              <a:rPr lang="zh-CN" altLang="en-US" sz="1800" dirty="0"/>
              <a:t>这让创建不同应用程序可以共享的数据变得更加容易。</a:t>
            </a:r>
            <a:endParaRPr lang="en-CA" sz="1800" dirty="0"/>
          </a:p>
        </p:txBody>
      </p:sp>
    </p:spTree>
    <p:extLst>
      <p:ext uri="{BB962C8B-B14F-4D97-AF65-F5344CB8AC3E}">
        <p14:creationId xmlns:p14="http://schemas.microsoft.com/office/powerpoint/2010/main" val="10503768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的语法规</a:t>
            </a:r>
            <a:r>
              <a:rPr lang="zh-CN" altLang="en-US" sz="1800" dirty="0" smtClean="0"/>
              <a:t>则</a:t>
            </a:r>
            <a:endParaRPr lang="en-US" altLang="zh-CN" sz="1800" dirty="0" smtClean="0"/>
          </a:p>
          <a:p>
            <a:pPr algn="l"/>
            <a:endParaRPr lang="en-US" sz="1800" dirty="0"/>
          </a:p>
          <a:p>
            <a:pPr algn="l"/>
            <a:r>
              <a:rPr lang="en-US" altLang="zh-CN" sz="1800" b="1" dirty="0"/>
              <a:t>XML </a:t>
            </a:r>
            <a:r>
              <a:rPr lang="zh-CN" altLang="en-US" sz="1800" b="1" dirty="0"/>
              <a:t>文档必须有根元素</a:t>
            </a:r>
          </a:p>
          <a:p>
            <a:pPr algn="l"/>
            <a:endParaRPr lang="en-US" sz="1800" dirty="0" smtClean="0"/>
          </a:p>
          <a:p>
            <a:pPr algn="l"/>
            <a:r>
              <a:rPr lang="en-CA" sz="1800" dirty="0"/>
              <a:t>&lt;root&gt;</a:t>
            </a:r>
          </a:p>
          <a:p>
            <a:pPr algn="l"/>
            <a:r>
              <a:rPr lang="en-CA" sz="1800" dirty="0"/>
              <a:t>  &lt;child&gt;</a:t>
            </a:r>
          </a:p>
          <a:p>
            <a:pPr algn="l"/>
            <a:r>
              <a:rPr lang="en-CA" sz="1800" dirty="0"/>
              <a:t>    &lt;</a:t>
            </a:r>
            <a:r>
              <a:rPr lang="en-CA" sz="1800" dirty="0" err="1"/>
              <a:t>subchild</a:t>
            </a:r>
            <a:r>
              <a:rPr lang="en-CA" sz="1800" dirty="0"/>
              <a:t>&gt;.....&lt;/</a:t>
            </a:r>
            <a:r>
              <a:rPr lang="en-CA" sz="1800" dirty="0" err="1"/>
              <a:t>subchild</a:t>
            </a:r>
            <a:r>
              <a:rPr lang="en-CA" sz="1800" dirty="0"/>
              <a:t>&gt;</a:t>
            </a:r>
          </a:p>
          <a:p>
            <a:pPr algn="l"/>
            <a:r>
              <a:rPr lang="en-CA" sz="1800" dirty="0"/>
              <a:t>  &lt;/child&gt;</a:t>
            </a:r>
          </a:p>
          <a:p>
            <a:pPr algn="l"/>
            <a:r>
              <a:rPr lang="en-CA" sz="1800" dirty="0"/>
              <a:t>&lt;/root&gt;</a:t>
            </a:r>
          </a:p>
        </p:txBody>
      </p:sp>
    </p:spTree>
    <p:extLst>
      <p:ext uri="{BB962C8B-B14F-4D97-AF65-F5344CB8AC3E}">
        <p14:creationId xmlns:p14="http://schemas.microsoft.com/office/powerpoint/2010/main" val="3350863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异常是程序中的一些错误，但并不是所有的错误都是异常，并且错误有时候是可以避免的。</a:t>
            </a:r>
          </a:p>
          <a:p>
            <a:pPr marL="0" indent="0">
              <a:buFont typeface="Arial" panose="020B0604020202020204" pitchFamily="34" charset="0"/>
              <a:buNone/>
            </a:pPr>
            <a:r>
              <a:rPr lang="zh-CN" altLang="en-US" sz="2000" dirty="0"/>
              <a:t>例</a:t>
            </a:r>
            <a:r>
              <a:rPr lang="zh-CN" altLang="en-US" sz="2000" dirty="0" smtClean="0"/>
              <a:t>如</a:t>
            </a:r>
            <a:r>
              <a:rPr lang="zh-CN" altLang="en-US" sz="2000" dirty="0"/>
              <a:t>，</a:t>
            </a:r>
            <a:r>
              <a:rPr lang="zh-CN" altLang="en-US" sz="2000" dirty="0" smtClean="0"/>
              <a:t>代码少了一个分号，那么运行出来结果是提示是错误 </a:t>
            </a:r>
            <a:r>
              <a:rPr lang="en-US" altLang="zh-CN" sz="2000" dirty="0" err="1" smtClean="0"/>
              <a:t>java.lang.Error</a:t>
            </a:r>
            <a:r>
              <a:rPr lang="zh-CN" altLang="en-US" sz="2000" dirty="0" smtClean="0"/>
              <a:t>；如果用</a:t>
            </a:r>
            <a:r>
              <a:rPr lang="en-US" altLang="zh-CN" sz="2000" dirty="0" err="1" smtClean="0"/>
              <a:t>System.out.println</a:t>
            </a:r>
            <a:r>
              <a:rPr lang="en-US" altLang="zh-CN" sz="2000" dirty="0" smtClean="0"/>
              <a:t>(11/0)</a:t>
            </a:r>
            <a:r>
              <a:rPr lang="zh-CN" altLang="en-US" sz="2000" dirty="0" smtClean="0"/>
              <a:t>，那么你是因为你用</a:t>
            </a:r>
            <a:r>
              <a:rPr lang="en-US" altLang="zh-CN" sz="2000" dirty="0" smtClean="0"/>
              <a:t>0</a:t>
            </a:r>
            <a:r>
              <a:rPr lang="zh-CN" altLang="en-US" sz="2000" dirty="0" smtClean="0"/>
              <a:t>做了除数，会抛出 </a:t>
            </a:r>
            <a:r>
              <a:rPr lang="en-US" altLang="zh-CN" sz="2000" dirty="0" err="1" smtClean="0"/>
              <a:t>java.lang.ArithmeticException</a:t>
            </a:r>
            <a:r>
              <a:rPr lang="en-US" altLang="zh-CN" sz="2000" dirty="0" smtClean="0"/>
              <a:t> </a:t>
            </a:r>
            <a:r>
              <a:rPr lang="zh-CN" altLang="en-US" sz="2000" dirty="0" smtClean="0"/>
              <a:t>的异常。</a:t>
            </a:r>
          </a:p>
          <a:p>
            <a:pPr marL="0" indent="0">
              <a:buFont typeface="Arial" panose="020B0604020202020204" pitchFamily="34" charset="0"/>
              <a:buNone/>
            </a:pPr>
            <a:r>
              <a:rPr lang="zh-CN" altLang="en-US" sz="2000" dirty="0" smtClean="0"/>
              <a:t>异常发生的原因有很多，通常包含以下几大类：</a:t>
            </a:r>
          </a:p>
          <a:p>
            <a:pPr marL="0" indent="0">
              <a:buFont typeface="Arial" panose="020B0604020202020204" pitchFamily="34" charset="0"/>
              <a:buNone/>
            </a:pPr>
            <a:r>
              <a:rPr lang="zh-CN" altLang="en-US" sz="2000" dirty="0" smtClean="0"/>
              <a:t>用户输入了非法数据。</a:t>
            </a:r>
          </a:p>
          <a:p>
            <a:pPr marL="0" indent="0">
              <a:buFont typeface="Arial" panose="020B0604020202020204" pitchFamily="34" charset="0"/>
              <a:buNone/>
            </a:pPr>
            <a:r>
              <a:rPr lang="zh-CN" altLang="en-US" sz="2000" dirty="0" smtClean="0"/>
              <a:t>要打开的文件不存在。</a:t>
            </a:r>
          </a:p>
          <a:p>
            <a:pPr marL="0" indent="0">
              <a:buFont typeface="Arial" panose="020B0604020202020204" pitchFamily="34" charset="0"/>
              <a:buNone/>
            </a:pPr>
            <a:r>
              <a:rPr lang="zh-CN" altLang="en-US" sz="2000" dirty="0" smtClean="0"/>
              <a:t>网络通信时连接中断，或者</a:t>
            </a:r>
            <a:r>
              <a:rPr lang="en-US" altLang="zh-CN" sz="2000" dirty="0" smtClean="0"/>
              <a:t>JVM</a:t>
            </a:r>
            <a:r>
              <a:rPr lang="zh-CN" altLang="en-US" sz="2000" dirty="0" smtClean="0"/>
              <a:t>内存溢出。</a:t>
            </a:r>
          </a:p>
          <a:p>
            <a:pPr marL="0" indent="0">
              <a:buFont typeface="Arial" panose="020B0604020202020204" pitchFamily="34" charset="0"/>
              <a:buNone/>
            </a:pPr>
            <a:r>
              <a:rPr lang="zh-CN" altLang="en-US" sz="2000" dirty="0" smtClean="0"/>
              <a:t>这些异常有的是因为用户错误引起，有的是程序错误引起的，还有其它一些是因为物理错误引起的。</a:t>
            </a:r>
            <a:endParaRPr lang="en-US" altLang="zh-CN" sz="2000" dirty="0" smtClean="0"/>
          </a:p>
          <a:p>
            <a:pPr marL="0" indent="0">
              <a:buFont typeface="Arial" panose="020B0604020202020204" pitchFamily="34" charset="0"/>
              <a:buNone/>
            </a:pPr>
            <a:r>
              <a:rPr lang="zh-CN" altLang="en-US" sz="2000" dirty="0" smtClean="0"/>
              <a:t>要理解</a:t>
            </a:r>
            <a:r>
              <a:rPr lang="en-US" altLang="zh-CN" sz="2000" dirty="0" smtClean="0"/>
              <a:t>Java</a:t>
            </a:r>
            <a:r>
              <a:rPr lang="zh-CN" altLang="en-US" sz="2000" dirty="0" smtClean="0"/>
              <a:t>异常处理是如何工作的，你需要掌握以下三种类型的异常：</a:t>
            </a:r>
          </a:p>
          <a:p>
            <a:pPr marL="0" indent="0">
              <a:buFont typeface="Arial" panose="020B0604020202020204" pitchFamily="34" charset="0"/>
              <a:buNone/>
            </a:pPr>
            <a:r>
              <a:rPr lang="zh-CN" altLang="en-US" sz="2000" dirty="0" smtClean="0"/>
              <a:t>检查性异常：最具代表的检查性异常是用户错误或问题引起的异常，这是程序员无法预见的。例如要打开一个不存在文件时，一个异常就发生了，这些异常在编译时不能被简单地忽略。</a:t>
            </a:r>
          </a:p>
          <a:p>
            <a:pPr marL="0" indent="0">
              <a:buFont typeface="Arial" panose="020B0604020202020204" pitchFamily="34" charset="0"/>
              <a:buNone/>
            </a:pPr>
            <a:r>
              <a:rPr lang="zh-CN" altLang="en-US" sz="2000" dirty="0" smtClean="0"/>
              <a:t>运行时异常： 运行时异常是可能被程序员避免的异常。与检查性异常相反，运行时异常可以在编译时被忽略。</a:t>
            </a:r>
          </a:p>
          <a:p>
            <a:pPr marL="0" indent="0">
              <a:buFont typeface="Arial" panose="020B0604020202020204" pitchFamily="34" charset="0"/>
              <a:buNone/>
            </a:pPr>
            <a:r>
              <a:rPr lang="zh-CN" altLang="en-US" sz="2000" dirty="0" smtClean="0"/>
              <a:t>错误： 错误不是异常，而是脱离程序员控制的问题。错误在代码中通常被忽略。例如，当栈溢出时，一个错误就发生了，它们在编译也检查不到的。</a:t>
            </a:r>
            <a:endParaRPr lang="en-CA" altLang="en-US" sz="2000" dirty="0" smtClean="0"/>
          </a:p>
        </p:txBody>
      </p:sp>
    </p:spTree>
    <p:extLst>
      <p:ext uri="{BB962C8B-B14F-4D97-AF65-F5344CB8AC3E}">
        <p14:creationId xmlns:p14="http://schemas.microsoft.com/office/powerpoint/2010/main" val="1302466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声明文件的可选部分，如果存在需要放在文档的第一行，如下所示</a:t>
            </a:r>
            <a:r>
              <a:rPr lang="zh-CN" altLang="en-US" sz="1800" dirty="0" smtClean="0"/>
              <a:t>：</a:t>
            </a:r>
            <a:endParaRPr lang="en-US" altLang="zh-CN" sz="1800" dirty="0" smtClean="0"/>
          </a:p>
          <a:p>
            <a:pPr algn="l"/>
            <a:endParaRPr lang="en-US" sz="1800" dirty="0"/>
          </a:p>
          <a:p>
            <a:pPr algn="l"/>
            <a:r>
              <a:rPr lang="en-CA" sz="1800" dirty="0"/>
              <a:t>&lt;?xml version="1.0" encoding="utf-8"?&gt;</a:t>
            </a:r>
          </a:p>
        </p:txBody>
      </p:sp>
    </p:spTree>
    <p:extLst>
      <p:ext uri="{BB962C8B-B14F-4D97-AF65-F5344CB8AC3E}">
        <p14:creationId xmlns:p14="http://schemas.microsoft.com/office/powerpoint/2010/main" val="28418354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 </a:t>
            </a:r>
            <a:r>
              <a:rPr lang="en-CA" sz="1800" dirty="0"/>
              <a:t>XML </a:t>
            </a:r>
            <a:r>
              <a:rPr lang="zh-CN" altLang="en-US" sz="1800" dirty="0"/>
              <a:t>元素都必须有一个关闭标签</a:t>
            </a:r>
          </a:p>
          <a:p>
            <a:pPr algn="l"/>
            <a:r>
              <a:rPr lang="zh-CN" altLang="en-US" sz="1800" dirty="0"/>
              <a:t>在 </a:t>
            </a:r>
            <a:r>
              <a:rPr lang="en-CA" sz="1800" dirty="0"/>
              <a:t>HTML </a:t>
            </a:r>
            <a:r>
              <a:rPr lang="zh-CN" altLang="en-US" sz="1800" dirty="0"/>
              <a:t>中，某些元素不必有一个关闭标签：</a:t>
            </a:r>
          </a:p>
          <a:p>
            <a:pPr algn="l"/>
            <a:r>
              <a:rPr lang="en-US" altLang="zh-CN" sz="1800" dirty="0"/>
              <a:t>&lt;</a:t>
            </a:r>
            <a:r>
              <a:rPr lang="en-CA" sz="1800" dirty="0"/>
              <a:t>p&gt;This is a paragraph.</a:t>
            </a:r>
          </a:p>
          <a:p>
            <a:pPr algn="l"/>
            <a:r>
              <a:rPr lang="en-CA" sz="1800" dirty="0"/>
              <a:t>&lt;</a:t>
            </a:r>
            <a:r>
              <a:rPr lang="en-CA" sz="1800" dirty="0" err="1"/>
              <a:t>br</a:t>
            </a:r>
            <a:r>
              <a:rPr lang="en-CA" sz="1800" dirty="0"/>
              <a:t>&gt;</a:t>
            </a:r>
          </a:p>
          <a:p>
            <a:pPr algn="l"/>
            <a:r>
              <a:rPr lang="zh-CN" altLang="en-US" sz="1800" dirty="0"/>
              <a:t>在 </a:t>
            </a:r>
            <a:r>
              <a:rPr lang="en-CA" sz="1800" dirty="0"/>
              <a:t>XML </a:t>
            </a:r>
            <a:r>
              <a:rPr lang="zh-CN" altLang="en-US" sz="1800" dirty="0"/>
              <a:t>中，省略关闭标签是非法的。所有元素都必须有关闭标签：</a:t>
            </a:r>
          </a:p>
          <a:p>
            <a:pPr algn="l"/>
            <a:r>
              <a:rPr lang="en-US" altLang="zh-CN" sz="1800" dirty="0"/>
              <a:t>&lt;</a:t>
            </a:r>
            <a:r>
              <a:rPr lang="en-CA" sz="1800" dirty="0"/>
              <a:t>p&gt;This is a paragraph.&lt;/p&gt;</a:t>
            </a:r>
          </a:p>
          <a:p>
            <a:pPr algn="l"/>
            <a:r>
              <a:rPr lang="en-CA" sz="1800" dirty="0"/>
              <a:t>&lt;</a:t>
            </a:r>
            <a:r>
              <a:rPr lang="en-CA" sz="1800" dirty="0" err="1"/>
              <a:t>br</a:t>
            </a:r>
            <a:r>
              <a:rPr lang="en-CA" sz="1800" dirty="0"/>
              <a:t> /&gt;</a:t>
            </a:r>
          </a:p>
        </p:txBody>
      </p:sp>
    </p:spTree>
    <p:extLst>
      <p:ext uri="{BB962C8B-B14F-4D97-AF65-F5344CB8AC3E}">
        <p14:creationId xmlns:p14="http://schemas.microsoft.com/office/powerpoint/2010/main" val="36093567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标签对大小写敏感。标签 </a:t>
            </a:r>
            <a:r>
              <a:rPr lang="en-US" altLang="zh-CN" sz="1800" dirty="0"/>
              <a:t>&lt;</a:t>
            </a:r>
            <a:r>
              <a:rPr lang="en-CA" sz="1800" dirty="0"/>
              <a:t>Letter&gt; </a:t>
            </a:r>
            <a:r>
              <a:rPr lang="zh-CN" altLang="en-US" sz="1800" dirty="0"/>
              <a:t>与标签 </a:t>
            </a:r>
            <a:r>
              <a:rPr lang="en-US" altLang="zh-CN" sz="1800" dirty="0"/>
              <a:t>&lt;</a:t>
            </a:r>
            <a:r>
              <a:rPr lang="en-CA" sz="1800" dirty="0"/>
              <a:t>letter&gt; </a:t>
            </a:r>
            <a:r>
              <a:rPr lang="zh-CN" altLang="en-US" sz="1800" dirty="0"/>
              <a:t>是不同的。</a:t>
            </a:r>
          </a:p>
          <a:p>
            <a:pPr algn="l"/>
            <a:r>
              <a:rPr lang="zh-CN" altLang="en-US" sz="1800" dirty="0"/>
              <a:t>必须使用相同的大小写来编写打开标签和关闭标签：</a:t>
            </a:r>
          </a:p>
          <a:p>
            <a:pPr algn="l"/>
            <a:r>
              <a:rPr lang="en-US" altLang="zh-CN" sz="1800" dirty="0"/>
              <a:t>&lt;</a:t>
            </a:r>
            <a:r>
              <a:rPr lang="en-CA" sz="1800" dirty="0"/>
              <a:t>Message&gt;This is incorrect&lt;/message&gt;</a:t>
            </a:r>
          </a:p>
          <a:p>
            <a:pPr algn="l"/>
            <a:r>
              <a:rPr lang="en-CA" sz="1800" dirty="0"/>
              <a:t>&lt;message&gt;This is correct&lt;/message&gt;</a:t>
            </a:r>
          </a:p>
        </p:txBody>
      </p:sp>
    </p:spTree>
    <p:extLst>
      <p:ext uri="{BB962C8B-B14F-4D97-AF65-F5344CB8AC3E}">
        <p14:creationId xmlns:p14="http://schemas.microsoft.com/office/powerpoint/2010/main" val="41978973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HTML </a:t>
            </a:r>
            <a:r>
              <a:rPr lang="zh-CN" altLang="en-US" sz="1800" dirty="0"/>
              <a:t>中，常会看到没有正确嵌套的元素：</a:t>
            </a:r>
          </a:p>
          <a:p>
            <a:pPr algn="l"/>
            <a:r>
              <a:rPr lang="en-US" altLang="zh-CN" sz="1800" dirty="0"/>
              <a:t>&lt;</a:t>
            </a:r>
            <a:r>
              <a:rPr lang="en-CA" sz="1800" dirty="0"/>
              <a:t>b&gt;&lt;</a:t>
            </a:r>
            <a:r>
              <a:rPr lang="en-CA" sz="1800" dirty="0" err="1"/>
              <a:t>i</a:t>
            </a:r>
            <a:r>
              <a:rPr lang="en-CA" sz="1800" dirty="0"/>
              <a:t>&gt;This text is bold and italic&lt;/b&gt;&lt;/</a:t>
            </a:r>
            <a:r>
              <a:rPr lang="en-CA" sz="1800" dirty="0" err="1"/>
              <a:t>i</a:t>
            </a:r>
            <a:r>
              <a:rPr lang="en-CA" sz="1800" dirty="0"/>
              <a:t>&gt;</a:t>
            </a:r>
          </a:p>
          <a:p>
            <a:pPr algn="l"/>
            <a:r>
              <a:rPr lang="zh-CN" altLang="en-US" sz="1800" dirty="0"/>
              <a:t>在 </a:t>
            </a:r>
            <a:r>
              <a:rPr lang="en-CA" sz="1800" dirty="0"/>
              <a:t>XML </a:t>
            </a:r>
            <a:r>
              <a:rPr lang="zh-CN" altLang="en-US" sz="1800" dirty="0"/>
              <a:t>中，所有元素都必须彼此正确地嵌套：</a:t>
            </a:r>
          </a:p>
          <a:p>
            <a:pPr algn="l"/>
            <a:r>
              <a:rPr lang="en-US" altLang="zh-CN" sz="1800" dirty="0"/>
              <a:t>&lt;</a:t>
            </a:r>
            <a:r>
              <a:rPr lang="en-CA" sz="1800" dirty="0"/>
              <a:t>b&gt;&lt;</a:t>
            </a:r>
            <a:r>
              <a:rPr lang="en-CA" sz="1800" dirty="0" err="1"/>
              <a:t>i</a:t>
            </a:r>
            <a:r>
              <a:rPr lang="en-CA" sz="1800" dirty="0"/>
              <a:t>&gt;This text is bold and italic&lt;/</a:t>
            </a:r>
            <a:r>
              <a:rPr lang="en-CA" sz="1800" dirty="0" err="1"/>
              <a:t>i</a:t>
            </a:r>
            <a:r>
              <a:rPr lang="en-CA" sz="1800" dirty="0"/>
              <a:t>&gt;&lt;/b&gt;</a:t>
            </a:r>
          </a:p>
          <a:p>
            <a:pPr algn="l"/>
            <a:r>
              <a:rPr lang="zh-CN" altLang="en-US" sz="1800" dirty="0"/>
              <a:t>在上面的实例中，正确嵌套的意思是：由于 </a:t>
            </a:r>
            <a:r>
              <a:rPr lang="en-US" altLang="zh-CN" sz="1800" dirty="0"/>
              <a:t>&lt;</a:t>
            </a:r>
            <a:r>
              <a:rPr lang="en-CA" sz="1800" dirty="0" err="1"/>
              <a:t>i</a:t>
            </a:r>
            <a:r>
              <a:rPr lang="en-CA" sz="1800" dirty="0"/>
              <a:t>&gt; </a:t>
            </a:r>
            <a:r>
              <a:rPr lang="zh-CN" altLang="en-US" sz="1800" dirty="0"/>
              <a:t>元素是在 </a:t>
            </a:r>
            <a:r>
              <a:rPr lang="en-US" altLang="zh-CN" sz="1800" dirty="0"/>
              <a:t>&lt;</a:t>
            </a:r>
            <a:r>
              <a:rPr lang="en-CA" sz="1800" dirty="0"/>
              <a:t>b&gt; </a:t>
            </a:r>
            <a:r>
              <a:rPr lang="zh-CN" altLang="en-US" sz="1800" dirty="0"/>
              <a:t>元素内打开的，那么它必须在 </a:t>
            </a:r>
            <a:r>
              <a:rPr lang="en-US" altLang="zh-CN" sz="1800" dirty="0"/>
              <a:t>&lt;</a:t>
            </a:r>
            <a:r>
              <a:rPr lang="en-CA" sz="1800" dirty="0"/>
              <a:t>b&gt; </a:t>
            </a:r>
            <a:r>
              <a:rPr lang="zh-CN" altLang="en-US" sz="1800" dirty="0"/>
              <a:t>元素内关闭。</a:t>
            </a:r>
            <a:endParaRPr lang="en-CA" sz="1800" dirty="0"/>
          </a:p>
        </p:txBody>
      </p:sp>
    </p:spTree>
    <p:extLst>
      <p:ext uri="{BB962C8B-B14F-4D97-AF65-F5344CB8AC3E}">
        <p14:creationId xmlns:p14="http://schemas.microsoft.com/office/powerpoint/2010/main" val="27255914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与 </a:t>
            </a:r>
            <a:r>
              <a:rPr lang="en-CA" sz="1800" dirty="0"/>
              <a:t>HTML </a:t>
            </a:r>
            <a:r>
              <a:rPr lang="zh-CN" altLang="en-US" sz="1800" dirty="0"/>
              <a:t>类似，</a:t>
            </a:r>
            <a:r>
              <a:rPr lang="en-CA" sz="1800" dirty="0"/>
              <a:t>XML </a:t>
            </a:r>
            <a:r>
              <a:rPr lang="zh-CN" altLang="en-US" sz="1800" dirty="0"/>
              <a:t>元素也可拥有属性（名称</a:t>
            </a:r>
            <a:r>
              <a:rPr lang="en-US" altLang="zh-CN" sz="1800" dirty="0"/>
              <a:t>/</a:t>
            </a:r>
            <a:r>
              <a:rPr lang="zh-CN" altLang="en-US" sz="1800" dirty="0"/>
              <a:t>值的对）。</a:t>
            </a:r>
          </a:p>
          <a:p>
            <a:pPr algn="l"/>
            <a:r>
              <a:rPr lang="zh-CN" altLang="en-US" sz="1800" dirty="0"/>
              <a:t>在 </a:t>
            </a:r>
            <a:r>
              <a:rPr lang="en-CA" sz="1800" dirty="0"/>
              <a:t>XML </a:t>
            </a:r>
            <a:r>
              <a:rPr lang="zh-CN" altLang="en-US" sz="1800" dirty="0"/>
              <a:t>中，</a:t>
            </a:r>
            <a:r>
              <a:rPr lang="en-CA" sz="1800" dirty="0"/>
              <a:t>XML </a:t>
            </a:r>
            <a:r>
              <a:rPr lang="zh-CN" altLang="en-US" sz="1800" dirty="0"/>
              <a:t>的属性值必须加引号。</a:t>
            </a:r>
          </a:p>
          <a:p>
            <a:pPr algn="l"/>
            <a:r>
              <a:rPr lang="zh-CN" altLang="en-US" sz="1800" dirty="0"/>
              <a:t>请研究下面的两个 </a:t>
            </a:r>
            <a:r>
              <a:rPr lang="en-CA" sz="1800" dirty="0"/>
              <a:t>XML </a:t>
            </a:r>
            <a:r>
              <a:rPr lang="zh-CN" altLang="en-US" sz="1800" dirty="0"/>
              <a:t>文档。 第一个是错误的，第二个是正确的：</a:t>
            </a:r>
          </a:p>
          <a:p>
            <a:pPr algn="l"/>
            <a:r>
              <a:rPr lang="en-US" altLang="zh-CN" sz="1800" dirty="0"/>
              <a:t>&lt;</a:t>
            </a:r>
            <a:r>
              <a:rPr lang="en-CA" sz="1800" dirty="0"/>
              <a:t>note date=12/11/2007&gt;</a:t>
            </a:r>
          </a:p>
          <a:p>
            <a:pPr algn="l"/>
            <a:r>
              <a:rPr lang="en-CA" sz="1800" dirty="0"/>
              <a:t>&lt;to&gt;</a:t>
            </a:r>
            <a:r>
              <a:rPr lang="en-CA" sz="1800" dirty="0" err="1"/>
              <a:t>Tove</a:t>
            </a:r>
            <a:r>
              <a:rPr lang="en-CA" sz="1800" dirty="0"/>
              <a:t>&lt;/to</a:t>
            </a:r>
            <a:r>
              <a:rPr lang="en-CA" sz="1800" dirty="0" smtClean="0"/>
              <a:t>&gt;</a:t>
            </a:r>
          </a:p>
          <a:p>
            <a:pPr algn="l"/>
            <a:r>
              <a:rPr lang="en-CA" sz="1800" dirty="0"/>
              <a:t>&lt;to&gt;</a:t>
            </a:r>
            <a:r>
              <a:rPr lang="en-CA" sz="1800" dirty="0" err="1"/>
              <a:t>Tove</a:t>
            </a:r>
            <a:r>
              <a:rPr lang="en-CA" sz="1800" dirty="0"/>
              <a:t>&lt;/to&gt;</a:t>
            </a:r>
          </a:p>
          <a:p>
            <a:pPr algn="l"/>
            <a:r>
              <a:rPr lang="en-CA" sz="1800" smtClean="0"/>
              <a:t>&lt;</a:t>
            </a:r>
            <a:r>
              <a:rPr lang="en-CA" sz="1800" dirty="0"/>
              <a:t>from&gt;Jani&lt;/from&gt;</a:t>
            </a:r>
          </a:p>
          <a:p>
            <a:pPr algn="l"/>
            <a:r>
              <a:rPr lang="en-CA" sz="1800" dirty="0"/>
              <a:t>&lt;/note&gt;</a:t>
            </a:r>
          </a:p>
          <a:p>
            <a:pPr algn="l"/>
            <a:r>
              <a:rPr lang="en-CA" sz="1800" dirty="0"/>
              <a:t>&lt;note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zh-CN" altLang="en-US" sz="1800" dirty="0"/>
              <a:t>在第一个文档中的错误是，</a:t>
            </a:r>
            <a:r>
              <a:rPr lang="en-CA" sz="1800" dirty="0"/>
              <a:t>note </a:t>
            </a:r>
            <a:r>
              <a:rPr lang="zh-CN" altLang="en-US" sz="1800" dirty="0"/>
              <a:t>元素中的 </a:t>
            </a:r>
            <a:r>
              <a:rPr lang="en-CA" sz="1800" dirty="0"/>
              <a:t>date </a:t>
            </a:r>
            <a:r>
              <a:rPr lang="zh-CN" altLang="en-US" sz="1800" dirty="0"/>
              <a:t>属性没有加引号。</a:t>
            </a:r>
            <a:endParaRPr lang="en-CA" sz="1800" dirty="0"/>
          </a:p>
        </p:txBody>
      </p:sp>
    </p:spTree>
    <p:extLst>
      <p:ext uri="{BB962C8B-B14F-4D97-AF65-F5344CB8AC3E}">
        <p14:creationId xmlns:p14="http://schemas.microsoft.com/office/powerpoint/2010/main" val="37110121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中，一些字符拥有特殊的意义。</a:t>
            </a:r>
          </a:p>
          <a:p>
            <a:pPr algn="l"/>
            <a:r>
              <a:rPr lang="zh-CN" altLang="en-US" sz="1800" dirty="0"/>
              <a:t>如果您把字符 </a:t>
            </a:r>
            <a:r>
              <a:rPr lang="en-US" altLang="zh-CN" sz="1800" dirty="0"/>
              <a:t>"&lt;" </a:t>
            </a:r>
            <a:r>
              <a:rPr lang="zh-CN" altLang="en-US" sz="1800" dirty="0"/>
              <a:t>放在 </a:t>
            </a:r>
            <a:r>
              <a:rPr lang="en-CA" sz="1800" dirty="0"/>
              <a:t>XML </a:t>
            </a:r>
            <a:r>
              <a:rPr lang="zh-CN" altLang="en-US" sz="1800" dirty="0"/>
              <a:t>元素中，会发生错误，这是因为解析器会把它当作新元素的开始。</a:t>
            </a:r>
          </a:p>
          <a:p>
            <a:pPr algn="l"/>
            <a:r>
              <a:rPr lang="zh-CN" altLang="en-US" sz="1800" dirty="0"/>
              <a:t>这样会产生 </a:t>
            </a:r>
            <a:r>
              <a:rPr lang="en-CA" sz="1800" dirty="0"/>
              <a:t>XML </a:t>
            </a:r>
            <a:r>
              <a:rPr lang="zh-CN" altLang="en-US" sz="1800" dirty="0"/>
              <a:t>错误：</a:t>
            </a:r>
          </a:p>
          <a:p>
            <a:pPr algn="l"/>
            <a:r>
              <a:rPr lang="en-US" altLang="zh-CN" sz="1800" dirty="0"/>
              <a:t>&lt;</a:t>
            </a:r>
            <a:r>
              <a:rPr lang="en-CA" sz="1800" dirty="0"/>
              <a:t>message&gt;if salary &lt; 1000 then&lt;/message&gt;</a:t>
            </a:r>
          </a:p>
          <a:p>
            <a:pPr algn="l"/>
            <a:r>
              <a:rPr lang="zh-CN" altLang="en-US" sz="1800" dirty="0"/>
              <a:t>为了避免这个错误，请用实体引用来代替 </a:t>
            </a:r>
            <a:r>
              <a:rPr lang="en-US" altLang="zh-CN" sz="1800" dirty="0"/>
              <a:t>"&lt;" </a:t>
            </a:r>
            <a:r>
              <a:rPr lang="zh-CN" altLang="en-US" sz="1800" dirty="0"/>
              <a:t>字符：</a:t>
            </a:r>
          </a:p>
          <a:p>
            <a:pPr algn="l"/>
            <a:r>
              <a:rPr lang="en-US" altLang="zh-CN" sz="1800" dirty="0"/>
              <a:t>&lt;</a:t>
            </a:r>
            <a:r>
              <a:rPr lang="en-CA" sz="1800" dirty="0"/>
              <a:t>message&gt;if salary &amp;</a:t>
            </a:r>
            <a:r>
              <a:rPr lang="en-CA" sz="1800" dirty="0" err="1"/>
              <a:t>lt</a:t>
            </a:r>
            <a:r>
              <a:rPr lang="en-CA" sz="1800" dirty="0"/>
              <a:t>; 1000 then&lt;/message&gt;</a:t>
            </a:r>
          </a:p>
          <a:p>
            <a:pPr algn="l"/>
            <a:r>
              <a:rPr lang="zh-CN" altLang="en-US" sz="1800" dirty="0"/>
              <a:t>在 </a:t>
            </a:r>
            <a:r>
              <a:rPr lang="en-CA" sz="1800" dirty="0"/>
              <a:t>XML </a:t>
            </a:r>
            <a:r>
              <a:rPr lang="zh-CN" altLang="en-US" sz="1800" dirty="0"/>
              <a:t>中，有 </a:t>
            </a:r>
            <a:r>
              <a:rPr lang="en-US" altLang="zh-CN" sz="1800" dirty="0"/>
              <a:t>5 </a:t>
            </a:r>
            <a:r>
              <a:rPr lang="zh-CN" altLang="en-US" sz="1800" dirty="0"/>
              <a:t>个预定义的实体引用：</a:t>
            </a:r>
          </a:p>
          <a:p>
            <a:pPr algn="l"/>
            <a:r>
              <a:rPr lang="en-US" altLang="zh-CN" sz="1800" dirty="0"/>
              <a:t>&amp;</a:t>
            </a:r>
            <a:r>
              <a:rPr lang="en-CA" sz="1800" dirty="0" err="1"/>
              <a:t>lt</a:t>
            </a:r>
            <a:r>
              <a:rPr lang="en-CA" sz="1800" dirty="0"/>
              <a:t>;	&lt;	less than</a:t>
            </a:r>
          </a:p>
          <a:p>
            <a:pPr algn="l"/>
            <a:r>
              <a:rPr lang="en-CA" sz="1800" dirty="0"/>
              <a:t>&amp;</a:t>
            </a:r>
            <a:r>
              <a:rPr lang="en-CA" sz="1800" dirty="0" err="1"/>
              <a:t>gt</a:t>
            </a:r>
            <a:r>
              <a:rPr lang="en-CA" sz="1800" dirty="0"/>
              <a:t>;	&gt;	greater than</a:t>
            </a:r>
          </a:p>
          <a:p>
            <a:pPr algn="l"/>
            <a:r>
              <a:rPr lang="en-CA" sz="1800" dirty="0"/>
              <a:t>&amp;amp;	&amp;	ampersand</a:t>
            </a:r>
          </a:p>
          <a:p>
            <a:pPr algn="l"/>
            <a:r>
              <a:rPr lang="en-CA" sz="1800" dirty="0"/>
              <a:t>&amp;</a:t>
            </a:r>
            <a:r>
              <a:rPr lang="en-CA" sz="1800" dirty="0" err="1"/>
              <a:t>apos</a:t>
            </a:r>
            <a:r>
              <a:rPr lang="en-CA" sz="1800" dirty="0"/>
              <a:t>;	'	apostrophe</a:t>
            </a:r>
          </a:p>
          <a:p>
            <a:pPr algn="l"/>
            <a:r>
              <a:rPr lang="en-CA" sz="1800" dirty="0"/>
              <a:t>&amp;</a:t>
            </a:r>
            <a:r>
              <a:rPr lang="en-CA" sz="1800" dirty="0" err="1"/>
              <a:t>quot</a:t>
            </a:r>
            <a:r>
              <a:rPr lang="en-CA" sz="1800" dirty="0"/>
              <a:t>;	"	quotation mark</a:t>
            </a:r>
          </a:p>
          <a:p>
            <a:pPr algn="l"/>
            <a:endParaRPr lang="en-CA" sz="1800" dirty="0"/>
          </a:p>
        </p:txBody>
      </p:sp>
    </p:spTree>
    <p:extLst>
      <p:ext uri="{BB962C8B-B14F-4D97-AF65-F5344CB8AC3E}">
        <p14:creationId xmlns:p14="http://schemas.microsoft.com/office/powerpoint/2010/main" val="30006494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中编写注释的语法与 </a:t>
            </a:r>
            <a:r>
              <a:rPr lang="en-CA" sz="1800" dirty="0"/>
              <a:t>HTML </a:t>
            </a:r>
            <a:r>
              <a:rPr lang="zh-CN" altLang="en-US" sz="1800" dirty="0"/>
              <a:t>的语法很相似。</a:t>
            </a:r>
          </a:p>
          <a:p>
            <a:pPr algn="l"/>
            <a:r>
              <a:rPr lang="en-US" altLang="zh-CN" sz="1800" dirty="0"/>
              <a:t>&lt;!-- </a:t>
            </a:r>
            <a:r>
              <a:rPr lang="en-CA" sz="1800"/>
              <a:t>This is a comment --&gt;</a:t>
            </a:r>
            <a:endParaRPr lang="en-CA" sz="1800" dirty="0"/>
          </a:p>
        </p:txBody>
      </p:sp>
    </p:spTree>
    <p:extLst>
      <p:ext uri="{BB962C8B-B14F-4D97-AF65-F5344CB8AC3E}">
        <p14:creationId xmlns:p14="http://schemas.microsoft.com/office/powerpoint/2010/main" val="19048800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smtClean="0"/>
              <a:t>Json</a:t>
            </a:r>
            <a:endParaRPr lang="en-CA" sz="1800" dirty="0"/>
          </a:p>
        </p:txBody>
      </p:sp>
    </p:spTree>
    <p:extLst>
      <p:ext uri="{BB962C8B-B14F-4D97-AF65-F5344CB8AC3E}">
        <p14:creationId xmlns:p14="http://schemas.microsoft.com/office/powerpoint/2010/main" val="38647720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或者 </a:t>
            </a:r>
            <a:r>
              <a:rPr lang="en-CA" sz="1800" dirty="0"/>
              <a:t>JavaScript </a:t>
            </a:r>
            <a:r>
              <a:rPr lang="zh-CN" altLang="en-US" sz="1800" dirty="0"/>
              <a:t>对象表示法是一种轻量级的基于文本的开放标准，被设计用于可读的数据交换。约定使用 </a:t>
            </a:r>
            <a:r>
              <a:rPr lang="en-CA" sz="1800" dirty="0"/>
              <a:t>JSON </a:t>
            </a:r>
            <a:r>
              <a:rPr lang="zh-CN" altLang="en-US" sz="1800" dirty="0"/>
              <a:t>的程序包括 </a:t>
            </a:r>
            <a:r>
              <a:rPr lang="en-CA" sz="1800" dirty="0"/>
              <a:t>C，C++，</a:t>
            </a:r>
            <a:r>
              <a:rPr lang="en-CA" sz="1800" dirty="0" err="1"/>
              <a:t>Java，Python，Perl</a:t>
            </a:r>
            <a:r>
              <a:rPr lang="en-CA" sz="1800" dirty="0"/>
              <a:t> </a:t>
            </a:r>
            <a:r>
              <a:rPr lang="zh-CN" altLang="en-US" sz="1800" dirty="0"/>
              <a:t>等等。</a:t>
            </a:r>
          </a:p>
          <a:p>
            <a:pPr algn="l"/>
            <a:endParaRPr lang="zh-CN" altLang="en-US" sz="1800" dirty="0"/>
          </a:p>
          <a:p>
            <a:pPr algn="l"/>
            <a:r>
              <a:rPr lang="en-CA" sz="1800" dirty="0"/>
              <a:t>JSON </a:t>
            </a:r>
            <a:r>
              <a:rPr lang="zh-CN" altLang="en-US" sz="1800" dirty="0"/>
              <a:t>是 </a:t>
            </a:r>
            <a:r>
              <a:rPr lang="en-CA" sz="1800" dirty="0"/>
              <a:t>JavaScript Object Notation </a:t>
            </a:r>
            <a:r>
              <a:rPr lang="zh-CN" altLang="en-US" sz="1800" dirty="0"/>
              <a:t>的缩写。</a:t>
            </a:r>
          </a:p>
          <a:p>
            <a:pPr algn="l"/>
            <a:r>
              <a:rPr lang="zh-CN" altLang="en-US" sz="1800" dirty="0"/>
              <a:t>这个格式由 </a:t>
            </a:r>
            <a:r>
              <a:rPr lang="en-CA" sz="1800" dirty="0"/>
              <a:t>Douglas </a:t>
            </a:r>
            <a:r>
              <a:rPr lang="en-CA" sz="1800" dirty="0" err="1"/>
              <a:t>Crockford</a:t>
            </a:r>
            <a:r>
              <a:rPr lang="en-CA" sz="1800" dirty="0"/>
              <a:t> </a:t>
            </a:r>
            <a:r>
              <a:rPr lang="zh-CN" altLang="en-US" sz="1800" dirty="0"/>
              <a:t>提出。</a:t>
            </a:r>
          </a:p>
          <a:p>
            <a:pPr algn="l"/>
            <a:r>
              <a:rPr lang="zh-CN" altLang="en-US" sz="1800" dirty="0"/>
              <a:t>被设计用于可读的数据交换。</a:t>
            </a:r>
          </a:p>
          <a:p>
            <a:pPr algn="l"/>
            <a:r>
              <a:rPr lang="zh-CN" altLang="en-US" sz="1800" dirty="0"/>
              <a:t>它是从 </a:t>
            </a:r>
            <a:r>
              <a:rPr lang="en-CA" sz="1800" dirty="0"/>
              <a:t>JavaScript </a:t>
            </a:r>
            <a:r>
              <a:rPr lang="zh-CN" altLang="en-US" sz="1800" dirty="0"/>
              <a:t>脚本语言中演变而来。</a:t>
            </a:r>
          </a:p>
          <a:p>
            <a:pPr algn="l"/>
            <a:r>
              <a:rPr lang="zh-CN" altLang="en-US" sz="1800" dirty="0"/>
              <a:t>文件名扩展是 </a:t>
            </a:r>
            <a:r>
              <a:rPr lang="en-US" altLang="zh-CN" sz="1800" dirty="0"/>
              <a:t>.</a:t>
            </a:r>
            <a:r>
              <a:rPr lang="en-CA" sz="1800" dirty="0" err="1"/>
              <a:t>json</a:t>
            </a:r>
            <a:r>
              <a:rPr lang="en-CA" sz="1800" dirty="0"/>
              <a:t>。</a:t>
            </a:r>
          </a:p>
          <a:p>
            <a:pPr algn="l"/>
            <a:r>
              <a:rPr lang="en-CA" sz="1800" dirty="0"/>
              <a:t>JSON </a:t>
            </a:r>
            <a:r>
              <a:rPr lang="zh-CN" altLang="en-US" sz="1800" dirty="0"/>
              <a:t>的网络媒体类型是 </a:t>
            </a:r>
            <a:r>
              <a:rPr lang="en-CA" sz="1800" dirty="0"/>
              <a:t>application/</a:t>
            </a:r>
            <a:r>
              <a:rPr lang="en-CA" sz="1800" dirty="0" err="1"/>
              <a:t>json</a:t>
            </a:r>
            <a:r>
              <a:rPr lang="en-CA" sz="1800" dirty="0"/>
              <a:t>。</a:t>
            </a:r>
          </a:p>
        </p:txBody>
      </p:sp>
    </p:spTree>
    <p:extLst>
      <p:ext uri="{BB962C8B-B14F-4D97-AF65-F5344CB8AC3E}">
        <p14:creationId xmlns:p14="http://schemas.microsoft.com/office/powerpoint/2010/main" val="1753043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SON </a:t>
            </a:r>
            <a:r>
              <a:rPr lang="zh-CN" altLang="en-US" sz="1800" dirty="0"/>
              <a:t>特点</a:t>
            </a:r>
          </a:p>
          <a:p>
            <a:pPr algn="l"/>
            <a:r>
              <a:rPr lang="en-US" altLang="zh-CN" sz="1800" dirty="0"/>
              <a:t>JSON </a:t>
            </a:r>
            <a:r>
              <a:rPr lang="zh-CN" altLang="en-US" sz="1800" dirty="0"/>
              <a:t>容易阅读和编写。</a:t>
            </a:r>
          </a:p>
          <a:p>
            <a:pPr algn="l"/>
            <a:r>
              <a:rPr lang="zh-CN" altLang="en-US" sz="1800" dirty="0"/>
              <a:t>它是一种轻量级的基于文本的交换格式。</a:t>
            </a:r>
          </a:p>
          <a:p>
            <a:pPr algn="l"/>
            <a:r>
              <a:rPr lang="zh-CN" altLang="en-US" sz="1800" dirty="0"/>
              <a:t>语言无关。</a:t>
            </a:r>
            <a:endParaRPr lang="en-CA" sz="1800" dirty="0"/>
          </a:p>
        </p:txBody>
      </p:sp>
    </p:spTree>
    <p:extLst>
      <p:ext uri="{BB962C8B-B14F-4D97-AF65-F5344CB8AC3E}">
        <p14:creationId xmlns:p14="http://schemas.microsoft.com/office/powerpoint/2010/main" val="3057028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zh-CN" altLang="en-US" sz="2000" dirty="0"/>
              <a:t>在讲</a:t>
            </a:r>
            <a:r>
              <a:rPr lang="en-US" altLang="zh-CN" sz="2000" dirty="0"/>
              <a:t>Java</a:t>
            </a:r>
            <a:r>
              <a:rPr lang="zh-CN" altLang="en-US" sz="2000" dirty="0"/>
              <a:t>异常实践之前，先理解一下什么是异常。到底什么才算是异常呢？其实异常可以看做在我们编程过程中遇到的一些意外情况，当出现这些意外情况时我们无法继续进程正常的逻辑处理，此时我们就可以抛出一个异常。</a:t>
            </a:r>
          </a:p>
          <a:p>
            <a:pPr>
              <a:defRPr/>
            </a:pPr>
            <a:r>
              <a:rPr lang="zh-CN" altLang="en-US" sz="2000" dirty="0"/>
              <a:t>广义的讲，抛出异常分三种不同的情况：</a:t>
            </a:r>
          </a:p>
          <a:p>
            <a:pPr>
              <a:defRPr/>
            </a:pPr>
            <a:r>
              <a:rPr lang="zh-CN" altLang="en-US" sz="2000" b="1" dirty="0"/>
              <a:t>编程错误导致的异常</a:t>
            </a:r>
            <a:r>
              <a:rPr lang="zh-CN" altLang="en-US" sz="2000" dirty="0"/>
              <a:t> ：在这个类别里，异常的出现是由于代码的错误（譬如</a:t>
            </a:r>
            <a:r>
              <a:rPr lang="en-US" altLang="zh-CN" sz="2000" dirty="0" err="1"/>
              <a:t>NullPointerException</a:t>
            </a:r>
            <a:r>
              <a:rPr lang="zh-CN" altLang="en-US" sz="2000" dirty="0"/>
              <a:t>、</a:t>
            </a:r>
            <a:r>
              <a:rPr lang="en-US" altLang="zh-CN" sz="2000" dirty="0" err="1"/>
              <a:t>IllegalArgumentException</a:t>
            </a:r>
            <a:r>
              <a:rPr lang="zh-CN" altLang="en-US" sz="2000" dirty="0"/>
              <a:t>、</a:t>
            </a:r>
            <a:r>
              <a:rPr lang="en-US" altLang="zh-CN" sz="2000" dirty="0" err="1"/>
              <a:t>IndexOutOfBoundsException</a:t>
            </a:r>
            <a:r>
              <a:rPr lang="en-US" altLang="zh-CN" sz="2000" dirty="0"/>
              <a:t> </a:t>
            </a:r>
            <a:r>
              <a:rPr lang="zh-CN" altLang="en-US" sz="2000" dirty="0"/>
              <a:t>）。代码通常对编程错误没有什么对策，所以它一般是非检查异常。</a:t>
            </a:r>
          </a:p>
          <a:p>
            <a:pPr>
              <a:defRPr/>
            </a:pPr>
            <a:r>
              <a:rPr lang="zh-CN" altLang="en-US" sz="2000" b="1" dirty="0"/>
              <a:t>客户端的错误导致的异常</a:t>
            </a:r>
            <a:r>
              <a:rPr lang="zh-CN" altLang="en-US" sz="2000" dirty="0"/>
              <a:t> ：客户端代码试图违背制定的规则，调用</a:t>
            </a:r>
            <a:r>
              <a:rPr lang="en-US" altLang="zh-CN" sz="2000" dirty="0"/>
              <a:t>API</a:t>
            </a:r>
            <a:r>
              <a:rPr lang="zh-CN" altLang="en-US" sz="2000" dirty="0"/>
              <a:t>不支持的资源。如果在异常中显示有效信息的话，客户端可以采取其他的补救方法。例如：解析一个格式不正确的</a:t>
            </a:r>
            <a:r>
              <a:rPr lang="en-US" altLang="zh-CN" sz="2000" dirty="0"/>
              <a:t>XML</a:t>
            </a:r>
            <a:r>
              <a:rPr lang="zh-CN" altLang="en-US" sz="2000" dirty="0"/>
              <a:t>文档时会抛出异常，异常中含有有效的信息。客户端可以利用这个有效信息来采取恢复的步骤。</a:t>
            </a:r>
          </a:p>
          <a:p>
            <a:pPr>
              <a:defRPr/>
            </a:pPr>
            <a:r>
              <a:rPr lang="zh-CN" altLang="en-US" sz="2000" b="1" dirty="0"/>
              <a:t>资源错误导致的异常</a:t>
            </a:r>
            <a:r>
              <a:rPr lang="zh-CN" altLang="en-US" sz="2000" dirty="0"/>
              <a:t> ：当获取资源错误时引发的异常。例如，系统内存不足，或者网络连接失败。客户端对于资源错误的反应是视情况而定的。客户端可能一段时间之后重试或者仅仅记录失败然后将程序挂起。</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69993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p>
          <a:p>
            <a:pPr algn="l"/>
            <a:r>
              <a:rPr lang="en-CA" sz="1800" dirty="0"/>
              <a:t>    "book": [</a:t>
            </a:r>
          </a:p>
          <a:p>
            <a:pPr algn="l"/>
            <a:r>
              <a:rPr lang="en-CA" sz="1800" dirty="0"/>
              <a:t>        {</a:t>
            </a:r>
          </a:p>
          <a:p>
            <a:pPr algn="l"/>
            <a:r>
              <a:rPr lang="en-CA" sz="1800" dirty="0"/>
              <a:t>            "id":"01",</a:t>
            </a:r>
          </a:p>
          <a:p>
            <a:pPr algn="l"/>
            <a:r>
              <a:rPr lang="en-CA" sz="1800" dirty="0"/>
              <a:t>            "language": "Java",</a:t>
            </a:r>
          </a:p>
          <a:p>
            <a:pPr algn="l"/>
            <a:r>
              <a:rPr lang="en-CA" sz="1800" dirty="0"/>
              <a:t>            "edition": "third",</a:t>
            </a:r>
          </a:p>
          <a:p>
            <a:pPr algn="l"/>
            <a:r>
              <a:rPr lang="en-CA" sz="1800" dirty="0"/>
              <a:t>            "author": "Herbert </a:t>
            </a:r>
            <a:r>
              <a:rPr lang="en-CA" sz="1800" dirty="0" err="1"/>
              <a:t>Schildt</a:t>
            </a:r>
            <a:r>
              <a:rPr lang="en-CA" sz="1800" dirty="0"/>
              <a:t>"</a:t>
            </a:r>
          </a:p>
          <a:p>
            <a:pPr algn="l"/>
            <a:r>
              <a:rPr lang="en-CA" sz="1800" dirty="0"/>
              <a:t>        },</a:t>
            </a:r>
          </a:p>
          <a:p>
            <a:pPr algn="l"/>
            <a:r>
              <a:rPr lang="en-CA" sz="1800" dirty="0"/>
              <a:t>        {</a:t>
            </a:r>
          </a:p>
          <a:p>
            <a:pPr algn="l"/>
            <a:r>
              <a:rPr lang="en-CA" sz="1800" dirty="0"/>
              <a:t>            "id":"07",</a:t>
            </a:r>
          </a:p>
          <a:p>
            <a:pPr algn="l"/>
            <a:r>
              <a:rPr lang="en-CA" sz="1800" dirty="0"/>
              <a:t>            "language": "C++",</a:t>
            </a:r>
          </a:p>
          <a:p>
            <a:pPr algn="l"/>
            <a:r>
              <a:rPr lang="en-CA" sz="1800" dirty="0"/>
              <a:t>            "edition": "second"</a:t>
            </a:r>
          </a:p>
          <a:p>
            <a:pPr algn="l"/>
            <a:r>
              <a:rPr lang="en-CA" sz="1800" dirty="0"/>
              <a:t>            "author": "</a:t>
            </a:r>
            <a:r>
              <a:rPr lang="en-CA" sz="1800" dirty="0" err="1"/>
              <a:t>E.Balagurusamy</a:t>
            </a:r>
            <a:r>
              <a:rPr lang="en-CA" sz="1800" dirty="0"/>
              <a:t>"</a:t>
            </a:r>
          </a:p>
          <a:p>
            <a:pPr algn="l"/>
            <a:r>
              <a:rPr lang="en-CA" sz="1800" dirty="0"/>
              <a:t>    }]</a:t>
            </a:r>
          </a:p>
          <a:p>
            <a:pPr algn="l"/>
            <a:r>
              <a:rPr lang="en-CA" sz="1800" dirty="0"/>
              <a:t>}</a:t>
            </a:r>
          </a:p>
        </p:txBody>
      </p:sp>
    </p:spTree>
    <p:extLst>
      <p:ext uri="{BB962C8B-B14F-4D97-AF65-F5344CB8AC3E}">
        <p14:creationId xmlns:p14="http://schemas.microsoft.com/office/powerpoint/2010/main" val="29190009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的基本语</a:t>
            </a:r>
            <a:r>
              <a:rPr lang="zh-CN" altLang="en-US" sz="1800" dirty="0" smtClean="0"/>
              <a:t>法</a:t>
            </a:r>
            <a:endParaRPr lang="en-US" altLang="zh-CN" sz="1800" dirty="0" smtClean="0"/>
          </a:p>
          <a:p>
            <a:pPr algn="l"/>
            <a:endParaRPr lang="en-US" sz="1800" dirty="0"/>
          </a:p>
          <a:p>
            <a:pPr algn="l"/>
            <a:r>
              <a:rPr lang="zh-CN" altLang="en-US" sz="1800" dirty="0"/>
              <a:t>数据使用名</a:t>
            </a:r>
            <a:r>
              <a:rPr lang="en-US" altLang="zh-CN" sz="1800" dirty="0"/>
              <a:t>/</a:t>
            </a:r>
            <a:r>
              <a:rPr lang="zh-CN" altLang="en-US" sz="1800" dirty="0"/>
              <a:t>值对表示。</a:t>
            </a:r>
          </a:p>
          <a:p>
            <a:pPr algn="l"/>
            <a:r>
              <a:rPr lang="zh-CN" altLang="en-US" sz="1800" dirty="0"/>
              <a:t>使用大括号保存对象，每个名称后面跟着一个 </a:t>
            </a:r>
            <a:r>
              <a:rPr lang="en-US" altLang="zh-CN" sz="1800" dirty="0"/>
              <a:t>':'</a:t>
            </a:r>
            <a:r>
              <a:rPr lang="zh-CN" altLang="en-US" sz="1800" dirty="0"/>
              <a:t>（冒号），名</a:t>
            </a:r>
            <a:r>
              <a:rPr lang="en-US" altLang="zh-CN" sz="1800" dirty="0"/>
              <a:t>/</a:t>
            </a:r>
            <a:r>
              <a:rPr lang="zh-CN" altLang="en-US" sz="1800" dirty="0"/>
              <a:t>值对使用 </a:t>
            </a:r>
            <a:r>
              <a:rPr lang="en-US" altLang="zh-CN" sz="1800" dirty="0"/>
              <a:t>,</a:t>
            </a:r>
            <a:r>
              <a:rPr lang="zh-CN" altLang="en-US" sz="1800" dirty="0"/>
              <a:t>（逗号）分割。</a:t>
            </a:r>
          </a:p>
          <a:p>
            <a:pPr algn="l"/>
            <a:r>
              <a:rPr lang="zh-CN" altLang="en-US" sz="1800" dirty="0"/>
              <a:t>使用方括号保存数组，数组值使用 </a:t>
            </a:r>
            <a:r>
              <a:rPr lang="en-US" altLang="zh-CN" sz="1800" dirty="0"/>
              <a:t>,</a:t>
            </a:r>
            <a:r>
              <a:rPr lang="zh-CN" altLang="en-US" sz="1800" dirty="0"/>
              <a:t>（逗号）分割。</a:t>
            </a:r>
            <a:endParaRPr lang="en-CA" sz="1800" dirty="0"/>
          </a:p>
        </p:txBody>
      </p:sp>
    </p:spTree>
    <p:extLst>
      <p:ext uri="{BB962C8B-B14F-4D97-AF65-F5344CB8AC3E}">
        <p14:creationId xmlns:p14="http://schemas.microsoft.com/office/powerpoint/2010/main" val="4232548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格式支持以下数据类型：</a:t>
            </a:r>
          </a:p>
          <a:p>
            <a:pPr algn="l"/>
            <a:endParaRPr lang="zh-CN" altLang="en-US" sz="1800" dirty="0"/>
          </a:p>
          <a:p>
            <a:pPr algn="l"/>
            <a:r>
              <a:rPr lang="zh-CN" altLang="en-US" sz="1800" dirty="0"/>
              <a:t>类型	描述</a:t>
            </a:r>
          </a:p>
          <a:p>
            <a:pPr algn="l"/>
            <a:r>
              <a:rPr lang="zh-CN" altLang="en-US" sz="1800" dirty="0"/>
              <a:t>数字型（</a:t>
            </a:r>
            <a:r>
              <a:rPr lang="en-CA" sz="1800" dirty="0"/>
              <a:t>Number）	JavaScript </a:t>
            </a:r>
            <a:r>
              <a:rPr lang="zh-CN" altLang="en-US" sz="1800" dirty="0"/>
              <a:t>中的双精度浮点型格式</a:t>
            </a:r>
          </a:p>
          <a:p>
            <a:pPr algn="l"/>
            <a:r>
              <a:rPr lang="zh-CN" altLang="en-US" sz="1800" dirty="0"/>
              <a:t>字符串型（</a:t>
            </a:r>
            <a:r>
              <a:rPr lang="en-CA" sz="1800" dirty="0"/>
              <a:t>String）	</a:t>
            </a:r>
            <a:r>
              <a:rPr lang="zh-CN" altLang="en-US" sz="1800" dirty="0"/>
              <a:t>双引号包裹的 </a:t>
            </a:r>
            <a:r>
              <a:rPr lang="en-CA" sz="1800" dirty="0"/>
              <a:t>Unicode </a:t>
            </a:r>
            <a:r>
              <a:rPr lang="zh-CN" altLang="en-US" sz="1800" dirty="0"/>
              <a:t>字符和反斜杠转义字符</a:t>
            </a:r>
          </a:p>
          <a:p>
            <a:pPr algn="l"/>
            <a:r>
              <a:rPr lang="zh-CN" altLang="en-US" sz="1800" dirty="0"/>
              <a:t>布尔型（</a:t>
            </a:r>
            <a:r>
              <a:rPr lang="en-CA" sz="1800" dirty="0"/>
              <a:t>Boolean）	true </a:t>
            </a:r>
            <a:r>
              <a:rPr lang="zh-CN" altLang="en-US" sz="1800" dirty="0"/>
              <a:t>或 </a:t>
            </a:r>
            <a:r>
              <a:rPr lang="en-CA" sz="1800" dirty="0"/>
              <a:t>false</a:t>
            </a:r>
          </a:p>
          <a:p>
            <a:pPr algn="l"/>
            <a:r>
              <a:rPr lang="zh-CN" altLang="en-US" sz="1800" dirty="0"/>
              <a:t>数组（</a:t>
            </a:r>
            <a:r>
              <a:rPr lang="en-CA" sz="1800" dirty="0"/>
              <a:t>Array）	</a:t>
            </a:r>
            <a:r>
              <a:rPr lang="zh-CN" altLang="en-US" sz="1800" dirty="0"/>
              <a:t>有序的值序列</a:t>
            </a:r>
          </a:p>
          <a:p>
            <a:pPr algn="l"/>
            <a:r>
              <a:rPr lang="zh-CN" altLang="en-US" sz="1800" dirty="0"/>
              <a:t>值（</a:t>
            </a:r>
            <a:r>
              <a:rPr lang="en-CA" sz="1800" dirty="0"/>
              <a:t>Value）	</a:t>
            </a:r>
            <a:r>
              <a:rPr lang="zh-CN" altLang="en-US" sz="1800" dirty="0"/>
              <a:t>可以是字符串，数字，</a:t>
            </a:r>
            <a:r>
              <a:rPr lang="en-CA" sz="1800" dirty="0"/>
              <a:t>true </a:t>
            </a:r>
            <a:r>
              <a:rPr lang="zh-CN" altLang="en-US" sz="1800" dirty="0"/>
              <a:t>或 </a:t>
            </a:r>
            <a:r>
              <a:rPr lang="en-CA" sz="1800" dirty="0" err="1"/>
              <a:t>false，null</a:t>
            </a:r>
            <a:r>
              <a:rPr lang="en-CA" sz="1800" dirty="0"/>
              <a:t> </a:t>
            </a:r>
            <a:r>
              <a:rPr lang="zh-CN" altLang="en-US" sz="1800" dirty="0"/>
              <a:t>等等</a:t>
            </a:r>
          </a:p>
          <a:p>
            <a:pPr algn="l"/>
            <a:r>
              <a:rPr lang="zh-CN" altLang="en-US" sz="1800" dirty="0"/>
              <a:t>对象（</a:t>
            </a:r>
            <a:r>
              <a:rPr lang="en-CA" sz="1800" dirty="0"/>
              <a:t>Object）	</a:t>
            </a:r>
            <a:r>
              <a:rPr lang="zh-CN" altLang="en-US" sz="1800" dirty="0"/>
              <a:t>无序的键</a:t>
            </a:r>
            <a:r>
              <a:rPr lang="en-US" altLang="zh-CN" sz="1800" dirty="0"/>
              <a:t>:</a:t>
            </a:r>
            <a:r>
              <a:rPr lang="zh-CN" altLang="en-US" sz="1800" dirty="0"/>
              <a:t>值对集合</a:t>
            </a:r>
          </a:p>
          <a:p>
            <a:pPr algn="l"/>
            <a:r>
              <a:rPr lang="zh-CN" altLang="en-US" sz="1800" dirty="0"/>
              <a:t>空格（</a:t>
            </a:r>
            <a:r>
              <a:rPr lang="en-CA" sz="1800" dirty="0"/>
              <a:t>Whitespace）	</a:t>
            </a:r>
            <a:r>
              <a:rPr lang="zh-CN" altLang="en-US" sz="1800" dirty="0"/>
              <a:t>可用于任意符号对之间</a:t>
            </a:r>
          </a:p>
          <a:p>
            <a:pPr algn="l"/>
            <a:r>
              <a:rPr lang="en-CA" sz="1800" dirty="0"/>
              <a:t>null	</a:t>
            </a:r>
            <a:r>
              <a:rPr lang="zh-CN" altLang="en-US" sz="1800" dirty="0"/>
              <a:t>空</a:t>
            </a:r>
            <a:endParaRPr lang="en-CA" sz="1800" dirty="0"/>
          </a:p>
        </p:txBody>
      </p:sp>
    </p:spTree>
    <p:extLst>
      <p:ext uri="{BB962C8B-B14F-4D97-AF65-F5344CB8AC3E}">
        <p14:creationId xmlns:p14="http://schemas.microsoft.com/office/powerpoint/2010/main" val="5362510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Maven</a:t>
            </a:r>
            <a:endParaRPr lang="en-CA" sz="1800" dirty="0"/>
          </a:p>
        </p:txBody>
      </p:sp>
    </p:spTree>
    <p:extLst>
      <p:ext uri="{BB962C8B-B14F-4D97-AF65-F5344CB8AC3E}">
        <p14:creationId xmlns:p14="http://schemas.microsoft.com/office/powerpoint/2010/main" val="2640400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在进行软件开发的过程中，无论什么项目，采用何种技术，使用何种编程语言，我们 都要重复相同的开发步骤：编码，测试，打包，发布，文档。实际上这些步骤是完全重复性的工作。那为什么让软件开发人员去重复这些工作？开发人员的主要任务 应该是关注商业逻辑并去实现它，而不是把时间浪费在学习如何在不同的环境中去打包，发布，。。。</a:t>
            </a:r>
          </a:p>
          <a:p>
            <a:pPr algn="l"/>
            <a:endParaRPr lang="zh-CN" altLang="en-US" sz="1800" dirty="0"/>
          </a:p>
          <a:p>
            <a:pPr algn="l"/>
            <a:r>
              <a:rPr lang="en-US" altLang="zh-CN" sz="1800" dirty="0"/>
              <a:t>Maven</a:t>
            </a:r>
            <a:r>
              <a:rPr lang="zh-CN" altLang="en-US" sz="1800" dirty="0"/>
              <a:t>正是为了将开发人员从这些任务中解脱出来而诞生的</a:t>
            </a:r>
            <a:r>
              <a:rPr lang="zh-CN" altLang="en-US" sz="1800" dirty="0" smtClean="0"/>
              <a:t>。</a:t>
            </a:r>
            <a:r>
              <a:rPr lang="en-US" altLang="zh-CN" sz="1800" dirty="0" smtClean="0"/>
              <a:t>Apache </a:t>
            </a:r>
            <a:r>
              <a:rPr lang="en-US" altLang="zh-CN" sz="1800" dirty="0"/>
              <a:t>Maven </a:t>
            </a:r>
            <a:r>
              <a:rPr lang="zh-CN" altLang="en-US" sz="1800" dirty="0"/>
              <a:t>是一种用作软件项目管理和理解工具。它基于项目对象模型（</a:t>
            </a:r>
            <a:r>
              <a:rPr lang="en-US" altLang="zh-CN" sz="1800" dirty="0"/>
              <a:t>POM</a:t>
            </a:r>
            <a:r>
              <a:rPr lang="zh-CN" altLang="en-US" sz="1800" dirty="0"/>
              <a:t>）的概念， 可以管理一个项目的构建、报告以及从项目核心信息中生成文档。</a:t>
            </a:r>
            <a:endParaRPr lang="en-US" sz="1800" dirty="0"/>
          </a:p>
          <a:p>
            <a:pPr algn="l"/>
            <a:r>
              <a:rPr lang="en-US" altLang="zh-CN" sz="1800" dirty="0"/>
              <a:t>Maven</a:t>
            </a:r>
            <a:r>
              <a:rPr lang="zh-CN" altLang="en-US" sz="1800" dirty="0"/>
              <a:t>能够：</a:t>
            </a:r>
          </a:p>
          <a:p>
            <a:pPr algn="l"/>
            <a:endParaRPr lang="zh-CN" altLang="en-US" sz="1800" dirty="0"/>
          </a:p>
          <a:p>
            <a:pPr algn="l"/>
            <a:r>
              <a:rPr lang="en-US" altLang="zh-CN" sz="1800" dirty="0"/>
              <a:t>1</a:t>
            </a:r>
            <a:r>
              <a:rPr lang="zh-CN" altLang="en-US" sz="1800" dirty="0"/>
              <a:t>）理解并管理整个软件开发周期，重用标准的构建过程，比如：编译，测试，打包等。同时</a:t>
            </a:r>
            <a:r>
              <a:rPr lang="en-US" altLang="zh-CN" sz="1800" dirty="0"/>
              <a:t>Maven</a:t>
            </a:r>
            <a:r>
              <a:rPr lang="zh-CN" altLang="en-US" sz="1800" dirty="0"/>
              <a:t>还可以通过相应的元数据，重用构建逻辑到一个项目。</a:t>
            </a:r>
          </a:p>
          <a:p>
            <a:pPr algn="l"/>
            <a:endParaRPr lang="zh-CN" altLang="en-US" sz="1800" dirty="0"/>
          </a:p>
          <a:p>
            <a:pPr algn="l"/>
            <a:r>
              <a:rPr lang="en-US" altLang="zh-CN" sz="1800" dirty="0"/>
              <a:t>2</a:t>
            </a:r>
            <a:r>
              <a:rPr lang="zh-CN" altLang="en-US" sz="1800" dirty="0"/>
              <a:t>）</a:t>
            </a:r>
            <a:r>
              <a:rPr lang="en-US" altLang="zh-CN" sz="1800" dirty="0"/>
              <a:t>Maven</a:t>
            </a:r>
            <a:r>
              <a:rPr lang="zh-CN" altLang="en-US" sz="1800" dirty="0"/>
              <a:t>负责整个项目的构建过程。开发人员只需要描述项目基本信息在一个配置文件中：</a:t>
            </a:r>
            <a:r>
              <a:rPr lang="en-US" altLang="zh-CN" sz="1800" dirty="0"/>
              <a:t>pom.xml</a:t>
            </a:r>
            <a:r>
              <a:rPr lang="zh-CN" altLang="en-US" sz="1800" dirty="0"/>
              <a:t>。也就是说，</a:t>
            </a:r>
            <a:r>
              <a:rPr lang="en-US" altLang="zh-CN" sz="1800" dirty="0"/>
              <a:t>Maven</a:t>
            </a:r>
            <a:r>
              <a:rPr lang="zh-CN" altLang="en-US" sz="1800" dirty="0"/>
              <a:t>的使用者只需要回答“</a:t>
            </a:r>
            <a:r>
              <a:rPr lang="en-US" altLang="zh-CN" sz="1800" dirty="0"/>
              <a:t>What”</a:t>
            </a:r>
            <a:r>
              <a:rPr lang="zh-CN" altLang="en-US" sz="1800" dirty="0"/>
              <a:t>而不是“</a:t>
            </a:r>
            <a:r>
              <a:rPr lang="en-US" altLang="zh-CN" sz="1800" dirty="0"/>
              <a:t>How”</a:t>
            </a:r>
            <a:r>
              <a:rPr lang="zh-CN" altLang="en-US" sz="1800" dirty="0"/>
              <a:t>。</a:t>
            </a:r>
            <a:endParaRPr lang="en-CA" sz="1800" dirty="0"/>
          </a:p>
        </p:txBody>
      </p:sp>
    </p:spTree>
    <p:extLst>
      <p:ext uri="{BB962C8B-B14F-4D97-AF65-F5344CB8AC3E}">
        <p14:creationId xmlns:p14="http://schemas.microsoft.com/office/powerpoint/2010/main" val="33508266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Maven</a:t>
            </a:r>
            <a:r>
              <a:rPr lang="zh-CN" altLang="en-US" sz="1800" dirty="0"/>
              <a:t>设计原则</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Convention Over Configuration (</a:t>
            </a:r>
            <a:r>
              <a:rPr lang="zh-CN" altLang="en-US" sz="1800" dirty="0"/>
              <a:t>约定优于配置</a:t>
            </a:r>
            <a:r>
              <a:rPr lang="en-US" altLang="zh-CN" sz="1800" dirty="0"/>
              <a:t>)</a:t>
            </a:r>
            <a:r>
              <a:rPr lang="zh-CN" altLang="en-US" sz="1800" dirty="0"/>
              <a:t>。在现实生活中，有很多常识性的东西，地球人都知道。比如说：如何过马路</a:t>
            </a:r>
            <a:r>
              <a:rPr lang="en-US" altLang="zh-CN" sz="1800" dirty="0"/>
              <a:t>(</a:t>
            </a:r>
            <a:r>
              <a:rPr lang="zh-CN" altLang="en-US" sz="1800" dirty="0"/>
              <a:t>红灯停绿灯行</a:t>
            </a:r>
            <a:r>
              <a:rPr lang="en-US" altLang="zh-CN" sz="1800" dirty="0"/>
              <a:t>)</a:t>
            </a:r>
            <a:r>
              <a:rPr lang="zh-CN" altLang="en-US" sz="1800" dirty="0"/>
              <a:t>，如何开门，关门等。对于这些事情，人们已经有了默认的约定</a:t>
            </a:r>
            <a:r>
              <a:rPr lang="zh-CN" altLang="en-US" sz="1800" dirty="0" smtClean="0"/>
              <a:t>。</a:t>
            </a:r>
            <a:endParaRPr lang="en-US" altLang="zh-CN" sz="1800" dirty="0" smtClean="0"/>
          </a:p>
          <a:p>
            <a:pPr algn="l"/>
            <a:r>
              <a:rPr lang="zh-CN" altLang="en-US" sz="1800" dirty="0"/>
              <a:t>在软件开发过程中，道理也是类似的，如果我们事先约定好所有项目的目录结构，标 准开发过程（编译，测试，。。。），所有人都遵循这个约定。软件项目的管理就会变得简单很多。在现在流行的很多框架中，都使用了这个概念，比如</a:t>
            </a:r>
            <a:r>
              <a:rPr lang="en-US" altLang="zh-CN" sz="1800" dirty="0"/>
              <a:t>EJB3</a:t>
            </a:r>
            <a:r>
              <a:rPr lang="zh-CN" altLang="en-US" sz="1800" dirty="0"/>
              <a:t>和 </a:t>
            </a:r>
            <a:r>
              <a:rPr lang="en-US" altLang="zh-CN" sz="1800" dirty="0"/>
              <a:t>Ruby on Rails</a:t>
            </a:r>
            <a:r>
              <a:rPr lang="zh-CN" altLang="en-US" sz="1800" dirty="0"/>
              <a:t>。在</a:t>
            </a:r>
            <a:r>
              <a:rPr lang="en-US" altLang="zh-CN" sz="1800" dirty="0"/>
              <a:t>Maven</a:t>
            </a:r>
            <a:r>
              <a:rPr lang="zh-CN" altLang="en-US" sz="1800" dirty="0"/>
              <a:t>中默认的目录结构如下：</a:t>
            </a:r>
            <a:endParaRPr lang="en-CA" sz="1800" dirty="0"/>
          </a:p>
        </p:txBody>
      </p:sp>
    </p:spTree>
    <p:extLst>
      <p:ext uri="{BB962C8B-B14F-4D97-AF65-F5344CB8AC3E}">
        <p14:creationId xmlns:p14="http://schemas.microsoft.com/office/powerpoint/2010/main" val="10230181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http://pic002.cnblogs.com/img/bluesfeng/201009/2010090620115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1" y="213038"/>
            <a:ext cx="2973992" cy="61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024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可以看出以下几个标准的</a:t>
            </a:r>
            <a:r>
              <a:rPr lang="en-US" altLang="zh-CN" sz="1800" dirty="0"/>
              <a:t>Maven</a:t>
            </a:r>
            <a:r>
              <a:rPr lang="zh-CN" altLang="en-US" sz="1800" dirty="0"/>
              <a:t>目录：</a:t>
            </a:r>
          </a:p>
          <a:p>
            <a:pPr algn="l"/>
            <a:endParaRPr lang="zh-CN" altLang="en-US" sz="1800" dirty="0"/>
          </a:p>
          <a:p>
            <a:pPr algn="l"/>
            <a:r>
              <a:rPr lang="en-US" altLang="zh-CN" sz="1800" dirty="0" err="1"/>
              <a:t>src</a:t>
            </a:r>
            <a:r>
              <a:rPr lang="zh-CN" altLang="en-US" sz="1800" dirty="0"/>
              <a:t>：源代码目录。所有的源代码都被放在了这个目录下。在这个目录下又包括了：</a:t>
            </a:r>
          </a:p>
          <a:p>
            <a:pPr algn="l"/>
            <a:r>
              <a:rPr lang="zh-CN" altLang="en-US" sz="1800" dirty="0"/>
              <a:t>          </a:t>
            </a:r>
            <a:r>
              <a:rPr lang="en-US" altLang="zh-CN" sz="1800" dirty="0"/>
              <a:t>1) main</a:t>
            </a:r>
            <a:r>
              <a:rPr lang="zh-CN" altLang="en-US" sz="1800" dirty="0"/>
              <a:t>：所有的源代码放在这里。对于</a:t>
            </a:r>
            <a:r>
              <a:rPr lang="en-US" altLang="zh-CN" sz="1800" dirty="0"/>
              <a:t>Java</a:t>
            </a:r>
            <a:r>
              <a:rPr lang="zh-CN" altLang="en-US" sz="1800" dirty="0"/>
              <a:t>项目，还有一个下级子目录：</a:t>
            </a:r>
            <a:r>
              <a:rPr lang="en-US" altLang="zh-CN" sz="1800" dirty="0"/>
              <a:t>java. </a:t>
            </a:r>
            <a:r>
              <a:rPr lang="zh-CN" altLang="en-US" sz="1800" dirty="0"/>
              <a:t>对于</a:t>
            </a:r>
            <a:r>
              <a:rPr lang="en-US" altLang="zh-CN" sz="1800" dirty="0"/>
              <a:t>Flex</a:t>
            </a:r>
            <a:r>
              <a:rPr lang="zh-CN" altLang="en-US" sz="1800" dirty="0"/>
              <a:t>项目则是</a:t>
            </a:r>
            <a:r>
              <a:rPr lang="en-US" altLang="zh-CN" sz="1800" dirty="0"/>
              <a:t>flex</a:t>
            </a:r>
            <a:r>
              <a:rPr lang="zh-CN" altLang="en-US" sz="1800" dirty="0"/>
              <a:t>，。。。</a:t>
            </a:r>
          </a:p>
          <a:p>
            <a:pPr algn="l"/>
            <a:endParaRPr lang="zh-CN" altLang="en-US" sz="1800" dirty="0"/>
          </a:p>
          <a:p>
            <a:pPr algn="l"/>
            <a:r>
              <a:rPr lang="zh-CN" altLang="en-US" sz="1800" dirty="0"/>
              <a:t>          </a:t>
            </a:r>
            <a:r>
              <a:rPr lang="en-US" altLang="zh-CN" sz="1800" dirty="0"/>
              <a:t>2) test</a:t>
            </a:r>
            <a:r>
              <a:rPr lang="zh-CN" altLang="en-US" sz="1800" dirty="0"/>
              <a:t>：所有的单元测试类放在这里。</a:t>
            </a:r>
          </a:p>
          <a:p>
            <a:pPr algn="l"/>
            <a:endParaRPr lang="zh-CN" altLang="en-US" sz="1800" dirty="0"/>
          </a:p>
          <a:p>
            <a:pPr algn="l"/>
            <a:r>
              <a:rPr lang="en-US" altLang="zh-CN" sz="1800" dirty="0"/>
              <a:t>target</a:t>
            </a:r>
            <a:r>
              <a:rPr lang="zh-CN" altLang="en-US" sz="1800" dirty="0"/>
              <a:t>：所有编译过的类文件以及生成的打包文件</a:t>
            </a:r>
            <a:r>
              <a:rPr lang="en-US" altLang="zh-CN" sz="1800" dirty="0"/>
              <a:t>(.jar, .war, ...)</a:t>
            </a:r>
            <a:r>
              <a:rPr lang="zh-CN" altLang="en-US" sz="1800" dirty="0"/>
              <a:t>放在这里。</a:t>
            </a:r>
          </a:p>
          <a:p>
            <a:pPr algn="l"/>
            <a:r>
              <a:rPr lang="en-US" altLang="zh-CN" sz="1800" dirty="0"/>
              <a:t>2</a:t>
            </a:r>
            <a:r>
              <a:rPr lang="zh-CN" altLang="en-US" sz="1800" dirty="0"/>
              <a:t>）</a:t>
            </a:r>
            <a:r>
              <a:rPr lang="en-US" altLang="zh-CN" sz="1800" dirty="0"/>
              <a:t>Reuse Build Logic (</a:t>
            </a:r>
            <a:r>
              <a:rPr lang="zh-CN" altLang="en-US" sz="1800" dirty="0"/>
              <a:t>重用构建逻辑</a:t>
            </a:r>
            <a:r>
              <a:rPr lang="en-US" altLang="zh-CN" sz="1800" dirty="0"/>
              <a:t>)</a:t>
            </a:r>
            <a:r>
              <a:rPr lang="zh-CN" altLang="en-US" sz="1800" dirty="0"/>
              <a:t>：</a:t>
            </a:r>
            <a:r>
              <a:rPr lang="en-US" altLang="zh-CN" sz="1800" dirty="0"/>
              <a:t>Maven</a:t>
            </a:r>
            <a:r>
              <a:rPr lang="zh-CN" altLang="en-US" sz="1800" dirty="0"/>
              <a:t>把构建逻辑封装到插件中来达到重用的目的。这样在</a:t>
            </a:r>
            <a:r>
              <a:rPr lang="en-US" altLang="zh-CN" sz="1800" dirty="0"/>
              <a:t>Maven</a:t>
            </a:r>
            <a:r>
              <a:rPr lang="zh-CN" altLang="en-US" sz="1800" dirty="0"/>
              <a:t>就有用于编译的插件，单元测试的插件，打包的插件，。。。</a:t>
            </a:r>
            <a:r>
              <a:rPr lang="en-US" altLang="zh-CN" sz="1800" dirty="0"/>
              <a:t>Maven</a:t>
            </a:r>
            <a:r>
              <a:rPr lang="zh-CN" altLang="en-US" sz="1800" dirty="0"/>
              <a:t>可以被理解成管理这些插件的框架。</a:t>
            </a:r>
          </a:p>
          <a:p>
            <a:pPr algn="l"/>
            <a:r>
              <a:rPr lang="en-US" altLang="zh-CN" sz="1800" dirty="0"/>
              <a:t>3</a:t>
            </a:r>
            <a:r>
              <a:rPr lang="zh-CN" altLang="en-US" sz="1800" dirty="0"/>
              <a:t>）</a:t>
            </a:r>
            <a:r>
              <a:rPr lang="en-US" altLang="zh-CN" sz="1800" dirty="0"/>
              <a:t>Declarative Execution (</a:t>
            </a:r>
            <a:r>
              <a:rPr lang="zh-CN" altLang="en-US" sz="1800" dirty="0"/>
              <a:t>声明式执行</a:t>
            </a:r>
            <a:r>
              <a:rPr lang="en-US" altLang="zh-CN" sz="1800" dirty="0"/>
              <a:t>)</a:t>
            </a:r>
            <a:r>
              <a:rPr lang="zh-CN" altLang="en-US" sz="1800" dirty="0"/>
              <a:t>：</a:t>
            </a:r>
            <a:r>
              <a:rPr lang="en-US" altLang="zh-CN" sz="1800" dirty="0"/>
              <a:t>Maven</a:t>
            </a:r>
            <a:r>
              <a:rPr lang="zh-CN" altLang="en-US" sz="1800" dirty="0"/>
              <a:t>中所有的插件都是通过在</a:t>
            </a:r>
            <a:r>
              <a:rPr lang="en-US" altLang="zh-CN" sz="1800" dirty="0"/>
              <a:t>POM</a:t>
            </a:r>
            <a:r>
              <a:rPr lang="zh-CN" altLang="en-US" sz="1800" dirty="0"/>
              <a:t>中声明来定义的。</a:t>
            </a:r>
            <a:r>
              <a:rPr lang="en-US" altLang="zh-CN" sz="1800" dirty="0"/>
              <a:t>Maven</a:t>
            </a:r>
            <a:r>
              <a:rPr lang="zh-CN" altLang="en-US" sz="1800" dirty="0"/>
              <a:t>会理解所有在</a:t>
            </a:r>
            <a:r>
              <a:rPr lang="en-US" altLang="zh-CN" sz="1800" dirty="0"/>
              <a:t>POM</a:t>
            </a:r>
            <a:r>
              <a:rPr lang="zh-CN" altLang="en-US" sz="1800" dirty="0"/>
              <a:t>中的声明，并执行相应的插件。</a:t>
            </a:r>
            <a:endParaRPr lang="en-CA" sz="1800" dirty="0"/>
          </a:p>
        </p:txBody>
      </p:sp>
    </p:spTree>
    <p:extLst>
      <p:ext uri="{BB962C8B-B14F-4D97-AF65-F5344CB8AC3E}">
        <p14:creationId xmlns:p14="http://schemas.microsoft.com/office/powerpoint/2010/main" val="41987490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src</a:t>
            </a:r>
            <a:r>
              <a:rPr lang="en-CA" sz="1800" dirty="0"/>
              <a:t>/main/java - </a:t>
            </a:r>
            <a:r>
              <a:rPr lang="zh-CN" altLang="en-US" sz="1800" dirty="0"/>
              <a:t>存放项目</a:t>
            </a:r>
            <a:r>
              <a:rPr lang="en-US" altLang="zh-CN" sz="1800" dirty="0"/>
              <a:t>.</a:t>
            </a:r>
            <a:r>
              <a:rPr lang="en-CA" sz="1800" dirty="0"/>
              <a:t>java</a:t>
            </a:r>
            <a:r>
              <a:rPr lang="zh-CN" altLang="en-US" sz="1800" dirty="0"/>
              <a:t>文件；</a:t>
            </a:r>
          </a:p>
          <a:p>
            <a:pPr algn="l"/>
            <a:r>
              <a:rPr lang="en-CA" sz="1800" dirty="0" err="1"/>
              <a:t>src</a:t>
            </a:r>
            <a:r>
              <a:rPr lang="en-CA" sz="1800" dirty="0"/>
              <a:t>/main/resources - </a:t>
            </a:r>
            <a:r>
              <a:rPr lang="zh-CN" altLang="en-US" sz="1800" dirty="0"/>
              <a:t>存放项目资源文件；</a:t>
            </a:r>
          </a:p>
          <a:p>
            <a:pPr algn="l"/>
            <a:r>
              <a:rPr lang="en-CA" sz="1800" dirty="0" err="1"/>
              <a:t>src</a:t>
            </a:r>
            <a:r>
              <a:rPr lang="en-CA" sz="1800" dirty="0"/>
              <a:t>/test/java - </a:t>
            </a:r>
            <a:r>
              <a:rPr lang="zh-CN" altLang="en-US" sz="1800" dirty="0"/>
              <a:t>存放测试类</a:t>
            </a:r>
            <a:r>
              <a:rPr lang="en-US" altLang="zh-CN" sz="1800" dirty="0"/>
              <a:t>.</a:t>
            </a:r>
            <a:r>
              <a:rPr lang="en-CA" sz="1800" dirty="0"/>
              <a:t>java</a:t>
            </a:r>
            <a:r>
              <a:rPr lang="zh-CN" altLang="en-US" sz="1800" dirty="0"/>
              <a:t>文件；</a:t>
            </a:r>
          </a:p>
          <a:p>
            <a:pPr algn="l"/>
            <a:r>
              <a:rPr lang="en-CA" sz="1800" dirty="0" err="1"/>
              <a:t>src</a:t>
            </a:r>
            <a:r>
              <a:rPr lang="en-CA" sz="1800" dirty="0"/>
              <a:t>/test/resources - </a:t>
            </a:r>
            <a:r>
              <a:rPr lang="zh-CN" altLang="en-US" sz="1800" dirty="0"/>
              <a:t>存放测试资源文件；</a:t>
            </a:r>
          </a:p>
          <a:p>
            <a:pPr algn="l"/>
            <a:r>
              <a:rPr lang="en-CA" sz="1800" dirty="0"/>
              <a:t>target - </a:t>
            </a:r>
            <a:r>
              <a:rPr lang="zh-CN" altLang="en-US" sz="1800" dirty="0"/>
              <a:t>项目输出目录；</a:t>
            </a:r>
          </a:p>
          <a:p>
            <a:pPr algn="l"/>
            <a:r>
              <a:rPr lang="en-CA" sz="1800" dirty="0"/>
              <a:t>pom.xml - Maven</a:t>
            </a:r>
            <a:r>
              <a:rPr lang="zh-CN" altLang="en-US" sz="1800" dirty="0"/>
              <a:t>核心文件（</a:t>
            </a:r>
            <a:r>
              <a:rPr lang="en-CA" sz="1800" dirty="0"/>
              <a:t>Project Object Model）；</a:t>
            </a:r>
          </a:p>
        </p:txBody>
      </p:sp>
    </p:spTree>
    <p:extLst>
      <p:ext uri="{BB962C8B-B14F-4D97-AF65-F5344CB8AC3E}">
        <p14:creationId xmlns:p14="http://schemas.microsoft.com/office/powerpoint/2010/main" val="30323689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下载</a:t>
            </a:r>
            <a:r>
              <a:rPr lang="en-CA" sz="1800" dirty="0" err="1"/>
              <a:t>Maven：http</a:t>
            </a:r>
            <a:r>
              <a:rPr lang="en-CA" sz="1800" dirty="0"/>
              <a:t>://maven.apache.org/</a:t>
            </a:r>
          </a:p>
          <a:p>
            <a:pPr algn="l"/>
            <a:r>
              <a:rPr lang="en-CA" sz="1800" dirty="0" smtClean="0"/>
              <a:t>2</a:t>
            </a:r>
            <a:r>
              <a:rPr lang="en-CA" sz="1800" dirty="0"/>
              <a:t>) </a:t>
            </a:r>
            <a:r>
              <a:rPr lang="zh-CN" altLang="en-US" sz="1800" dirty="0"/>
              <a:t>解压缩下载的</a:t>
            </a:r>
            <a:r>
              <a:rPr lang="en-CA" sz="1800" dirty="0"/>
              <a:t>zip</a:t>
            </a:r>
            <a:r>
              <a:rPr lang="zh-CN" altLang="en-US" sz="1800" dirty="0"/>
              <a:t>文件到本地目录下，比如：</a:t>
            </a:r>
            <a:r>
              <a:rPr lang="en-CA" sz="1800" dirty="0"/>
              <a:t>D:\Maven</a:t>
            </a:r>
          </a:p>
          <a:p>
            <a:pPr algn="l"/>
            <a:r>
              <a:rPr lang="en-CA" sz="1800" dirty="0" smtClean="0"/>
              <a:t>3</a:t>
            </a:r>
            <a:r>
              <a:rPr lang="en-CA" sz="1800" dirty="0"/>
              <a:t>) </a:t>
            </a:r>
            <a:r>
              <a:rPr lang="zh-CN" altLang="en-US" sz="1800" dirty="0"/>
              <a:t>添加</a:t>
            </a:r>
            <a:r>
              <a:rPr lang="en-CA" sz="1800" dirty="0"/>
              <a:t>D:\Maven\bin</a:t>
            </a:r>
            <a:r>
              <a:rPr lang="zh-CN" altLang="en-US" sz="1800" dirty="0"/>
              <a:t>到环境变量</a:t>
            </a:r>
            <a:r>
              <a:rPr lang="en-CA" sz="1800" dirty="0"/>
              <a:t>PATH</a:t>
            </a:r>
            <a:r>
              <a:rPr lang="zh-CN" altLang="en-US" sz="1800" dirty="0"/>
              <a:t>中</a:t>
            </a:r>
          </a:p>
          <a:p>
            <a:pPr algn="l"/>
            <a:r>
              <a:rPr lang="en-US" altLang="zh-CN" sz="1800" dirty="0" smtClean="0"/>
              <a:t>4</a:t>
            </a:r>
            <a:r>
              <a:rPr lang="en-US" altLang="zh-CN" sz="1800" dirty="0"/>
              <a:t>) </a:t>
            </a:r>
            <a:r>
              <a:rPr lang="zh-CN" altLang="en-US" sz="1800" dirty="0"/>
              <a:t>在命令行下运行</a:t>
            </a:r>
            <a:r>
              <a:rPr lang="en-US" altLang="zh-CN" sz="1800" dirty="0"/>
              <a:t>: </a:t>
            </a:r>
          </a:p>
          <a:p>
            <a:pPr algn="l"/>
            <a:r>
              <a:rPr lang="en-CA" sz="1800" dirty="0" err="1" smtClean="0"/>
              <a:t>mvn</a:t>
            </a:r>
            <a:r>
              <a:rPr lang="en-CA" sz="1800" dirty="0" smtClean="0"/>
              <a:t> </a:t>
            </a:r>
            <a:r>
              <a:rPr lang="en-CA" sz="1800" dirty="0"/>
              <a:t>-version  </a:t>
            </a:r>
            <a:r>
              <a:rPr lang="zh-CN" altLang="en-US" sz="1800" dirty="0"/>
              <a:t>或者 </a:t>
            </a:r>
            <a:r>
              <a:rPr lang="en-CA" sz="1800" dirty="0" err="1"/>
              <a:t>mvn</a:t>
            </a:r>
            <a:r>
              <a:rPr lang="en-CA" sz="1800" dirty="0"/>
              <a:t> </a:t>
            </a:r>
            <a:r>
              <a:rPr lang="en-CA" sz="1800" dirty="0" smtClean="0"/>
              <a:t>–v</a:t>
            </a:r>
          </a:p>
          <a:p>
            <a:pPr algn="l"/>
            <a:endParaRPr lang="en-US" altLang="zh-CN" sz="1800" dirty="0" smtClean="0"/>
          </a:p>
          <a:p>
            <a:pPr algn="l"/>
            <a:r>
              <a:rPr lang="zh-CN" altLang="en-US" sz="1800" dirty="0" smtClean="0"/>
              <a:t>一</a:t>
            </a:r>
            <a:r>
              <a:rPr lang="zh-CN" altLang="en-US" sz="1800" dirty="0"/>
              <a:t>些</a:t>
            </a:r>
            <a:r>
              <a:rPr lang="en-CA" sz="1800" dirty="0"/>
              <a:t>Maven</a:t>
            </a:r>
            <a:r>
              <a:rPr lang="zh-CN" altLang="en-US" sz="1800" dirty="0"/>
              <a:t>命</a:t>
            </a:r>
            <a:r>
              <a:rPr lang="zh-CN" altLang="en-US" sz="1800" dirty="0" smtClean="0"/>
              <a:t>令</a:t>
            </a:r>
            <a:endParaRPr lang="zh-CN" altLang="en-US" sz="1800" dirty="0"/>
          </a:p>
          <a:p>
            <a:pPr algn="l"/>
            <a:r>
              <a:rPr lang="zh-CN" altLang="en-US" sz="1800" dirty="0" smtClean="0"/>
              <a:t>编</a:t>
            </a:r>
            <a:r>
              <a:rPr lang="zh-CN" altLang="en-US" sz="1800" dirty="0"/>
              <a:t>译</a:t>
            </a:r>
            <a:r>
              <a:rPr lang="en-US" altLang="zh-CN" sz="1800" dirty="0"/>
              <a:t>: </a:t>
            </a:r>
            <a:r>
              <a:rPr lang="en-CA" sz="1800" dirty="0" err="1"/>
              <a:t>mvn</a:t>
            </a:r>
            <a:r>
              <a:rPr lang="en-CA" sz="1800" dirty="0"/>
              <a:t> compile</a:t>
            </a:r>
          </a:p>
          <a:p>
            <a:pPr algn="l"/>
            <a:r>
              <a:rPr lang="zh-CN" altLang="en-US" sz="1800" dirty="0" smtClean="0"/>
              <a:t>单</a:t>
            </a:r>
            <a:r>
              <a:rPr lang="zh-CN" altLang="en-US" sz="1800" dirty="0"/>
              <a:t>元测试</a:t>
            </a:r>
            <a:r>
              <a:rPr lang="en-US" altLang="zh-CN" sz="1800" dirty="0"/>
              <a:t>: </a:t>
            </a:r>
            <a:r>
              <a:rPr lang="en-CA" sz="1800" dirty="0" err="1"/>
              <a:t>mvn</a:t>
            </a:r>
            <a:r>
              <a:rPr lang="en-CA" sz="1800" dirty="0"/>
              <a:t> test</a:t>
            </a:r>
          </a:p>
          <a:p>
            <a:pPr algn="l"/>
            <a:r>
              <a:rPr lang="zh-CN" altLang="en-US" sz="1800" dirty="0" smtClean="0"/>
              <a:t>构</a:t>
            </a:r>
            <a:r>
              <a:rPr lang="zh-CN" altLang="en-US" sz="1800" dirty="0"/>
              <a:t>建并打包： </a:t>
            </a:r>
            <a:r>
              <a:rPr lang="en-CA" sz="1800" dirty="0" err="1"/>
              <a:t>mvn</a:t>
            </a:r>
            <a:r>
              <a:rPr lang="en-CA" sz="1800" dirty="0"/>
              <a:t> package</a:t>
            </a:r>
          </a:p>
          <a:p>
            <a:pPr algn="l"/>
            <a:r>
              <a:rPr lang="zh-CN" altLang="en-US" sz="1800" dirty="0" smtClean="0"/>
              <a:t>清</a:t>
            </a:r>
            <a:r>
              <a:rPr lang="zh-CN" altLang="en-US" sz="1800" dirty="0"/>
              <a:t>理： </a:t>
            </a:r>
            <a:r>
              <a:rPr lang="en-CA" sz="1800" dirty="0" err="1"/>
              <a:t>mvn</a:t>
            </a:r>
            <a:r>
              <a:rPr lang="en-CA" sz="1800" dirty="0"/>
              <a:t> clean</a:t>
            </a:r>
          </a:p>
          <a:p>
            <a:pPr algn="l"/>
            <a:r>
              <a:rPr lang="zh-CN" altLang="en-US" sz="1800" dirty="0" smtClean="0"/>
              <a:t>安</a:t>
            </a:r>
            <a:r>
              <a:rPr lang="zh-CN" altLang="en-US" sz="1800" dirty="0"/>
              <a:t>装 </a:t>
            </a:r>
            <a:r>
              <a:rPr lang="en-CA" sz="1800" dirty="0" err="1"/>
              <a:t>mvn</a:t>
            </a:r>
            <a:r>
              <a:rPr lang="en-CA" sz="1800" dirty="0"/>
              <a:t> clean install</a:t>
            </a:r>
          </a:p>
        </p:txBody>
      </p:sp>
    </p:spTree>
    <p:extLst>
      <p:ext uri="{BB962C8B-B14F-4D97-AF65-F5344CB8AC3E}">
        <p14:creationId xmlns:p14="http://schemas.microsoft.com/office/powerpoint/2010/main" val="2448942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42900" y="246063"/>
            <a:ext cx="10515600" cy="5791200"/>
          </a:xfrm>
        </p:spPr>
        <p:txBody>
          <a:bodyPr/>
          <a:lstStyle/>
          <a:p>
            <a:pPr marL="0" indent="0" eaLnBrk="1" hangingPunct="1">
              <a:buFont typeface="Arial" panose="020B0604020202020204" pitchFamily="34" charset="0"/>
              <a:buNone/>
            </a:pPr>
            <a:r>
              <a:rPr lang="zh-CN" altLang="en-US" sz="2000" smtClean="0"/>
              <a:t>在 </a:t>
            </a:r>
            <a:r>
              <a:rPr lang="en-US" altLang="zh-CN" sz="2000" smtClean="0"/>
              <a:t>Java </a:t>
            </a:r>
            <a:r>
              <a:rPr lang="zh-CN" altLang="en-US" sz="2000" smtClean="0"/>
              <a:t>程序设计语言中，使用一种异常处理的错误捕获机制。当程序运行过程中发生一些异常情况，程序有可能被中断、或导致错误的结果出现。在这种情况下，程序不会返回任何值，而是抛出封装了错误信息的对象。</a:t>
            </a:r>
            <a:r>
              <a:rPr lang="en-US" altLang="zh-CN" sz="2000" smtClean="0"/>
              <a:t>Java </a:t>
            </a:r>
            <a:r>
              <a:rPr lang="zh-CN" altLang="en-US" sz="2000" smtClean="0"/>
              <a:t>语言提供了专门的异常处理机制去处理这些异常。如图 </a:t>
            </a:r>
            <a:r>
              <a:rPr lang="en-US" altLang="zh-CN" sz="2000" smtClean="0"/>
              <a:t>1 </a:t>
            </a:r>
            <a:r>
              <a:rPr lang="zh-CN" altLang="en-US" sz="2000" smtClean="0"/>
              <a:t>所示为 </a:t>
            </a:r>
            <a:r>
              <a:rPr lang="en-US" altLang="zh-CN" sz="2000" smtClean="0"/>
              <a:t>Java </a:t>
            </a:r>
            <a:r>
              <a:rPr lang="zh-CN" altLang="en-US" sz="2000" smtClean="0"/>
              <a:t>异常体系结构：</a:t>
            </a:r>
            <a:endParaRPr lang="en-CA" altLang="en-US" sz="2000" smtClean="0"/>
          </a:p>
        </p:txBody>
      </p:sp>
      <p:pic>
        <p:nvPicPr>
          <p:cNvPr id="5123" name="Picture 4" descr="图 1. Java 异常体系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847850"/>
            <a:ext cx="57404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113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maven </a:t>
            </a:r>
            <a:r>
              <a:rPr lang="zh-CN" altLang="en-US" sz="1800" dirty="0"/>
              <a:t>项目会有一个 </a:t>
            </a:r>
            <a:r>
              <a:rPr lang="en-CA" sz="1800" dirty="0"/>
              <a:t>pom.xml </a:t>
            </a:r>
            <a:r>
              <a:rPr lang="zh-CN" altLang="en-US" sz="1800" dirty="0"/>
              <a:t>文件， 在这个文件里面，只要你添加相应配置，他就会自动帮你下载相应 </a:t>
            </a:r>
            <a:r>
              <a:rPr lang="en-CA" sz="1800" dirty="0"/>
              <a:t>jar </a:t>
            </a:r>
            <a:r>
              <a:rPr lang="zh-CN" altLang="en-US" sz="1800" dirty="0"/>
              <a:t>包，不用你铺天盖地的到处搜索你需要的 </a:t>
            </a:r>
            <a:r>
              <a:rPr lang="en-CA" sz="1800" dirty="0"/>
              <a:t>jar </a:t>
            </a:r>
            <a:r>
              <a:rPr lang="zh-CN" altLang="en-US" sz="1800" dirty="0"/>
              <a:t>包了。</a:t>
            </a:r>
          </a:p>
          <a:p>
            <a:pPr algn="l"/>
            <a:endParaRPr lang="zh-CN" altLang="en-US" sz="1800" dirty="0"/>
          </a:p>
          <a:p>
            <a:pPr algn="l"/>
            <a:r>
              <a:rPr lang="zh-CN" altLang="en-US" sz="1800" dirty="0"/>
              <a:t>    </a:t>
            </a:r>
            <a:r>
              <a:rPr lang="en-US" altLang="zh-CN" sz="1800" dirty="0"/>
              <a:t>&lt;</a:t>
            </a:r>
            <a:r>
              <a:rPr lang="en-CA" sz="1800" dirty="0"/>
              <a:t>dependency&gt; </a:t>
            </a:r>
          </a:p>
          <a:p>
            <a:pPr algn="l"/>
            <a:r>
              <a:rPr lang="en-CA" sz="1800" dirty="0"/>
              <a:t>      &lt;</a:t>
            </a:r>
            <a:r>
              <a:rPr lang="en-CA" sz="1800" dirty="0" err="1"/>
              <a:t>groupId</a:t>
            </a:r>
            <a:r>
              <a:rPr lang="en-CA" sz="1800" dirty="0"/>
              <a:t>&gt;</a:t>
            </a:r>
            <a:r>
              <a:rPr lang="en-CA" sz="1800" dirty="0" err="1"/>
              <a:t>junit</a:t>
            </a:r>
            <a:r>
              <a:rPr lang="en-CA" sz="1800" dirty="0"/>
              <a:t>&lt;/</a:t>
            </a:r>
            <a:r>
              <a:rPr lang="en-CA" sz="1800" dirty="0" err="1"/>
              <a:t>groupId</a:t>
            </a:r>
            <a:r>
              <a:rPr lang="en-CA" sz="1800" dirty="0"/>
              <a:t>&gt;  </a:t>
            </a:r>
            <a:r>
              <a:rPr lang="zh-CN" altLang="en-US" sz="1800" dirty="0"/>
              <a:t>项目名</a:t>
            </a:r>
          </a:p>
          <a:p>
            <a:pPr algn="l"/>
            <a:r>
              <a:rPr lang="zh-CN" altLang="en-US" sz="1800" dirty="0"/>
              <a:t>      </a:t>
            </a:r>
            <a:r>
              <a:rPr lang="en-US" altLang="zh-CN" sz="1800" dirty="0"/>
              <a:t>&lt;</a:t>
            </a:r>
            <a:r>
              <a:rPr lang="en-CA" sz="1800" dirty="0" err="1"/>
              <a:t>artifactId</a:t>
            </a:r>
            <a:r>
              <a:rPr lang="en-CA" sz="1800" dirty="0"/>
              <a:t>&gt;</a:t>
            </a:r>
            <a:r>
              <a:rPr lang="en-CA" sz="1800" dirty="0" err="1"/>
              <a:t>junit</a:t>
            </a:r>
            <a:r>
              <a:rPr lang="en-CA" sz="1800" dirty="0"/>
              <a:t>&lt;/</a:t>
            </a:r>
            <a:r>
              <a:rPr lang="en-CA" sz="1800" dirty="0" err="1"/>
              <a:t>artifactId</a:t>
            </a:r>
            <a:r>
              <a:rPr lang="en-CA" sz="1800" dirty="0"/>
              <a:t>&gt;  </a:t>
            </a:r>
            <a:r>
              <a:rPr lang="zh-CN" altLang="en-US" sz="1800" dirty="0"/>
              <a:t>项目模块  </a:t>
            </a:r>
          </a:p>
          <a:p>
            <a:pPr algn="l"/>
            <a:r>
              <a:rPr lang="zh-CN" altLang="en-US" sz="1800" dirty="0"/>
              <a:t>      </a:t>
            </a:r>
            <a:r>
              <a:rPr lang="en-US" altLang="zh-CN" sz="1800" dirty="0"/>
              <a:t>&lt;</a:t>
            </a:r>
            <a:r>
              <a:rPr lang="en-CA" sz="1800" dirty="0"/>
              <a:t>version&gt;3.8.1&lt;/version&gt;  </a:t>
            </a:r>
            <a:r>
              <a:rPr lang="zh-CN" altLang="en-US" sz="1800" dirty="0"/>
              <a:t>项目版本</a:t>
            </a:r>
          </a:p>
          <a:p>
            <a:pPr algn="l"/>
            <a:r>
              <a:rPr lang="zh-CN" altLang="en-US" sz="1800" dirty="0"/>
              <a:t>      </a:t>
            </a:r>
            <a:r>
              <a:rPr lang="en-US" altLang="zh-CN" sz="1800" dirty="0"/>
              <a:t>&lt;</a:t>
            </a:r>
            <a:r>
              <a:rPr lang="en-CA" sz="1800" dirty="0"/>
              <a:t>scope&gt;test&lt;/scope&gt; </a:t>
            </a:r>
          </a:p>
          <a:p>
            <a:pPr algn="l"/>
            <a:r>
              <a:rPr lang="en-CA" sz="1800" dirty="0"/>
              <a:t>    &lt;/dependency&gt;</a:t>
            </a:r>
          </a:p>
          <a:p>
            <a:pPr algn="l"/>
            <a:r>
              <a:rPr lang="en-CA" sz="1800" dirty="0"/>
              <a:t>maven</a:t>
            </a:r>
            <a:r>
              <a:rPr lang="zh-CN" altLang="en-US" sz="1800" dirty="0"/>
              <a:t>都会通过，项目名</a:t>
            </a:r>
            <a:r>
              <a:rPr lang="en-US" altLang="zh-CN" sz="1800" dirty="0"/>
              <a:t>-</a:t>
            </a:r>
            <a:r>
              <a:rPr lang="zh-CN" altLang="en-US" sz="1800" dirty="0"/>
              <a:t>项目模块</a:t>
            </a:r>
            <a:r>
              <a:rPr lang="en-US" altLang="zh-CN" sz="1800" dirty="0"/>
              <a:t>-</a:t>
            </a:r>
            <a:r>
              <a:rPr lang="zh-CN" altLang="en-US" sz="1800" dirty="0"/>
              <a:t>项目版本来</a:t>
            </a:r>
            <a:r>
              <a:rPr lang="en-CA" sz="1800" dirty="0"/>
              <a:t>maven</a:t>
            </a:r>
            <a:r>
              <a:rPr lang="zh-CN" altLang="en-US" sz="1800" dirty="0"/>
              <a:t>在互联网上的代码库中下载相应</a:t>
            </a:r>
            <a:r>
              <a:rPr lang="en-CA" sz="1800" dirty="0"/>
              <a:t>jar</a:t>
            </a:r>
            <a:r>
              <a:rPr lang="zh-CN" altLang="en-US" sz="1800" dirty="0"/>
              <a:t>包。</a:t>
            </a:r>
            <a:endParaRPr lang="en-CA" sz="1800" dirty="0"/>
          </a:p>
        </p:txBody>
      </p:sp>
    </p:spTree>
    <p:extLst>
      <p:ext uri="{BB962C8B-B14F-4D97-AF65-F5344CB8AC3E}">
        <p14:creationId xmlns:p14="http://schemas.microsoft.com/office/powerpoint/2010/main" val="12532399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a:t>
            </a:r>
            <a:r>
              <a:rPr lang="en-CA" sz="1800" dirty="0"/>
              <a:t>POM</a:t>
            </a:r>
            <a:r>
              <a:rPr lang="zh-CN" altLang="en-US" sz="1800" dirty="0"/>
              <a:t>文件要求有</a:t>
            </a:r>
            <a:r>
              <a:rPr lang="en-CA" sz="1800" dirty="0" err="1"/>
              <a:t>projec</a:t>
            </a:r>
            <a:r>
              <a:rPr lang="zh-CN" altLang="en-US" sz="1800" dirty="0"/>
              <a:t>节点和三个必须字段：</a:t>
            </a:r>
            <a:r>
              <a:rPr lang="en-CA" sz="1800" dirty="0" err="1"/>
              <a:t>groupId</a:t>
            </a:r>
            <a:r>
              <a:rPr lang="en-CA" sz="1800" dirty="0"/>
              <a:t>, </a:t>
            </a:r>
            <a:r>
              <a:rPr lang="en-CA" sz="1800" dirty="0" err="1"/>
              <a:t>artifactId,version</a:t>
            </a:r>
            <a:r>
              <a:rPr lang="en-CA" sz="1800" dirty="0"/>
              <a:t>。</a:t>
            </a:r>
          </a:p>
          <a:p>
            <a:pPr algn="l"/>
            <a:r>
              <a:rPr lang="zh-CN" altLang="en-US" sz="1800" dirty="0"/>
              <a:t>在仓库中项目的标识为</a:t>
            </a:r>
            <a:r>
              <a:rPr lang="en-CA" sz="1800" dirty="0" err="1"/>
              <a:t>groupId:artifactId:version</a:t>
            </a:r>
            <a:r>
              <a:rPr lang="en-CA" sz="1800" dirty="0"/>
              <a:t>。</a:t>
            </a:r>
          </a:p>
          <a:p>
            <a:pPr algn="l"/>
            <a:r>
              <a:rPr lang="en-CA" sz="1800" dirty="0"/>
              <a:t>POM.xml</a:t>
            </a:r>
            <a:r>
              <a:rPr lang="zh-CN" altLang="en-US" sz="1800" dirty="0"/>
              <a:t>的根节点是</a:t>
            </a:r>
            <a:r>
              <a:rPr lang="en-CA" sz="1800" dirty="0"/>
              <a:t>project</a:t>
            </a:r>
            <a:r>
              <a:rPr lang="zh-CN" altLang="en-US" sz="1800" dirty="0"/>
              <a:t>并且其下有三个主要的子节点：</a:t>
            </a:r>
          </a:p>
          <a:p>
            <a:pPr algn="l"/>
            <a:r>
              <a:rPr lang="zh-CN" altLang="en-US" sz="1800" dirty="0"/>
              <a:t>节点	描述</a:t>
            </a:r>
          </a:p>
          <a:p>
            <a:pPr algn="l"/>
            <a:r>
              <a:rPr lang="en-CA" sz="1800" dirty="0" err="1"/>
              <a:t>groupId</a:t>
            </a:r>
            <a:r>
              <a:rPr lang="en-CA" sz="1800" dirty="0"/>
              <a:t>	</a:t>
            </a:r>
            <a:r>
              <a:rPr lang="zh-CN" altLang="en-US" sz="1800" dirty="0"/>
              <a:t>项目组织的</a:t>
            </a:r>
            <a:r>
              <a:rPr lang="en-CA" sz="1800" dirty="0"/>
              <a:t>Id。</a:t>
            </a:r>
            <a:r>
              <a:rPr lang="zh-CN" altLang="en-US" sz="1800" dirty="0"/>
              <a:t>通常在一个项目或者一个组织之中，这个</a:t>
            </a:r>
            <a:r>
              <a:rPr lang="en-CA" sz="1800" dirty="0"/>
              <a:t>Id</a:t>
            </a:r>
            <a:r>
              <a:rPr lang="zh-CN" altLang="en-US" sz="1800" dirty="0"/>
              <a:t>是唯一的。例如，某个</a:t>
            </a:r>
            <a:r>
              <a:rPr lang="en-CA" sz="1800" dirty="0"/>
              <a:t>Id</a:t>
            </a:r>
            <a:r>
              <a:rPr lang="zh-CN" altLang="en-US" sz="1800" dirty="0"/>
              <a:t>为</a:t>
            </a:r>
            <a:r>
              <a:rPr lang="en-CA" sz="1800" dirty="0" err="1"/>
              <a:t>com.company.bank</a:t>
            </a:r>
            <a:r>
              <a:rPr lang="zh-CN" altLang="en-US" sz="1800" dirty="0"/>
              <a:t>的银行组织包含所有银行相关的项目。</a:t>
            </a:r>
          </a:p>
          <a:p>
            <a:pPr algn="l"/>
            <a:r>
              <a:rPr lang="en-CA" sz="1800" dirty="0" err="1"/>
              <a:t>artifactId</a:t>
            </a:r>
            <a:r>
              <a:rPr lang="en-CA" sz="1800" dirty="0"/>
              <a:t>	</a:t>
            </a:r>
            <a:r>
              <a:rPr lang="zh-CN" altLang="en-US" sz="1800" dirty="0"/>
              <a:t>项目的</a:t>
            </a:r>
            <a:r>
              <a:rPr lang="en-CA" sz="1800" dirty="0"/>
              <a:t>Id，</a:t>
            </a:r>
            <a:r>
              <a:rPr lang="zh-CN" altLang="en-US" sz="1800" dirty="0"/>
              <a:t>通常是项目的名字。例如，</a:t>
            </a:r>
            <a:r>
              <a:rPr lang="en-CA" sz="1800" dirty="0" err="1"/>
              <a:t>consumer-banking。artifactId</a:t>
            </a:r>
            <a:r>
              <a:rPr lang="zh-CN" altLang="en-US" sz="1800" dirty="0"/>
              <a:t>与</a:t>
            </a:r>
            <a:r>
              <a:rPr lang="en-CA" sz="1800" dirty="0" err="1"/>
              <a:t>groupId</a:t>
            </a:r>
            <a:r>
              <a:rPr lang="zh-CN" altLang="en-US" sz="1800" dirty="0"/>
              <a:t>一起定义了仓库中项目构件的路径。</a:t>
            </a:r>
          </a:p>
          <a:p>
            <a:pPr algn="l"/>
            <a:r>
              <a:rPr lang="en-CA" sz="1800" dirty="0"/>
              <a:t>version	</a:t>
            </a:r>
            <a:r>
              <a:rPr lang="zh-CN" altLang="en-US" sz="1800" dirty="0"/>
              <a:t>项目的版本。它与</a:t>
            </a:r>
            <a:r>
              <a:rPr lang="en-CA" sz="1800" dirty="0" err="1"/>
              <a:t>groupId</a:t>
            </a:r>
            <a:r>
              <a:rPr lang="zh-CN" altLang="en-US" sz="1800" dirty="0"/>
              <a:t>一起，在项目构件仓库中用作区分不同的版本，例如：</a:t>
            </a:r>
          </a:p>
          <a:p>
            <a:pPr algn="l"/>
            <a:endParaRPr lang="zh-CN" altLang="en-US" sz="1800" dirty="0"/>
          </a:p>
          <a:p>
            <a:pPr algn="l"/>
            <a:r>
              <a:rPr lang="en-CA" sz="1800" dirty="0"/>
              <a:t>com.company.bank:consumer-banking:1.0</a:t>
            </a:r>
          </a:p>
          <a:p>
            <a:pPr algn="l"/>
            <a:r>
              <a:rPr lang="en-CA" sz="1800" dirty="0"/>
              <a:t>com.company.bank:consumer-banking:1.1.</a:t>
            </a:r>
          </a:p>
        </p:txBody>
      </p:sp>
    </p:spTree>
    <p:extLst>
      <p:ext uri="{BB962C8B-B14F-4D97-AF65-F5344CB8AC3E}">
        <p14:creationId xmlns:p14="http://schemas.microsoft.com/office/powerpoint/2010/main" val="2584025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Eclipse </a:t>
            </a:r>
            <a:r>
              <a:rPr lang="zh-CN" altLang="en-US" sz="1800" dirty="0"/>
              <a:t>提供了一个极佳的插件 </a:t>
            </a:r>
            <a:r>
              <a:rPr lang="en-US" altLang="zh-CN" sz="1800" dirty="0"/>
              <a:t>m2eclipse </a:t>
            </a:r>
            <a:r>
              <a:rPr lang="zh-CN" altLang="en-US" sz="1800" dirty="0"/>
              <a:t>，可以无缝地把 </a:t>
            </a:r>
            <a:r>
              <a:rPr lang="en-US" altLang="zh-CN" sz="1800" dirty="0"/>
              <a:t>Maven </a:t>
            </a:r>
            <a:r>
              <a:rPr lang="zh-CN" altLang="en-US" sz="1800" dirty="0"/>
              <a:t>和 </a:t>
            </a:r>
            <a:r>
              <a:rPr lang="en-US" altLang="zh-CN" sz="1800" dirty="0"/>
              <a:t>Eclipse </a:t>
            </a:r>
            <a:r>
              <a:rPr lang="zh-CN" altLang="en-US" sz="1800" dirty="0"/>
              <a:t>集成在一起。</a:t>
            </a:r>
          </a:p>
          <a:p>
            <a:pPr algn="l"/>
            <a:r>
              <a:rPr lang="en-US" altLang="zh-CN" sz="1800" dirty="0"/>
              <a:t>m2eclipse </a:t>
            </a:r>
            <a:r>
              <a:rPr lang="zh-CN" altLang="en-US" sz="1800" dirty="0"/>
              <a:t>的一些特性列出如下：</a:t>
            </a:r>
          </a:p>
          <a:p>
            <a:pPr algn="l"/>
            <a:r>
              <a:rPr lang="zh-CN" altLang="en-US" sz="1800" dirty="0"/>
              <a:t>你可以从 </a:t>
            </a:r>
            <a:r>
              <a:rPr lang="en-US" altLang="zh-CN" sz="1800" dirty="0"/>
              <a:t>Eclipse </a:t>
            </a:r>
            <a:r>
              <a:rPr lang="zh-CN" altLang="en-US" sz="1800" dirty="0"/>
              <a:t>中运行 </a:t>
            </a:r>
            <a:r>
              <a:rPr lang="en-US" altLang="zh-CN" sz="1800" dirty="0"/>
              <a:t>Maven </a:t>
            </a:r>
            <a:r>
              <a:rPr lang="zh-CN" altLang="en-US" sz="1800" dirty="0"/>
              <a:t>目标操作。</a:t>
            </a:r>
          </a:p>
          <a:p>
            <a:pPr algn="l"/>
            <a:r>
              <a:rPr lang="zh-CN" altLang="en-US" sz="1800" dirty="0"/>
              <a:t>你可以使用 </a:t>
            </a:r>
            <a:r>
              <a:rPr lang="en-US" altLang="zh-CN" sz="1800" dirty="0"/>
              <a:t>Eclipse </a:t>
            </a:r>
            <a:r>
              <a:rPr lang="zh-CN" altLang="en-US" sz="1800" dirty="0"/>
              <a:t>自身的控制台查看 </a:t>
            </a:r>
            <a:r>
              <a:rPr lang="en-US" altLang="zh-CN" sz="1800" dirty="0"/>
              <a:t>Maven </a:t>
            </a:r>
            <a:r>
              <a:rPr lang="zh-CN" altLang="en-US" sz="1800" dirty="0"/>
              <a:t>命令的输出。</a:t>
            </a:r>
          </a:p>
          <a:p>
            <a:pPr algn="l"/>
            <a:r>
              <a:rPr lang="zh-CN" altLang="en-US" sz="1800" dirty="0"/>
              <a:t>你可以使用 </a:t>
            </a:r>
            <a:r>
              <a:rPr lang="en-US" altLang="zh-CN" sz="1800" dirty="0"/>
              <a:t>IDE </a:t>
            </a:r>
            <a:r>
              <a:rPr lang="zh-CN" altLang="en-US" sz="1800" dirty="0"/>
              <a:t>更新 </a:t>
            </a:r>
            <a:r>
              <a:rPr lang="en-US" altLang="zh-CN" sz="1800" dirty="0"/>
              <a:t>Maven </a:t>
            </a:r>
            <a:r>
              <a:rPr lang="zh-CN" altLang="en-US" sz="1800" dirty="0"/>
              <a:t>依赖。</a:t>
            </a:r>
          </a:p>
          <a:p>
            <a:pPr algn="l"/>
            <a:r>
              <a:rPr lang="zh-CN" altLang="en-US" sz="1800" dirty="0"/>
              <a:t>你可以从 </a:t>
            </a:r>
            <a:r>
              <a:rPr lang="en-US" altLang="zh-CN" sz="1800" dirty="0"/>
              <a:t>Eclipse </a:t>
            </a:r>
            <a:r>
              <a:rPr lang="zh-CN" altLang="en-US" sz="1800" dirty="0"/>
              <a:t>中启动 </a:t>
            </a:r>
            <a:r>
              <a:rPr lang="en-US" altLang="zh-CN" sz="1800" dirty="0"/>
              <a:t>Maven </a:t>
            </a:r>
            <a:r>
              <a:rPr lang="zh-CN" altLang="en-US" sz="1800" dirty="0"/>
              <a:t>构建。</a:t>
            </a:r>
          </a:p>
          <a:p>
            <a:pPr algn="l"/>
            <a:r>
              <a:rPr lang="zh-CN" altLang="en-US" sz="1800" dirty="0"/>
              <a:t>为基于 </a:t>
            </a:r>
            <a:r>
              <a:rPr lang="en-US" altLang="zh-CN" sz="1800" dirty="0"/>
              <a:t>Maven pom.xml </a:t>
            </a:r>
            <a:r>
              <a:rPr lang="zh-CN" altLang="en-US" sz="1800" dirty="0"/>
              <a:t>文件的 </a:t>
            </a:r>
            <a:r>
              <a:rPr lang="en-US" altLang="zh-CN" sz="1800" dirty="0"/>
              <a:t>Eclipse </a:t>
            </a:r>
            <a:r>
              <a:rPr lang="zh-CN" altLang="en-US" sz="1800" dirty="0"/>
              <a:t>构建路径做依赖管理。</a:t>
            </a:r>
          </a:p>
          <a:p>
            <a:pPr algn="l"/>
            <a:r>
              <a:rPr lang="zh-CN" altLang="en-US" sz="1800" dirty="0"/>
              <a:t>解决来自 </a:t>
            </a:r>
            <a:r>
              <a:rPr lang="en-US" altLang="zh-CN" sz="1800" dirty="0"/>
              <a:t>Eclipse </a:t>
            </a:r>
            <a:r>
              <a:rPr lang="zh-CN" altLang="en-US" sz="1800" dirty="0"/>
              <a:t>工作空间的 </a:t>
            </a:r>
            <a:r>
              <a:rPr lang="en-US" altLang="zh-CN" sz="1800" dirty="0"/>
              <a:t>Maven </a:t>
            </a:r>
            <a:r>
              <a:rPr lang="zh-CN" altLang="en-US" sz="1800" dirty="0"/>
              <a:t>依赖，而无需安装依赖到本地 </a:t>
            </a:r>
            <a:r>
              <a:rPr lang="en-US" altLang="zh-CN" sz="1800" dirty="0"/>
              <a:t>Maven </a:t>
            </a:r>
            <a:r>
              <a:rPr lang="zh-CN" altLang="en-US" sz="1800" dirty="0"/>
              <a:t>仓库中（需要依赖的项目在同一个工作空间中）。</a:t>
            </a:r>
          </a:p>
          <a:p>
            <a:pPr algn="l"/>
            <a:r>
              <a:rPr lang="zh-CN" altLang="en-US" sz="1800" dirty="0"/>
              <a:t>自动从 </a:t>
            </a:r>
            <a:r>
              <a:rPr lang="en-US" altLang="zh-CN" sz="1800" dirty="0"/>
              <a:t>Maven </a:t>
            </a:r>
            <a:r>
              <a:rPr lang="zh-CN" altLang="en-US" sz="1800" dirty="0"/>
              <a:t>远程仓库中下载所需依赖及源码。</a:t>
            </a:r>
          </a:p>
          <a:p>
            <a:pPr algn="l"/>
            <a:r>
              <a:rPr lang="zh-CN" altLang="en-US" sz="1800" dirty="0"/>
              <a:t>提供了向导，可供创建 </a:t>
            </a:r>
            <a:r>
              <a:rPr lang="en-US" altLang="zh-CN" sz="1800" dirty="0"/>
              <a:t>Maven </a:t>
            </a:r>
            <a:r>
              <a:rPr lang="zh-CN" altLang="en-US" sz="1800" dirty="0"/>
              <a:t>新项目和 </a:t>
            </a:r>
            <a:r>
              <a:rPr lang="en-US" altLang="zh-CN" sz="1800" dirty="0"/>
              <a:t>pom.xml </a:t>
            </a:r>
            <a:r>
              <a:rPr lang="zh-CN" altLang="en-US" sz="1800" dirty="0"/>
              <a:t>文件以及为已存在的项目开启 </a:t>
            </a:r>
            <a:r>
              <a:rPr lang="en-US" altLang="zh-CN" sz="1800" dirty="0"/>
              <a:t>Maven </a:t>
            </a:r>
            <a:r>
              <a:rPr lang="zh-CN" altLang="en-US" sz="1800" dirty="0"/>
              <a:t>支持。</a:t>
            </a:r>
          </a:p>
          <a:p>
            <a:pPr algn="l"/>
            <a:r>
              <a:rPr lang="zh-CN" altLang="en-US" sz="1800" dirty="0"/>
              <a:t>提供了对 </a:t>
            </a:r>
            <a:r>
              <a:rPr lang="en-US" altLang="zh-CN" sz="1800" dirty="0"/>
              <a:t>Maven </a:t>
            </a:r>
            <a:r>
              <a:rPr lang="zh-CN" altLang="en-US" sz="1800" dirty="0"/>
              <a:t>远程仓库中依赖的快速搜索。</a:t>
            </a:r>
            <a:endParaRPr lang="en-CA" sz="1800" dirty="0"/>
          </a:p>
        </p:txBody>
      </p:sp>
    </p:spTree>
    <p:extLst>
      <p:ext uri="{BB962C8B-B14F-4D97-AF65-F5344CB8AC3E}">
        <p14:creationId xmlns:p14="http://schemas.microsoft.com/office/powerpoint/2010/main" val="1300996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29505142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052507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从上面异常继承树可以看出，所以异常都继承自</a:t>
            </a:r>
            <a:r>
              <a:rPr lang="en-US" altLang="zh-CN" sz="2000" smtClean="0"/>
              <a:t>Throwable</a:t>
            </a:r>
            <a:r>
              <a:rPr lang="zh-CN" altLang="en-US" sz="2000" smtClean="0"/>
              <a:t>，这也意味着所有异常都是可以抛出的。</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具体来说，广义的异常可以分为</a:t>
            </a:r>
            <a:r>
              <a:rPr lang="en-US" altLang="zh-CN" sz="2000" smtClean="0"/>
              <a:t>Error</a:t>
            </a:r>
            <a:r>
              <a:rPr lang="zh-CN" altLang="en-US" sz="2000" smtClean="0"/>
              <a:t>和</a:t>
            </a:r>
            <a:r>
              <a:rPr lang="en-US" altLang="zh-CN" sz="2000" smtClean="0"/>
              <a:t>Exception</a:t>
            </a:r>
            <a:r>
              <a:rPr lang="zh-CN" altLang="en-US" sz="2000" smtClean="0"/>
              <a:t>两大类。</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US" altLang="zh-CN" sz="2000" smtClean="0"/>
              <a:t>Error</a:t>
            </a:r>
            <a:r>
              <a:rPr lang="zh-CN" altLang="en-US" sz="2000" smtClean="0"/>
              <a:t>表示运行应用程序中较严重问题。大多数错误与代码编写者执行的操作无关，而表示代码运行时 </a:t>
            </a:r>
            <a:r>
              <a:rPr lang="en-US" altLang="zh-CN" sz="2000" smtClean="0"/>
              <a:t>JVM</a:t>
            </a:r>
            <a:r>
              <a:rPr lang="zh-CN" altLang="en-US" sz="2000" smtClean="0"/>
              <a:t>（</a:t>
            </a:r>
            <a:r>
              <a:rPr lang="en-US" altLang="zh-CN" sz="2000" smtClean="0"/>
              <a:t>Java </a:t>
            </a:r>
            <a:r>
              <a:rPr lang="zh-CN" altLang="en-US" sz="2000" smtClean="0"/>
              <a:t>虚拟机）出现的问题。例如，</a:t>
            </a:r>
            <a:r>
              <a:rPr lang="en-US" altLang="zh-CN" sz="2000" smtClean="0"/>
              <a:t>Java</a:t>
            </a:r>
            <a:r>
              <a:rPr lang="zh-CN" altLang="en-US" sz="2000" smtClean="0"/>
              <a:t>虚拟机运行错误</a:t>
            </a:r>
            <a:r>
              <a:rPr lang="en-US" altLang="zh-CN" sz="2000" smtClean="0"/>
              <a:t>Virtual MachineError</a:t>
            </a:r>
            <a:r>
              <a:rPr lang="zh-CN" altLang="en-US" sz="2000" smtClean="0"/>
              <a:t>，当 </a:t>
            </a:r>
            <a:r>
              <a:rPr lang="en-US" altLang="zh-CN" sz="2000" smtClean="0"/>
              <a:t>JVM </a:t>
            </a:r>
            <a:r>
              <a:rPr lang="zh-CN" altLang="en-US" sz="2000" smtClean="0"/>
              <a:t>不再有继续执行操作所需的内存资源时，将出现</a:t>
            </a:r>
            <a:r>
              <a:rPr lang="en-US" altLang="zh-CN" sz="2000" smtClean="0"/>
              <a:t>OutOfMemoryError</a:t>
            </a:r>
            <a:r>
              <a:rPr lang="zh-CN" altLang="en-US" sz="2000" smtClean="0"/>
              <a:t>，虚拟机错误还有</a:t>
            </a:r>
            <a:r>
              <a:rPr lang="en-US" altLang="zh-CN" sz="2000" smtClean="0"/>
              <a:t>StackOverflowError </a:t>
            </a:r>
            <a:r>
              <a:rPr lang="zh-CN" altLang="en-US" sz="2000" smtClean="0"/>
              <a:t>、</a:t>
            </a:r>
            <a:r>
              <a:rPr lang="en-US" altLang="zh-CN" sz="2000" smtClean="0"/>
              <a:t>InternalError</a:t>
            </a:r>
            <a:r>
              <a:rPr lang="zh-CN" altLang="en-US" sz="2000" smtClean="0"/>
              <a:t>、 </a:t>
            </a:r>
            <a:r>
              <a:rPr lang="en-US" altLang="zh-CN" sz="2000" smtClean="0"/>
              <a:t>UnknownError</a:t>
            </a:r>
            <a:r>
              <a:rPr lang="zh-CN" altLang="en-US" sz="2000" smtClean="0"/>
              <a:t>等。这些异常发生时，</a:t>
            </a:r>
            <a:r>
              <a:rPr lang="en-US" altLang="zh-CN" sz="2000" smtClean="0"/>
              <a:t>Java</a:t>
            </a:r>
            <a:r>
              <a:rPr lang="zh-CN" altLang="en-US" sz="2000" smtClean="0"/>
              <a:t>虚拟机（</a:t>
            </a:r>
            <a:r>
              <a:rPr lang="en-US" altLang="zh-CN" sz="2000" smtClean="0"/>
              <a:t>JVM</a:t>
            </a:r>
            <a:r>
              <a:rPr lang="zh-CN" altLang="en-US" sz="2000" smtClean="0"/>
              <a:t>）一般会选择线程终止。经常见到的</a:t>
            </a:r>
            <a:r>
              <a:rPr lang="en-US" altLang="zh-CN" sz="2000" smtClean="0"/>
              <a:t>Error</a:t>
            </a:r>
            <a:r>
              <a:rPr lang="zh-CN" altLang="en-US" sz="2000" smtClean="0"/>
              <a:t>还有</a:t>
            </a:r>
            <a:r>
              <a:rPr lang="en-US" altLang="zh-CN" sz="2000" smtClean="0"/>
              <a:t>LinkageError</a:t>
            </a:r>
            <a:r>
              <a:rPr lang="zh-CN" altLang="en-US" sz="2000" smtClean="0"/>
              <a:t>（结合错误），具体有 </a:t>
            </a:r>
            <a:r>
              <a:rPr lang="en-US" altLang="zh-CN" sz="2000" smtClean="0"/>
              <a:t>NoSuchMethodError </a:t>
            </a:r>
            <a:r>
              <a:rPr lang="zh-CN" altLang="en-US" sz="2000" smtClean="0"/>
              <a:t>、</a:t>
            </a:r>
            <a:r>
              <a:rPr lang="en-US" altLang="zh-CN" sz="2000" smtClean="0"/>
              <a:t>IllegalAccessError </a:t>
            </a:r>
            <a:r>
              <a:rPr lang="zh-CN" altLang="en-US" sz="2000" smtClean="0"/>
              <a:t>、</a:t>
            </a:r>
            <a:r>
              <a:rPr lang="en-US" altLang="zh-CN" sz="2000" smtClean="0"/>
              <a:t>NoClassDefFoundError</a:t>
            </a:r>
            <a:r>
              <a:rPr lang="zh-CN" altLang="en-US" sz="2000" smtClean="0"/>
              <a:t>。</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所以，对于</a:t>
            </a:r>
            <a:r>
              <a:rPr lang="en-US" altLang="zh-CN" sz="2000" smtClean="0"/>
              <a:t>Error</a:t>
            </a:r>
            <a:r>
              <a:rPr lang="zh-CN" altLang="en-US" sz="2000" smtClean="0"/>
              <a:t>我们编程中基本是用不到的，也就是说我们在编程中可以忽略</a:t>
            </a:r>
            <a:r>
              <a:rPr lang="en-US" altLang="zh-CN" sz="2000" smtClean="0"/>
              <a:t>Error</a:t>
            </a:r>
            <a:r>
              <a:rPr lang="zh-CN" altLang="en-US" sz="2000" smtClean="0"/>
              <a:t>错误。所以我们通常所说的异常只的是</a:t>
            </a:r>
            <a:r>
              <a:rPr lang="en-US" altLang="zh-CN" sz="2000" smtClean="0"/>
              <a:t>Exception</a:t>
            </a:r>
            <a:r>
              <a:rPr lang="zh-CN" altLang="en-US" sz="2000" smtClean="0"/>
              <a:t>，而</a:t>
            </a:r>
            <a:r>
              <a:rPr lang="en-US" altLang="zh-CN" sz="2000" smtClean="0"/>
              <a:t>Exception</a:t>
            </a:r>
            <a:r>
              <a:rPr lang="zh-CN" altLang="en-US" sz="2000" smtClean="0"/>
              <a:t>可分为检查异常和非检查异常。</a:t>
            </a:r>
            <a:endParaRPr lang="en-CA" altLang="en-US" sz="2000" smtClean="0"/>
          </a:p>
        </p:txBody>
      </p:sp>
    </p:spTree>
    <p:extLst>
      <p:ext uri="{BB962C8B-B14F-4D97-AF65-F5344CB8AC3E}">
        <p14:creationId xmlns:p14="http://schemas.microsoft.com/office/powerpoint/2010/main" val="87958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dirty="0" smtClean="0"/>
              <a:t>检查异常与非检查异常</a:t>
            </a:r>
          </a:p>
          <a:p>
            <a:pPr marL="0" indent="0">
              <a:buFont typeface="Arial" panose="020B0604020202020204" pitchFamily="34" charset="0"/>
              <a:buNone/>
            </a:pPr>
            <a:r>
              <a:rPr lang="zh-CN" altLang="en-US" sz="2000" dirty="0" smtClean="0"/>
              <a:t>通常我们所说的异常指的都是</a:t>
            </a:r>
            <a:r>
              <a:rPr lang="en-CA" altLang="zh-CN" sz="2000" dirty="0" smtClean="0"/>
              <a:t>Exception</a:t>
            </a:r>
            <a:r>
              <a:rPr lang="zh-CN" altLang="en-US" sz="2000" dirty="0" smtClean="0"/>
              <a:t>的子类，它们具体可以分为两大类</a:t>
            </a:r>
            <a:r>
              <a:rPr lang="zh-CN" altLang="en-CA" sz="2000" dirty="0" smtClean="0"/>
              <a:t>，</a:t>
            </a:r>
            <a:r>
              <a:rPr lang="en-CA" altLang="zh-CN" sz="2000" dirty="0" smtClean="0"/>
              <a:t>Exception</a:t>
            </a:r>
            <a:r>
              <a:rPr lang="zh-CN" altLang="en-US" sz="2000" dirty="0" smtClean="0"/>
              <a:t>的子类和</a:t>
            </a:r>
            <a:r>
              <a:rPr lang="en-CA" altLang="zh-CN" sz="2000" dirty="0" err="1" smtClean="0"/>
              <a:t>RuntimeException</a:t>
            </a:r>
            <a:r>
              <a:rPr lang="zh-CN" altLang="en-US" sz="2000" dirty="0" smtClean="0"/>
              <a:t>的子类，它们分别对应着检查异常和非检查异常。</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smtClean="0"/>
              <a:t>Checked exception</a:t>
            </a:r>
          </a:p>
          <a:p>
            <a:pPr marL="0" indent="0">
              <a:buFont typeface="Arial" panose="020B0604020202020204" pitchFamily="34" charset="0"/>
              <a:buNone/>
            </a:pPr>
            <a:r>
              <a:rPr lang="zh-CN" altLang="en-US" sz="2000" dirty="0" smtClean="0"/>
              <a:t>检查异常，继承自</a:t>
            </a:r>
            <a:r>
              <a:rPr lang="en-CA" altLang="zh-CN" sz="2000" dirty="0" smtClean="0"/>
              <a:t>Exception</a:t>
            </a:r>
            <a:r>
              <a:rPr lang="zh-CN" altLang="en-US" sz="2000" dirty="0" smtClean="0"/>
              <a:t>类。对于检查异常，</a:t>
            </a:r>
            <a:r>
              <a:rPr lang="en-CA" altLang="zh-CN" sz="2000" dirty="0" smtClean="0"/>
              <a:t>Java</a:t>
            </a:r>
            <a:r>
              <a:rPr lang="zh-CN" altLang="en-US" sz="2000" dirty="0" smtClean="0"/>
              <a:t>强制我们必须进行处理。对于抛出检查异常的</a:t>
            </a:r>
            <a:r>
              <a:rPr lang="en-CA" altLang="zh-CN" sz="2000" dirty="0" smtClean="0"/>
              <a:t>API</a:t>
            </a:r>
            <a:r>
              <a:rPr lang="zh-CN" altLang="en-US" sz="2000" dirty="0" smtClean="0"/>
              <a:t>我们有两种处理方式：</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zh-CN" altLang="en-US" sz="2000" dirty="0" smtClean="0"/>
              <a:t>对抛出检查异常的</a:t>
            </a:r>
            <a:r>
              <a:rPr lang="en-CA" altLang="zh-CN" sz="2000" dirty="0" smtClean="0"/>
              <a:t>API</a:t>
            </a:r>
            <a:r>
              <a:rPr lang="zh-CN" altLang="en-US" sz="2000" dirty="0" smtClean="0"/>
              <a:t>进程</a:t>
            </a:r>
            <a:r>
              <a:rPr lang="en-CA" altLang="zh-CN" sz="2000" dirty="0" smtClean="0"/>
              <a:t>try catch</a:t>
            </a:r>
          </a:p>
          <a:p>
            <a:pPr marL="0" indent="0">
              <a:buFont typeface="Arial" panose="020B0604020202020204" pitchFamily="34" charset="0"/>
              <a:buNone/>
            </a:pPr>
            <a:r>
              <a:rPr lang="zh-CN" altLang="en-US" sz="2000" dirty="0" smtClean="0"/>
              <a:t>继续把检查异常往上抛</a:t>
            </a:r>
          </a:p>
          <a:p>
            <a:pPr marL="0" indent="0">
              <a:buFont typeface="Arial" panose="020B0604020202020204" pitchFamily="34" charset="0"/>
              <a:buNone/>
            </a:pPr>
            <a:r>
              <a:rPr lang="zh-CN" altLang="en-US" sz="2000" dirty="0" smtClean="0"/>
              <a:t>常见的检查异常有：</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err="1" smtClean="0"/>
              <a:t>SQLException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IOException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InterruptedException</a:t>
            </a:r>
            <a:endParaRPr lang="en-CA" altLang="en-US" sz="2000" dirty="0" smtClean="0"/>
          </a:p>
        </p:txBody>
      </p:sp>
    </p:spTree>
    <p:extLst>
      <p:ext uri="{BB962C8B-B14F-4D97-AF65-F5344CB8AC3E}">
        <p14:creationId xmlns:p14="http://schemas.microsoft.com/office/powerpoint/2010/main" val="93911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4896</TotalTime>
  <Words>10101</Words>
  <Application>Microsoft Office PowerPoint</Application>
  <PresentationFormat>Widescreen</PresentationFormat>
  <Paragraphs>543</Paragraphs>
  <Slides>74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347</cp:revision>
  <dcterms:created xsi:type="dcterms:W3CDTF">2017-02-14T13:11:35Z</dcterms:created>
  <dcterms:modified xsi:type="dcterms:W3CDTF">2017-05-01T13:47:26Z</dcterms:modified>
</cp:coreProperties>
</file>