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38" r:id="rId3"/>
    <p:sldId id="330" r:id="rId4"/>
    <p:sldId id="331" r:id="rId5"/>
    <p:sldId id="315" r:id="rId6"/>
    <p:sldId id="316" r:id="rId7"/>
    <p:sldId id="317" r:id="rId8"/>
    <p:sldId id="301" r:id="rId9"/>
    <p:sldId id="302" r:id="rId10"/>
    <p:sldId id="303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267" r:id="rId20"/>
    <p:sldId id="318" r:id="rId21"/>
    <p:sldId id="319" r:id="rId22"/>
    <p:sldId id="320" r:id="rId23"/>
    <p:sldId id="321" r:id="rId24"/>
    <p:sldId id="322" r:id="rId25"/>
    <p:sldId id="323" r:id="rId26"/>
    <p:sldId id="326" r:id="rId27"/>
    <p:sldId id="327" r:id="rId28"/>
    <p:sldId id="329" r:id="rId29"/>
    <p:sldId id="333" r:id="rId30"/>
    <p:sldId id="335" r:id="rId31"/>
    <p:sldId id="336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download.php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zh/learn/learn-sql" TargetMode="External"/><Relationship Id="rId2" Type="http://schemas.openxmlformats.org/officeDocument/2006/relationships/hyperlink" Target="https://www.sqlteaching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clipse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smtClean="0"/>
              <a:t>1-5</a:t>
            </a:r>
            <a:r>
              <a:rPr lang="zh-CN" altLang="en-US" sz="1800" dirty="0" smtClean="0"/>
              <a:t>章复习题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1. </a:t>
            </a:r>
            <a:r>
              <a:rPr lang="en-US" altLang="zh-CN" sz="1800" dirty="0" err="1" smtClean="0"/>
              <a:t>access_log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访问量，根据访问量排序</a:t>
            </a:r>
            <a:endParaRPr lang="en-US" altLang="zh-CN" sz="18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POJO</a:t>
            </a:r>
          </a:p>
          <a:p>
            <a:pPr marL="800100" lvl="1" indent="-342900" algn="l">
              <a:buAutoNum type="arabicPeriod"/>
            </a:pPr>
            <a:r>
              <a:rPr lang="en-US" sz="1400" dirty="0" err="1" smtClean="0"/>
              <a:t>HashMap</a:t>
            </a:r>
            <a:r>
              <a:rPr lang="zh-CN" altLang="en-US" sz="1400" dirty="0" smtClean="0"/>
              <a:t>创建、添加、遍历</a:t>
            </a:r>
            <a:endParaRPr lang="en-US" altLang="zh-CN" sz="14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Comparable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Comparator</a:t>
            </a:r>
          </a:p>
          <a:p>
            <a:pPr lvl="1" algn="l"/>
            <a:endParaRPr lang="en-US" altLang="zh-CN" sz="1400" dirty="0" smtClean="0"/>
          </a:p>
          <a:p>
            <a:pPr lvl="1" algn="l"/>
            <a:r>
              <a:rPr lang="en-US" altLang="zh-CN" sz="1800" dirty="0" smtClean="0"/>
              <a:t>2. HTML </a:t>
            </a:r>
          </a:p>
          <a:p>
            <a:pPr lvl="1" algn="l"/>
            <a:r>
              <a:rPr lang="en-US" altLang="zh-CN" sz="1800" dirty="0" smtClean="0"/>
              <a:t>Table/</a:t>
            </a:r>
            <a:r>
              <a:rPr lang="zh-CN" altLang="en-US" sz="1800" dirty="0" smtClean="0"/>
              <a:t>打印一个表格的内容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3.</a:t>
            </a:r>
            <a:r>
              <a:rPr lang="zh-CN" altLang="en-US" sz="1800" dirty="0" smtClean="0"/>
              <a:t>实现一个</a:t>
            </a:r>
            <a:r>
              <a:rPr lang="en-US" altLang="zh-CN" sz="1800" dirty="0" smtClean="0"/>
              <a:t>SMTP</a:t>
            </a:r>
            <a:r>
              <a:rPr lang="zh-CN" altLang="en-US" sz="1800" dirty="0" smtClean="0"/>
              <a:t>客户端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4.JAXB,</a:t>
            </a:r>
            <a:r>
              <a:rPr lang="en-US" altLang="zh-CN" sz="1800" dirty="0" smtClean="0"/>
              <a:t>xml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对象的转换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5.GSON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json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smtClean="0"/>
              <a:t>对象的互换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6.MAVEN</a:t>
            </a:r>
          </a:p>
          <a:p>
            <a:pPr lvl="1" algn="l"/>
            <a:endParaRPr lang="en-US" altLang="zh-CN" sz="1800" dirty="0"/>
          </a:p>
          <a:p>
            <a:pPr lvl="1" algn="l"/>
            <a:endParaRPr lang="en-US" sz="1400" dirty="0" smtClean="0"/>
          </a:p>
          <a:p>
            <a:pPr marL="800100" lvl="1" indent="-342900" algn="l">
              <a:buAutoNum type="arabicPeriod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</a:t>
            </a:r>
            <a:r>
              <a:rPr lang="zh-CN" altLang="en-US" sz="1800" dirty="0"/>
              <a:t>的功能特点</a:t>
            </a:r>
          </a:p>
          <a:p>
            <a:pPr algn="l"/>
            <a:r>
              <a:rPr lang="zh-CN" altLang="en-US" sz="1800" dirty="0"/>
              <a:t>功能：</a:t>
            </a:r>
          </a:p>
          <a:p>
            <a:pPr algn="l"/>
            <a:r>
              <a:rPr lang="zh-CN" altLang="en-US" sz="1800" dirty="0"/>
              <a:t>   数据定义</a:t>
            </a:r>
          </a:p>
          <a:p>
            <a:pPr algn="l"/>
            <a:r>
              <a:rPr lang="zh-CN" altLang="en-US" sz="1800" dirty="0"/>
              <a:t>   数据查询 </a:t>
            </a:r>
          </a:p>
          <a:p>
            <a:pPr algn="l"/>
            <a:r>
              <a:rPr lang="zh-CN" altLang="en-US" sz="1800" dirty="0"/>
              <a:t>   数据操纵</a:t>
            </a:r>
          </a:p>
          <a:p>
            <a:pPr algn="l"/>
            <a:r>
              <a:rPr lang="zh-CN" altLang="en-US" sz="1800" dirty="0"/>
              <a:t>   数据控制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3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数据库表</a:t>
            </a:r>
          </a:p>
          <a:p>
            <a:pPr algn="l"/>
            <a:r>
              <a:rPr lang="zh-CN" altLang="en-US" sz="1800" dirty="0"/>
              <a:t>一个数据库通常包含一个或多个表。每个表由一个名字标识（例如“客户”或者“订单”）。表包含带有数据的记录（行）。</a:t>
            </a:r>
          </a:p>
          <a:p>
            <a:pPr algn="l"/>
            <a:r>
              <a:rPr lang="zh-CN" altLang="en-US" sz="1800" dirty="0"/>
              <a:t>下面的例子是一个名为 </a:t>
            </a:r>
            <a:r>
              <a:rPr lang="en-US" altLang="zh-CN" sz="1800" dirty="0"/>
              <a:t>"Persons" </a:t>
            </a:r>
            <a:r>
              <a:rPr lang="zh-CN" altLang="en-US" sz="1800" dirty="0"/>
              <a:t>的表</a:t>
            </a:r>
            <a:r>
              <a:rPr lang="zh-CN" altLang="en-US" sz="1800" dirty="0" smtClean="0"/>
              <a:t>：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/>
              <a:t>上面的表包含三条记录（每一条对应一个人）和五个列（</a:t>
            </a:r>
            <a:r>
              <a:rPr lang="en-US" altLang="zh-CN" sz="1800" dirty="0"/>
              <a:t>Id</a:t>
            </a:r>
            <a:r>
              <a:rPr lang="zh-CN" altLang="en-US" sz="1800" dirty="0"/>
              <a:t>、姓、名、地址和城市）。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1475"/>
            <a:ext cx="10500968" cy="1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需要在数据库上执行的大部分工作都由 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语句完成。</a:t>
            </a:r>
          </a:p>
          <a:p>
            <a:pPr algn="l"/>
            <a:r>
              <a:rPr lang="zh-CN" altLang="en-US" sz="1800" dirty="0"/>
              <a:t>下面的语句从表中选取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</a:t>
            </a:r>
            <a:r>
              <a:rPr lang="zh-CN" altLang="en-US" sz="1800" dirty="0"/>
              <a:t>列的数据：</a:t>
            </a:r>
          </a:p>
          <a:p>
            <a:pPr algn="l"/>
            <a:r>
              <a:rPr lang="en-CA" altLang="zh-CN" sz="1800" dirty="0"/>
              <a:t>SELECT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FROM </a:t>
            </a:r>
            <a:r>
              <a:rPr lang="en-CA" altLang="zh-CN" sz="1800" dirty="0" smtClean="0"/>
              <a:t>Persons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SQL DML </a:t>
            </a:r>
            <a:r>
              <a:rPr lang="zh-CN" altLang="en-US" sz="1800" dirty="0"/>
              <a:t>和 </a:t>
            </a:r>
            <a:r>
              <a:rPr lang="en-US" altLang="zh-CN" sz="1800" dirty="0"/>
              <a:t>DDL</a:t>
            </a:r>
          </a:p>
          <a:p>
            <a:pPr algn="l"/>
            <a:r>
              <a:rPr lang="zh-CN" altLang="en-US" sz="1800" dirty="0"/>
              <a:t>可以把 </a:t>
            </a:r>
            <a:r>
              <a:rPr lang="en-US" altLang="zh-CN" sz="1800" dirty="0"/>
              <a:t>SQL </a:t>
            </a:r>
            <a:r>
              <a:rPr lang="zh-CN" altLang="en-US" sz="1800" dirty="0"/>
              <a:t>分为两个部分：数据操作语言 </a:t>
            </a:r>
            <a:r>
              <a:rPr lang="en-US" altLang="zh-CN" sz="1800" dirty="0"/>
              <a:t>(DML) </a:t>
            </a:r>
            <a:r>
              <a:rPr lang="zh-CN" altLang="en-US" sz="1800" dirty="0"/>
              <a:t>和 数据定义语言 </a:t>
            </a:r>
            <a:r>
              <a:rPr lang="en-US" altLang="zh-CN" sz="1800" dirty="0"/>
              <a:t>(DDL)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SQL (</a:t>
            </a:r>
            <a:r>
              <a:rPr lang="zh-CN" altLang="en-US" sz="1800" dirty="0"/>
              <a:t>结构化查询语言</a:t>
            </a:r>
            <a:r>
              <a:rPr lang="en-US" altLang="zh-CN" sz="1800" dirty="0"/>
              <a:t>)</a:t>
            </a:r>
            <a:r>
              <a:rPr lang="zh-CN" altLang="en-US" sz="1800" dirty="0"/>
              <a:t>是用于执行查询的语法。但是 </a:t>
            </a:r>
            <a:r>
              <a:rPr lang="en-US" altLang="zh-CN" sz="1800" dirty="0"/>
              <a:t>SQL </a:t>
            </a:r>
            <a:r>
              <a:rPr lang="zh-CN" altLang="en-US" sz="1800" dirty="0"/>
              <a:t>语言也包含用于更新、插入和删除记录的语法。</a:t>
            </a:r>
          </a:p>
          <a:p>
            <a:pPr algn="l"/>
            <a:r>
              <a:rPr lang="zh-CN" altLang="en-US" sz="1800" dirty="0"/>
              <a:t>查询和更新指令构成了 </a:t>
            </a:r>
            <a:r>
              <a:rPr lang="en-US" altLang="zh-CN" sz="1800" dirty="0"/>
              <a:t>SQL </a:t>
            </a:r>
            <a:r>
              <a:rPr lang="zh-CN" altLang="en-US" sz="1800" dirty="0"/>
              <a:t>的 </a:t>
            </a:r>
            <a:r>
              <a:rPr lang="en-US" altLang="zh-CN" sz="1800" dirty="0"/>
              <a:t>DML </a:t>
            </a:r>
            <a:r>
              <a:rPr lang="zh-CN" altLang="en-US" sz="1800" dirty="0"/>
              <a:t>部分：</a:t>
            </a:r>
          </a:p>
          <a:p>
            <a:pPr algn="l"/>
            <a:r>
              <a:rPr lang="en-US" altLang="zh-CN" sz="1800" dirty="0"/>
              <a:t>SELECT - </a:t>
            </a:r>
            <a:r>
              <a:rPr lang="zh-CN" altLang="en-US" sz="1800" dirty="0"/>
              <a:t>从数据库表中获取数据</a:t>
            </a:r>
          </a:p>
          <a:p>
            <a:pPr algn="l"/>
            <a:r>
              <a:rPr lang="en-US" altLang="zh-CN" sz="1800" dirty="0"/>
              <a:t>UPDATE - </a:t>
            </a:r>
            <a:r>
              <a:rPr lang="zh-CN" altLang="en-US" sz="1800" dirty="0"/>
              <a:t>更新数据库表中的数据</a:t>
            </a:r>
          </a:p>
          <a:p>
            <a:pPr algn="l"/>
            <a:r>
              <a:rPr lang="en-US" altLang="zh-CN" sz="1800" dirty="0"/>
              <a:t>DELETE - </a:t>
            </a:r>
            <a:r>
              <a:rPr lang="zh-CN" altLang="en-US" sz="1800" dirty="0"/>
              <a:t>从数据库表中删除数据</a:t>
            </a:r>
          </a:p>
          <a:p>
            <a:pPr algn="l"/>
            <a:r>
              <a:rPr lang="en-US" altLang="zh-CN" sz="1800" dirty="0"/>
              <a:t>INSERT INTO - </a:t>
            </a:r>
            <a:r>
              <a:rPr lang="zh-CN" altLang="en-US" sz="1800" dirty="0"/>
              <a:t>向数据库表中插入数据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的数据定义语言 </a:t>
            </a:r>
            <a:r>
              <a:rPr lang="en-US" altLang="zh-CN" sz="1800" dirty="0"/>
              <a:t>(DDL) </a:t>
            </a:r>
            <a:r>
              <a:rPr lang="zh-CN" altLang="en-US" sz="1800" dirty="0"/>
              <a:t>部分使我们有能力创建或删除表格。我们也可以定义索引（键），规定表之间的链接，以及施加表间的约束。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中最重要的 </a:t>
            </a:r>
            <a:r>
              <a:rPr lang="en-US" altLang="zh-CN" sz="1800" dirty="0"/>
              <a:t>DDL </a:t>
            </a:r>
            <a:r>
              <a:rPr lang="zh-CN" altLang="en-US" sz="1800" dirty="0"/>
              <a:t>语句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CREATE DATABASE - </a:t>
            </a:r>
            <a:r>
              <a:rPr lang="zh-CN" altLang="en-US" sz="1800" dirty="0"/>
              <a:t>创建新数据库</a:t>
            </a:r>
          </a:p>
          <a:p>
            <a:pPr algn="l"/>
            <a:r>
              <a:rPr lang="en-US" altLang="zh-CN" sz="1800" dirty="0"/>
              <a:t>ALTER DATABASE - </a:t>
            </a:r>
            <a:r>
              <a:rPr lang="zh-CN" altLang="en-US" sz="1800" dirty="0"/>
              <a:t>修改数据库</a:t>
            </a:r>
          </a:p>
          <a:p>
            <a:pPr algn="l"/>
            <a:r>
              <a:rPr lang="en-US" altLang="zh-CN" sz="1800" dirty="0"/>
              <a:t>CREATE TABLE - </a:t>
            </a:r>
            <a:r>
              <a:rPr lang="zh-CN" altLang="en-US" sz="1800" dirty="0"/>
              <a:t>创建新表</a:t>
            </a:r>
          </a:p>
          <a:p>
            <a:pPr algn="l"/>
            <a:r>
              <a:rPr lang="en-US" altLang="zh-CN" sz="1800" dirty="0"/>
              <a:t>ALTER TABLE - </a:t>
            </a:r>
            <a:r>
              <a:rPr lang="zh-CN" altLang="en-US" sz="1800" dirty="0"/>
              <a:t>变更（改变）数据库表</a:t>
            </a:r>
          </a:p>
          <a:p>
            <a:pPr algn="l"/>
            <a:r>
              <a:rPr lang="en-US" altLang="zh-CN" sz="1800" dirty="0"/>
              <a:t>DROP TABLE - </a:t>
            </a:r>
            <a:r>
              <a:rPr lang="zh-CN" altLang="en-US" sz="1800" dirty="0"/>
              <a:t>删除表</a:t>
            </a:r>
          </a:p>
          <a:p>
            <a:pPr algn="l"/>
            <a:r>
              <a:rPr lang="en-US" altLang="zh-CN" sz="1800" dirty="0"/>
              <a:t>CREATE INDEX - </a:t>
            </a:r>
            <a:r>
              <a:rPr lang="zh-CN" altLang="en-US" sz="1800" dirty="0"/>
              <a:t>创建索引（搜索键）</a:t>
            </a:r>
          </a:p>
          <a:p>
            <a:pPr algn="l"/>
            <a:r>
              <a:rPr lang="en-US" altLang="zh-CN" sz="1800" dirty="0"/>
              <a:t>DROP INDEX - </a:t>
            </a:r>
            <a:r>
              <a:rPr lang="zh-CN" altLang="en-US" sz="1800" dirty="0"/>
              <a:t>删除索引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41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语句用于从表中选取数据。</a:t>
            </a:r>
          </a:p>
          <a:p>
            <a:pPr algn="l"/>
            <a:r>
              <a:rPr lang="zh-CN" altLang="en-US" sz="1800" dirty="0"/>
              <a:t>结果被存储在一个结果表中（称为结果集）。</a:t>
            </a:r>
          </a:p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以及：</a:t>
            </a:r>
          </a:p>
          <a:p>
            <a:pPr algn="l"/>
            <a:r>
              <a:rPr lang="en-CA" altLang="zh-CN" sz="1800" dirty="0"/>
              <a:t>SELECT * 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注释：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语句对大小写不敏感。</a:t>
            </a:r>
            <a:r>
              <a:rPr lang="en-CA" altLang="zh-CN" sz="1800" dirty="0"/>
              <a:t>SELECT </a:t>
            </a:r>
            <a:r>
              <a:rPr lang="zh-CN" altLang="en-US" sz="1800" dirty="0"/>
              <a:t>等效于 </a:t>
            </a:r>
            <a:r>
              <a:rPr lang="en-CA" altLang="zh-CN" sz="1800" dirty="0"/>
              <a:t>select</a:t>
            </a:r>
            <a:r>
              <a:rPr lang="zh-CN" altLang="en-CA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49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DISTINCT </a:t>
            </a:r>
            <a:r>
              <a:rPr lang="zh-CN" altLang="en-US" sz="1800" dirty="0"/>
              <a:t>语句</a:t>
            </a:r>
          </a:p>
          <a:p>
            <a:pPr algn="l"/>
            <a:r>
              <a:rPr lang="zh-CN" altLang="en-US" sz="1800" dirty="0"/>
              <a:t>在表中，可能会包含重复值。这并不成问题，不过，有时您也许希望仅仅列出不同（</a:t>
            </a:r>
            <a:r>
              <a:rPr lang="en-CA" altLang="zh-CN" sz="1800" dirty="0"/>
              <a:t>distinct</a:t>
            </a:r>
            <a:r>
              <a:rPr lang="zh-CN" altLang="en-CA" sz="1800" dirty="0"/>
              <a:t>）</a:t>
            </a:r>
            <a:r>
              <a:rPr lang="zh-CN" altLang="en-US" sz="1800" dirty="0"/>
              <a:t>的值。</a:t>
            </a:r>
          </a:p>
          <a:p>
            <a:pPr algn="l"/>
            <a:r>
              <a:rPr lang="zh-CN" altLang="en-US" sz="1800" dirty="0"/>
              <a:t>关键词 </a:t>
            </a:r>
            <a:r>
              <a:rPr lang="en-CA" altLang="zh-CN" sz="1800" dirty="0"/>
              <a:t>DISTINCT </a:t>
            </a:r>
            <a:r>
              <a:rPr lang="zh-CN" altLang="en-US" sz="1800" dirty="0"/>
              <a:t>用于返回唯一不同的值。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SELECT DISTINCT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02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子句用于规定选择的标准。</a:t>
            </a:r>
          </a:p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</a:t>
            </a:r>
          </a:p>
          <a:p>
            <a:pPr algn="l"/>
            <a:r>
              <a:rPr lang="zh-CN" altLang="en-US" sz="1800" dirty="0"/>
              <a:t>如需有条件地从表中选取数据，可将 </a:t>
            </a:r>
            <a:r>
              <a:rPr lang="en-CA" altLang="zh-CN" sz="1800" dirty="0"/>
              <a:t>WHERE </a:t>
            </a:r>
            <a:r>
              <a:rPr lang="zh-CN" altLang="en-US" sz="1800" dirty="0"/>
              <a:t>子句添加到 </a:t>
            </a:r>
            <a:r>
              <a:rPr lang="en-CA" altLang="zh-CN" sz="1800" dirty="0"/>
              <a:t>SELECT </a:t>
            </a:r>
            <a:r>
              <a:rPr lang="zh-CN" altLang="en-US" sz="1800" dirty="0"/>
              <a:t>语句。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 运算符 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如果只希望选取居住在城市 </a:t>
            </a:r>
            <a:r>
              <a:rPr lang="en-US" altLang="zh-CN" sz="1800" dirty="0"/>
              <a:t>"</a:t>
            </a:r>
            <a:r>
              <a:rPr lang="en-CA" sz="1800" dirty="0"/>
              <a:t>Beijing" </a:t>
            </a:r>
            <a:r>
              <a:rPr lang="zh-CN" altLang="en-US" sz="1800" dirty="0"/>
              <a:t>中的人，我们需要向 </a:t>
            </a:r>
            <a:r>
              <a:rPr lang="en-CA" sz="1800" dirty="0"/>
              <a:t>SELECT </a:t>
            </a:r>
            <a:r>
              <a:rPr lang="zh-CN" altLang="en-US" sz="1800" dirty="0"/>
              <a:t>语句添加 </a:t>
            </a:r>
            <a:r>
              <a:rPr lang="en-CA" sz="1800" dirty="0"/>
              <a:t>WHERE </a:t>
            </a:r>
            <a:r>
              <a:rPr lang="zh-CN" altLang="en-US" sz="1800" dirty="0"/>
              <a:t>子句：</a:t>
            </a:r>
          </a:p>
          <a:p>
            <a:pPr algn="l"/>
            <a:r>
              <a:rPr lang="en-CA" sz="1800" dirty="0"/>
              <a:t>SELECT * FROM Persons WHERE City=</a:t>
            </a:r>
            <a:r>
              <a:rPr lang="en-CA" sz="1800" dirty="0" smtClean="0"/>
              <a:t>'Beijing‘</a:t>
            </a:r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条件值周围使用的是单引号。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使用单引号来环绕文本值（大部分数据库系统也接受双引号）。如果是数值，请不要使用引号。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99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</a:t>
            </a:r>
          </a:p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可在 </a:t>
            </a:r>
            <a:r>
              <a:rPr lang="en-US" altLang="zh-CN" sz="1800" dirty="0"/>
              <a:t>WHERE </a:t>
            </a:r>
            <a:r>
              <a:rPr lang="zh-CN" altLang="en-US" sz="1800" dirty="0"/>
              <a:t>子语句中把两个或多个条件结合起来。</a:t>
            </a:r>
          </a:p>
          <a:p>
            <a:pPr algn="l"/>
            <a:r>
              <a:rPr lang="zh-CN" altLang="en-US" sz="1800" dirty="0"/>
              <a:t>如果第一个条件和第二个条件都成立，则 </a:t>
            </a:r>
            <a:r>
              <a:rPr lang="en-US" altLang="zh-CN" sz="1800" dirty="0"/>
              <a:t>AND </a:t>
            </a:r>
            <a:r>
              <a:rPr lang="zh-CN" altLang="en-US" sz="1800" dirty="0"/>
              <a:t>运算符显示一条记录。</a:t>
            </a:r>
          </a:p>
          <a:p>
            <a:pPr algn="l"/>
            <a:r>
              <a:rPr lang="zh-CN" altLang="en-US" sz="1800" dirty="0"/>
              <a:t>如果第一个条件和第二个条件中只要有一个成立</a:t>
            </a:r>
            <a:r>
              <a:rPr lang="zh-CN" altLang="en-US" sz="1800" dirty="0" smtClean="0"/>
              <a:t>，则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运算符显示一条记录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06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语句用于根据指定的列对结果集进行排序。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语句默认按照升序对记录进行排序。</a:t>
            </a:r>
          </a:p>
          <a:p>
            <a:pPr algn="l"/>
            <a:r>
              <a:rPr lang="zh-CN" altLang="en-US" sz="1800" dirty="0"/>
              <a:t>如果您希望按照降序对记录进行排序，可以使用 </a:t>
            </a:r>
            <a:r>
              <a:rPr lang="en-CA" altLang="zh-CN" sz="1800" dirty="0"/>
              <a:t>DESC </a:t>
            </a:r>
            <a:r>
              <a:rPr lang="zh-CN" altLang="en-US" sz="1800" dirty="0"/>
              <a:t>关键字。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23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NSERT INTO </a:t>
            </a:r>
            <a:r>
              <a:rPr lang="zh-CN" altLang="en-US" sz="1800" dirty="0"/>
              <a:t>语句用于向表格中插入新的行。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</a:p>
          <a:p>
            <a:pPr algn="l"/>
            <a:r>
              <a:rPr lang="zh-CN" altLang="en-US" sz="1800" dirty="0"/>
              <a:t>我们也可以指定所要插入数据的列：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en-CA" altLang="zh-CN" sz="1800" dirty="0" err="1"/>
              <a:t>table_name</a:t>
            </a:r>
            <a:r>
              <a:rPr lang="en-CA" altLang="zh-CN" sz="1800" dirty="0"/>
              <a:t> (</a:t>
            </a:r>
            <a:r>
              <a:rPr lang="zh-CN" altLang="en-US" sz="1800" dirty="0"/>
              <a:t>列</a:t>
            </a:r>
            <a:r>
              <a:rPr lang="en-US" altLang="zh-CN" sz="1800" dirty="0"/>
              <a:t>1, </a:t>
            </a:r>
            <a:r>
              <a:rPr lang="zh-CN" altLang="en-US" sz="1800" dirty="0"/>
              <a:t>列</a:t>
            </a:r>
            <a:r>
              <a:rPr lang="en-US" altLang="zh-CN" sz="1800" dirty="0"/>
              <a:t>2,...)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43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相关软件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mysql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2"/>
              </a:rPr>
              <a:t>https://dev.mysql.com/downloads/mysql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记下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用户的密码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heidisql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www.heidisql.com/download.php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语句用于修改表中的数据。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SET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新值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某值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895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语句用于删除表中的行。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DELETE 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46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>
                <a:hlinkClick r:id="rId2"/>
              </a:rPr>
              <a:t>https://www.sqlteaching.com</a:t>
            </a:r>
            <a:r>
              <a:rPr lang="en-CA" altLang="zh-CN" sz="1800" dirty="0" smtClean="0">
                <a:hlinkClick r:id="rId2"/>
              </a:rPr>
              <a:t>/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>
                <a:hlinkClick r:id="rId3"/>
              </a:rPr>
              <a:t>https://</a:t>
            </a:r>
            <a:r>
              <a:rPr lang="en-CA" altLang="zh-CN" sz="1800" dirty="0" smtClean="0">
                <a:hlinkClick r:id="rId3"/>
              </a:rPr>
              <a:t>www.codecademy.com/zh/learn/learn-sql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6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通过为表格指定一个名字， 并为表格的所有列指定名字和类型， 我们可以创建出一个新的表格：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CREATE TABLE weather (</a:t>
            </a:r>
          </a:p>
          <a:p>
            <a:pPr algn="l"/>
            <a:r>
              <a:rPr lang="en-CA" altLang="zh-CN" sz="1800" dirty="0"/>
              <a:t>    city            varchar(80),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最低温度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temp_hi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最高温度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prcp</a:t>
            </a:r>
            <a:r>
              <a:rPr lang="en-CA" altLang="zh-CN" sz="1800" dirty="0"/>
              <a:t>            real,          -- </a:t>
            </a:r>
            <a:r>
              <a:rPr lang="zh-CN" altLang="en-US" sz="1800" dirty="0"/>
              <a:t>降雨量（</a:t>
            </a:r>
            <a:r>
              <a:rPr lang="en-CA" altLang="zh-CN" sz="1800" dirty="0"/>
              <a:t>precipitation</a:t>
            </a:r>
            <a:r>
              <a:rPr lang="zh-CN" altLang="en-CA" sz="1800" dirty="0"/>
              <a:t>）</a:t>
            </a:r>
          </a:p>
          <a:p>
            <a:pPr algn="l"/>
            <a:r>
              <a:rPr lang="zh-CN" altLang="en-CA" sz="1800" dirty="0"/>
              <a:t>    </a:t>
            </a:r>
            <a:r>
              <a:rPr lang="en-CA" altLang="zh-CN" sz="1800" dirty="0"/>
              <a:t>date            </a:t>
            </a:r>
            <a:r>
              <a:rPr lang="en-CA" altLang="zh-CN" sz="1800" dirty="0" err="1"/>
              <a:t>date</a:t>
            </a:r>
            <a:endParaRPr lang="en-CA" altLang="zh-CN" sz="1800" dirty="0"/>
          </a:p>
          <a:p>
            <a:pPr algn="l"/>
            <a:r>
              <a:rPr lang="en-CA" altLang="zh-CN" sz="1800" dirty="0"/>
              <a:t>);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39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</a:t>
            </a:r>
            <a:r>
              <a:rPr lang="zh-CN" altLang="en-US" sz="1800" dirty="0"/>
              <a:t>也支持聚合函数（</a:t>
            </a:r>
            <a:r>
              <a:rPr lang="en-CA" altLang="zh-CN" sz="1800" dirty="0"/>
              <a:t>aggregate functions</a:t>
            </a:r>
            <a:r>
              <a:rPr lang="zh-CN" altLang="en-CA" sz="1800" dirty="0"/>
              <a:t>）。 </a:t>
            </a:r>
            <a:r>
              <a:rPr lang="zh-CN" altLang="en-US" sz="1800" dirty="0"/>
              <a:t>一个聚合函数可以从多个输入行里面计算出单个结果。 比如说， 我们可以使用 </a:t>
            </a:r>
            <a:r>
              <a:rPr lang="en-CA" altLang="zh-CN" sz="1800" dirty="0"/>
              <a:t>count </a:t>
            </a:r>
            <a:r>
              <a:rPr lang="zh-CN" altLang="en-CA" sz="1800" dirty="0"/>
              <a:t>、 </a:t>
            </a:r>
            <a:r>
              <a:rPr lang="en-CA" altLang="zh-CN" sz="1800" dirty="0"/>
              <a:t>sum </a:t>
            </a:r>
            <a:r>
              <a:rPr lang="zh-CN" altLang="en-CA" sz="1800" dirty="0"/>
              <a:t>、 </a:t>
            </a:r>
            <a:r>
              <a:rPr lang="en-CA" altLang="zh-CN" sz="1800" dirty="0" err="1"/>
              <a:t>avg</a:t>
            </a:r>
            <a:r>
              <a:rPr lang="en-CA" altLang="zh-CN" sz="1800" dirty="0"/>
              <a:t> </a:t>
            </a:r>
            <a:r>
              <a:rPr lang="zh-CN" altLang="en-CA" sz="1800" dirty="0"/>
              <a:t>（</a:t>
            </a:r>
            <a:r>
              <a:rPr lang="en-CA" altLang="zh-CN" sz="1800" dirty="0"/>
              <a:t>average</a:t>
            </a:r>
            <a:r>
              <a:rPr lang="zh-CN" altLang="en-CA" sz="1800" dirty="0"/>
              <a:t>，</a:t>
            </a:r>
            <a:r>
              <a:rPr lang="zh-CN" altLang="en-US" sz="1800" dirty="0"/>
              <a:t>平均值）、 </a:t>
            </a:r>
            <a:r>
              <a:rPr lang="en-CA" altLang="zh-CN" sz="1800" dirty="0"/>
              <a:t>max </a:t>
            </a:r>
            <a:r>
              <a:rPr lang="zh-CN" altLang="en-CA" sz="1800" dirty="0"/>
              <a:t>（</a:t>
            </a:r>
            <a:r>
              <a:rPr lang="en-CA" altLang="zh-CN" sz="1800" dirty="0"/>
              <a:t>maximum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最大值）、和 </a:t>
            </a:r>
            <a:r>
              <a:rPr lang="en-CA" altLang="zh-CN" sz="1800" dirty="0"/>
              <a:t>min </a:t>
            </a:r>
            <a:r>
              <a:rPr lang="zh-CN" altLang="en-CA" sz="1800" dirty="0"/>
              <a:t>（</a:t>
            </a:r>
            <a:r>
              <a:rPr lang="en-CA" altLang="zh-CN" sz="1800" dirty="0"/>
              <a:t>minimum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最小值）等聚合函数去对一系列行进行聚合计算。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作为例子， 我们可以使用以下语句， 从 </a:t>
            </a:r>
            <a:r>
              <a:rPr lang="en-CA" altLang="zh-CN" sz="1800" dirty="0"/>
              <a:t>weather </a:t>
            </a:r>
            <a:r>
              <a:rPr lang="zh-CN" altLang="en-US" sz="1800" dirty="0"/>
              <a:t>表格中找出最低温度的最大值：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SELECT max(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) FROM weather;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31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Mysql</a:t>
            </a:r>
            <a:r>
              <a:rPr lang="zh-CN" altLang="en-US" sz="1800" dirty="0"/>
              <a:t>是最流行的关系型数据库管理系统，在</a:t>
            </a:r>
            <a:r>
              <a:rPr lang="en-CA" altLang="zh-CN" sz="1800" dirty="0"/>
              <a:t>WEB</a:t>
            </a:r>
            <a:r>
              <a:rPr lang="zh-CN" altLang="en-US" sz="1800" dirty="0"/>
              <a:t>应用方面</a:t>
            </a:r>
            <a:r>
              <a:rPr lang="en-CA" altLang="zh-CN" sz="1800" dirty="0"/>
              <a:t>MySQL</a:t>
            </a:r>
            <a:r>
              <a:rPr lang="zh-CN" altLang="en-US" sz="1800" dirty="0"/>
              <a:t>是最好的</a:t>
            </a:r>
            <a:r>
              <a:rPr lang="en-CA" altLang="zh-CN" sz="1800" dirty="0"/>
              <a:t>RDBMS(Relational Database Management System</a:t>
            </a:r>
            <a:r>
              <a:rPr lang="zh-CN" altLang="en-CA" sz="1800" dirty="0"/>
              <a:t>：</a:t>
            </a:r>
            <a:r>
              <a:rPr lang="zh-CN" altLang="en-US" sz="1800" dirty="0"/>
              <a:t>关系数据库管理系统</a:t>
            </a:r>
            <a:r>
              <a:rPr lang="en-US" altLang="zh-CN" sz="1800" dirty="0"/>
              <a:t>)</a:t>
            </a:r>
            <a:r>
              <a:rPr lang="zh-CN" altLang="en-US" sz="1800" dirty="0"/>
              <a:t>应用软件之一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数据库</a:t>
            </a:r>
            <a:r>
              <a:rPr lang="en-US" altLang="zh-CN" sz="1800" dirty="0"/>
              <a:t>: </a:t>
            </a:r>
            <a:r>
              <a:rPr lang="zh-CN" altLang="en-US" sz="1800" dirty="0"/>
              <a:t>数据库是一些关联表的集合。</a:t>
            </a:r>
            <a:r>
              <a:rPr lang="en-US" altLang="zh-CN" sz="1800" dirty="0"/>
              <a:t>.</a:t>
            </a:r>
          </a:p>
          <a:p>
            <a:pPr algn="l"/>
            <a:r>
              <a:rPr lang="zh-CN" altLang="en-US" sz="1800" dirty="0"/>
              <a:t>数据表</a:t>
            </a:r>
            <a:r>
              <a:rPr lang="en-US" altLang="zh-CN" sz="1800" dirty="0"/>
              <a:t>: </a:t>
            </a:r>
            <a:r>
              <a:rPr lang="zh-CN" altLang="en-US" sz="1800" dirty="0"/>
              <a:t>表是数据的矩阵。在一个数据库中的表看起来像一个简单的电子表格。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: </a:t>
            </a:r>
            <a:r>
              <a:rPr lang="zh-CN" altLang="en-US" sz="1800" dirty="0"/>
              <a:t>一列</a:t>
            </a:r>
            <a:r>
              <a:rPr lang="en-US" altLang="zh-CN" sz="1800" dirty="0"/>
              <a:t>(</a:t>
            </a:r>
            <a:r>
              <a:rPr lang="zh-CN" altLang="en-US" sz="1800" dirty="0"/>
              <a:t>数据元素</a:t>
            </a:r>
            <a:r>
              <a:rPr lang="en-US" altLang="zh-CN" sz="1800" dirty="0"/>
              <a:t>) </a:t>
            </a:r>
            <a:r>
              <a:rPr lang="zh-CN" altLang="en-US" sz="1800" dirty="0"/>
              <a:t>包含了相同的数据</a:t>
            </a:r>
            <a:r>
              <a:rPr lang="en-US" altLang="zh-CN" sz="1800" dirty="0"/>
              <a:t>, </a:t>
            </a:r>
            <a:r>
              <a:rPr lang="zh-CN" altLang="en-US" sz="1800" dirty="0"/>
              <a:t>例如邮政编码的数据。</a:t>
            </a:r>
          </a:p>
          <a:p>
            <a:pPr algn="l"/>
            <a:r>
              <a:rPr lang="zh-CN" altLang="en-US" sz="1800" dirty="0"/>
              <a:t>行：一行（</a:t>
            </a:r>
            <a:r>
              <a:rPr lang="en-US" altLang="zh-CN" sz="1800" dirty="0"/>
              <a:t>=</a:t>
            </a:r>
            <a:r>
              <a:rPr lang="zh-CN" altLang="en-US" sz="1800" dirty="0"/>
              <a:t>元组，或记录）是一组相关的数据，例如一条用户订阅的数据。</a:t>
            </a:r>
          </a:p>
          <a:p>
            <a:pPr algn="l"/>
            <a:r>
              <a:rPr lang="zh-CN" altLang="en-US" sz="1800" dirty="0"/>
              <a:t>冗余：存储两倍数据，冗余可以使系统速度更快。</a:t>
            </a:r>
          </a:p>
          <a:p>
            <a:pPr algn="l"/>
            <a:r>
              <a:rPr lang="zh-CN" altLang="en-US" sz="1800" dirty="0"/>
              <a:t>主键：主键是唯一的。一个数据表中只能包含一个主键。你可以使用主键来查询数据。</a:t>
            </a:r>
          </a:p>
          <a:p>
            <a:pPr algn="l"/>
            <a:r>
              <a:rPr lang="zh-CN" altLang="en-US" sz="1800" dirty="0"/>
              <a:t>外键：外键用于关联两个表。</a:t>
            </a:r>
          </a:p>
          <a:p>
            <a:pPr algn="l"/>
            <a:r>
              <a:rPr lang="zh-CN" altLang="en-US" sz="1800" dirty="0"/>
              <a:t>复合键：复合键（组合键）将多个列作为一个索引键，一般用于复合索引。</a:t>
            </a:r>
          </a:p>
          <a:p>
            <a:pPr algn="l"/>
            <a:r>
              <a:rPr lang="zh-CN" altLang="en-US" sz="1800" dirty="0"/>
              <a:t>索引：使用索引可快速访问数据库表中的特定信息。索引是对数据库表中一列或多列的值进行排序的一种结构。类似于书籍的目录。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9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是一个关系型数据库管理系统，由瑞典</a:t>
            </a:r>
            <a:r>
              <a:rPr lang="en-US" altLang="zh-CN" sz="1800" dirty="0"/>
              <a:t>MySQL AB</a:t>
            </a:r>
            <a:r>
              <a:rPr lang="zh-CN" altLang="en-US" sz="1800" dirty="0"/>
              <a:t>公司开发，目前属于</a:t>
            </a:r>
            <a:r>
              <a:rPr lang="en-US" altLang="zh-CN" sz="1800" dirty="0"/>
              <a:t>Oracle</a:t>
            </a:r>
            <a:r>
              <a:rPr lang="zh-CN" altLang="en-US" sz="1800" dirty="0"/>
              <a:t>公司。</a:t>
            </a:r>
            <a:r>
              <a:rPr lang="en-US" altLang="zh-CN" sz="1800" dirty="0"/>
              <a:t>MySQL</a:t>
            </a:r>
            <a:r>
              <a:rPr lang="zh-CN" altLang="en-US" sz="1800" dirty="0"/>
              <a:t>是一种关联数据库管理系统，关联数据库将数据保存在不同的表中，而不是将所有数据放在一个大仓库内，这样就增加了速度并提高了灵活性。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是开源的，所以你不需要支付额外的费用。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支持大型的数据库。可以处理拥有上千万条记录的大型数据库。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使用标准的</a:t>
            </a:r>
            <a:r>
              <a:rPr lang="en-US" altLang="zh-CN" sz="1800" dirty="0"/>
              <a:t>SQL</a:t>
            </a:r>
            <a:r>
              <a:rPr lang="zh-CN" altLang="en-US" sz="1800" dirty="0"/>
              <a:t>数据语言形式。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可以允许于多个系统上，并且支持多种语言。这些编程语言包括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Eiffel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Tcl</a:t>
            </a:r>
            <a:r>
              <a:rPr lang="zh-CN" altLang="en-US" sz="1800" dirty="0"/>
              <a:t>等。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对</a:t>
            </a:r>
            <a:r>
              <a:rPr lang="en-US" altLang="zh-CN" sz="1800" dirty="0"/>
              <a:t>PHP</a:t>
            </a:r>
            <a:r>
              <a:rPr lang="zh-CN" altLang="en-US" sz="1800" dirty="0"/>
              <a:t>有很好的支持，</a:t>
            </a:r>
            <a:r>
              <a:rPr lang="en-US" altLang="zh-CN" sz="1800" dirty="0"/>
              <a:t>PHP</a:t>
            </a:r>
            <a:r>
              <a:rPr lang="zh-CN" altLang="en-US" sz="1800" dirty="0"/>
              <a:t>是目前最流行的</a:t>
            </a:r>
            <a:r>
              <a:rPr lang="en-US" altLang="zh-CN" sz="1800" dirty="0"/>
              <a:t>Web</a:t>
            </a:r>
            <a:r>
              <a:rPr lang="zh-CN" altLang="en-US" sz="1800" dirty="0"/>
              <a:t>开发语言。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支持大型数据库，支持</a:t>
            </a:r>
            <a:r>
              <a:rPr lang="en-US" altLang="zh-CN" sz="1800" dirty="0"/>
              <a:t>5000</a:t>
            </a:r>
            <a:r>
              <a:rPr lang="zh-CN" altLang="en-US" sz="1800" dirty="0"/>
              <a:t>万条记录的数据仓库，</a:t>
            </a:r>
            <a:r>
              <a:rPr lang="en-US" altLang="zh-CN" sz="1800" dirty="0"/>
              <a:t>32</a:t>
            </a:r>
            <a:r>
              <a:rPr lang="zh-CN" altLang="en-US" sz="1800" dirty="0"/>
              <a:t>位系统表文件最大可支持</a:t>
            </a:r>
            <a:r>
              <a:rPr lang="en-US" altLang="zh-CN" sz="1800" dirty="0"/>
              <a:t>4GB</a:t>
            </a:r>
            <a:r>
              <a:rPr lang="zh-CN" altLang="en-US" sz="1800" dirty="0"/>
              <a:t>，</a:t>
            </a:r>
            <a:r>
              <a:rPr lang="en-US" altLang="zh-CN" sz="1800" dirty="0"/>
              <a:t>64</a:t>
            </a:r>
            <a:r>
              <a:rPr lang="zh-CN" altLang="en-US" sz="1800" dirty="0"/>
              <a:t>位系统支持最大的表文件为</a:t>
            </a:r>
            <a:r>
              <a:rPr lang="en-US" altLang="zh-CN" sz="1800" dirty="0"/>
              <a:t>8TB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是可以定制的，采用了</a:t>
            </a:r>
            <a:r>
              <a:rPr lang="en-US" altLang="zh-CN" sz="1800" dirty="0"/>
              <a:t>GPL</a:t>
            </a:r>
            <a:r>
              <a:rPr lang="zh-CN" altLang="en-US" sz="1800" dirty="0"/>
              <a:t>协议，你可以修改源码来开发自己的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系统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nl-NL" sz="1800" dirty="0"/>
              <a:t>可以通过以下命令来连接到</a:t>
            </a:r>
            <a:r>
              <a:rPr lang="nl-NL" altLang="zh-CN" sz="1800" dirty="0"/>
              <a:t>Mysql</a:t>
            </a:r>
            <a:r>
              <a:rPr lang="zh-CN" altLang="nl-NL" sz="1800" dirty="0"/>
              <a:t>服务器：</a:t>
            </a:r>
          </a:p>
          <a:p>
            <a:pPr algn="l"/>
            <a:r>
              <a:rPr lang="nl-NL" altLang="zh-CN" sz="1800" dirty="0"/>
              <a:t>[root@host]# mysql -u root -p</a:t>
            </a:r>
          </a:p>
          <a:p>
            <a:pPr algn="l"/>
            <a:r>
              <a:rPr lang="nl-NL" altLang="zh-CN" sz="1800" dirty="0"/>
              <a:t>Enter password</a:t>
            </a:r>
            <a:r>
              <a:rPr lang="nl-NL" altLang="zh-CN" sz="1800" dirty="0" smtClean="0"/>
              <a:t>:*******</a:t>
            </a:r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 err="1"/>
              <a:t>mysql</a:t>
            </a:r>
            <a:r>
              <a:rPr lang="en-US" altLang="zh-CN" sz="1800" dirty="0"/>
              <a:t> -h </a:t>
            </a:r>
            <a:r>
              <a:rPr lang="zh-CN" altLang="en-US" sz="1800" dirty="0"/>
              <a:t>主机名 </a:t>
            </a:r>
            <a:r>
              <a:rPr lang="en-US" altLang="zh-CN" sz="1800" dirty="0"/>
              <a:t>-u </a:t>
            </a:r>
            <a:r>
              <a:rPr lang="zh-CN" altLang="en-US" sz="1800" dirty="0"/>
              <a:t>用户名 </a:t>
            </a:r>
            <a:r>
              <a:rPr lang="en-US" altLang="zh-CN" sz="1800" dirty="0"/>
              <a:t>-p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-h : </a:t>
            </a:r>
            <a:r>
              <a:rPr lang="zh-CN" altLang="en-US" sz="1800" dirty="0"/>
              <a:t>该命令用于指定客户端所要登录的</a:t>
            </a:r>
            <a:r>
              <a:rPr lang="en-US" altLang="zh-CN" sz="1800" dirty="0"/>
              <a:t>MySQL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 </a:t>
            </a:r>
            <a:r>
              <a:rPr lang="zh-CN" altLang="en-US" sz="1800" dirty="0"/>
              <a:t>登录当前机器该参数可以省略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-u : </a:t>
            </a:r>
            <a:r>
              <a:rPr lang="zh-CN" altLang="en-US" sz="1800" dirty="0"/>
              <a:t>所要登录的用户名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-p : </a:t>
            </a:r>
            <a:r>
              <a:rPr lang="zh-CN" altLang="en-US" sz="1800" dirty="0"/>
              <a:t>告诉服务器将会使用一个密码来登录</a:t>
            </a:r>
            <a:r>
              <a:rPr lang="en-US" altLang="zh-CN" sz="1800" dirty="0"/>
              <a:t>, </a:t>
            </a:r>
            <a:r>
              <a:rPr lang="zh-CN" altLang="en-US" sz="1800" dirty="0"/>
              <a:t>如果所要登录的用户名密码为空</a:t>
            </a:r>
            <a:r>
              <a:rPr lang="en-US" altLang="zh-CN" sz="1800" dirty="0"/>
              <a:t>, </a:t>
            </a:r>
            <a:r>
              <a:rPr lang="zh-CN" altLang="en-US" sz="1800" dirty="0"/>
              <a:t>可以忽略此选项。</a:t>
            </a:r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/>
              <a:t>USE </a:t>
            </a:r>
            <a:r>
              <a:rPr lang="zh-CN" altLang="en-US" sz="1800" dirty="0"/>
              <a:t>数据库名 </a:t>
            </a:r>
            <a:r>
              <a:rPr lang="en-US" altLang="zh-CN" sz="1800" dirty="0"/>
              <a:t>:</a:t>
            </a:r>
          </a:p>
          <a:p>
            <a:pPr algn="l"/>
            <a:r>
              <a:rPr lang="zh-CN" altLang="en-US" sz="1800" dirty="0"/>
              <a:t>选择要操作的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数据库，使用该命令后所有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命令都只针对该数据库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DATABASES: </a:t>
            </a:r>
          </a:p>
          <a:p>
            <a:pPr algn="l"/>
            <a:r>
              <a:rPr lang="zh-CN" altLang="en-US" sz="1800" dirty="0"/>
              <a:t>列出 </a:t>
            </a:r>
            <a:r>
              <a:rPr lang="en-CA" sz="1800" dirty="0"/>
              <a:t>MySQL </a:t>
            </a:r>
            <a:r>
              <a:rPr lang="zh-CN" altLang="en-US" sz="1800" dirty="0"/>
              <a:t>数据库管理系统的数据库列表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TABLES:</a:t>
            </a:r>
          </a:p>
          <a:p>
            <a:pPr algn="l"/>
            <a:r>
              <a:rPr lang="zh-CN" altLang="en-US" sz="1800" dirty="0"/>
              <a:t>显示指定数据库的所有表，使用该命令前需要使用 </a:t>
            </a:r>
            <a:r>
              <a:rPr lang="en-CA" sz="1800" dirty="0"/>
              <a:t>use </a:t>
            </a:r>
            <a:r>
              <a:rPr lang="zh-CN" altLang="en-US" sz="1800" dirty="0"/>
              <a:t>命令来选择要操作的数据库。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1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MySQL</a:t>
            </a:r>
            <a:r>
              <a:rPr lang="zh-CN" altLang="en-US" sz="1800" dirty="0"/>
              <a:t>有三大类数据类型</a:t>
            </a:r>
            <a:r>
              <a:rPr lang="en-US" altLang="zh-CN" sz="1800" dirty="0"/>
              <a:t>, </a:t>
            </a:r>
            <a:r>
              <a:rPr lang="zh-CN" altLang="en-US" sz="1800" dirty="0"/>
              <a:t>分别为数字、日期</a:t>
            </a:r>
            <a:r>
              <a:rPr lang="en-US" altLang="zh-CN" sz="1800" dirty="0"/>
              <a:t>\</a:t>
            </a:r>
            <a:r>
              <a:rPr lang="zh-CN" altLang="en-US" sz="1800" dirty="0"/>
              <a:t>时间、字符串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这三大类中又更细致的划分了许多子类型</a:t>
            </a:r>
            <a:r>
              <a:rPr lang="en-US" altLang="zh-CN" sz="1800" dirty="0"/>
              <a:t>: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数字类型</a:t>
            </a:r>
          </a:p>
          <a:p>
            <a:pPr algn="l"/>
            <a:r>
              <a:rPr lang="zh-CN" altLang="en-US" sz="1800" dirty="0"/>
              <a:t>整数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smallint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bigint</a:t>
            </a:r>
            <a:endParaRPr lang="en-CA" altLang="zh-CN" sz="1800" dirty="0"/>
          </a:p>
          <a:p>
            <a:pPr algn="l"/>
            <a:r>
              <a:rPr lang="zh-CN" altLang="en-US" sz="1800" dirty="0"/>
              <a:t>浮点数</a:t>
            </a:r>
            <a:r>
              <a:rPr lang="en-US" altLang="zh-CN" sz="1800" dirty="0"/>
              <a:t>: </a:t>
            </a:r>
            <a:r>
              <a:rPr lang="en-CA" altLang="zh-CN" sz="1800" dirty="0"/>
              <a:t>float</a:t>
            </a:r>
            <a:r>
              <a:rPr lang="zh-CN" altLang="en-CA" sz="1800" dirty="0"/>
              <a:t>、</a:t>
            </a:r>
            <a:r>
              <a:rPr lang="en-CA" altLang="zh-CN" sz="1800" dirty="0"/>
              <a:t>double</a:t>
            </a:r>
            <a:r>
              <a:rPr lang="zh-CN" altLang="en-CA" sz="1800" dirty="0"/>
              <a:t>、</a:t>
            </a:r>
            <a:r>
              <a:rPr lang="en-CA" altLang="zh-CN" sz="1800" dirty="0"/>
              <a:t>real</a:t>
            </a:r>
            <a:r>
              <a:rPr lang="zh-CN" altLang="en-CA" sz="1800" dirty="0"/>
              <a:t>、</a:t>
            </a:r>
            <a:r>
              <a:rPr lang="en-CA" altLang="zh-CN" sz="1800" dirty="0"/>
              <a:t>decimal</a:t>
            </a:r>
          </a:p>
          <a:p>
            <a:pPr algn="l"/>
            <a:r>
              <a:rPr lang="zh-CN" altLang="en-US" sz="1800" dirty="0"/>
              <a:t>日期和时间</a:t>
            </a:r>
            <a:r>
              <a:rPr lang="en-US" altLang="zh-CN" sz="1800" dirty="0"/>
              <a:t>: </a:t>
            </a:r>
            <a:r>
              <a:rPr lang="en-CA" altLang="zh-CN" sz="1800" dirty="0"/>
              <a:t>date</a:t>
            </a:r>
            <a:r>
              <a:rPr lang="zh-CN" altLang="en-CA" sz="1800" dirty="0"/>
              <a:t>、</a:t>
            </a:r>
            <a:r>
              <a:rPr lang="en-CA" altLang="zh-CN" sz="1800" dirty="0"/>
              <a:t>time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datetime</a:t>
            </a:r>
            <a:r>
              <a:rPr lang="zh-CN" altLang="en-CA" sz="1800" dirty="0"/>
              <a:t>、</a:t>
            </a:r>
            <a:r>
              <a:rPr lang="en-CA" altLang="zh-CN" sz="1800" dirty="0"/>
              <a:t>timestamp</a:t>
            </a:r>
            <a:r>
              <a:rPr lang="zh-CN" altLang="en-CA" sz="1800" dirty="0"/>
              <a:t>、</a:t>
            </a:r>
            <a:r>
              <a:rPr lang="en-CA" altLang="zh-CN" sz="1800" dirty="0"/>
              <a:t>year</a:t>
            </a:r>
          </a:p>
          <a:p>
            <a:pPr algn="l"/>
            <a:r>
              <a:rPr lang="zh-CN" altLang="en-US" sz="1800" dirty="0"/>
              <a:t>字符串类型</a:t>
            </a:r>
          </a:p>
          <a:p>
            <a:pPr algn="l"/>
            <a:r>
              <a:rPr lang="zh-CN" altLang="en-US" sz="1800" dirty="0"/>
              <a:t>字符串</a:t>
            </a:r>
            <a:r>
              <a:rPr lang="en-US" altLang="zh-CN" sz="1800" dirty="0"/>
              <a:t>: </a:t>
            </a:r>
            <a:r>
              <a:rPr lang="en-CA" altLang="zh-CN" sz="1800" dirty="0"/>
              <a:t>char</a:t>
            </a:r>
            <a:r>
              <a:rPr lang="zh-CN" altLang="en-CA" sz="1800" dirty="0"/>
              <a:t>、</a:t>
            </a:r>
            <a:r>
              <a:rPr lang="en-CA" altLang="zh-CN" sz="1800" dirty="0"/>
              <a:t>varchar</a:t>
            </a:r>
          </a:p>
          <a:p>
            <a:pPr algn="l"/>
            <a:r>
              <a:rPr lang="zh-CN" altLang="en-US" sz="1800" dirty="0"/>
              <a:t>文本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tinytext</a:t>
            </a:r>
            <a:r>
              <a:rPr lang="zh-CN" altLang="en-CA" sz="1800" dirty="0"/>
              <a:t>、</a:t>
            </a:r>
            <a:r>
              <a:rPr lang="en-CA" altLang="zh-CN" sz="1800" dirty="0"/>
              <a:t>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longtext</a:t>
            </a:r>
            <a:endParaRPr lang="en-CA" altLang="zh-CN" sz="1800" dirty="0"/>
          </a:p>
          <a:p>
            <a:pPr algn="l"/>
            <a:r>
              <a:rPr lang="zh-CN" altLang="en-US" sz="1800" dirty="0"/>
              <a:t>二进制</a:t>
            </a:r>
            <a:r>
              <a:rPr lang="en-US" altLang="zh-CN" sz="1800" dirty="0"/>
              <a:t>(</a:t>
            </a:r>
            <a:r>
              <a:rPr lang="zh-CN" altLang="en-US" sz="1800" dirty="0"/>
              <a:t>可用来存储图片、音乐等</a:t>
            </a:r>
            <a:r>
              <a:rPr lang="en-US" altLang="zh-CN" sz="1800" dirty="0"/>
              <a:t>): </a:t>
            </a:r>
            <a:r>
              <a:rPr lang="en-CA" altLang="zh-CN" sz="1800" dirty="0" err="1"/>
              <a:t>tinyblob</a:t>
            </a:r>
            <a:r>
              <a:rPr lang="zh-CN" altLang="en-CA" sz="1800" dirty="0"/>
              <a:t>、</a:t>
            </a:r>
            <a:r>
              <a:rPr lang="en-CA" altLang="zh-CN" sz="1800" dirty="0"/>
              <a:t>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longblobd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6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75" y="483467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Eclipse and </a:t>
            </a:r>
            <a:r>
              <a:rPr lang="en-CA" altLang="zh-CN" sz="1800" dirty="0" err="1" smtClean="0"/>
              <a:t>github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CA" sz="1800" dirty="0">
                <a:hlinkClick r:id="rId2"/>
              </a:rPr>
              <a:t>https://eclipse.github.io</a:t>
            </a:r>
            <a:r>
              <a:rPr lang="en-CA" sz="1800" dirty="0" smtClean="0">
                <a:hlinkClick r:id="rId2"/>
              </a:rPr>
              <a:t>/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  <p:pic>
        <p:nvPicPr>
          <p:cNvPr id="2050" name="Picture 2" descr="http://img1.51cto.com/attachment/201306/1007508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5" y="735888"/>
            <a:ext cx="5631785" cy="58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数据库（</a:t>
            </a:r>
            <a:r>
              <a:rPr lang="en-US" altLang="zh-CN" sz="1800" dirty="0"/>
              <a:t>Database</a:t>
            </a:r>
            <a:r>
              <a:rPr lang="zh-CN" altLang="en-US" sz="1800" dirty="0"/>
              <a:t>）是按照数据结构来组织、存储和管理数据的仓库，</a:t>
            </a:r>
          </a:p>
          <a:p>
            <a:pPr algn="l"/>
            <a:r>
              <a:rPr lang="zh-CN" altLang="en-US" sz="1800" dirty="0"/>
              <a:t>每个数据库都有一个或多个不同的</a:t>
            </a:r>
            <a:r>
              <a:rPr lang="en-US" altLang="zh-CN" sz="1800" dirty="0"/>
              <a:t>API</a:t>
            </a:r>
            <a:r>
              <a:rPr lang="zh-CN" altLang="en-US" sz="1800" dirty="0"/>
              <a:t>用于创建，访问，管理，搜索和复制所保存的数据。</a:t>
            </a:r>
          </a:p>
          <a:p>
            <a:pPr algn="l"/>
            <a:r>
              <a:rPr lang="zh-CN" altLang="en-US" sz="1800" dirty="0"/>
              <a:t>我们也可以将数据存储在文件中，但是在文件中读写数据速度相对较慢。</a:t>
            </a:r>
          </a:p>
          <a:p>
            <a:pPr algn="l"/>
            <a:r>
              <a:rPr lang="zh-CN" altLang="en-US" sz="1800" dirty="0"/>
              <a:t>所以，现在我们使用关系型数据库管理系统（</a:t>
            </a:r>
            <a:r>
              <a:rPr lang="en-US" altLang="zh-CN" sz="1800" dirty="0"/>
              <a:t>RDBMS</a:t>
            </a:r>
            <a:r>
              <a:rPr lang="zh-CN" altLang="en-US" sz="1800" dirty="0"/>
              <a:t>）来存储和管理的大数据量。所谓的关系型数据库，是建立在关系模型基础上的数据库，借助于集合代数等数学概念和方法来处理数据库中的数据。</a:t>
            </a:r>
          </a:p>
          <a:p>
            <a:pPr algn="l"/>
            <a:r>
              <a:rPr lang="en-US" altLang="zh-CN" sz="1800" dirty="0"/>
              <a:t>RDBMS</a:t>
            </a:r>
            <a:r>
              <a:rPr lang="zh-CN" altLang="en-US" sz="1800" dirty="0"/>
              <a:t>即关系数据库管理系统</a:t>
            </a:r>
            <a:r>
              <a:rPr lang="en-US" altLang="zh-CN" sz="1800" dirty="0"/>
              <a:t>(Relational Database Management System)</a:t>
            </a:r>
            <a:r>
              <a:rPr lang="zh-CN" altLang="en-US" sz="1800" dirty="0"/>
              <a:t>的特点：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数据以表格的形式出现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每行为各种记录名称</a:t>
            </a:r>
          </a:p>
          <a:p>
            <a:pPr algn="l"/>
            <a:r>
              <a:rPr lang="en-US" altLang="zh-CN" sz="1800" dirty="0"/>
              <a:t>3.</a:t>
            </a:r>
            <a:r>
              <a:rPr lang="zh-CN" altLang="en-US" sz="1800" dirty="0"/>
              <a:t>每列为记录名称所对应的数据域</a:t>
            </a:r>
          </a:p>
          <a:p>
            <a:pPr algn="l"/>
            <a:r>
              <a:rPr lang="en-US" altLang="zh-CN" sz="1800" dirty="0"/>
              <a:t>4.</a:t>
            </a:r>
            <a:r>
              <a:rPr lang="zh-CN" altLang="en-US" sz="1800" dirty="0"/>
              <a:t>许多的行和列组成一张表单</a:t>
            </a:r>
          </a:p>
          <a:p>
            <a:pPr algn="l"/>
            <a:r>
              <a:rPr lang="en-US" altLang="zh-CN" sz="1800" dirty="0"/>
              <a:t>5.</a:t>
            </a:r>
            <a:r>
              <a:rPr lang="zh-CN" altLang="en-US" sz="1800" dirty="0"/>
              <a:t>若干的表单组成</a:t>
            </a:r>
            <a:r>
              <a:rPr lang="en-US" altLang="zh-CN" sz="1800" dirty="0"/>
              <a:t>database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7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JDB</a:t>
            </a:r>
            <a:r>
              <a:rPr lang="en-US" altLang="zh-CN" sz="1800" dirty="0"/>
              <a:t>C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7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88" y="430305"/>
            <a:ext cx="10051312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</a:t>
            </a:r>
            <a:r>
              <a:rPr lang="zh-CN" altLang="en-US" sz="1800" dirty="0"/>
              <a:t>（</a:t>
            </a:r>
            <a:r>
              <a:rPr lang="en-US" altLang="zh-CN" sz="1800" dirty="0"/>
              <a:t>Java Data Base </a:t>
            </a:r>
            <a:r>
              <a:rPr lang="en-US" altLang="zh-CN" sz="1800" dirty="0" err="1"/>
              <a:t>Connectivity,java</a:t>
            </a:r>
            <a:r>
              <a:rPr lang="zh-CN" altLang="en-US" sz="1800" dirty="0"/>
              <a:t>数据库连接）是一种用于执行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</a:t>
            </a:r>
            <a:r>
              <a:rPr lang="en-US" altLang="zh-CN" sz="1800" dirty="0"/>
              <a:t>Java API</a:t>
            </a:r>
            <a:r>
              <a:rPr lang="zh-CN" altLang="en-US" sz="1800" dirty="0"/>
              <a:t>，可以为多种关系数据库提供统一访问，它由一组用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语言编写的类和接口组成。</a:t>
            </a:r>
            <a:r>
              <a:rPr lang="en-US" altLang="zh-CN" sz="1800" dirty="0"/>
              <a:t>JDBC</a:t>
            </a:r>
            <a:r>
              <a:rPr lang="zh-CN" altLang="en-US" sz="1800" dirty="0"/>
              <a:t>为工具</a:t>
            </a:r>
            <a:r>
              <a:rPr lang="en-US" altLang="zh-CN" sz="1800" dirty="0"/>
              <a:t>/</a:t>
            </a:r>
            <a:r>
              <a:rPr lang="zh-CN" altLang="en-US" sz="1800" dirty="0"/>
              <a:t>数据库开发人员提供了一个标准的</a:t>
            </a:r>
            <a:r>
              <a:rPr lang="en-US" altLang="zh-CN" sz="1800" dirty="0"/>
              <a:t>API</a:t>
            </a:r>
            <a:r>
              <a:rPr lang="zh-CN" altLang="en-US" sz="1800" dirty="0"/>
              <a:t>，据此可以构建更高级的工具和接口，使数据库开发人员能够用纯 </a:t>
            </a:r>
            <a:r>
              <a:rPr lang="en-US" altLang="zh-CN" sz="1800" dirty="0"/>
              <a:t>Java API </a:t>
            </a:r>
            <a:r>
              <a:rPr lang="zh-CN" altLang="en-US" sz="1800" dirty="0"/>
              <a:t>编写数据库应用程序。</a:t>
            </a:r>
          </a:p>
          <a:p>
            <a:pPr algn="l"/>
            <a:r>
              <a:rPr lang="zh-CN" altLang="en-US" sz="1800" dirty="0" smtClean="0"/>
              <a:t>有了</a:t>
            </a:r>
            <a:r>
              <a:rPr lang="en-US" altLang="zh-CN" sz="1800" dirty="0"/>
              <a:t>JDBC</a:t>
            </a:r>
            <a:r>
              <a:rPr lang="zh-CN" altLang="en-US" sz="1800" dirty="0"/>
              <a:t>，向各种关系数据发送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语句就是一件很容易的事。换言之，有了</a:t>
            </a:r>
            <a:r>
              <a:rPr lang="en-US" altLang="zh-CN" sz="1800" dirty="0"/>
              <a:t>JDBC API</a:t>
            </a:r>
            <a:r>
              <a:rPr lang="zh-CN" altLang="en-US" sz="1800" dirty="0"/>
              <a:t>，就不必为访问</a:t>
            </a:r>
            <a:r>
              <a:rPr lang="en-US" altLang="zh-CN" sz="1800" dirty="0"/>
              <a:t>Sybase</a:t>
            </a:r>
            <a:r>
              <a:rPr lang="zh-CN" altLang="en-US" sz="1800" dirty="0"/>
              <a:t>数据库专门写一个程序，为访问</a:t>
            </a:r>
            <a:r>
              <a:rPr lang="en-US" altLang="zh-CN" sz="1800" dirty="0"/>
              <a:t>Oracle</a:t>
            </a:r>
            <a:r>
              <a:rPr lang="zh-CN" altLang="en-US" sz="1800" dirty="0"/>
              <a:t>数据库又专门写一个程序，或为访问</a:t>
            </a:r>
            <a:r>
              <a:rPr lang="en-US" altLang="zh-CN" sz="1800" dirty="0"/>
              <a:t>Informix</a:t>
            </a:r>
            <a:r>
              <a:rPr lang="zh-CN" altLang="en-US" sz="1800" dirty="0"/>
              <a:t>数据库又编写另一个程序等等，程序员只需用</a:t>
            </a:r>
            <a:r>
              <a:rPr lang="en-US" altLang="zh-CN" sz="1800" dirty="0"/>
              <a:t>JDBC API</a:t>
            </a:r>
            <a:r>
              <a:rPr lang="zh-CN" altLang="en-US" sz="1800" dirty="0"/>
              <a:t>写一个程序就够了，它可向相应数据库发送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  <p:pic>
        <p:nvPicPr>
          <p:cNvPr id="1026" name="Picture 2" descr="http://images.cnitblog.com/blog/445059/201304/08141443-c19ccbb920e74264b85541ac27d446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5" y="2422345"/>
            <a:ext cx="6905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688" y="4060645"/>
            <a:ext cx="10884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问题的重点在于，你的应用程序如何调用这组程序库？不同的数据库通常会有不同的通信协议，用以连接不同数据库的程序库在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上也会有所不同，如果应用程序直接使用这些程序库，例如：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conn = new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("localhost", "root", "1234");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conn.selectDB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("gossip");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query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("SELECT * FROM T_USER");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假设这段代码中的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是某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数据库厂商程序库所提供，应用程序中要使用到数据库连接时，都会直接调用这些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若哪天应用程序打算改用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Ab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厂商数据库及其提供的数据库连接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那就得修改相关的代码。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2050" name="Picture 2" descr="http://images.cnitblog.com/blog/445059/201304/08141536-4b779d2f884142e0be114d376511e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0" y="483468"/>
            <a:ext cx="64293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 </a:t>
            </a:r>
            <a:r>
              <a:rPr lang="zh-CN" altLang="en-US" sz="1800" dirty="0"/>
              <a:t>标准主要分为两个部分： 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ApplicationDeveloper</a:t>
            </a:r>
            <a:r>
              <a:rPr lang="en-US" altLang="zh-CN" sz="1800" dirty="0"/>
              <a:t> Interface)</a:t>
            </a:r>
            <a:r>
              <a:rPr lang="zh-CN" altLang="en-US" sz="1800" dirty="0"/>
              <a:t>以及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</a:t>
            </a:r>
            <a:r>
              <a:rPr lang="en-US" altLang="zh-CN" sz="1800" dirty="0"/>
              <a:t>(Driver Developer Interface)</a:t>
            </a:r>
            <a:r>
              <a:rPr lang="zh-CN" altLang="en-US" sz="1800" dirty="0"/>
              <a:t>。如果应用程序需要连接数据库，就是调用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应用程序开发者接口，相关</a:t>
            </a:r>
            <a:r>
              <a:rPr lang="en-US" altLang="zh-CN" sz="1800" dirty="0"/>
              <a:t>API </a:t>
            </a:r>
            <a:r>
              <a:rPr lang="zh-CN" altLang="en-US" sz="1800" dirty="0"/>
              <a:t>主要在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 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javax.sql</a:t>
            </a:r>
            <a:r>
              <a:rPr lang="en-US" altLang="zh-CN" sz="1800" dirty="0"/>
              <a:t> </a:t>
            </a:r>
            <a:r>
              <a:rPr lang="zh-CN" altLang="en-US" sz="1800" dirty="0"/>
              <a:t>两个包中。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驱动程序开发者接口则是数据库厂商要实现驱动程序时的规范，一般开发者并不用了解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Connection conn = </a:t>
            </a:r>
            <a:r>
              <a:rPr lang="en-CA" sz="1800" dirty="0" err="1"/>
              <a:t>DriverManager.getConnection</a:t>
            </a:r>
            <a:r>
              <a:rPr lang="en-CA" sz="1800" dirty="0"/>
              <a:t>(…);</a:t>
            </a:r>
          </a:p>
          <a:p>
            <a:pPr algn="l"/>
            <a:r>
              <a:rPr lang="en-CA" sz="1800" dirty="0" smtClean="0"/>
              <a:t>Statement </a:t>
            </a:r>
            <a:r>
              <a:rPr lang="en-CA" sz="1800" dirty="0" err="1"/>
              <a:t>st</a:t>
            </a:r>
            <a:r>
              <a:rPr lang="en-CA" sz="1800" dirty="0"/>
              <a:t> = </a:t>
            </a:r>
            <a:r>
              <a:rPr lang="en-CA" sz="1800" dirty="0" err="1"/>
              <a:t>conn.createStatement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ResultSet</a:t>
            </a:r>
            <a:r>
              <a:rPr lang="en-CA" sz="1800" dirty="0" smtClean="0"/>
              <a:t> </a:t>
            </a:r>
            <a:r>
              <a:rPr lang="en-CA" sz="1800" dirty="0" err="1"/>
              <a:t>rs</a:t>
            </a:r>
            <a:r>
              <a:rPr lang="en-CA" sz="1800" dirty="0"/>
              <a:t> = </a:t>
            </a:r>
            <a:r>
              <a:rPr lang="en-CA" sz="1800" dirty="0" err="1"/>
              <a:t>st.executeQuery</a:t>
            </a:r>
            <a:r>
              <a:rPr lang="en-CA" sz="1800" dirty="0"/>
              <a:t>("SELECT * FROM T_USER");</a:t>
            </a:r>
          </a:p>
          <a:p>
            <a:pPr algn="l"/>
            <a:r>
              <a:rPr lang="zh-CN" altLang="en-US" sz="1800" dirty="0" smtClean="0"/>
              <a:t>假设</a:t>
            </a:r>
            <a:r>
              <a:rPr lang="zh-CN" altLang="en-US" sz="1800" dirty="0"/>
              <a:t>这段代码是连接</a:t>
            </a:r>
            <a:r>
              <a:rPr lang="en-CA" sz="1800" dirty="0"/>
              <a:t>MySQL </a:t>
            </a:r>
            <a:r>
              <a:rPr lang="zh-CN" altLang="en-US" sz="1800" dirty="0"/>
              <a:t>数据库，你会需要在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</a:t>
            </a:r>
            <a:r>
              <a:rPr lang="en-CA" sz="1800" dirty="0"/>
              <a:t>MySQL </a:t>
            </a:r>
            <a:r>
              <a:rPr lang="zh-CN" altLang="en-US" sz="1800" dirty="0"/>
              <a:t>对应</a:t>
            </a:r>
            <a:r>
              <a:rPr lang="en-CA" sz="1800" dirty="0"/>
              <a:t>JDBC</a:t>
            </a:r>
            <a:r>
              <a:rPr lang="zh-CN" altLang="en-US" sz="1800" dirty="0"/>
              <a:t>的驱动程序。具体来说，就是在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中设置一个</a:t>
            </a:r>
            <a:r>
              <a:rPr lang="en-CA" sz="1800" dirty="0"/>
              <a:t>JAR</a:t>
            </a:r>
            <a:r>
              <a:rPr lang="zh-CN" altLang="en-US" sz="1800" dirty="0"/>
              <a:t>文件，此时应用程序、</a:t>
            </a:r>
            <a:r>
              <a:rPr lang="en-CA" sz="1800" dirty="0"/>
              <a:t>JDBC </a:t>
            </a:r>
            <a:r>
              <a:rPr lang="zh-CN" altLang="en-US" sz="1800" dirty="0"/>
              <a:t>与数据库的关系如下图所示。</a:t>
            </a:r>
            <a:endParaRPr lang="en-CA" sz="1800" dirty="0"/>
          </a:p>
        </p:txBody>
      </p:sp>
      <p:pic>
        <p:nvPicPr>
          <p:cNvPr id="3074" name="Picture 2" descr="http://images.cnitblog.com/blog/445059/201304/08142124-44cf03bcedf84fa396eb7e2840015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7" y="3946378"/>
            <a:ext cx="776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4098" name="Picture 2" descr="http://wiki.jikexueyuan.com/project/jdbc/images/r8GqQ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4" y="1004814"/>
            <a:ext cx="6075104" cy="49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、加载</a:t>
            </a:r>
            <a:r>
              <a:rPr lang="en-CA" altLang="zh-CN" sz="1800" dirty="0"/>
              <a:t>JDBC</a:t>
            </a:r>
            <a:r>
              <a:rPr lang="zh-CN" altLang="en-US" sz="1800" dirty="0"/>
              <a:t>驱动程序：   </a:t>
            </a:r>
          </a:p>
          <a:p>
            <a:pPr algn="l"/>
            <a:r>
              <a:rPr lang="zh-CN" altLang="en-US" sz="1800" dirty="0"/>
              <a:t>    在连接数据库之前，首先要加载想要连接的数据库的驱动到</a:t>
            </a:r>
            <a:r>
              <a:rPr lang="en-CA" altLang="zh-CN" sz="1800" dirty="0"/>
              <a:t>JVM</a:t>
            </a:r>
            <a:r>
              <a:rPr lang="zh-CN" altLang="en-CA" sz="1800" dirty="0"/>
              <a:t>（</a:t>
            </a:r>
            <a:r>
              <a:rPr lang="en-CA" altLang="zh-CN" sz="1800" dirty="0"/>
              <a:t>Java</a:t>
            </a:r>
            <a:r>
              <a:rPr lang="zh-CN" altLang="en-US" sz="1800" dirty="0"/>
              <a:t>虚拟机），   </a:t>
            </a:r>
          </a:p>
          <a:p>
            <a:pPr algn="l"/>
            <a:r>
              <a:rPr lang="zh-CN" altLang="en-US" sz="1800" dirty="0"/>
              <a:t>    这通过</a:t>
            </a:r>
            <a:r>
              <a:rPr lang="en-CA" altLang="zh-CN" sz="1800" dirty="0" err="1"/>
              <a:t>java.lang.Class</a:t>
            </a:r>
            <a:r>
              <a:rPr lang="zh-CN" altLang="en-US" sz="1800" dirty="0"/>
              <a:t>类的静态方法</a:t>
            </a:r>
            <a:r>
              <a:rPr lang="en-CA" altLang="zh-CN" sz="1800" dirty="0" err="1"/>
              <a:t>forName</a:t>
            </a:r>
            <a:r>
              <a:rPr lang="en-CA" altLang="zh-CN" sz="1800" dirty="0"/>
              <a:t>(String  </a:t>
            </a:r>
            <a:r>
              <a:rPr lang="en-CA" altLang="zh-CN" sz="1800" dirty="0" err="1"/>
              <a:t>className</a:t>
            </a:r>
            <a:r>
              <a:rPr lang="en-CA" altLang="zh-CN" sz="1800" dirty="0"/>
              <a:t>)</a:t>
            </a:r>
            <a:r>
              <a:rPr lang="zh-CN" altLang="en-US" sz="1800" dirty="0"/>
              <a:t>实现。   </a:t>
            </a:r>
          </a:p>
          <a:p>
            <a:pPr algn="l"/>
            <a:r>
              <a:rPr lang="zh-CN" altLang="en-US" sz="1800" dirty="0"/>
              <a:t>    例如：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//</a:t>
            </a:r>
            <a:r>
              <a:rPr lang="zh-CN" altLang="en-US" sz="1800" dirty="0"/>
              <a:t>加载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的驱动类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Class.forName</a:t>
            </a:r>
            <a:r>
              <a:rPr lang="en-CA" altLang="zh-CN" sz="1800" dirty="0"/>
              <a:t>("</a:t>
            </a:r>
            <a:r>
              <a:rPr lang="en-CA" altLang="zh-CN" sz="1800" dirty="0" err="1"/>
              <a:t>com.mysql.jdbc.Driver</a:t>
            </a:r>
            <a:r>
              <a:rPr lang="en-CA" altLang="zh-CN" sz="1800" dirty="0"/>
              <a:t>") ;   </a:t>
            </a:r>
          </a:p>
          <a:p>
            <a:pPr algn="l"/>
            <a:r>
              <a:rPr lang="en-CA" altLang="zh-CN" sz="1800" dirty="0"/>
              <a:t>    }catch(</a:t>
            </a:r>
            <a:r>
              <a:rPr lang="en-CA" altLang="zh-CN" sz="1800" dirty="0" err="1"/>
              <a:t>ClassNotFoundException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找不到驱动程序类 ，加载驱动失败！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}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成功加载后，会将</a:t>
            </a:r>
            <a:r>
              <a:rPr lang="en-CA" altLang="zh-CN" sz="1800" dirty="0"/>
              <a:t>Driver</a:t>
            </a:r>
            <a:r>
              <a:rPr lang="zh-CN" altLang="en-US" sz="1800" dirty="0"/>
              <a:t>类的实例注册到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类中。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9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、提供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</a:t>
            </a:r>
            <a:r>
              <a:rPr lang="en-US" altLang="zh-CN" sz="1800" dirty="0"/>
              <a:t>URL   </a:t>
            </a:r>
          </a:p>
          <a:p>
            <a:pPr algn="l"/>
            <a:r>
              <a:rPr lang="en-US" altLang="zh-CN" sz="1800" dirty="0"/>
              <a:t>   •</a:t>
            </a:r>
            <a:r>
              <a:rPr lang="zh-CN" altLang="en-US" sz="1800" dirty="0"/>
              <a:t>连接</a:t>
            </a:r>
            <a:r>
              <a:rPr lang="en-US" altLang="zh-CN" sz="1800" dirty="0"/>
              <a:t>URL</a:t>
            </a:r>
            <a:r>
              <a:rPr lang="zh-CN" altLang="en-US" sz="1800" dirty="0"/>
              <a:t>定义了连接数据库时的协议、子协议、数据源标识。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书写形式：协议：子协议：数据源标识   </a:t>
            </a:r>
          </a:p>
          <a:p>
            <a:pPr algn="l"/>
            <a:r>
              <a:rPr lang="zh-CN" altLang="en-US" sz="1800" dirty="0"/>
              <a:t>    协议：在</a:t>
            </a:r>
            <a:r>
              <a:rPr lang="en-US" altLang="zh-CN" sz="1800" dirty="0"/>
              <a:t>JDBC</a:t>
            </a:r>
            <a:r>
              <a:rPr lang="zh-CN" altLang="en-US" sz="1800" dirty="0"/>
              <a:t>中总是以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开始   </a:t>
            </a:r>
          </a:p>
          <a:p>
            <a:pPr algn="l"/>
            <a:r>
              <a:rPr lang="zh-CN" altLang="en-US" sz="1800" dirty="0"/>
              <a:t>    子协议：是桥连接的驱动程序或是数据库管理系统名称。   </a:t>
            </a:r>
          </a:p>
          <a:p>
            <a:pPr algn="l"/>
            <a:r>
              <a:rPr lang="zh-CN" altLang="en-US" sz="1800" dirty="0"/>
              <a:t>    数据源标识：标记找到数据库来源的地址与连接端口。   </a:t>
            </a:r>
          </a:p>
          <a:p>
            <a:pPr algn="l"/>
            <a:r>
              <a:rPr lang="zh-CN" altLang="en-US" sz="1800" dirty="0"/>
              <a:t>    例如：（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的连接</a:t>
            </a:r>
            <a:r>
              <a:rPr lang="en-US" altLang="zh-CN" sz="1800" dirty="0"/>
              <a:t>URL</a:t>
            </a:r>
            <a:r>
              <a:rPr lang="zh-CN" altLang="en-US" sz="1800" dirty="0"/>
              <a:t>）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   </a:t>
            </a:r>
          </a:p>
          <a:p>
            <a:pPr algn="l"/>
            <a:r>
              <a:rPr lang="en-US" altLang="zh-CN" sz="1800" dirty="0"/>
              <a:t>        //localhost:3306/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 ;   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useUnicode</a:t>
            </a:r>
            <a:r>
              <a:rPr lang="en-US" altLang="zh-CN" sz="1800" dirty="0"/>
              <a:t>=true</a:t>
            </a:r>
            <a:r>
              <a:rPr lang="zh-CN" altLang="en-US" sz="1800" dirty="0"/>
              <a:t>：表示使用</a:t>
            </a:r>
            <a:r>
              <a:rPr lang="en-US" altLang="zh-CN" sz="1800" dirty="0"/>
              <a:t>Unicode</a:t>
            </a:r>
            <a:r>
              <a:rPr lang="zh-CN" altLang="en-US" sz="1800" dirty="0"/>
              <a:t>字符集。如果</a:t>
            </a:r>
            <a:r>
              <a:rPr lang="en-US" altLang="zh-CN" sz="1800" dirty="0" err="1"/>
              <a:t>characterEncoding</a:t>
            </a:r>
            <a:r>
              <a:rPr lang="zh-CN" altLang="en-US" sz="1800" dirty="0"/>
              <a:t>设置为   </a:t>
            </a:r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gb2312</a:t>
            </a:r>
            <a:r>
              <a:rPr lang="zh-CN" altLang="en-US" sz="1800" dirty="0"/>
              <a:t>或</a:t>
            </a:r>
            <a:r>
              <a:rPr lang="en-US" altLang="zh-CN" sz="1800" dirty="0"/>
              <a:t>GBK</a:t>
            </a:r>
            <a:r>
              <a:rPr lang="zh-CN" altLang="en-US" sz="1800" dirty="0"/>
              <a:t>，本参数必须设置为</a:t>
            </a:r>
            <a:r>
              <a:rPr lang="en-US" altLang="zh-CN" sz="1800" dirty="0"/>
              <a:t>true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zh-CN" altLang="en-US" sz="1800" dirty="0"/>
              <a:t>：字符编码方式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、创建数据库的连接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要连接数据库，需要向</a:t>
            </a:r>
            <a:r>
              <a:rPr lang="en-CA" altLang="zh-CN" sz="1800" dirty="0" err="1"/>
              <a:t>java.sql.DriverManager</a:t>
            </a:r>
            <a:r>
              <a:rPr lang="zh-CN" altLang="en-US" sz="1800" dirty="0"/>
              <a:t>请求并获得</a:t>
            </a:r>
            <a:r>
              <a:rPr lang="en-CA" altLang="zh-CN" sz="1800" dirty="0"/>
              <a:t>Connection</a:t>
            </a:r>
            <a:r>
              <a:rPr lang="zh-CN" altLang="en-US" sz="1800" dirty="0"/>
              <a:t>对象，   </a:t>
            </a:r>
          </a:p>
          <a:p>
            <a:pPr algn="l"/>
            <a:r>
              <a:rPr lang="zh-CN" altLang="en-US" sz="1800" dirty="0"/>
              <a:t>     该对象就代表一个数据库的连接。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使用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的</a:t>
            </a:r>
            <a:r>
              <a:rPr lang="en-CA" altLang="zh-CN" sz="1800" dirty="0" err="1"/>
              <a:t>getConnectin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String username ,    </a:t>
            </a:r>
          </a:p>
          <a:p>
            <a:pPr algn="l"/>
            <a:r>
              <a:rPr lang="en-CA" altLang="zh-CN" sz="1800" dirty="0"/>
              <a:t>    String password )</a:t>
            </a:r>
            <a:r>
              <a:rPr lang="zh-CN" altLang="en-US" sz="1800" dirty="0"/>
              <a:t>方法传入指定的欲连接的数据库的路径、数据库的用户名和   </a:t>
            </a:r>
          </a:p>
          <a:p>
            <a:pPr algn="l"/>
            <a:r>
              <a:rPr lang="zh-CN" altLang="en-US" sz="1800" dirty="0"/>
              <a:t>     密码来获得。   </a:t>
            </a:r>
          </a:p>
          <a:p>
            <a:pPr algn="l"/>
            <a:r>
              <a:rPr lang="zh-CN" altLang="en-US" sz="1800" dirty="0"/>
              <a:t>     例如：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zh-CN" altLang="en-US" sz="1800" dirty="0"/>
              <a:t>连接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数据库，用户名和密码都是</a:t>
            </a:r>
            <a:r>
              <a:rPr lang="en-CA" altLang="zh-CN" sz="1800" dirty="0"/>
              <a:t>root   </a:t>
            </a:r>
          </a:p>
          <a:p>
            <a:pPr algn="l"/>
            <a:r>
              <a:rPr lang="en-CA" altLang="zh-CN" sz="1800" dirty="0"/>
              <a:t>     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= "</a:t>
            </a:r>
            <a:r>
              <a:rPr lang="en-CA" altLang="zh-CN" sz="1800" dirty="0" err="1"/>
              <a:t>jdbc:mysql</a:t>
            </a:r>
            <a:r>
              <a:rPr lang="en-CA" altLang="zh-CN" sz="1800" dirty="0"/>
              <a:t>://localhost:3306/test" ;    </a:t>
            </a:r>
          </a:p>
          <a:p>
            <a:pPr algn="l"/>
            <a:r>
              <a:rPr lang="en-CA" altLang="zh-CN" sz="1800" dirty="0"/>
              <a:t>     String username = "root" ;   </a:t>
            </a:r>
          </a:p>
          <a:p>
            <a:pPr algn="l"/>
            <a:r>
              <a:rPr lang="en-CA" altLang="zh-CN" sz="1800" dirty="0"/>
              <a:t>     String password = "root" ;   </a:t>
            </a:r>
          </a:p>
          <a:p>
            <a:pPr algn="l"/>
            <a:r>
              <a:rPr lang="en-CA" altLang="zh-CN" sz="1800" dirty="0"/>
              <a:t>     try{   </a:t>
            </a:r>
          </a:p>
          <a:p>
            <a:pPr algn="l"/>
            <a:r>
              <a:rPr lang="en-CA" altLang="zh-CN" sz="1800" dirty="0"/>
              <a:t>    Connection con =    </a:t>
            </a:r>
          </a:p>
          <a:p>
            <a:pPr algn="l"/>
            <a:r>
              <a:rPr lang="en-CA" altLang="zh-CN" sz="1800" dirty="0"/>
              <a:t>             </a:t>
            </a:r>
            <a:r>
              <a:rPr lang="en-CA" altLang="zh-CN" sz="1800" dirty="0" err="1"/>
              <a:t>DriverManager.getConnection</a:t>
            </a:r>
            <a:r>
              <a:rPr lang="en-CA" altLang="zh-CN" sz="1800" dirty="0"/>
              <a:t>(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username , password ) ;   </a:t>
            </a:r>
          </a:p>
          <a:p>
            <a:pPr algn="l"/>
            <a:r>
              <a:rPr lang="en-CA" altLang="zh-CN" sz="1800" dirty="0"/>
              <a:t>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se){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数据库连接失败！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se.printStackTrace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8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、创建一个</a:t>
            </a:r>
            <a:r>
              <a:rPr lang="en-CA" altLang="zh-CN" sz="1800" dirty="0"/>
              <a:t>Statement   </a:t>
            </a:r>
          </a:p>
          <a:p>
            <a:pPr algn="l"/>
            <a:r>
              <a:rPr lang="en-CA" altLang="zh-CN" sz="1800" dirty="0"/>
              <a:t>    •</a:t>
            </a:r>
            <a:r>
              <a:rPr lang="zh-CN" altLang="en-US" sz="1800" dirty="0"/>
              <a:t>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语句，必须获得</a:t>
            </a:r>
            <a:r>
              <a:rPr lang="en-CA" altLang="zh-CN" sz="1800" dirty="0" err="1"/>
              <a:t>java.sql.Statement</a:t>
            </a:r>
            <a:r>
              <a:rPr lang="zh-CN" altLang="en-US" sz="1800" dirty="0"/>
              <a:t>实例，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实例分为以下</a:t>
            </a:r>
            <a:r>
              <a:rPr lang="en-US" altLang="zh-CN" sz="1800" dirty="0"/>
              <a:t>3  </a:t>
            </a:r>
          </a:p>
          <a:p>
            <a:pPr algn="l"/>
            <a:r>
              <a:rPr lang="en-US" altLang="zh-CN" sz="1800" dirty="0"/>
              <a:t>     </a:t>
            </a:r>
            <a:r>
              <a:rPr lang="zh-CN" altLang="en-US" sz="1800" dirty="0"/>
              <a:t>种类型：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、执行静态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、执行动态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 err="1"/>
              <a:t>PreparedStatement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3</a:t>
            </a:r>
            <a:r>
              <a:rPr lang="zh-CN" altLang="en-US" sz="1800" dirty="0"/>
              <a:t>、执行数据库存储过程。通常通过</a:t>
            </a:r>
            <a:r>
              <a:rPr lang="en-CA" altLang="zh-CN" sz="1800" dirty="0" err="1"/>
              <a:t>CallableStatement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具体的实现方式：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Statement 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con.createStatement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PreparedStatement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pstmt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con.prepareStatement</a:t>
            </a:r>
            <a:r>
              <a:rPr lang="en-CA" altLang="zh-CN" sz="1800" dirty="0"/>
              <a:t>(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CallableStatement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cstmt</a:t>
            </a:r>
            <a:r>
              <a:rPr lang="en-CA" altLang="zh-CN" sz="1800" dirty="0"/>
              <a:t> =    </a:t>
            </a:r>
          </a:p>
          <a:p>
            <a:pPr algn="l"/>
            <a:r>
              <a:rPr lang="en-CA" altLang="zh-CN" sz="1800" dirty="0"/>
              <a:t>                            </a:t>
            </a:r>
            <a:r>
              <a:rPr lang="en-CA" altLang="zh-CN" sz="1800" dirty="0" err="1"/>
              <a:t>con.prepareCall</a:t>
            </a:r>
            <a:r>
              <a:rPr lang="en-CA" altLang="zh-CN" sz="1800" dirty="0"/>
              <a:t>("{CALL </a:t>
            </a:r>
            <a:r>
              <a:rPr lang="en-CA" altLang="zh-CN" sz="1800" dirty="0" err="1"/>
              <a:t>demoSp</a:t>
            </a:r>
            <a:r>
              <a:rPr lang="en-CA" altLang="zh-CN" sz="1800" dirty="0"/>
              <a:t>(? , ?)}")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1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Statement</a:t>
            </a:r>
            <a:r>
              <a:rPr lang="zh-CN" altLang="en-US" sz="1800" dirty="0"/>
              <a:t>接口提供了三种执行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语句的方法：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 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和</a:t>
            </a:r>
            <a:r>
              <a:rPr lang="en-CA" altLang="zh-CN" sz="1800" dirty="0"/>
              <a:t>execute   </a:t>
            </a:r>
          </a:p>
          <a:p>
            <a:pPr algn="l"/>
            <a:r>
              <a:rPr lang="en-CA" altLang="zh-CN" sz="1800" dirty="0"/>
              <a:t>    1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执行查询数据库的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    ，返回一个结果集（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用于执行</a:t>
            </a:r>
            <a:r>
              <a:rPr lang="en-CA" altLang="zh-CN" sz="1800" dirty="0"/>
              <a:t>INSERT</a:t>
            </a:r>
            <a:r>
              <a:rPr lang="zh-CN" altLang="en-CA" sz="1800" dirty="0"/>
              <a:t>、</a:t>
            </a:r>
            <a:r>
              <a:rPr lang="en-CA" altLang="zh-CN" sz="1800" dirty="0"/>
              <a:t>UPDATE</a:t>
            </a:r>
            <a:r>
              <a:rPr lang="zh-CN" altLang="en-US" sz="1800" dirty="0"/>
              <a:t>或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DELETE</a:t>
            </a:r>
            <a:r>
              <a:rPr lang="zh-CN" altLang="en-US" sz="1800" dirty="0"/>
              <a:t>语句以及</a:t>
            </a:r>
            <a:r>
              <a:rPr lang="en-CA" altLang="zh-CN" sz="1800" dirty="0"/>
              <a:t>SQL DDL</a:t>
            </a:r>
            <a:r>
              <a:rPr lang="zh-CN" altLang="en-US" sz="1800" dirty="0"/>
              <a:t>语句，如：</a:t>
            </a:r>
            <a:r>
              <a:rPr lang="en-CA" altLang="zh-CN" sz="1800" dirty="0"/>
              <a:t>CREATE TABLE</a:t>
            </a:r>
            <a:r>
              <a:rPr lang="zh-CN" altLang="en-US" sz="1800" dirty="0"/>
              <a:t>和</a:t>
            </a:r>
            <a:r>
              <a:rPr lang="en-CA" altLang="zh-CN" sz="1800" dirty="0"/>
              <a:t>DROP TABLE</a:t>
            </a:r>
            <a:r>
              <a:rPr lang="zh-CN" altLang="en-US" sz="1800" dirty="0"/>
              <a:t>等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CA" altLang="zh-CN" sz="1800" dirty="0"/>
              <a:t>execute(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):</a:t>
            </a:r>
            <a:r>
              <a:rPr lang="zh-CN" altLang="en-US" sz="1800" dirty="0"/>
              <a:t>用于执行返回多个结果集、多个更新计数或二者组合的   </a:t>
            </a:r>
          </a:p>
          <a:p>
            <a:pPr algn="l"/>
            <a:r>
              <a:rPr lang="zh-CN" altLang="en-US" sz="1800" dirty="0"/>
              <a:t>        语句。   </a:t>
            </a:r>
          </a:p>
          <a:p>
            <a:pPr algn="l"/>
            <a:r>
              <a:rPr lang="zh-CN" altLang="en-US" sz="1800" dirty="0"/>
              <a:t>   具体实现的代码：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stmt.executeQuery</a:t>
            </a:r>
            <a:r>
              <a:rPr lang="en-CA" altLang="zh-CN" sz="1800" dirty="0"/>
              <a:t>("SELECT * FROM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rows = </a:t>
            </a:r>
            <a:r>
              <a:rPr lang="en-CA" altLang="zh-CN" sz="1800" dirty="0" err="1"/>
              <a:t>stmt.executeUpdate</a:t>
            </a:r>
            <a:r>
              <a:rPr lang="en-CA" altLang="zh-CN" sz="1800" dirty="0"/>
              <a:t>("INSERT INTO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boolean</a:t>
            </a:r>
            <a:r>
              <a:rPr lang="en-CA" altLang="zh-CN" sz="1800" dirty="0"/>
              <a:t> flag = </a:t>
            </a:r>
            <a:r>
              <a:rPr lang="en-CA" altLang="zh-CN" sz="1800" dirty="0" err="1"/>
              <a:t>stmt.execute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37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表头</a:t>
            </a:r>
            <a:r>
              <a:rPr lang="en-US" altLang="zh-CN" sz="1800" dirty="0"/>
              <a:t>(header): </a:t>
            </a:r>
            <a:r>
              <a:rPr lang="zh-CN" altLang="en-US" sz="1800" dirty="0"/>
              <a:t>每一列的名称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(row): </a:t>
            </a:r>
            <a:r>
              <a:rPr lang="zh-CN" altLang="en-US" sz="1800" dirty="0"/>
              <a:t>具有相同数据类型的数据的集合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行</a:t>
            </a:r>
            <a:r>
              <a:rPr lang="en-US" altLang="zh-CN" sz="1800" dirty="0"/>
              <a:t>(col): </a:t>
            </a:r>
            <a:r>
              <a:rPr lang="zh-CN" altLang="en-US" sz="1800" dirty="0"/>
              <a:t>每一行用来描述某个人</a:t>
            </a:r>
            <a:r>
              <a:rPr lang="en-US" altLang="zh-CN" sz="1800" dirty="0"/>
              <a:t>/</a:t>
            </a:r>
            <a:r>
              <a:rPr lang="zh-CN" altLang="en-US" sz="1800" dirty="0"/>
              <a:t>物的具体信息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值</a:t>
            </a:r>
            <a:r>
              <a:rPr lang="en-US" altLang="zh-CN" sz="1800" dirty="0"/>
              <a:t>(value): </a:t>
            </a:r>
            <a:r>
              <a:rPr lang="zh-CN" altLang="en-US" sz="1800" dirty="0"/>
              <a:t>行的具体信息</a:t>
            </a:r>
            <a:r>
              <a:rPr lang="en-US" altLang="zh-CN" sz="1800" dirty="0"/>
              <a:t>, </a:t>
            </a:r>
            <a:r>
              <a:rPr lang="zh-CN" altLang="en-US" sz="1800" dirty="0"/>
              <a:t>每个值必须与该列的数据类型相同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键</a:t>
            </a:r>
            <a:r>
              <a:rPr lang="en-US" altLang="zh-CN" sz="1800" dirty="0"/>
              <a:t>(key): </a:t>
            </a:r>
            <a:r>
              <a:rPr lang="zh-CN" altLang="en-US" sz="1800" dirty="0"/>
              <a:t>表中用来识别某个特定的人</a:t>
            </a:r>
            <a:r>
              <a:rPr lang="en-US" altLang="zh-CN" sz="1800" dirty="0"/>
              <a:t>\</a:t>
            </a:r>
            <a:r>
              <a:rPr lang="zh-CN" altLang="en-US" sz="1800" dirty="0"/>
              <a:t>物的方法</a:t>
            </a:r>
            <a:r>
              <a:rPr lang="en-US" altLang="zh-CN" sz="1800" dirty="0"/>
              <a:t>, </a:t>
            </a:r>
            <a:r>
              <a:rPr lang="zh-CN" altLang="en-US" sz="1800" dirty="0"/>
              <a:t>键的值在当前列中具有唯一性。</a:t>
            </a:r>
            <a:endParaRPr lang="en-CA" sz="1800" dirty="0"/>
          </a:p>
        </p:txBody>
      </p:sp>
      <p:pic>
        <p:nvPicPr>
          <p:cNvPr id="12290" name="Picture 2" descr="http://images.cnitblog.com/blog/453818/201305/09030127-13657abaf11945d1916297e6d23f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3" y="2390280"/>
            <a:ext cx="6491120" cy="41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、处理结果   </a:t>
            </a:r>
          </a:p>
          <a:p>
            <a:pPr algn="l"/>
            <a:r>
              <a:rPr lang="zh-CN" altLang="en-US" sz="1800" dirty="0"/>
              <a:t>    两种情况：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、执行更新返回的是本次操作影响到的记录数。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、执行查询返回的结果是一个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包含符合</a:t>
            </a:r>
            <a:r>
              <a:rPr lang="en-CA" altLang="zh-CN" sz="1800" dirty="0"/>
              <a:t>SQL</a:t>
            </a:r>
            <a:r>
              <a:rPr lang="zh-CN" altLang="en-US" sz="1800" dirty="0"/>
              <a:t>语句中条件的所有行，并且它通过一套</a:t>
            </a:r>
            <a:r>
              <a:rPr lang="en-CA" altLang="zh-CN" sz="1800" dirty="0"/>
              <a:t>get</a:t>
            </a:r>
            <a:r>
              <a:rPr lang="zh-CN" altLang="en-US" sz="1800" dirty="0"/>
              <a:t>方法提供了对这些   </a:t>
            </a:r>
          </a:p>
          <a:p>
            <a:pPr algn="l"/>
            <a:r>
              <a:rPr lang="zh-CN" altLang="en-US" sz="1800" dirty="0"/>
              <a:t>      行中数据的访问。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zh-CN" altLang="en-US" sz="1800" dirty="0"/>
              <a:t>使用结果集（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对象的访问方法获取数据：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CA" altLang="zh-CN" sz="1800" dirty="0"/>
              <a:t>while(</a:t>
            </a:r>
            <a:r>
              <a:rPr lang="en-CA" altLang="zh-CN" sz="1800" dirty="0" err="1"/>
              <a:t>rs.next</a:t>
            </a:r>
            <a:r>
              <a:rPr lang="en-CA" altLang="zh-CN" sz="1800" dirty="0"/>
              <a:t>()){   </a:t>
            </a:r>
          </a:p>
          <a:p>
            <a:pPr algn="l"/>
            <a:r>
              <a:rPr lang="en-CA" altLang="zh-CN" sz="1800" dirty="0"/>
              <a:t>         String name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("name") ;   </a:t>
            </a:r>
          </a:p>
          <a:p>
            <a:pPr algn="l"/>
            <a:r>
              <a:rPr lang="en-CA" altLang="zh-CN" sz="1800" dirty="0"/>
              <a:t>    String pass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(1) ; // </a:t>
            </a:r>
            <a:r>
              <a:rPr lang="zh-CN" altLang="en-US" sz="1800" dirty="0"/>
              <a:t>此方法比较高效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}   </a:t>
            </a:r>
          </a:p>
          <a:p>
            <a:pPr algn="l"/>
            <a:r>
              <a:rPr lang="en-US" altLang="zh-CN" sz="1800" dirty="0"/>
              <a:t>    </a:t>
            </a:r>
            <a:r>
              <a:rPr lang="zh-CN" altLang="en-US" sz="1800" dirty="0"/>
              <a:t>（列是从左到右编号的，并且从列</a:t>
            </a:r>
            <a:r>
              <a:rPr lang="en-US" altLang="zh-CN" sz="1800" dirty="0"/>
              <a:t>1</a:t>
            </a:r>
            <a:r>
              <a:rPr lang="zh-CN" altLang="en-US" sz="1800" dirty="0"/>
              <a:t>开始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19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、关闭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    </a:t>
            </a:r>
          </a:p>
          <a:p>
            <a:pPr algn="l"/>
            <a:r>
              <a:rPr lang="zh-CN" altLang="en-US" sz="1800" dirty="0"/>
              <a:t>     操作完成以后要把所有使用的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对象全都关闭，以释放</a:t>
            </a:r>
            <a:r>
              <a:rPr lang="en-CA" altLang="zh-CN" sz="1800" dirty="0"/>
              <a:t>JDBC</a:t>
            </a:r>
            <a:r>
              <a:rPr lang="zh-CN" altLang="en-US" sz="1800" dirty="0"/>
              <a:t>资源，关闭顺序和声   </a:t>
            </a:r>
          </a:p>
          <a:p>
            <a:pPr algn="l"/>
            <a:r>
              <a:rPr lang="zh-CN" altLang="en-US" sz="1800" dirty="0"/>
              <a:t>     明顺序相反：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、关闭记录集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、关闭声明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、关闭连接对象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/>
              <a:t>if(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关闭记录集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rs.close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关闭声明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stmt.close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if(conn != null){  // </a:t>
            </a:r>
            <a:r>
              <a:rPr lang="zh-CN" altLang="en-US" sz="1800" dirty="0"/>
              <a:t>关闭连接对象   </a:t>
            </a:r>
          </a:p>
          <a:p>
            <a:pPr algn="l"/>
            <a:r>
              <a:rPr lang="zh-CN" altLang="en-US" sz="1800" dirty="0"/>
              <a:t> 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conn.close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   </a:t>
            </a:r>
          </a:p>
          <a:p>
            <a:pPr algn="l"/>
            <a:r>
              <a:rPr lang="en-CA" altLang="zh-CN" sz="1800" dirty="0"/>
              <a:t>     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是用于访问和处理数据库的标准的计算机语言</a:t>
            </a:r>
            <a:r>
              <a:rPr lang="zh-CN" altLang="en-US" sz="1800" b="1" dirty="0" smtClean="0"/>
              <a:t>。</a:t>
            </a:r>
            <a:endParaRPr lang="en-CA" altLang="zh-CN" sz="1800" b="1" dirty="0" smtClean="0"/>
          </a:p>
          <a:p>
            <a:pPr algn="l"/>
            <a:r>
              <a:rPr lang="zh-CN" altLang="en-US" sz="1800" dirty="0"/>
              <a:t>什么是 </a:t>
            </a:r>
            <a:r>
              <a:rPr lang="en-US" altLang="zh-CN" sz="1800" dirty="0"/>
              <a:t>SQL</a:t>
            </a:r>
            <a:r>
              <a:rPr lang="zh-CN" altLang="en-US" sz="1800" dirty="0"/>
              <a:t>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指结构化查询语言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使我们有能力访问数据库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是一种 </a:t>
            </a:r>
            <a:r>
              <a:rPr lang="en-US" altLang="zh-CN" sz="1800" dirty="0"/>
              <a:t>ANSI </a:t>
            </a:r>
            <a:r>
              <a:rPr lang="zh-CN" altLang="en-US" sz="1800" dirty="0"/>
              <a:t>的标准计算机语</a:t>
            </a:r>
            <a:r>
              <a:rPr lang="zh-CN" altLang="en-US" sz="1800" dirty="0" smtClean="0"/>
              <a:t>言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ANSI</a:t>
            </a:r>
            <a:r>
              <a:rPr lang="zh-CN" altLang="en-US" sz="1800" dirty="0"/>
              <a:t>：美国国家标准学会（</a:t>
            </a:r>
            <a:r>
              <a:rPr lang="en-US" altLang="zh-CN" sz="1800" dirty="0"/>
              <a:t>AMERICAN NATIONAL STANDARDS INSTITUTE: ANSI</a:t>
            </a:r>
            <a:r>
              <a:rPr lang="zh-CN" altLang="en-US" sz="1800" dirty="0"/>
              <a:t>）成立于</a:t>
            </a:r>
            <a:r>
              <a:rPr lang="en-US" altLang="zh-CN" sz="1800" dirty="0"/>
              <a:t>1918</a:t>
            </a:r>
            <a:r>
              <a:rPr lang="zh-CN" altLang="en-US" sz="1800" dirty="0"/>
              <a:t>年。当时，美国的许多企业和专业技术团体，已开始了标准化工作，但因彼此间没有协调，存在不少矛盾和问题。为了进一步提高效率，数百个科技学会、协会组织和团体，均认为有必要成立一个专门的标准化机构，并制订统一的通用标准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能做什么？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面向数据库执行查询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可从数据库取回数据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可在数据库中插入新的记录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可更新数据库中的数据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可从数据库删除记录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可创建新数据库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可在数据库中创建新表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可在数据库中创建存储过程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可在数据库中创建视图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可以设置表、存储过程和视图的权限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8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RDBMS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指的是关系型数据库管理系统。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的基础，同样也是所有现代数据库系统的基础，比如 </a:t>
            </a:r>
            <a:r>
              <a:rPr lang="en-US" altLang="zh-CN" sz="1800" dirty="0" smtClean="0"/>
              <a:t>MS SQL Server, IBM DB2, Oracle, MySQL </a:t>
            </a:r>
            <a:r>
              <a:rPr lang="zh-CN" altLang="en-US" sz="1800" dirty="0" smtClean="0"/>
              <a:t>以及 </a:t>
            </a:r>
            <a:r>
              <a:rPr lang="en-US" altLang="zh-CN" sz="1800" dirty="0" smtClean="0"/>
              <a:t>Microsoft Access</a:t>
            </a:r>
            <a:r>
              <a:rPr lang="zh-CN" altLang="en-US" sz="1800" dirty="0" smtClean="0"/>
              <a:t>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中的数据存储在被称为表（</a:t>
            </a:r>
            <a:r>
              <a:rPr lang="en-US" altLang="zh-CN" sz="1800" dirty="0" smtClean="0"/>
              <a:t>tables</a:t>
            </a:r>
            <a:r>
              <a:rPr lang="zh-CN" altLang="en-US" sz="1800" dirty="0" smtClean="0"/>
              <a:t>）的数据库对象中。</a:t>
            </a:r>
          </a:p>
          <a:p>
            <a:pPr algn="l"/>
            <a:r>
              <a:rPr lang="zh-CN" altLang="en-US" sz="1800" dirty="0" smtClean="0"/>
              <a:t>表是相关的数据项的集合，它由列和行组成。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关</a:t>
            </a:r>
            <a:r>
              <a:rPr lang="zh-CN" altLang="en-US" sz="1800" dirty="0"/>
              <a:t>系数据库标准语言</a:t>
            </a:r>
            <a:r>
              <a:rPr lang="en-US" altLang="zh-CN" sz="1800" dirty="0"/>
              <a:t>SQL </a:t>
            </a:r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 smtClean="0"/>
              <a:t> </a:t>
            </a:r>
            <a:r>
              <a:rPr lang="en-CA" altLang="zh-CN" sz="1800" dirty="0"/>
              <a:t>1.  SQL</a:t>
            </a:r>
            <a:r>
              <a:rPr lang="zh-CN" altLang="en-US" sz="1800" dirty="0"/>
              <a:t>的主要标准 </a:t>
            </a:r>
          </a:p>
          <a:p>
            <a:pPr algn="l"/>
            <a:r>
              <a:rPr lang="en-CA" altLang="zh-CN" sz="1800" dirty="0"/>
              <a:t>SQL-86</a:t>
            </a:r>
          </a:p>
          <a:p>
            <a:pPr algn="l"/>
            <a:r>
              <a:rPr lang="en-CA" altLang="zh-CN" sz="1800" dirty="0"/>
              <a:t>SQL-89</a:t>
            </a:r>
          </a:p>
          <a:p>
            <a:pPr algn="l"/>
            <a:r>
              <a:rPr lang="en-CA" altLang="zh-CN" sz="1800" dirty="0"/>
              <a:t>SQL-92(SQL2)</a:t>
            </a:r>
          </a:p>
          <a:p>
            <a:pPr algn="l"/>
            <a:r>
              <a:rPr lang="en-CA" altLang="zh-CN" sz="1800" dirty="0"/>
              <a:t>SQL-99(SQL3)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SQL-86</a:t>
            </a:r>
            <a:r>
              <a:rPr lang="zh-CN" altLang="en-US" sz="1800" dirty="0"/>
              <a:t>。</a:t>
            </a:r>
            <a:r>
              <a:rPr lang="en-US" altLang="zh-CN" sz="1800" dirty="0"/>
              <a:t>SQL</a:t>
            </a:r>
            <a:r>
              <a:rPr lang="zh-CN" altLang="en-US" sz="1800" dirty="0"/>
              <a:t>的第一个标准是</a:t>
            </a:r>
            <a:r>
              <a:rPr lang="en-US" altLang="zh-CN" sz="1800" dirty="0"/>
              <a:t>1986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月由美国国家标准化组织</a:t>
            </a:r>
            <a:r>
              <a:rPr lang="en-US" altLang="zh-CN" sz="1800" dirty="0"/>
              <a:t>(ANSI)</a:t>
            </a:r>
            <a:r>
              <a:rPr lang="zh-CN" altLang="en-US" sz="1800" dirty="0"/>
              <a:t>公布的。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SQL-89</a:t>
            </a:r>
            <a:r>
              <a:rPr lang="zh-CN" altLang="en-US" sz="1800" dirty="0"/>
              <a:t>。</a:t>
            </a:r>
            <a:r>
              <a:rPr lang="en-US" altLang="zh-CN" sz="1800" dirty="0"/>
              <a:t>ANSI</a:t>
            </a:r>
            <a:r>
              <a:rPr lang="zh-CN" altLang="en-US" sz="1800" dirty="0"/>
              <a:t>以后通过对</a:t>
            </a:r>
            <a:r>
              <a:rPr lang="en-US" altLang="zh-CN" sz="1800" dirty="0"/>
              <a:t>SQL-86</a:t>
            </a:r>
            <a:r>
              <a:rPr lang="zh-CN" altLang="en-US" sz="1800" dirty="0"/>
              <a:t>的不断修改和完善，于</a:t>
            </a:r>
            <a:r>
              <a:rPr lang="en-US" altLang="zh-CN" sz="1800" dirty="0"/>
              <a:t>1989</a:t>
            </a:r>
            <a:r>
              <a:rPr lang="zh-CN" altLang="en-US" sz="1800" dirty="0"/>
              <a:t>年第二次公布了</a:t>
            </a:r>
            <a:r>
              <a:rPr lang="en-US" altLang="zh-CN" sz="1800" dirty="0"/>
              <a:t>SQL</a:t>
            </a:r>
            <a:r>
              <a:rPr lang="zh-CN" altLang="en-US" sz="1800" dirty="0"/>
              <a:t>标准，即</a:t>
            </a:r>
            <a:r>
              <a:rPr lang="en-US" altLang="zh-CN" sz="1800" dirty="0"/>
              <a:t>SQL-89</a:t>
            </a:r>
            <a:r>
              <a:rPr lang="zh-CN" altLang="en-US" sz="1800" dirty="0"/>
              <a:t>，该标准增强了完整性的语言特征。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SQL-92(SQL2)</a:t>
            </a:r>
            <a:r>
              <a:rPr lang="zh-CN" altLang="en-US" sz="1800" dirty="0"/>
              <a:t>。</a:t>
            </a:r>
            <a:r>
              <a:rPr lang="en-US" altLang="zh-CN" sz="1800" dirty="0"/>
              <a:t>1992</a:t>
            </a:r>
            <a:r>
              <a:rPr lang="zh-CN" altLang="en-US" sz="1800" dirty="0"/>
              <a:t>年又公布了</a:t>
            </a:r>
            <a:r>
              <a:rPr lang="en-US" altLang="zh-CN" sz="1800" dirty="0"/>
              <a:t>SQL-92</a:t>
            </a:r>
            <a:r>
              <a:rPr lang="zh-CN" altLang="en-US" sz="1800" dirty="0"/>
              <a:t>标准，该标准增加了支持对远程数据库的访问，扩充了数据类型、操作类型、动态</a:t>
            </a:r>
            <a:r>
              <a:rPr lang="en-US" altLang="zh-CN" sz="1800" dirty="0"/>
              <a:t>SQL</a:t>
            </a:r>
            <a:r>
              <a:rPr lang="zh-CN" altLang="en-US" sz="1800" dirty="0"/>
              <a:t>等许多新的特征。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SQL-99(SQL3)</a:t>
            </a:r>
            <a:r>
              <a:rPr lang="zh-CN" altLang="en-US" sz="1800" dirty="0"/>
              <a:t>。完成于</a:t>
            </a:r>
            <a:r>
              <a:rPr lang="en-US" altLang="zh-CN" sz="1800" dirty="0"/>
              <a:t>1999</a:t>
            </a:r>
            <a:r>
              <a:rPr lang="zh-CN" altLang="en-US" sz="1800" dirty="0"/>
              <a:t>年的</a:t>
            </a:r>
            <a:r>
              <a:rPr lang="en-US" altLang="zh-CN" sz="1800" dirty="0"/>
              <a:t>SQL-99</a:t>
            </a:r>
            <a:r>
              <a:rPr lang="zh-CN" altLang="en-US" sz="1800" dirty="0"/>
              <a:t>修订本具有更高级的特征。引入了支持对象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</a:t>
            </a:r>
            <a:r>
              <a:rPr lang="en-US" altLang="zh-CN" sz="1800" dirty="0"/>
              <a:t>DBMS</a:t>
            </a:r>
            <a:r>
              <a:rPr lang="zh-CN" altLang="en-US" sz="1800" dirty="0"/>
              <a:t>模型的</a:t>
            </a:r>
            <a:r>
              <a:rPr lang="en-US" altLang="zh-CN" sz="1800" dirty="0"/>
              <a:t>SQL</a:t>
            </a:r>
            <a:r>
              <a:rPr lang="zh-CN" altLang="en-US" sz="1800" dirty="0"/>
              <a:t>，扩展了对象、递归、触发等许多新的特征，支持用户自定义函数、自定义数据类型。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5118</Words>
  <Application>Microsoft Office PowerPoint</Application>
  <PresentationFormat>Widescreen</PresentationFormat>
  <Paragraphs>352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259</cp:revision>
  <dcterms:created xsi:type="dcterms:W3CDTF">2017-02-14T13:11:35Z</dcterms:created>
  <dcterms:modified xsi:type="dcterms:W3CDTF">2017-05-01T13:34:23Z</dcterms:modified>
</cp:coreProperties>
</file>