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3" r:id="rId2"/>
    <p:sldId id="414" r:id="rId3"/>
    <p:sldId id="415" r:id="rId4"/>
    <p:sldId id="401" r:id="rId5"/>
    <p:sldId id="345" r:id="rId6"/>
    <p:sldId id="365" r:id="rId7"/>
    <p:sldId id="346" r:id="rId8"/>
    <p:sldId id="362" r:id="rId9"/>
    <p:sldId id="363" r:id="rId10"/>
    <p:sldId id="347" r:id="rId11"/>
    <p:sldId id="348" r:id="rId12"/>
    <p:sldId id="349" r:id="rId13"/>
    <p:sldId id="350" r:id="rId14"/>
    <p:sldId id="351" r:id="rId15"/>
    <p:sldId id="368" r:id="rId16"/>
    <p:sldId id="369" r:id="rId17"/>
    <p:sldId id="370" r:id="rId18"/>
    <p:sldId id="371" r:id="rId19"/>
    <p:sldId id="352" r:id="rId20"/>
    <p:sldId id="353" r:id="rId21"/>
    <p:sldId id="366" r:id="rId22"/>
    <p:sldId id="367" r:id="rId23"/>
    <p:sldId id="354" r:id="rId24"/>
    <p:sldId id="355" r:id="rId25"/>
    <p:sldId id="408" r:id="rId26"/>
    <p:sldId id="357" r:id="rId27"/>
    <p:sldId id="409" r:id="rId28"/>
    <p:sldId id="410" r:id="rId29"/>
    <p:sldId id="358" r:id="rId30"/>
    <p:sldId id="359" r:id="rId31"/>
    <p:sldId id="412" r:id="rId32"/>
    <p:sldId id="405" r:id="rId33"/>
    <p:sldId id="407" r:id="rId34"/>
    <p:sldId id="360"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29" r:id="rId49"/>
    <p:sldId id="430" r:id="rId50"/>
    <p:sldId id="431" r:id="rId51"/>
    <p:sldId id="432" r:id="rId52"/>
    <p:sldId id="433" r:id="rId53"/>
    <p:sldId id="434" r:id="rId54"/>
    <p:sldId id="435" r:id="rId55"/>
    <p:sldId id="436" r:id="rId56"/>
    <p:sldId id="437" r:id="rId57"/>
    <p:sldId id="438" r:id="rId58"/>
    <p:sldId id="439" r:id="rId59"/>
    <p:sldId id="440" r:id="rId60"/>
    <p:sldId id="441" r:id="rId61"/>
    <p:sldId id="442" r:id="rId62"/>
    <p:sldId id="443" r:id="rId63"/>
    <p:sldId id="444" r:id="rId64"/>
    <p:sldId id="445" r:id="rId65"/>
    <p:sldId id="446" r:id="rId66"/>
    <p:sldId id="447" r:id="rId67"/>
    <p:sldId id="448" r:id="rId68"/>
    <p:sldId id="451" r:id="rId69"/>
    <p:sldId id="452" r:id="rId70"/>
    <p:sldId id="453" r:id="rId71"/>
    <p:sldId id="454" r:id="rId72"/>
    <p:sldId id="455" r:id="rId73"/>
    <p:sldId id="456" r:id="rId74"/>
    <p:sldId id="458" r:id="rId75"/>
    <p:sldId id="459" r:id="rId76"/>
    <p:sldId id="460" r:id="rId77"/>
    <p:sldId id="461" r:id="rId78"/>
    <p:sldId id="462" r:id="rId79"/>
    <p:sldId id="463" r:id="rId80"/>
    <p:sldId id="464" r:id="rId81"/>
    <p:sldId id="465" r:id="rId82"/>
    <p:sldId id="466" r:id="rId83"/>
    <p:sldId id="467" r:id="rId84"/>
    <p:sldId id="468" r:id="rId85"/>
    <p:sldId id="469" r:id="rId86"/>
    <p:sldId id="470" r:id="rId87"/>
    <p:sldId id="471" r:id="rId88"/>
    <p:sldId id="472" r:id="rId89"/>
    <p:sldId id="473" r:id="rId90"/>
    <p:sldId id="474" r:id="rId91"/>
    <p:sldId id="475" r:id="rId92"/>
    <p:sldId id="476" r:id="rId93"/>
    <p:sldId id="477" r:id="rId94"/>
    <p:sldId id="478" r:id="rId95"/>
    <p:sldId id="479" r:id="rId96"/>
    <p:sldId id="480" r:id="rId97"/>
    <p:sldId id="481" r:id="rId98"/>
    <p:sldId id="482" r:id="rId99"/>
    <p:sldId id="483" r:id="rId100"/>
    <p:sldId id="484" r:id="rId101"/>
    <p:sldId id="485" r:id="rId102"/>
    <p:sldId id="486" r:id="rId103"/>
    <p:sldId id="487" r:id="rId104"/>
    <p:sldId id="488" r:id="rId105"/>
    <p:sldId id="489" r:id="rId106"/>
    <p:sldId id="490" r:id="rId107"/>
    <p:sldId id="491" r:id="rId108"/>
    <p:sldId id="492" r:id="rId109"/>
    <p:sldId id="493" r:id="rId110"/>
    <p:sldId id="494" r:id="rId111"/>
    <p:sldId id="495" r:id="rId112"/>
    <p:sldId id="496" r:id="rId113"/>
    <p:sldId id="497" r:id="rId114"/>
    <p:sldId id="498" r:id="rId115"/>
    <p:sldId id="499"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512" r:id="rId129"/>
    <p:sldId id="513" r:id="rId130"/>
    <p:sldId id="514" r:id="rId131"/>
    <p:sldId id="515" r:id="rId132"/>
    <p:sldId id="516" r:id="rId133"/>
    <p:sldId id="517" r:id="rId134"/>
    <p:sldId id="518"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06/07/2017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06/07/2017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06/07/2017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06/07/2017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06/07/2017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06/07/2017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66725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常见的应用层协议：</a:t>
            </a:r>
          </a:p>
          <a:p>
            <a:pPr algn="l"/>
            <a:endParaRPr lang="zh-CN" altLang="en-US" sz="1800" dirty="0"/>
          </a:p>
          <a:p>
            <a:pPr algn="l"/>
            <a:endParaRPr lang="en-CA" sz="1800" dirty="0"/>
          </a:p>
        </p:txBody>
      </p:sp>
      <p:pic>
        <p:nvPicPr>
          <p:cNvPr id="4098" name="Picture 2" descr="http://upload-images.jianshu.io/upload_images/1156719-0c6704aa11ae4908.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859" y="1948865"/>
            <a:ext cx="9452106" cy="416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630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3755379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26738162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14576316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39588954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1700739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41555899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10114566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30872501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41318666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仅仅是纯文本</a:t>
            </a:r>
          </a:p>
          <a:p>
            <a:pPr algn="l"/>
            <a:r>
              <a:rPr lang="en-US" altLang="zh-CN" sz="1800" dirty="0"/>
              <a:t>XML </a:t>
            </a:r>
            <a:r>
              <a:rPr lang="zh-CN" altLang="en-US" sz="1800" dirty="0"/>
              <a:t>没什么特别的。它仅仅是纯文本而已。有能力处理纯文本的软件都可以处理 </a:t>
            </a:r>
            <a:r>
              <a:rPr lang="en-US" altLang="zh-CN" sz="1800" dirty="0"/>
              <a:t>XML</a:t>
            </a:r>
            <a:r>
              <a:rPr lang="zh-CN" altLang="en-US" sz="1800" dirty="0"/>
              <a:t>。</a:t>
            </a:r>
          </a:p>
          <a:p>
            <a:pPr algn="l"/>
            <a:r>
              <a:rPr lang="zh-CN" altLang="en-US" sz="1800" dirty="0"/>
              <a:t>不过，能够读懂 </a:t>
            </a:r>
            <a:r>
              <a:rPr lang="en-US" altLang="zh-CN" sz="1800" dirty="0"/>
              <a:t>XML </a:t>
            </a:r>
            <a:r>
              <a:rPr lang="zh-CN" altLang="en-US" sz="1800" dirty="0"/>
              <a:t>的应用程序可以有针对性地处理 </a:t>
            </a:r>
            <a:r>
              <a:rPr lang="en-US" altLang="zh-CN" sz="1800" dirty="0"/>
              <a:t>XML </a:t>
            </a:r>
            <a:r>
              <a:rPr lang="zh-CN" altLang="en-US" sz="1800" dirty="0"/>
              <a:t>的标签。标签的功能性意义依赖于应用程序的特性</a:t>
            </a:r>
            <a:r>
              <a:rPr lang="zh-CN" altLang="en-US" sz="1800" dirty="0" smtClean="0"/>
              <a:t>。</a:t>
            </a:r>
            <a:endParaRPr lang="en-CA" altLang="zh-CN" sz="1800" dirty="0" smtClean="0"/>
          </a:p>
          <a:p>
            <a:pPr algn="l"/>
            <a:endParaRPr lang="en-CA" sz="1800" dirty="0"/>
          </a:p>
          <a:p>
            <a:pPr algn="l"/>
            <a:r>
              <a:rPr lang="en-US" altLang="zh-CN" sz="1800" dirty="0"/>
              <a:t>XML </a:t>
            </a:r>
            <a:r>
              <a:rPr lang="zh-CN" altLang="en-US" sz="1800" dirty="0"/>
              <a:t>简化数据共享</a:t>
            </a:r>
          </a:p>
          <a:p>
            <a:pPr algn="l"/>
            <a:r>
              <a:rPr lang="zh-CN" altLang="en-US" sz="1800" dirty="0"/>
              <a:t>在真实的世界中，计算机系统和数据使用不兼容的格式来存储数据。</a:t>
            </a:r>
          </a:p>
          <a:p>
            <a:pPr algn="l"/>
            <a:r>
              <a:rPr lang="en-US" altLang="zh-CN" sz="1800" dirty="0"/>
              <a:t>XML </a:t>
            </a:r>
            <a:r>
              <a:rPr lang="zh-CN" altLang="en-US" sz="1800" dirty="0"/>
              <a:t>数据以纯文本格式进行存储，因此提供了一种独立于软件和硬件的数据存储方法。</a:t>
            </a:r>
          </a:p>
          <a:p>
            <a:pPr algn="l"/>
            <a:r>
              <a:rPr lang="zh-CN" altLang="en-US" sz="1800" dirty="0"/>
              <a:t>这让创建不同应用程序可以共享的数据变得更加容易。</a:t>
            </a:r>
            <a:endParaRPr lang="en-CA" sz="1800" dirty="0"/>
          </a:p>
        </p:txBody>
      </p:sp>
    </p:spTree>
    <p:extLst>
      <p:ext uri="{BB962C8B-B14F-4D97-AF65-F5344CB8AC3E}">
        <p14:creationId xmlns:p14="http://schemas.microsoft.com/office/powerpoint/2010/main" val="243500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开放式系统互联（</a:t>
            </a:r>
            <a:r>
              <a:rPr lang="en-US" altLang="zh-CN" sz="1800" dirty="0"/>
              <a:t>OSI</a:t>
            </a:r>
            <a:r>
              <a:rPr lang="zh-CN" altLang="en-US" sz="1800" dirty="0"/>
              <a:t>）模型与</a:t>
            </a:r>
            <a:r>
              <a:rPr lang="en-US" altLang="zh-CN" sz="1800" dirty="0"/>
              <a:t>TCP/IP</a:t>
            </a:r>
            <a:r>
              <a:rPr lang="zh-CN" altLang="en-US" sz="1800" dirty="0"/>
              <a:t>协议有什么区别？</a:t>
            </a:r>
          </a:p>
          <a:p>
            <a:pPr algn="l"/>
            <a:endParaRPr lang="zh-CN" altLang="en-US" sz="1800" dirty="0"/>
          </a:p>
          <a:p>
            <a:pPr algn="l"/>
            <a:r>
              <a:rPr lang="zh-CN" altLang="en-US" sz="1800" dirty="0"/>
              <a:t>开放式系统互联模型是一个参考标准，解释协议相互之间应该如何相互作用。</a:t>
            </a:r>
            <a:r>
              <a:rPr lang="en-US" altLang="zh-CN" sz="1800" dirty="0"/>
              <a:t>TCP/IP</a:t>
            </a:r>
            <a:r>
              <a:rPr lang="zh-CN" altLang="en-US" sz="1800" dirty="0"/>
              <a:t>协议是美国国防部发明的，是让互联网成为了目前这个样子的标准之一。开放式系统互联模型中没有清楚地描绘</a:t>
            </a:r>
            <a:r>
              <a:rPr lang="en-US" altLang="zh-CN" sz="1800" dirty="0"/>
              <a:t>TCP/IP</a:t>
            </a:r>
            <a:r>
              <a:rPr lang="zh-CN" altLang="en-US" sz="1800" dirty="0"/>
              <a:t>协议，但是在解释</a:t>
            </a:r>
            <a:r>
              <a:rPr lang="en-US" altLang="zh-CN" sz="1800" dirty="0"/>
              <a:t>TCP/IP</a:t>
            </a:r>
            <a:r>
              <a:rPr lang="zh-CN" altLang="en-US" sz="1800" dirty="0"/>
              <a:t>协议时很容易想到开放式系统互联模型。两者的主要区别如下：</a:t>
            </a:r>
          </a:p>
          <a:p>
            <a:pPr algn="l"/>
            <a:endParaRPr lang="zh-CN" altLang="en-US" sz="1800" dirty="0"/>
          </a:p>
          <a:p>
            <a:pPr algn="l"/>
            <a:r>
              <a:rPr lang="en-US" altLang="zh-CN" sz="1800" dirty="0"/>
              <a:t>TCP/IP</a:t>
            </a:r>
            <a:r>
              <a:rPr lang="zh-CN" altLang="en-US" sz="1800" dirty="0"/>
              <a:t>协议中的应用层处理开放式系统互联模型中的第五层、第六层和第七层的功能。</a:t>
            </a:r>
          </a:p>
          <a:p>
            <a:pPr algn="l"/>
            <a:endParaRPr lang="zh-CN" altLang="en-US" sz="1800" dirty="0"/>
          </a:p>
          <a:p>
            <a:pPr algn="l"/>
            <a:r>
              <a:rPr lang="en-US" altLang="zh-CN" sz="1800" dirty="0"/>
              <a:t>TCP/IP</a:t>
            </a:r>
            <a:r>
              <a:rPr lang="zh-CN" altLang="en-US" sz="1800" dirty="0"/>
              <a:t>协议中的传输层并不能总是保证在传输层可靠地传输数据包，而开放式系统互联模型可以做到。</a:t>
            </a:r>
            <a:r>
              <a:rPr lang="en-US" altLang="zh-CN" sz="1800" dirty="0"/>
              <a:t>TCP/IP</a:t>
            </a:r>
            <a:r>
              <a:rPr lang="zh-CN" altLang="en-US" sz="1800" dirty="0"/>
              <a:t>协议还提供一项名为</a:t>
            </a:r>
            <a:r>
              <a:rPr lang="en-US" altLang="zh-CN" sz="1800" dirty="0"/>
              <a:t>UDP</a:t>
            </a:r>
            <a:r>
              <a:rPr lang="zh-CN" altLang="en-US" sz="1800" dirty="0"/>
              <a:t>（用户数据报协议）的选择。</a:t>
            </a:r>
            <a:r>
              <a:rPr lang="en-US" altLang="zh-CN" sz="1800" dirty="0"/>
              <a:t>UDP</a:t>
            </a:r>
            <a:r>
              <a:rPr lang="zh-CN" altLang="en-US" sz="1800" dirty="0"/>
              <a:t>不能保证可靠的数据包传输。</a:t>
            </a:r>
            <a:endParaRPr lang="en-CA" sz="1800" dirty="0"/>
          </a:p>
        </p:txBody>
      </p:sp>
    </p:spTree>
    <p:extLst>
      <p:ext uri="{BB962C8B-B14F-4D97-AF65-F5344CB8AC3E}">
        <p14:creationId xmlns:p14="http://schemas.microsoft.com/office/powerpoint/2010/main" val="39244018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28379071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98131191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37404700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32140429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28638812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a:t>
            </a:r>
            <a:r>
              <a:rPr lang="en-CA" sz="1800" dirty="0" smtClean="0"/>
              <a:t>&gt;</a:t>
            </a:r>
          </a:p>
          <a:p>
            <a:pPr algn="l"/>
            <a:r>
              <a:rPr lang="en-CA" sz="1800" dirty="0"/>
              <a:t>&lt;to&gt;</a:t>
            </a:r>
            <a:r>
              <a:rPr lang="en-CA" sz="1800" dirty="0" err="1"/>
              <a:t>Tove</a:t>
            </a:r>
            <a:r>
              <a:rPr lang="en-CA" sz="1800" dirty="0"/>
              <a:t>&lt;/to&gt;</a:t>
            </a:r>
          </a:p>
          <a:p>
            <a:pPr algn="l"/>
            <a:r>
              <a:rPr lang="en-CA" sz="1800" smtClean="0"/>
              <a:t>&lt;</a:t>
            </a:r>
            <a:r>
              <a:rPr lang="en-CA" sz="1800" dirty="0"/>
              <a: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20596338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429019801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20425373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4212264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52450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TCP/UDP</a:t>
            </a:r>
            <a:r>
              <a:rPr lang="zh-CN" altLang="en-US" sz="1800" dirty="0"/>
              <a:t>协议</a:t>
            </a:r>
          </a:p>
          <a:p>
            <a:pPr algn="l"/>
            <a:endParaRPr lang="zh-CN" altLang="en-US" sz="1800" dirty="0"/>
          </a:p>
          <a:p>
            <a:pPr algn="l"/>
            <a:r>
              <a:rPr lang="en-US" altLang="zh-CN" sz="1800" dirty="0"/>
              <a:t>TCP(Transmission Control Protocol)</a:t>
            </a:r>
            <a:r>
              <a:rPr lang="zh-CN" altLang="en-US" sz="1800" dirty="0"/>
              <a:t>和</a:t>
            </a:r>
            <a:r>
              <a:rPr lang="en-US" altLang="zh-CN" sz="1800" dirty="0"/>
              <a:t>UDP(User Datagram Protocol)</a:t>
            </a:r>
            <a:r>
              <a:rPr lang="zh-CN" altLang="en-US" sz="1800" dirty="0"/>
              <a:t>协议属于传输层协议。其中</a:t>
            </a:r>
            <a:r>
              <a:rPr lang="en-US" altLang="zh-CN" sz="1800" dirty="0"/>
              <a:t>TCP</a:t>
            </a:r>
            <a:r>
              <a:rPr lang="zh-CN" altLang="en-US" sz="1800" dirty="0"/>
              <a:t>提供</a:t>
            </a:r>
            <a:r>
              <a:rPr lang="en-US" altLang="zh-CN" sz="1800" dirty="0"/>
              <a:t>IP</a:t>
            </a:r>
            <a:r>
              <a:rPr lang="zh-CN" altLang="en-US" sz="1800" dirty="0"/>
              <a:t>环境下的数据可靠传输，它提供的服务包括数据流传送、可靠性、有效流控、全双工操作和多路复用。通过面向连接、端到端和可靠的数据包发送。通俗说，它是事先为所发送的数据开辟出连接好的通道，然后再进行数据发送；而</a:t>
            </a:r>
            <a:r>
              <a:rPr lang="en-US" altLang="zh-CN" sz="1800" dirty="0"/>
              <a:t>UDP</a:t>
            </a:r>
            <a:r>
              <a:rPr lang="zh-CN" altLang="en-US" sz="1800" dirty="0"/>
              <a:t>则不为</a:t>
            </a:r>
            <a:r>
              <a:rPr lang="en-US" altLang="zh-CN" sz="1800" dirty="0"/>
              <a:t>IP</a:t>
            </a:r>
            <a:r>
              <a:rPr lang="zh-CN" altLang="en-US" sz="1800" dirty="0"/>
              <a:t>提供可靠性、流控或差错恢复功能。一般来说，</a:t>
            </a:r>
            <a:r>
              <a:rPr lang="en-US" altLang="zh-CN" sz="1800" dirty="0"/>
              <a:t>TCP</a:t>
            </a:r>
            <a:r>
              <a:rPr lang="zh-CN" altLang="en-US" sz="1800" dirty="0"/>
              <a:t>对应的是可靠性要求高的应用，而</a:t>
            </a:r>
            <a:r>
              <a:rPr lang="en-US" altLang="zh-CN" sz="1800" dirty="0"/>
              <a:t>UDP</a:t>
            </a:r>
            <a:r>
              <a:rPr lang="zh-CN" altLang="en-US" sz="1800" dirty="0"/>
              <a:t>对应的则是可靠性要求低、传输经济的应用。</a:t>
            </a:r>
          </a:p>
          <a:p>
            <a:pPr algn="l"/>
            <a:endParaRPr lang="zh-CN" altLang="en-US" sz="1800" dirty="0"/>
          </a:p>
          <a:p>
            <a:pPr algn="l"/>
            <a:r>
              <a:rPr lang="en-US" altLang="zh-CN" sz="1800" dirty="0"/>
              <a:t>TCP</a:t>
            </a:r>
            <a:r>
              <a:rPr lang="zh-CN" altLang="en-US" sz="1800" dirty="0"/>
              <a:t>支持的应用协议主要有：</a:t>
            </a:r>
            <a:r>
              <a:rPr lang="en-US" altLang="zh-CN" sz="1800" dirty="0"/>
              <a:t>Telnet</a:t>
            </a:r>
            <a:r>
              <a:rPr lang="zh-CN" altLang="en-US" sz="1800" dirty="0"/>
              <a:t>、</a:t>
            </a:r>
            <a:r>
              <a:rPr lang="en-US" altLang="zh-CN" sz="1800" dirty="0"/>
              <a:t>FTP</a:t>
            </a:r>
            <a:r>
              <a:rPr lang="zh-CN" altLang="en-US" sz="1800" dirty="0"/>
              <a:t>、</a:t>
            </a:r>
            <a:r>
              <a:rPr lang="en-US" altLang="zh-CN" sz="1800" dirty="0"/>
              <a:t>SMTP</a:t>
            </a:r>
            <a:r>
              <a:rPr lang="zh-CN" altLang="en-US" sz="1800" dirty="0"/>
              <a:t>等；</a:t>
            </a:r>
            <a:r>
              <a:rPr lang="en-US" altLang="zh-CN" sz="1800" dirty="0"/>
              <a:t>UDP</a:t>
            </a:r>
            <a:r>
              <a:rPr lang="zh-CN" altLang="en-US" sz="1800" dirty="0"/>
              <a:t>支持的应用层协议主要有：</a:t>
            </a:r>
            <a:r>
              <a:rPr lang="en-US" altLang="zh-CN" sz="1800" dirty="0"/>
              <a:t>NFS</a:t>
            </a:r>
            <a:r>
              <a:rPr lang="zh-CN" altLang="en-US" sz="1800" dirty="0"/>
              <a:t>（网络文件系统）、</a:t>
            </a:r>
            <a:r>
              <a:rPr lang="en-US" altLang="zh-CN" sz="1800" dirty="0"/>
              <a:t>SNMP</a:t>
            </a:r>
            <a:r>
              <a:rPr lang="zh-CN" altLang="en-US" sz="1800" dirty="0"/>
              <a:t>（简单网络管理协议）、</a:t>
            </a:r>
            <a:r>
              <a:rPr lang="en-US" altLang="zh-CN" sz="1800" dirty="0"/>
              <a:t>DNS</a:t>
            </a:r>
            <a:r>
              <a:rPr lang="zh-CN" altLang="en-US" sz="1800" dirty="0"/>
              <a:t>（主域名称系统）、</a:t>
            </a:r>
            <a:r>
              <a:rPr lang="en-US" altLang="zh-CN" sz="1800" dirty="0"/>
              <a:t>TFTP</a:t>
            </a:r>
            <a:r>
              <a:rPr lang="zh-CN" altLang="en-US" sz="1800" dirty="0"/>
              <a:t>（通用文件传输协议）等。</a:t>
            </a:r>
          </a:p>
          <a:p>
            <a:pPr algn="l"/>
            <a:endParaRPr lang="zh-CN" altLang="en-US" sz="1800" dirty="0"/>
          </a:p>
          <a:p>
            <a:pPr algn="l"/>
            <a:r>
              <a:rPr lang="en-US" altLang="zh-CN" sz="1800" dirty="0"/>
              <a:t>TCP/IP</a:t>
            </a:r>
            <a:r>
              <a:rPr lang="zh-CN" altLang="en-US" sz="1800" dirty="0"/>
              <a:t>协议与低层的数据链路层和物理层无关，这也是</a:t>
            </a:r>
            <a:r>
              <a:rPr lang="en-US" altLang="zh-CN" sz="1800" dirty="0"/>
              <a:t>TCP/IP</a:t>
            </a:r>
            <a:r>
              <a:rPr lang="zh-CN" altLang="en-US" sz="1800" dirty="0"/>
              <a:t>的重要特点。</a:t>
            </a:r>
            <a:endParaRPr lang="en-CA" sz="1800" dirty="0"/>
          </a:p>
        </p:txBody>
      </p:sp>
    </p:spTree>
    <p:extLst>
      <p:ext uri="{BB962C8B-B14F-4D97-AF65-F5344CB8AC3E}">
        <p14:creationId xmlns:p14="http://schemas.microsoft.com/office/powerpoint/2010/main" val="151270730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419800912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27899761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29481174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31982053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36908468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057565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295998766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77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74307409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34715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IP</a:t>
            </a:r>
            <a:r>
              <a:rPr lang="zh-CN" altLang="en-US" sz="1800" dirty="0"/>
              <a:t>协议</a:t>
            </a:r>
            <a:r>
              <a:rPr lang="en-US" altLang="zh-CN" sz="1800" dirty="0"/>
              <a:t>(Internet Protocol)</a:t>
            </a:r>
            <a:r>
              <a:rPr lang="zh-CN" altLang="en-US" sz="1800" dirty="0"/>
              <a:t>又称互联网协议，是支持网间互连的数据报协议，它与</a:t>
            </a:r>
            <a:r>
              <a:rPr lang="en-US" altLang="zh-CN" sz="1800" dirty="0"/>
              <a:t>TCP</a:t>
            </a:r>
            <a:r>
              <a:rPr lang="zh-CN" altLang="en-US" sz="1800" dirty="0"/>
              <a:t>协议（传输控制协议）一起构成了</a:t>
            </a:r>
            <a:r>
              <a:rPr lang="en-US" altLang="zh-CN" sz="1800" dirty="0"/>
              <a:t>TCP/IP</a:t>
            </a:r>
            <a:r>
              <a:rPr lang="zh-CN" altLang="en-US" sz="1800" dirty="0"/>
              <a:t>协议族的核心。它提供网间连接的完善功能， 包括</a:t>
            </a:r>
            <a:r>
              <a:rPr lang="en-US" altLang="zh-CN" sz="1800" dirty="0"/>
              <a:t>IP</a:t>
            </a:r>
            <a:r>
              <a:rPr lang="zh-CN" altLang="en-US" sz="1800" dirty="0"/>
              <a:t>数据报规定互连网络范围内的</a:t>
            </a:r>
            <a:r>
              <a:rPr lang="en-US" altLang="zh-CN" sz="1800" dirty="0"/>
              <a:t>IP</a:t>
            </a:r>
            <a:r>
              <a:rPr lang="zh-CN" altLang="en-US" sz="1800" dirty="0"/>
              <a:t>地址格式。</a:t>
            </a:r>
          </a:p>
          <a:p>
            <a:pPr algn="l"/>
            <a:endParaRPr lang="zh-CN" altLang="en-US" sz="1800" dirty="0"/>
          </a:p>
          <a:p>
            <a:pPr algn="l"/>
            <a:r>
              <a:rPr lang="en-US" altLang="zh-CN" sz="1800" dirty="0"/>
              <a:t>Internet </a:t>
            </a:r>
            <a:r>
              <a:rPr lang="zh-CN" altLang="en-US" sz="1800" dirty="0"/>
              <a:t>上，为了实现连接到互联网上的结点之间的通信，必须为每个结点（入网的计算机）分配一个地址，并且应当保证这个地址是全网唯一的，这便是</a:t>
            </a:r>
            <a:r>
              <a:rPr lang="en-US" altLang="zh-CN" sz="1800" dirty="0"/>
              <a:t>IP</a:t>
            </a:r>
            <a:r>
              <a:rPr lang="zh-CN" altLang="en-US" sz="1800" dirty="0"/>
              <a:t>地址。</a:t>
            </a:r>
          </a:p>
          <a:p>
            <a:pPr algn="l"/>
            <a:endParaRPr lang="zh-CN" altLang="en-US" sz="1800" dirty="0"/>
          </a:p>
          <a:p>
            <a:pPr algn="l"/>
            <a:r>
              <a:rPr lang="zh-CN" altLang="en-US" sz="1800" dirty="0"/>
              <a:t>目前的</a:t>
            </a:r>
            <a:r>
              <a:rPr lang="en-US" altLang="zh-CN" sz="1800" dirty="0"/>
              <a:t>IP</a:t>
            </a:r>
            <a:r>
              <a:rPr lang="zh-CN" altLang="en-US" sz="1800" dirty="0"/>
              <a:t>地址（</a:t>
            </a:r>
            <a:r>
              <a:rPr lang="en-US" altLang="zh-CN" sz="1800" dirty="0"/>
              <a:t>IPv4</a:t>
            </a:r>
            <a:r>
              <a:rPr lang="zh-CN" altLang="en-US" sz="1800" dirty="0"/>
              <a:t>：</a:t>
            </a:r>
            <a:r>
              <a:rPr lang="en-US" altLang="zh-CN" sz="1800" dirty="0"/>
              <a:t>IP</a:t>
            </a:r>
            <a:r>
              <a:rPr lang="zh-CN" altLang="en-US" sz="1800" dirty="0"/>
              <a:t>第</a:t>
            </a:r>
            <a:r>
              <a:rPr lang="en-US" altLang="zh-CN" sz="1800" dirty="0"/>
              <a:t>4</a:t>
            </a:r>
            <a:r>
              <a:rPr lang="zh-CN" altLang="en-US" sz="1800" dirty="0"/>
              <a:t>版本）由</a:t>
            </a:r>
            <a:r>
              <a:rPr lang="en-US" altLang="zh-CN" sz="1800" dirty="0"/>
              <a:t>32</a:t>
            </a:r>
            <a:r>
              <a:rPr lang="zh-CN" altLang="en-US" sz="1800" dirty="0"/>
              <a:t>个二进制位表示，每</a:t>
            </a:r>
            <a:r>
              <a:rPr lang="en-US" altLang="zh-CN" sz="1800" dirty="0"/>
              <a:t>8</a:t>
            </a:r>
            <a:r>
              <a:rPr lang="zh-CN" altLang="en-US" sz="1800" dirty="0"/>
              <a:t>位二进制数为一个整数，中间由小数点间隔，如</a:t>
            </a:r>
            <a:r>
              <a:rPr lang="en-US" altLang="zh-CN" sz="1800" dirty="0"/>
              <a:t>159.226.41.98</a:t>
            </a:r>
            <a:r>
              <a:rPr lang="zh-CN" altLang="en-US" sz="1800" dirty="0"/>
              <a:t>，整个</a:t>
            </a:r>
            <a:r>
              <a:rPr lang="en-US" altLang="zh-CN" sz="1800" dirty="0"/>
              <a:t>IP</a:t>
            </a:r>
            <a:r>
              <a:rPr lang="zh-CN" altLang="en-US" sz="1800" dirty="0"/>
              <a:t>地址空间有</a:t>
            </a:r>
            <a:r>
              <a:rPr lang="en-US" altLang="zh-CN" sz="1800" dirty="0"/>
              <a:t>4</a:t>
            </a:r>
            <a:r>
              <a:rPr lang="zh-CN" altLang="en-US" sz="1800" dirty="0"/>
              <a:t>组</a:t>
            </a:r>
            <a:r>
              <a:rPr lang="en-US" altLang="zh-CN" sz="1800" dirty="0"/>
              <a:t>8</a:t>
            </a:r>
            <a:r>
              <a:rPr lang="zh-CN" altLang="en-US" sz="1800" dirty="0"/>
              <a:t>位二进制数，由表示主机所在的网络的地址（类似部队的编号）以及主机在该网络中的标识（如同士兵在该部队的编号）共同组成</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5686012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31506685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423264611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355567340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284491636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310286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a:t>
            </a:r>
          </a:p>
          <a:p>
            <a:pPr algn="l"/>
            <a:r>
              <a:rPr lang="en-US" altLang="zh-CN" sz="1800" dirty="0"/>
              <a:t>HTTP </a:t>
            </a:r>
            <a:r>
              <a:rPr lang="zh-CN" altLang="en-US" sz="1800" dirty="0"/>
              <a:t>协议是互联网的基础协议，也是网页开发的必备知</a:t>
            </a:r>
            <a:r>
              <a:rPr lang="zh-CN" altLang="en-US" sz="1800" dirty="0" smtClean="0"/>
              <a:t>识。</a:t>
            </a:r>
            <a:r>
              <a:rPr lang="en-CA" altLang="zh-CN" sz="1800" dirty="0" smtClean="0"/>
              <a:t>HTTP</a:t>
            </a:r>
            <a:r>
              <a:rPr lang="zh-CN" altLang="en-US" sz="1800" dirty="0"/>
              <a:t>协议是</a:t>
            </a:r>
            <a:r>
              <a:rPr lang="en-CA" altLang="zh-CN" sz="1800" dirty="0"/>
              <a:t>Hyper Text Transfer Protocol</a:t>
            </a:r>
            <a:r>
              <a:rPr lang="zh-CN" altLang="en-CA" sz="1800" dirty="0"/>
              <a:t>（</a:t>
            </a:r>
            <a:r>
              <a:rPr lang="zh-CN" altLang="en-US" sz="1800" dirty="0"/>
              <a:t>超文本传输协议）的缩写</a:t>
            </a:r>
            <a:r>
              <a:rPr lang="en-US" altLang="zh-CN" sz="1800" dirty="0"/>
              <a:t>,</a:t>
            </a:r>
            <a:r>
              <a:rPr lang="zh-CN" altLang="en-US" sz="1800" dirty="0"/>
              <a:t>是用于从万维网（</a:t>
            </a:r>
            <a:r>
              <a:rPr lang="en-CA" altLang="zh-CN" sz="1800" dirty="0" err="1"/>
              <a:t>WWW:World</a:t>
            </a:r>
            <a:r>
              <a:rPr lang="en-CA" altLang="zh-CN" sz="1800" dirty="0"/>
              <a:t> Wide Web </a:t>
            </a:r>
            <a:r>
              <a:rPr lang="zh-CN" altLang="en-CA" sz="1800" dirty="0"/>
              <a:t>）</a:t>
            </a:r>
            <a:r>
              <a:rPr lang="zh-CN" altLang="en-US" sz="1800" dirty="0"/>
              <a:t>服务器传输超文本到本地浏览器的传送协议</a:t>
            </a:r>
            <a:r>
              <a:rPr lang="zh-CN" altLang="en-US" sz="1800" dirty="0" smtClean="0"/>
              <a:t>。</a:t>
            </a:r>
            <a:endParaRPr lang="en-US" altLang="zh-CN" sz="1800" dirty="0" smtClean="0"/>
          </a:p>
          <a:p>
            <a:pPr algn="l"/>
            <a:r>
              <a:rPr lang="en-US" altLang="zh-CN" sz="1800" dirty="0"/>
              <a:t>HTTP</a:t>
            </a:r>
            <a:r>
              <a:rPr lang="zh-CN" altLang="en-US" sz="1800" dirty="0"/>
              <a:t>是一个基于</a:t>
            </a:r>
            <a:r>
              <a:rPr lang="en-US" altLang="zh-CN" sz="1800" dirty="0"/>
              <a:t>TCP/IP</a:t>
            </a:r>
            <a:r>
              <a:rPr lang="zh-CN" altLang="en-US" sz="1800" dirty="0"/>
              <a:t>通信协议来传递数据（</a:t>
            </a:r>
            <a:r>
              <a:rPr lang="en-US" altLang="zh-CN" sz="1800" dirty="0"/>
              <a:t>HTML </a:t>
            </a:r>
            <a:r>
              <a:rPr lang="zh-CN" altLang="en-US" sz="1800" dirty="0"/>
              <a:t>文件</a:t>
            </a:r>
            <a:r>
              <a:rPr lang="en-US" altLang="zh-CN" sz="1800" dirty="0"/>
              <a:t>, </a:t>
            </a:r>
            <a:r>
              <a:rPr lang="zh-CN" altLang="en-US" sz="1800" dirty="0"/>
              <a:t>图片文件</a:t>
            </a:r>
            <a:r>
              <a:rPr lang="en-US" altLang="zh-CN" sz="1800" dirty="0"/>
              <a:t>, </a:t>
            </a:r>
            <a:r>
              <a:rPr lang="zh-CN" altLang="en-US" sz="1800" dirty="0"/>
              <a:t>查询结果等）。</a:t>
            </a:r>
          </a:p>
          <a:p>
            <a:pPr algn="l"/>
            <a:r>
              <a:rPr lang="en-CA" sz="1800" dirty="0" smtClean="0"/>
              <a:t>http</a:t>
            </a:r>
            <a:r>
              <a:rPr lang="zh-CN" altLang="en-US" sz="1800" dirty="0"/>
              <a:t>协议规定了客户端和服务器之间的数据传输格式</a:t>
            </a:r>
            <a:r>
              <a:rPr lang="en-US" altLang="zh-CN" sz="1800" dirty="0"/>
              <a:t>.</a:t>
            </a:r>
          </a:p>
          <a:p>
            <a:pPr algn="l"/>
            <a:endParaRPr lang="en-US" altLang="zh-CN" sz="1800" dirty="0"/>
          </a:p>
          <a:p>
            <a:pPr algn="l"/>
            <a:r>
              <a:rPr lang="en-CA" sz="1800" dirty="0"/>
              <a:t>http</a:t>
            </a:r>
            <a:r>
              <a:rPr lang="zh-CN" altLang="en-US" sz="1800" dirty="0"/>
              <a:t>优点</a:t>
            </a:r>
            <a:r>
              <a:rPr lang="en-US" altLang="zh-CN" sz="1800" dirty="0"/>
              <a:t>:</a:t>
            </a:r>
          </a:p>
          <a:p>
            <a:pPr algn="l"/>
            <a:r>
              <a:rPr lang="zh-CN" altLang="en-US" sz="1800" dirty="0"/>
              <a:t>简单快速</a:t>
            </a:r>
            <a:r>
              <a:rPr lang="en-US" altLang="zh-CN" sz="1800" dirty="0"/>
              <a:t>:</a:t>
            </a:r>
          </a:p>
          <a:p>
            <a:pPr algn="l"/>
            <a:r>
              <a:rPr lang="en-CA" sz="1800" dirty="0"/>
              <a:t>http</a:t>
            </a:r>
            <a:r>
              <a:rPr lang="zh-CN" altLang="en-US" sz="1800" dirty="0"/>
              <a:t>协议简单</a:t>
            </a:r>
            <a:r>
              <a:rPr lang="en-US" altLang="zh-CN" sz="1800" dirty="0"/>
              <a:t>,</a:t>
            </a:r>
            <a:r>
              <a:rPr lang="zh-CN" altLang="en-US" sz="1800" dirty="0"/>
              <a:t>通信速度很快</a:t>
            </a:r>
            <a:r>
              <a:rPr lang="en-US" altLang="zh-CN" sz="1800" dirty="0"/>
              <a:t>;</a:t>
            </a:r>
          </a:p>
          <a:p>
            <a:pPr algn="l"/>
            <a:r>
              <a:rPr lang="zh-CN" altLang="en-US" sz="1800" dirty="0"/>
              <a:t>灵活</a:t>
            </a:r>
            <a:r>
              <a:rPr lang="en-US" altLang="zh-CN" sz="1800" dirty="0"/>
              <a:t>:</a:t>
            </a:r>
          </a:p>
          <a:p>
            <a:pPr algn="l"/>
            <a:r>
              <a:rPr lang="en-CA" sz="1800" dirty="0"/>
              <a:t>http</a:t>
            </a:r>
            <a:r>
              <a:rPr lang="zh-CN" altLang="en-US" sz="1800" dirty="0"/>
              <a:t>协议允许传输任意类型的数据</a:t>
            </a:r>
            <a:r>
              <a:rPr lang="en-US" altLang="zh-CN" sz="1800" dirty="0"/>
              <a:t>;</a:t>
            </a:r>
          </a:p>
          <a:p>
            <a:pPr algn="l"/>
            <a:r>
              <a:rPr lang="zh-CN" altLang="en-US" sz="1800" dirty="0"/>
              <a:t>短连接</a:t>
            </a:r>
            <a:r>
              <a:rPr lang="en-US" altLang="zh-CN" sz="1800" dirty="0"/>
              <a:t>:</a:t>
            </a:r>
          </a:p>
          <a:p>
            <a:pPr algn="l"/>
            <a:r>
              <a:rPr lang="en-CA" sz="1800" dirty="0"/>
              <a:t>http</a:t>
            </a:r>
            <a:r>
              <a:rPr lang="zh-CN" altLang="en-US" sz="1800" dirty="0"/>
              <a:t>协议限制每次连接只处理一个请求</a:t>
            </a:r>
            <a:r>
              <a:rPr lang="en-US" altLang="zh-CN" sz="1800" dirty="0"/>
              <a:t>,</a:t>
            </a:r>
            <a:r>
              <a:rPr lang="zh-CN" altLang="en-US" sz="1800" dirty="0"/>
              <a:t>服务器对客户端的请求作出响应后</a:t>
            </a:r>
            <a:r>
              <a:rPr lang="en-US" altLang="zh-CN" sz="1800" dirty="0"/>
              <a:t>,</a:t>
            </a:r>
            <a:r>
              <a:rPr lang="zh-CN" altLang="en-US" sz="1800" dirty="0"/>
              <a:t>马上断开连接</a:t>
            </a:r>
            <a:r>
              <a:rPr lang="en-US" altLang="zh-CN" sz="1800" dirty="0"/>
              <a:t>.</a:t>
            </a:r>
            <a:r>
              <a:rPr lang="zh-CN" altLang="en-US" sz="1800" dirty="0"/>
              <a:t>这种方式可以节省传输时间</a:t>
            </a:r>
            <a:r>
              <a:rPr lang="en-US" altLang="zh-CN" sz="1800" dirty="0"/>
              <a:t>.</a:t>
            </a:r>
            <a:endParaRPr lang="en-CA" sz="1800" dirty="0"/>
          </a:p>
        </p:txBody>
      </p:sp>
      <p:pic>
        <p:nvPicPr>
          <p:cNvPr id="5123" name="Picture 3" descr="http://www.ruanyifeng.com/blogimg/asset/2016/bg2016081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85" y="2534486"/>
            <a:ext cx="45529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1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主要特点</a:t>
            </a:r>
          </a:p>
          <a:p>
            <a:pPr algn="l"/>
            <a:endParaRPr lang="zh-CN" altLang="en-US" sz="1800" dirty="0"/>
          </a:p>
          <a:p>
            <a:pPr algn="l"/>
            <a:r>
              <a:rPr lang="en-US" altLang="zh-CN" sz="1800" dirty="0"/>
              <a:t>1</a:t>
            </a:r>
            <a:r>
              <a:rPr lang="zh-CN" altLang="en-US" sz="1800" dirty="0"/>
              <a:t>、简单快速：客户向服务器请求服务时，只需传送请求方法和路径。请求方法常用的有</a:t>
            </a:r>
            <a:r>
              <a:rPr lang="en-US" altLang="zh-CN" sz="1800" dirty="0"/>
              <a:t>GET</a:t>
            </a:r>
            <a:r>
              <a:rPr lang="zh-CN" altLang="en-US" sz="1800" dirty="0"/>
              <a:t>、</a:t>
            </a:r>
            <a:r>
              <a:rPr lang="en-US" altLang="zh-CN" sz="1800" dirty="0"/>
              <a:t>HEAD</a:t>
            </a:r>
            <a:r>
              <a:rPr lang="zh-CN" altLang="en-US" sz="1800" dirty="0"/>
              <a:t>、</a:t>
            </a:r>
            <a:r>
              <a:rPr lang="en-US" altLang="zh-CN" sz="1800" dirty="0"/>
              <a:t>POST</a:t>
            </a:r>
            <a:r>
              <a:rPr lang="zh-CN" altLang="en-US" sz="1800" dirty="0"/>
              <a:t>。每种方法规定了客户与服务器联系的类型不同。由于</a:t>
            </a:r>
            <a:r>
              <a:rPr lang="en-US" altLang="zh-CN" sz="1800" dirty="0"/>
              <a:t>HTTP</a:t>
            </a:r>
            <a:r>
              <a:rPr lang="zh-CN" altLang="en-US" sz="1800" dirty="0"/>
              <a:t>协议简单，使得</a:t>
            </a:r>
            <a:r>
              <a:rPr lang="en-US" altLang="zh-CN" sz="1800" dirty="0"/>
              <a:t>HTTP</a:t>
            </a:r>
            <a:r>
              <a:rPr lang="zh-CN" altLang="en-US" sz="1800" dirty="0"/>
              <a:t>服务器的程序规模小，因而通信速度很快。</a:t>
            </a:r>
          </a:p>
          <a:p>
            <a:pPr algn="l"/>
            <a:endParaRPr lang="zh-CN" altLang="en-US" sz="1800" dirty="0"/>
          </a:p>
          <a:p>
            <a:pPr algn="l"/>
            <a:r>
              <a:rPr lang="en-US" altLang="zh-CN" sz="1800" dirty="0"/>
              <a:t>2</a:t>
            </a:r>
            <a:r>
              <a:rPr lang="zh-CN" altLang="en-US" sz="1800" dirty="0"/>
              <a:t>、灵活：</a:t>
            </a:r>
            <a:r>
              <a:rPr lang="en-US" altLang="zh-CN" sz="1800" dirty="0"/>
              <a:t>HTTP</a:t>
            </a:r>
            <a:r>
              <a:rPr lang="zh-CN" altLang="en-US" sz="1800" dirty="0"/>
              <a:t>允许传输任意类型的数据对象。正在传输的类型由</a:t>
            </a:r>
            <a:r>
              <a:rPr lang="en-US" altLang="zh-CN" sz="1800" dirty="0"/>
              <a:t>Content-Type</a:t>
            </a:r>
            <a:r>
              <a:rPr lang="zh-CN" altLang="en-US" sz="1800" dirty="0"/>
              <a:t>加以标记。</a:t>
            </a:r>
          </a:p>
          <a:p>
            <a:pPr algn="l"/>
            <a:endParaRPr lang="zh-CN" altLang="en-US" sz="1800" dirty="0"/>
          </a:p>
          <a:p>
            <a:pPr algn="l"/>
            <a:r>
              <a:rPr lang="en-US" altLang="zh-CN" sz="1800" dirty="0"/>
              <a:t>3.</a:t>
            </a:r>
            <a:r>
              <a:rPr lang="zh-CN" altLang="en-US" sz="1800" dirty="0"/>
              <a:t>无连接：无连接的含义是限制每次连接只处理一个请求。服务器处理完客户的请求，并收到客户的应答后，即断开连接。采用这种方式可以节省传输时间。</a:t>
            </a:r>
          </a:p>
          <a:p>
            <a:pPr algn="l"/>
            <a:endParaRPr lang="zh-CN" altLang="en-US" sz="1800" dirty="0"/>
          </a:p>
          <a:p>
            <a:pPr algn="l"/>
            <a:r>
              <a:rPr lang="en-US" altLang="zh-CN" sz="1800" dirty="0"/>
              <a:t>4.</a:t>
            </a:r>
            <a:r>
              <a:rPr lang="zh-CN" altLang="en-US" sz="1800" dirty="0"/>
              <a:t>无状态：</a:t>
            </a:r>
            <a:r>
              <a:rPr lang="en-US" altLang="zh-CN" sz="1800" dirty="0"/>
              <a:t>HTTP</a:t>
            </a:r>
            <a:r>
              <a:rPr lang="zh-CN" altLang="en-US" sz="1800"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en-CA" sz="1800" dirty="0"/>
          </a:p>
        </p:txBody>
      </p:sp>
    </p:spTree>
    <p:extLst>
      <p:ext uri="{BB962C8B-B14F-4D97-AF65-F5344CB8AC3E}">
        <p14:creationId xmlns:p14="http://schemas.microsoft.com/office/powerpoint/2010/main" val="724244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Autofit/>
          </a:bodyPr>
          <a:lstStyle/>
          <a:p>
            <a:pPr algn="l"/>
            <a:r>
              <a:rPr lang="en-CA" sz="1600" dirty="0"/>
              <a:t>HTTP</a:t>
            </a:r>
            <a:r>
              <a:rPr lang="zh-CN" altLang="en-US" sz="1600" dirty="0"/>
              <a:t>之</a:t>
            </a:r>
            <a:r>
              <a:rPr lang="en-CA" sz="1600" dirty="0"/>
              <a:t>URL</a:t>
            </a:r>
          </a:p>
          <a:p>
            <a:pPr algn="l"/>
            <a:r>
              <a:rPr lang="en-CA" sz="1600" dirty="0" smtClean="0"/>
              <a:t>HTTP</a:t>
            </a:r>
            <a:r>
              <a:rPr lang="zh-CN" altLang="en-US" sz="1600" dirty="0"/>
              <a:t>使用统一资源标识符（</a:t>
            </a:r>
            <a:r>
              <a:rPr lang="en-CA" sz="1600" dirty="0"/>
              <a:t>Uniform Resource Identifiers, URI）</a:t>
            </a:r>
            <a:r>
              <a:rPr lang="zh-CN" altLang="en-US" sz="1600" dirty="0"/>
              <a:t>来传输数据和建立连接。</a:t>
            </a:r>
            <a:r>
              <a:rPr lang="en-CA" sz="1600" dirty="0"/>
              <a:t>URL</a:t>
            </a:r>
            <a:r>
              <a:rPr lang="zh-CN" altLang="en-US" sz="1600" dirty="0"/>
              <a:t>是一种特殊类型的</a:t>
            </a:r>
            <a:r>
              <a:rPr lang="en-CA" sz="1600" dirty="0"/>
              <a:t>URI，</a:t>
            </a:r>
            <a:r>
              <a:rPr lang="zh-CN" altLang="en-US" sz="1600" dirty="0"/>
              <a:t>包含了用于查找某个资源的足够的信</a:t>
            </a:r>
            <a:r>
              <a:rPr lang="zh-CN" altLang="en-US" sz="1600" dirty="0" smtClean="0"/>
              <a:t>息，</a:t>
            </a:r>
            <a:r>
              <a:rPr lang="en-CA" sz="1600" dirty="0" smtClean="0"/>
              <a:t>URL</a:t>
            </a:r>
            <a:r>
              <a:rPr lang="en-CA" sz="1600" dirty="0"/>
              <a:t>,</a:t>
            </a:r>
            <a:r>
              <a:rPr lang="zh-CN" altLang="en-US" sz="1600" dirty="0"/>
              <a:t>全称是</a:t>
            </a:r>
            <a:r>
              <a:rPr lang="en-CA" sz="1600" dirty="0" err="1"/>
              <a:t>UniformResourceLocator</a:t>
            </a:r>
            <a:r>
              <a:rPr lang="en-CA" sz="1600" dirty="0"/>
              <a:t>, </a:t>
            </a:r>
            <a:r>
              <a:rPr lang="zh-CN" altLang="en-US" sz="1600" dirty="0"/>
              <a:t>中文叫统一资源定位符</a:t>
            </a:r>
            <a:r>
              <a:rPr lang="en-US" altLang="zh-CN" sz="1600" dirty="0"/>
              <a:t>,</a:t>
            </a:r>
            <a:r>
              <a:rPr lang="zh-CN" altLang="en-US" sz="1600" dirty="0"/>
              <a:t>是互联网上用来标识某一处资源的地址。以下面这个</a:t>
            </a:r>
            <a:r>
              <a:rPr lang="en-CA" sz="1600" dirty="0"/>
              <a:t>URL</a:t>
            </a:r>
            <a:r>
              <a:rPr lang="zh-CN" altLang="en-US" sz="1600" dirty="0"/>
              <a:t>为例，介绍下普通</a:t>
            </a:r>
            <a:r>
              <a:rPr lang="en-CA" sz="1600" dirty="0"/>
              <a:t>URL</a:t>
            </a:r>
            <a:r>
              <a:rPr lang="zh-CN" altLang="en-US" sz="1600" dirty="0"/>
              <a:t>的各部分组成：</a:t>
            </a:r>
          </a:p>
          <a:p>
            <a:pPr algn="l"/>
            <a:r>
              <a:rPr lang="en-CA" sz="1600" dirty="0" smtClean="0"/>
              <a:t>http</a:t>
            </a:r>
            <a:r>
              <a:rPr lang="en-CA" sz="1600" dirty="0"/>
              <a:t>://</a:t>
            </a:r>
            <a:r>
              <a:rPr lang="en-CA" sz="1600" dirty="0" smtClean="0"/>
              <a:t>www.</a:t>
            </a:r>
            <a:r>
              <a:rPr lang="en-US" altLang="zh-CN" sz="1600" dirty="0" smtClean="0"/>
              <a:t>google</a:t>
            </a:r>
            <a:r>
              <a:rPr lang="en-CA" sz="1600" dirty="0" smtClean="0"/>
              <a:t>.com:8080/news/</a:t>
            </a:r>
            <a:r>
              <a:rPr lang="en-CA" sz="1600" dirty="0" err="1" smtClean="0"/>
              <a:t>index.asp?boardID</a:t>
            </a:r>
            <a:r>
              <a:rPr lang="en-CA" sz="1600" dirty="0" smtClean="0"/>
              <a:t>=5&amp;ID=24618&amp;page=1#name</a:t>
            </a:r>
            <a:endParaRPr lang="en-CA" sz="1600" dirty="0"/>
          </a:p>
          <a:p>
            <a:pPr algn="l"/>
            <a:r>
              <a:rPr lang="zh-CN" altLang="en-US" sz="1600" dirty="0" smtClean="0"/>
              <a:t>从</a:t>
            </a:r>
            <a:r>
              <a:rPr lang="zh-CN" altLang="en-US" sz="1600" dirty="0"/>
              <a:t>上面的</a:t>
            </a:r>
            <a:r>
              <a:rPr lang="en-CA" sz="1600" dirty="0"/>
              <a:t>URL</a:t>
            </a:r>
            <a:r>
              <a:rPr lang="zh-CN" altLang="en-US" sz="1600" dirty="0"/>
              <a:t>可以看出，一个完整的</a:t>
            </a:r>
            <a:r>
              <a:rPr lang="en-CA" sz="1600" dirty="0"/>
              <a:t>URL</a:t>
            </a:r>
            <a:r>
              <a:rPr lang="zh-CN" altLang="en-US" sz="1600" dirty="0"/>
              <a:t>包括以下几部分：</a:t>
            </a:r>
          </a:p>
          <a:p>
            <a:pPr algn="l"/>
            <a:r>
              <a:rPr lang="en-US" altLang="zh-CN" sz="1600" dirty="0"/>
              <a:t>1.</a:t>
            </a:r>
            <a:r>
              <a:rPr lang="zh-CN" altLang="en-US" sz="1600" dirty="0"/>
              <a:t>协议部分：该</a:t>
            </a:r>
            <a:r>
              <a:rPr lang="en-CA" sz="1600" dirty="0"/>
              <a:t>URL</a:t>
            </a:r>
            <a:r>
              <a:rPr lang="zh-CN" altLang="en-US" sz="1600" dirty="0"/>
              <a:t>的协议部分为“</a:t>
            </a:r>
            <a:r>
              <a:rPr lang="en-CA" sz="1600" dirty="0"/>
              <a:t>http：”，</a:t>
            </a:r>
            <a:r>
              <a:rPr lang="zh-CN" altLang="en-US" sz="1600" dirty="0"/>
              <a:t>这代表网页使用的是</a:t>
            </a:r>
            <a:r>
              <a:rPr lang="en-CA" sz="1600" dirty="0"/>
              <a:t>HTTP</a:t>
            </a:r>
            <a:r>
              <a:rPr lang="zh-CN" altLang="en-US" sz="1600" dirty="0"/>
              <a:t>协议。在</a:t>
            </a:r>
            <a:r>
              <a:rPr lang="en-CA" sz="1600" dirty="0"/>
              <a:t>Internet</a:t>
            </a:r>
            <a:r>
              <a:rPr lang="zh-CN" altLang="en-US" sz="1600" dirty="0"/>
              <a:t>中可以使用多种协议，如</a:t>
            </a:r>
            <a:r>
              <a:rPr lang="en-CA" sz="1600" dirty="0"/>
              <a:t>HTTP，FTP</a:t>
            </a:r>
            <a:r>
              <a:rPr lang="zh-CN" altLang="en-US" sz="1600" dirty="0"/>
              <a:t>等等本例中使用的是</a:t>
            </a:r>
            <a:r>
              <a:rPr lang="en-CA" sz="1600" dirty="0"/>
              <a:t>HTTP</a:t>
            </a:r>
            <a:r>
              <a:rPr lang="zh-CN" altLang="en-US" sz="1600" dirty="0"/>
              <a:t>协议。在</a:t>
            </a:r>
            <a:r>
              <a:rPr lang="en-US" altLang="zh-CN" sz="1600" dirty="0"/>
              <a:t>"</a:t>
            </a:r>
            <a:r>
              <a:rPr lang="en-CA" sz="1600" dirty="0"/>
              <a:t>HTTP"</a:t>
            </a:r>
            <a:r>
              <a:rPr lang="zh-CN" altLang="en-US" sz="1600" dirty="0"/>
              <a:t>后面的“</a:t>
            </a:r>
            <a:r>
              <a:rPr lang="en-US" altLang="zh-CN" sz="1600" dirty="0"/>
              <a:t>//”</a:t>
            </a:r>
            <a:r>
              <a:rPr lang="zh-CN" altLang="en-US" sz="1600" dirty="0"/>
              <a:t>为分隔符</a:t>
            </a:r>
          </a:p>
          <a:p>
            <a:pPr algn="l"/>
            <a:r>
              <a:rPr lang="en-US" altLang="zh-CN" sz="1600" dirty="0" smtClean="0"/>
              <a:t>2</a:t>
            </a:r>
            <a:r>
              <a:rPr lang="en-US" altLang="zh-CN" sz="1600" dirty="0"/>
              <a:t>.</a:t>
            </a:r>
            <a:r>
              <a:rPr lang="zh-CN" altLang="en-US" sz="1600" dirty="0"/>
              <a:t>域名部分：该</a:t>
            </a:r>
            <a:r>
              <a:rPr lang="en-CA" sz="1600" dirty="0"/>
              <a:t>URL</a:t>
            </a:r>
            <a:r>
              <a:rPr lang="zh-CN" altLang="en-US" sz="1600" dirty="0"/>
              <a:t>的域名部分为“</a:t>
            </a:r>
            <a:r>
              <a:rPr lang="en-CA" sz="1600" dirty="0" smtClean="0"/>
              <a:t>www.google.com</a:t>
            </a:r>
            <a:r>
              <a:rPr lang="en-CA" sz="1600" dirty="0"/>
              <a:t>”。</a:t>
            </a:r>
            <a:r>
              <a:rPr lang="zh-CN" altLang="en-US" sz="1600" dirty="0"/>
              <a:t>一个</a:t>
            </a:r>
            <a:r>
              <a:rPr lang="en-CA" sz="1600" dirty="0"/>
              <a:t>URL</a:t>
            </a:r>
            <a:r>
              <a:rPr lang="zh-CN" altLang="en-US" sz="1600" dirty="0"/>
              <a:t>中，也可以使用</a:t>
            </a:r>
            <a:r>
              <a:rPr lang="en-CA" sz="1600" dirty="0"/>
              <a:t>IP</a:t>
            </a:r>
            <a:r>
              <a:rPr lang="zh-CN" altLang="en-US" sz="1600" dirty="0"/>
              <a:t>地址作为域名使用</a:t>
            </a:r>
          </a:p>
          <a:p>
            <a:pPr algn="l"/>
            <a:r>
              <a:rPr lang="en-US" altLang="zh-CN" sz="1600" dirty="0" smtClean="0"/>
              <a:t>3</a:t>
            </a:r>
            <a:r>
              <a:rPr lang="en-US" altLang="zh-CN" sz="1600" dirty="0"/>
              <a:t>.</a:t>
            </a:r>
            <a:r>
              <a:rPr lang="zh-CN" altLang="en-US" sz="1600" dirty="0"/>
              <a:t>端口部分：跟在域名后面的是端口，域名和端口之间使用“</a:t>
            </a:r>
            <a:r>
              <a:rPr lang="en-US" altLang="zh-CN" sz="1600" dirty="0"/>
              <a:t>:”</a:t>
            </a:r>
            <a:r>
              <a:rPr lang="zh-CN" altLang="en-US" sz="1600" dirty="0"/>
              <a:t>作为分隔符。端口不是一个</a:t>
            </a:r>
            <a:r>
              <a:rPr lang="en-CA" sz="1600" dirty="0"/>
              <a:t>URL</a:t>
            </a:r>
            <a:r>
              <a:rPr lang="zh-CN" altLang="en-US" sz="1600" dirty="0"/>
              <a:t>必须的部分，如果省略端口部分，将采用默认端口</a:t>
            </a:r>
          </a:p>
          <a:p>
            <a:pPr algn="l"/>
            <a:r>
              <a:rPr lang="en-US" altLang="zh-CN" sz="1600" dirty="0" smtClean="0"/>
              <a:t>4</a:t>
            </a:r>
            <a:r>
              <a:rPr lang="en-US" altLang="zh-CN" sz="1600" dirty="0"/>
              <a:t>.</a:t>
            </a:r>
            <a:r>
              <a:rPr lang="zh-CN" altLang="en-US" sz="1600" dirty="0"/>
              <a:t>虚拟目录部分：从域名后的第一个“</a:t>
            </a:r>
            <a:r>
              <a:rPr lang="en-US" altLang="zh-CN" sz="1600" dirty="0"/>
              <a:t>/”</a:t>
            </a:r>
            <a:r>
              <a:rPr lang="zh-CN" altLang="en-US" sz="1600" dirty="0"/>
              <a:t>开始到最后一个“</a:t>
            </a:r>
            <a:r>
              <a:rPr lang="en-US" altLang="zh-CN" sz="1600" dirty="0"/>
              <a:t>/”</a:t>
            </a:r>
            <a:r>
              <a:rPr lang="zh-CN" altLang="en-US" sz="1600" dirty="0"/>
              <a:t>为止，是虚拟目录部分。虚拟目录也不是一个</a:t>
            </a:r>
            <a:r>
              <a:rPr lang="en-CA" sz="1600" dirty="0"/>
              <a:t>URL</a:t>
            </a:r>
            <a:r>
              <a:rPr lang="zh-CN" altLang="en-US" sz="1600" dirty="0"/>
              <a:t>必须的部分。本例中的虚拟目录是“</a:t>
            </a:r>
            <a:r>
              <a:rPr lang="en-US" altLang="zh-CN" sz="1600" dirty="0"/>
              <a:t>/</a:t>
            </a:r>
            <a:r>
              <a:rPr lang="en-CA" sz="1600" dirty="0"/>
              <a:t>news/”</a:t>
            </a:r>
          </a:p>
          <a:p>
            <a:pPr algn="l"/>
            <a:r>
              <a:rPr lang="en-CA" sz="1600" dirty="0" smtClean="0"/>
              <a:t>5</a:t>
            </a:r>
            <a:r>
              <a:rPr lang="en-CA" sz="1600" dirty="0"/>
              <a:t>.</a:t>
            </a:r>
            <a:r>
              <a:rPr lang="zh-CN" altLang="en-US" sz="1600" dirty="0"/>
              <a:t>文件名部分：从域名后的最后一个“</a:t>
            </a:r>
            <a:r>
              <a:rPr lang="en-US" altLang="zh-CN" sz="1600" dirty="0"/>
              <a:t>/”</a:t>
            </a:r>
            <a:r>
              <a:rPr lang="zh-CN" altLang="en-US" sz="1600" dirty="0"/>
              <a:t>开始到“？”为止，是文件名部分，如果没有“</a:t>
            </a:r>
            <a:r>
              <a:rPr lang="en-US" altLang="zh-CN" sz="1600" dirty="0"/>
              <a:t>?”,</a:t>
            </a:r>
            <a:r>
              <a:rPr lang="zh-CN" altLang="en-US" sz="1600" dirty="0"/>
              <a:t>则是从域名后的最后一个“</a:t>
            </a:r>
            <a:r>
              <a:rPr lang="en-US" altLang="zh-CN" sz="1600" dirty="0"/>
              <a:t>/”</a:t>
            </a:r>
            <a:r>
              <a:rPr lang="zh-CN" altLang="en-US" sz="1600" dirty="0"/>
              <a:t>开始到“</a:t>
            </a:r>
            <a:r>
              <a:rPr lang="en-US" altLang="zh-CN" sz="1600" dirty="0"/>
              <a:t>#”</a:t>
            </a:r>
            <a:r>
              <a:rPr lang="zh-CN" altLang="en-US" sz="1600" dirty="0"/>
              <a:t>为止，是文件部分，如果没有“？”和“</a:t>
            </a:r>
            <a:r>
              <a:rPr lang="en-US" altLang="zh-CN" sz="1600" dirty="0"/>
              <a:t>#”</a:t>
            </a:r>
            <a:r>
              <a:rPr lang="zh-CN" altLang="en-US" sz="1600" dirty="0"/>
              <a:t>，那么从域名后的最后一个“</a:t>
            </a:r>
            <a:r>
              <a:rPr lang="en-US" altLang="zh-CN" sz="1600" dirty="0"/>
              <a:t>/”</a:t>
            </a:r>
            <a:r>
              <a:rPr lang="zh-CN" altLang="en-US" sz="1600" dirty="0"/>
              <a:t>开始到结束，都是文件名部分。本例中的文件名是“</a:t>
            </a:r>
            <a:r>
              <a:rPr lang="en-CA" sz="1600" dirty="0"/>
              <a:t>index.asp”。</a:t>
            </a:r>
            <a:r>
              <a:rPr lang="zh-CN" altLang="en-US" sz="1600" dirty="0"/>
              <a:t>文件名部分也不是一个</a:t>
            </a:r>
            <a:r>
              <a:rPr lang="en-CA" sz="1600" dirty="0"/>
              <a:t>URL</a:t>
            </a:r>
            <a:r>
              <a:rPr lang="zh-CN" altLang="en-US" sz="1600" dirty="0"/>
              <a:t>必须的部分，如果省略该部分，则使用默认的文件名</a:t>
            </a:r>
          </a:p>
          <a:p>
            <a:pPr algn="l"/>
            <a:r>
              <a:rPr lang="en-US" altLang="zh-CN" sz="1600" dirty="0" smtClean="0"/>
              <a:t>6</a:t>
            </a:r>
            <a:r>
              <a:rPr lang="en-US" altLang="zh-CN" sz="1600" dirty="0"/>
              <a:t>.</a:t>
            </a:r>
            <a:r>
              <a:rPr lang="zh-CN" altLang="en-US" sz="1600" dirty="0"/>
              <a:t>锚部分：从“</a:t>
            </a:r>
            <a:r>
              <a:rPr lang="en-US" altLang="zh-CN" sz="1600" dirty="0"/>
              <a:t>#”</a:t>
            </a:r>
            <a:r>
              <a:rPr lang="zh-CN" altLang="en-US" sz="1600" dirty="0"/>
              <a:t>开始到最后，都是锚部分。本例中的锚部分是“</a:t>
            </a:r>
            <a:r>
              <a:rPr lang="en-CA" sz="1600" dirty="0"/>
              <a:t>name”。</a:t>
            </a:r>
            <a:r>
              <a:rPr lang="zh-CN" altLang="en-US" sz="1600" dirty="0"/>
              <a:t>锚部分也不是一个</a:t>
            </a:r>
            <a:r>
              <a:rPr lang="en-CA" sz="1600" dirty="0"/>
              <a:t>URL</a:t>
            </a:r>
            <a:r>
              <a:rPr lang="zh-CN" altLang="en-US" sz="1600" dirty="0"/>
              <a:t>必须的部分</a:t>
            </a:r>
          </a:p>
          <a:p>
            <a:pPr algn="l"/>
            <a:r>
              <a:rPr lang="en-US" altLang="zh-CN" sz="1600" dirty="0" smtClean="0"/>
              <a:t>7</a:t>
            </a:r>
            <a:r>
              <a:rPr lang="en-US" altLang="zh-CN" sz="1600" dirty="0"/>
              <a:t>.</a:t>
            </a:r>
            <a:r>
              <a:rPr lang="zh-CN" altLang="en-US" sz="1600" dirty="0"/>
              <a:t>参数部分：从“？”开始到“</a:t>
            </a:r>
            <a:r>
              <a:rPr lang="en-US" altLang="zh-CN" sz="1600" dirty="0"/>
              <a:t>#”</a:t>
            </a:r>
            <a:r>
              <a:rPr lang="zh-CN" altLang="en-US" sz="1600" dirty="0"/>
              <a:t>为止之间的部分为参数部分，又称搜索部分、查询部分。本例中的参数部分为“</a:t>
            </a:r>
            <a:r>
              <a:rPr lang="en-CA" sz="1600" dirty="0" err="1"/>
              <a:t>boardID</a:t>
            </a:r>
            <a:r>
              <a:rPr lang="en-CA" sz="1600" dirty="0"/>
              <a:t>=5&amp;ID=24618&amp;page=1”。</a:t>
            </a:r>
            <a:r>
              <a:rPr lang="zh-CN" altLang="en-US" sz="1600" dirty="0"/>
              <a:t>参数可以允许有多个参数，参数与参数之间用“</a:t>
            </a:r>
            <a:r>
              <a:rPr lang="en-US" altLang="zh-CN" sz="1600" dirty="0"/>
              <a:t>&amp;”</a:t>
            </a:r>
            <a:r>
              <a:rPr lang="zh-CN" altLang="en-US" sz="1600" dirty="0"/>
              <a:t>作为分隔符。</a:t>
            </a:r>
            <a:endParaRPr lang="en-CA" sz="1600" dirty="0"/>
          </a:p>
        </p:txBody>
      </p:sp>
    </p:spTree>
    <p:extLst>
      <p:ext uri="{BB962C8B-B14F-4D97-AF65-F5344CB8AC3E}">
        <p14:creationId xmlns:p14="http://schemas.microsoft.com/office/powerpoint/2010/main" val="441284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两台计算机在使用</a:t>
            </a:r>
            <a:r>
              <a:rPr lang="en-US" altLang="zh-CN" sz="1800" dirty="0"/>
              <a:t>HTTP</a:t>
            </a:r>
            <a:r>
              <a:rPr lang="zh-CN" altLang="en-US" sz="1800" dirty="0"/>
              <a:t>通信在一条线路上的必须是一端为客户端，一端为服务器；</a:t>
            </a:r>
          </a:p>
          <a:p>
            <a:pPr algn="l"/>
            <a:r>
              <a:rPr lang="en-US" altLang="zh-CN" sz="1800" dirty="0"/>
              <a:t>HTTP</a:t>
            </a:r>
            <a:r>
              <a:rPr lang="zh-CN" altLang="en-US" sz="1800" dirty="0"/>
              <a:t>协议规定请求从客户端发出，最后服务器端响应该请求并返回；</a:t>
            </a:r>
          </a:p>
          <a:p>
            <a:pPr algn="l"/>
            <a:r>
              <a:rPr lang="en-US" altLang="zh-CN" sz="1800" dirty="0"/>
              <a:t>HTTP</a:t>
            </a:r>
            <a:r>
              <a:rPr lang="zh-CN" altLang="en-US" sz="1800" dirty="0"/>
              <a:t>是不保存状态，即无状态协议，于是为了实现保持状态功能引入了</a:t>
            </a:r>
            <a:r>
              <a:rPr lang="en-US" altLang="zh-CN" sz="1800" dirty="0"/>
              <a:t>Cookie</a:t>
            </a:r>
            <a:r>
              <a:rPr lang="zh-CN" altLang="en-US" sz="1800" dirty="0"/>
              <a:t>技术</a:t>
            </a:r>
            <a:r>
              <a:rPr lang="zh-CN" altLang="en-US" sz="1800" dirty="0" smtClean="0"/>
              <a:t>；</a:t>
            </a:r>
            <a:endParaRPr lang="en-US" altLang="zh-CN" sz="1800" dirty="0" smtClean="0"/>
          </a:p>
          <a:p>
            <a:pPr algn="l"/>
            <a:endParaRPr lang="en-US" sz="1800" dirty="0"/>
          </a:p>
          <a:p>
            <a:pPr algn="l"/>
            <a:r>
              <a:rPr lang="en-US" altLang="zh-CN" sz="1800" dirty="0"/>
              <a:t>HTTP</a:t>
            </a:r>
            <a:r>
              <a:rPr lang="zh-CN" altLang="en-US" sz="1800" dirty="0"/>
              <a:t>是一种能够获取如</a:t>
            </a:r>
            <a:r>
              <a:rPr lang="en-US" altLang="zh-CN" sz="1800" dirty="0"/>
              <a:t>HTML</a:t>
            </a:r>
            <a:r>
              <a:rPr lang="zh-CN" altLang="en-US" sz="1800" dirty="0"/>
              <a:t>这样网络资源的协议。它是</a:t>
            </a:r>
            <a:r>
              <a:rPr lang="en-US" altLang="zh-CN" sz="1800" dirty="0"/>
              <a:t>Web</a:t>
            </a:r>
            <a:r>
              <a:rPr lang="zh-CN" altLang="en-US" sz="1800" dirty="0"/>
              <a:t>上数据交换的基础，是一种</a:t>
            </a:r>
            <a:r>
              <a:rPr lang="en-US" altLang="zh-CN" sz="1800" dirty="0"/>
              <a:t>client-server</a:t>
            </a:r>
            <a:r>
              <a:rPr lang="zh-CN" altLang="en-US" sz="1800" dirty="0"/>
              <a:t>协议，也就是说请求通常是由像浏览器这样的接受方发起的。一个完整的</a:t>
            </a:r>
            <a:r>
              <a:rPr lang="en-US" altLang="zh-CN" sz="1800" dirty="0"/>
              <a:t>web</a:t>
            </a:r>
            <a:r>
              <a:rPr lang="zh-CN" altLang="en-US" sz="1800" dirty="0"/>
              <a:t>文档是由不同的子文档重新组建而成的，像是文本、布局描述、图片、视频、脚本等等。</a:t>
            </a:r>
            <a:endParaRPr lang="en-CA" sz="1800" dirty="0"/>
          </a:p>
        </p:txBody>
      </p:sp>
    </p:spTree>
    <p:extLst>
      <p:ext uri="{BB962C8B-B14F-4D97-AF65-F5344CB8AC3E}">
        <p14:creationId xmlns:p14="http://schemas.microsoft.com/office/powerpoint/2010/main" val="3285768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Web document is the composition of different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399" y="622477"/>
            <a:ext cx="8258175"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35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协议的使用</a:t>
            </a:r>
          </a:p>
          <a:p>
            <a:pPr algn="l"/>
            <a:r>
              <a:rPr lang="zh-CN" altLang="en-US" sz="1800" dirty="0" smtClean="0"/>
              <a:t>请</a:t>
            </a:r>
            <a:r>
              <a:rPr lang="zh-CN" altLang="en-US" sz="1800" dirty="0"/>
              <a:t>求</a:t>
            </a:r>
            <a:r>
              <a:rPr lang="en-US" altLang="zh-CN" sz="1800" dirty="0"/>
              <a:t>:</a:t>
            </a:r>
            <a:r>
              <a:rPr lang="zh-CN" altLang="en-US" sz="1800" dirty="0"/>
              <a:t>客户端向服务器索要数据</a:t>
            </a:r>
            <a:r>
              <a:rPr lang="en-US" altLang="zh-CN" sz="1800" dirty="0"/>
              <a:t>.</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请求包含</a:t>
            </a:r>
            <a:r>
              <a:rPr lang="en-US" altLang="zh-CN" sz="1800" dirty="0"/>
              <a:t>'</a:t>
            </a:r>
            <a:r>
              <a:rPr lang="zh-CN" altLang="en-US" sz="1800" dirty="0"/>
              <a:t>请求行</a:t>
            </a:r>
            <a:r>
              <a:rPr lang="en-US" altLang="zh-CN" sz="1800" dirty="0"/>
              <a:t>','</a:t>
            </a:r>
            <a:r>
              <a:rPr lang="zh-CN" altLang="en-US" sz="1800" dirty="0"/>
              <a:t>请求头</a:t>
            </a:r>
            <a:r>
              <a:rPr lang="en-US" altLang="zh-CN" sz="1800" dirty="0"/>
              <a:t>','</a:t>
            </a:r>
            <a:r>
              <a:rPr lang="zh-CN" altLang="en-US" sz="1800" dirty="0"/>
              <a:t>请求体</a:t>
            </a:r>
            <a:r>
              <a:rPr lang="en-US" altLang="zh-CN" sz="1800" dirty="0"/>
              <a:t>'</a:t>
            </a:r>
            <a:r>
              <a:rPr lang="zh-CN" altLang="en-US" sz="1800" dirty="0"/>
              <a:t>三个部分</a:t>
            </a:r>
            <a:r>
              <a:rPr lang="en-US" altLang="zh-CN" sz="1800" dirty="0"/>
              <a:t>;</a:t>
            </a:r>
          </a:p>
          <a:p>
            <a:pPr algn="l"/>
            <a:r>
              <a:rPr lang="zh-CN" altLang="en-US" sz="1800" dirty="0" smtClean="0"/>
              <a:t>请</a:t>
            </a:r>
            <a:r>
              <a:rPr lang="zh-CN" altLang="en-US" sz="1800" dirty="0"/>
              <a:t>求行：包含了请求方法</a:t>
            </a:r>
            <a:r>
              <a:rPr lang="en-US" altLang="zh-CN" sz="1800" dirty="0"/>
              <a:t>,</a:t>
            </a:r>
            <a:r>
              <a:rPr lang="zh-CN" altLang="en-US" sz="1800" dirty="0"/>
              <a:t>请求资源路径</a:t>
            </a:r>
            <a:r>
              <a:rPr lang="en-US" altLang="zh-CN" sz="1800" dirty="0"/>
              <a:t>,</a:t>
            </a:r>
            <a:r>
              <a:rPr lang="en-CA" sz="1800" dirty="0"/>
              <a:t>http</a:t>
            </a:r>
            <a:r>
              <a:rPr lang="zh-CN" altLang="en-US" sz="1800" dirty="0"/>
              <a:t>协议版本</a:t>
            </a:r>
            <a:r>
              <a:rPr lang="en-US" altLang="zh-CN" sz="1800" dirty="0"/>
              <a:t>. "</a:t>
            </a:r>
            <a:r>
              <a:rPr lang="en-CA" sz="1800" dirty="0"/>
              <a:t>GET /resources/images/ HTTP/1.1"</a:t>
            </a:r>
          </a:p>
          <a:p>
            <a:pPr algn="l"/>
            <a:r>
              <a:rPr lang="zh-CN" altLang="en-US" sz="1800" dirty="0"/>
              <a:t>请求头</a:t>
            </a:r>
            <a:r>
              <a:rPr lang="en-US" altLang="zh-CN" sz="1800" dirty="0"/>
              <a:t>:</a:t>
            </a:r>
            <a:r>
              <a:rPr lang="zh-CN" altLang="en-US" sz="1800" dirty="0"/>
              <a:t>包含了对客户端的环境描述</a:t>
            </a:r>
            <a:r>
              <a:rPr lang="en-US" altLang="zh-CN" sz="1800" dirty="0"/>
              <a:t>,</a:t>
            </a:r>
            <a:r>
              <a:rPr lang="zh-CN" altLang="en-US" sz="1800" dirty="0"/>
              <a:t>客户端请求的主机地址等信息</a:t>
            </a:r>
            <a:r>
              <a:rPr lang="en-US" altLang="zh-CN" sz="1800" dirty="0"/>
              <a:t>.</a:t>
            </a:r>
          </a:p>
          <a:p>
            <a:pPr algn="l"/>
            <a:r>
              <a:rPr lang="en-CA" sz="1800" dirty="0"/>
              <a:t>Accept: text/html ( </a:t>
            </a:r>
            <a:r>
              <a:rPr lang="zh-CN" altLang="en-US" sz="1800" dirty="0"/>
              <a:t>客户端所能接收的数据类型 </a:t>
            </a:r>
            <a:r>
              <a:rPr lang="en-US" altLang="zh-CN" sz="1800" dirty="0"/>
              <a:t>)</a:t>
            </a:r>
          </a:p>
          <a:p>
            <a:pPr algn="l"/>
            <a:r>
              <a:rPr lang="en-CA" sz="1800" dirty="0"/>
              <a:t>Accept-Language: </a:t>
            </a:r>
            <a:r>
              <a:rPr lang="en-CA" sz="1800" dirty="0" err="1"/>
              <a:t>zh-cn</a:t>
            </a:r>
            <a:r>
              <a:rPr lang="en-CA" sz="1800" dirty="0"/>
              <a:t> ( </a:t>
            </a:r>
            <a:r>
              <a:rPr lang="zh-CN" altLang="en-US" sz="1800" dirty="0"/>
              <a:t>客户端的语言环境 </a:t>
            </a:r>
            <a:r>
              <a:rPr lang="en-US" altLang="zh-CN" sz="1800" dirty="0"/>
              <a:t>)</a:t>
            </a:r>
          </a:p>
          <a:p>
            <a:pPr algn="l"/>
            <a:r>
              <a:rPr lang="en-CA" sz="1800" dirty="0"/>
              <a:t>Accept-Encoding: </a:t>
            </a:r>
            <a:r>
              <a:rPr lang="en-CA" sz="1800" dirty="0" err="1"/>
              <a:t>gzip</a:t>
            </a:r>
            <a:r>
              <a:rPr lang="en-CA" sz="1800" dirty="0"/>
              <a:t>( </a:t>
            </a:r>
            <a:r>
              <a:rPr lang="zh-CN" altLang="en-US" sz="1800" dirty="0"/>
              <a:t>客户端支持的数据压缩格式 </a:t>
            </a:r>
            <a:r>
              <a:rPr lang="en-US" altLang="zh-CN" sz="1800" dirty="0"/>
              <a:t>)</a:t>
            </a:r>
          </a:p>
          <a:p>
            <a:pPr algn="l"/>
            <a:r>
              <a:rPr lang="en-CA" sz="1800" dirty="0"/>
              <a:t>Host: m.baidu.com( </a:t>
            </a:r>
            <a:r>
              <a:rPr lang="zh-CN" altLang="en-US" sz="1800" dirty="0"/>
              <a:t>客户端想访问的服务器主机地址 </a:t>
            </a:r>
            <a:r>
              <a:rPr lang="en-US" altLang="zh-CN" sz="1800" dirty="0"/>
              <a:t>)</a:t>
            </a:r>
          </a:p>
          <a:p>
            <a:pPr algn="l"/>
            <a:r>
              <a:rPr lang="en-CA" sz="1800" dirty="0"/>
              <a:t>User-Agent: Mozilla/5.0(</a:t>
            </a:r>
            <a:r>
              <a:rPr lang="en-CA" sz="1800" dirty="0" err="1"/>
              <a:t>Macintosh;Intel</a:t>
            </a:r>
            <a:r>
              <a:rPr lang="en-CA" sz="1800" dirty="0"/>
              <a:t> Mac OS X10.10 rv:37.0) Gecko/20100101Firefox/37.0( </a:t>
            </a:r>
            <a:r>
              <a:rPr lang="zh-CN" altLang="en-US" sz="1800" dirty="0"/>
              <a:t>客户端的类型</a:t>
            </a:r>
            <a:r>
              <a:rPr lang="en-US" altLang="zh-CN" sz="1800" dirty="0"/>
              <a:t>,</a:t>
            </a:r>
            <a:r>
              <a:rPr lang="zh-CN" altLang="en-US" sz="1800" dirty="0"/>
              <a:t>客户端的软件环境 </a:t>
            </a:r>
            <a:r>
              <a:rPr lang="en-US" altLang="zh-CN" sz="1800" dirty="0"/>
              <a:t>)</a:t>
            </a:r>
          </a:p>
          <a:p>
            <a:pPr algn="l"/>
            <a:r>
              <a:rPr lang="zh-CN" altLang="en-US" sz="1800" dirty="0"/>
              <a:t>请求体</a:t>
            </a:r>
            <a:r>
              <a:rPr lang="en-US" altLang="zh-CN" sz="1800" dirty="0"/>
              <a:t>:</a:t>
            </a:r>
            <a:r>
              <a:rPr lang="zh-CN" altLang="en-US" sz="1800" dirty="0"/>
              <a:t>客户端发给服务器的具体数据</a:t>
            </a:r>
            <a:r>
              <a:rPr lang="en-US" altLang="zh-CN" sz="1800" dirty="0"/>
              <a:t>,</a:t>
            </a:r>
            <a:r>
              <a:rPr lang="zh-CN" altLang="en-US" sz="1800" dirty="0"/>
              <a:t>比如文件</a:t>
            </a:r>
            <a:r>
              <a:rPr lang="en-US" altLang="zh-CN" sz="1800" dirty="0"/>
              <a:t>/</a:t>
            </a:r>
            <a:r>
              <a:rPr lang="zh-CN" altLang="en-US" sz="1800" dirty="0"/>
              <a:t>图片</a:t>
            </a:r>
            <a:r>
              <a:rPr lang="zh-CN" altLang="en-US" sz="1800" dirty="0" smtClean="0"/>
              <a:t>等</a:t>
            </a:r>
            <a:endParaRPr lang="en-US" altLang="zh-CN" sz="1800" dirty="0" smtClean="0"/>
          </a:p>
          <a:p>
            <a:pPr algn="l"/>
            <a:r>
              <a:rPr lang="en-CA" sz="1800" dirty="0"/>
              <a:t>GET / HTTP/1.0</a:t>
            </a:r>
          </a:p>
          <a:p>
            <a:pPr algn="l"/>
            <a:r>
              <a:rPr lang="en-CA" sz="1800" dirty="0"/>
              <a:t>User-Agent: Mozilla/5.0 (Macintosh; Intel Mac OS X 10_10_5)</a:t>
            </a:r>
          </a:p>
          <a:p>
            <a:pPr algn="l"/>
            <a:r>
              <a:rPr lang="en-CA" sz="1800" dirty="0"/>
              <a:t>Accept: */*</a:t>
            </a:r>
          </a:p>
        </p:txBody>
      </p:sp>
    </p:spTree>
    <p:extLst>
      <p:ext uri="{BB962C8B-B14F-4D97-AF65-F5344CB8AC3E}">
        <p14:creationId xmlns:p14="http://schemas.microsoft.com/office/powerpoint/2010/main" val="2118139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384719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响应</a:t>
            </a:r>
            <a:r>
              <a:rPr lang="en-US" altLang="zh-CN" sz="1800" dirty="0"/>
              <a:t>:</a:t>
            </a:r>
            <a:r>
              <a:rPr lang="zh-CN" altLang="en-US" sz="1800" dirty="0"/>
              <a:t>服务器返回客户端想要的数据</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响应包含</a:t>
            </a:r>
            <a:r>
              <a:rPr lang="en-US" altLang="zh-CN" sz="1800" dirty="0"/>
              <a:t>'</a:t>
            </a:r>
            <a:r>
              <a:rPr lang="zh-CN" altLang="en-US" sz="1800" dirty="0"/>
              <a:t>状态行</a:t>
            </a:r>
            <a:r>
              <a:rPr lang="en-US" altLang="zh-CN" sz="1800" dirty="0"/>
              <a:t>','</a:t>
            </a:r>
            <a:r>
              <a:rPr lang="zh-CN" altLang="en-US" sz="1800" dirty="0"/>
              <a:t>响应头</a:t>
            </a:r>
            <a:r>
              <a:rPr lang="en-US" altLang="zh-CN" sz="1800" dirty="0"/>
              <a:t>','</a:t>
            </a:r>
            <a:r>
              <a:rPr lang="zh-CN" altLang="en-US" sz="1800" dirty="0"/>
              <a:t>实体内容</a:t>
            </a:r>
            <a:r>
              <a:rPr lang="en-US" altLang="zh-CN" sz="1800" dirty="0"/>
              <a:t>'</a:t>
            </a:r>
            <a:r>
              <a:rPr lang="zh-CN" altLang="en-US" sz="1800" dirty="0"/>
              <a:t>三个部分</a:t>
            </a:r>
            <a:r>
              <a:rPr lang="en-US" altLang="zh-CN" sz="1800" dirty="0"/>
              <a:t>;</a:t>
            </a:r>
          </a:p>
          <a:p>
            <a:pPr algn="l"/>
            <a:endParaRPr lang="en-US" altLang="zh-CN" sz="1800" dirty="0"/>
          </a:p>
          <a:p>
            <a:pPr algn="l"/>
            <a:r>
              <a:rPr lang="zh-CN" altLang="en-US" sz="1800" dirty="0"/>
              <a:t>状态行</a:t>
            </a:r>
            <a:r>
              <a:rPr lang="en-US" altLang="zh-CN" sz="1800" dirty="0"/>
              <a:t>:</a:t>
            </a:r>
            <a:r>
              <a:rPr lang="zh-CN" altLang="en-US" sz="1800" dirty="0"/>
              <a:t>包含了</a:t>
            </a:r>
            <a:r>
              <a:rPr lang="en-CA" sz="1800" dirty="0"/>
              <a:t>http</a:t>
            </a:r>
            <a:r>
              <a:rPr lang="zh-CN" altLang="en-US" sz="1800" dirty="0"/>
              <a:t>协议版本</a:t>
            </a:r>
            <a:r>
              <a:rPr lang="en-US" altLang="zh-CN" sz="1800" dirty="0"/>
              <a:t>,</a:t>
            </a:r>
            <a:r>
              <a:rPr lang="zh-CN" altLang="en-US" sz="1800" dirty="0"/>
              <a:t>状态吗</a:t>
            </a:r>
            <a:r>
              <a:rPr lang="en-US" altLang="zh-CN" sz="1800" dirty="0"/>
              <a:t>,</a:t>
            </a:r>
            <a:r>
              <a:rPr lang="zh-CN" altLang="en-US" sz="1800" dirty="0"/>
              <a:t>状态英文名称</a:t>
            </a:r>
            <a:r>
              <a:rPr lang="en-US" altLang="zh-CN" sz="1800" dirty="0"/>
              <a:t>.</a:t>
            </a:r>
          </a:p>
          <a:p>
            <a:pPr algn="l"/>
            <a:r>
              <a:rPr lang="en-US" altLang="zh-CN" sz="1800" dirty="0"/>
              <a:t>"</a:t>
            </a:r>
            <a:r>
              <a:rPr lang="en-CA" sz="1800" dirty="0"/>
              <a:t>HTTP/1.1 200 OK"</a:t>
            </a:r>
          </a:p>
          <a:p>
            <a:pPr algn="l"/>
            <a:r>
              <a:rPr lang="zh-CN" altLang="en-US" sz="1800" dirty="0"/>
              <a:t>响应头</a:t>
            </a:r>
            <a:r>
              <a:rPr lang="en-US" altLang="zh-CN" sz="1800" dirty="0"/>
              <a:t>:</a:t>
            </a:r>
            <a:r>
              <a:rPr lang="zh-CN" altLang="en-US" sz="1800" dirty="0"/>
              <a:t>包含了对服务器的描述</a:t>
            </a:r>
            <a:r>
              <a:rPr lang="en-US" altLang="zh-CN" sz="1800" dirty="0"/>
              <a:t>,</a:t>
            </a:r>
            <a:r>
              <a:rPr lang="zh-CN" altLang="en-US" sz="1800" dirty="0"/>
              <a:t>对返回数据的描述</a:t>
            </a:r>
            <a:r>
              <a:rPr lang="en-US" altLang="zh-CN" sz="1800" dirty="0"/>
              <a:t>.</a:t>
            </a:r>
          </a:p>
          <a:p>
            <a:pPr algn="l"/>
            <a:r>
              <a:rPr lang="en-CA" sz="1800" dirty="0"/>
              <a:t>Content-Encoding: </a:t>
            </a:r>
            <a:r>
              <a:rPr lang="en-CA" sz="1800" dirty="0" err="1"/>
              <a:t>gzip</a:t>
            </a:r>
            <a:r>
              <a:rPr lang="en-CA" sz="1800" dirty="0"/>
              <a:t>(</a:t>
            </a:r>
            <a:r>
              <a:rPr lang="zh-CN" altLang="en-US" sz="1800" dirty="0"/>
              <a:t>服务器支持的数据压缩格式</a:t>
            </a:r>
            <a:r>
              <a:rPr lang="en-US" altLang="zh-CN" sz="1800" dirty="0"/>
              <a:t>) </a:t>
            </a:r>
            <a:r>
              <a:rPr lang="en-CA" sz="1800" dirty="0"/>
              <a:t>Content-Length: 1528(</a:t>
            </a:r>
            <a:r>
              <a:rPr lang="zh-CN" altLang="en-US" sz="1800" dirty="0"/>
              <a:t>返回数据的长度</a:t>
            </a:r>
            <a:r>
              <a:rPr lang="en-US" altLang="zh-CN" sz="1800" dirty="0"/>
              <a:t>)</a:t>
            </a:r>
          </a:p>
          <a:p>
            <a:pPr algn="l"/>
            <a:r>
              <a:rPr lang="en-CA" sz="1800" dirty="0" err="1"/>
              <a:t>Content-Type:application</a:t>
            </a:r>
            <a:r>
              <a:rPr lang="en-CA" sz="1800" dirty="0"/>
              <a:t>/</a:t>
            </a:r>
            <a:r>
              <a:rPr lang="en-CA" sz="1800" dirty="0" err="1"/>
              <a:t>xhtml+xml;charset</a:t>
            </a:r>
            <a:r>
              <a:rPr lang="en-CA" sz="1800" dirty="0"/>
              <a:t>=utf-8(</a:t>
            </a:r>
            <a:r>
              <a:rPr lang="zh-CN" altLang="en-US" sz="1800" dirty="0"/>
              <a:t>返回数据的类型</a:t>
            </a:r>
            <a:r>
              <a:rPr lang="en-US" altLang="zh-CN" sz="1800" dirty="0"/>
              <a:t>)</a:t>
            </a:r>
          </a:p>
          <a:p>
            <a:pPr algn="l"/>
            <a:r>
              <a:rPr lang="en-CA" sz="1800" dirty="0"/>
              <a:t>Date: Mon,15Jun201509:06:46GMT(</a:t>
            </a:r>
            <a:r>
              <a:rPr lang="zh-CN" altLang="en-US" sz="1800" dirty="0"/>
              <a:t>响应的时间</a:t>
            </a:r>
            <a:r>
              <a:rPr lang="en-US" altLang="zh-CN" sz="1800" dirty="0"/>
              <a:t>) </a:t>
            </a:r>
            <a:r>
              <a:rPr lang="en-CA" sz="1800" dirty="0"/>
              <a:t>Server: apache (</a:t>
            </a:r>
            <a:r>
              <a:rPr lang="zh-CN" altLang="en-US" sz="1800" dirty="0"/>
              <a:t>服务器类型</a:t>
            </a:r>
            <a:r>
              <a:rPr lang="en-US" altLang="zh-CN" sz="1800" dirty="0"/>
              <a:t>)</a:t>
            </a:r>
          </a:p>
          <a:p>
            <a:pPr algn="l"/>
            <a:r>
              <a:rPr lang="zh-CN" altLang="en-US" sz="1800" dirty="0"/>
              <a:t>实体内容</a:t>
            </a:r>
            <a:r>
              <a:rPr lang="en-US" altLang="zh-CN" sz="1800" dirty="0"/>
              <a:t>:</a:t>
            </a:r>
            <a:r>
              <a:rPr lang="zh-CN" altLang="en-US" sz="1800" dirty="0"/>
              <a:t>服务器返回给客户端的具体数据</a:t>
            </a:r>
            <a:r>
              <a:rPr lang="en-US" altLang="zh-CN" sz="1800" dirty="0"/>
              <a:t>(</a:t>
            </a:r>
            <a:r>
              <a:rPr lang="zh-CN" altLang="en-US" sz="1800" dirty="0"/>
              <a:t>图片</a:t>
            </a:r>
            <a:r>
              <a:rPr lang="en-US" altLang="zh-CN" sz="1800" dirty="0"/>
              <a:t>/</a:t>
            </a:r>
            <a:r>
              <a:rPr lang="en-CA" sz="1800" dirty="0"/>
              <a:t>html/</a:t>
            </a:r>
            <a:r>
              <a:rPr lang="zh-CN" altLang="en-US" sz="1800" dirty="0"/>
              <a:t>文件</a:t>
            </a:r>
            <a:r>
              <a:rPr lang="en-US" altLang="zh-CN" sz="1800" dirty="0" smtClean="0"/>
              <a:t>...).</a:t>
            </a:r>
          </a:p>
          <a:p>
            <a:pPr algn="l"/>
            <a:endParaRPr lang="en-US" sz="1800" dirty="0"/>
          </a:p>
          <a:p>
            <a:pPr algn="l"/>
            <a:r>
              <a:rPr lang="en-CA" sz="1800" dirty="0"/>
              <a:t>HTTP/1.0 200 OK </a:t>
            </a:r>
          </a:p>
          <a:p>
            <a:pPr algn="l"/>
            <a:r>
              <a:rPr lang="en-CA" sz="1800" dirty="0"/>
              <a:t>Content-Type: text/plain</a:t>
            </a:r>
          </a:p>
          <a:p>
            <a:pPr algn="l"/>
            <a:r>
              <a:rPr lang="en-CA" sz="1800" dirty="0"/>
              <a:t>Content-Length: 137582</a:t>
            </a:r>
          </a:p>
          <a:p>
            <a:pPr algn="l"/>
            <a:r>
              <a:rPr lang="en-CA" sz="1800" dirty="0"/>
              <a:t>Expires: Thu, 05 Dec 1997 16:00:00 GMT</a:t>
            </a:r>
          </a:p>
          <a:p>
            <a:pPr algn="l"/>
            <a:r>
              <a:rPr lang="en-CA" sz="1800" dirty="0"/>
              <a:t>Last-Modified: Wed, 5 August 1996 15:55:28 GMT</a:t>
            </a:r>
          </a:p>
          <a:p>
            <a:pPr algn="l"/>
            <a:r>
              <a:rPr lang="en-CA" sz="1800" dirty="0"/>
              <a:t>Server: Apache 0.84</a:t>
            </a:r>
          </a:p>
          <a:p>
            <a:pPr algn="l"/>
            <a:endParaRPr lang="en-CA" sz="1800" dirty="0"/>
          </a:p>
          <a:p>
            <a:pPr algn="l"/>
            <a:r>
              <a:rPr lang="en-CA" sz="1800" dirty="0"/>
              <a:t>&lt;html&gt;</a:t>
            </a:r>
          </a:p>
          <a:p>
            <a:pPr algn="l"/>
            <a:r>
              <a:rPr lang="en-CA" sz="1800" dirty="0"/>
              <a:t>  &lt;body&gt;Hello World&lt;/body&gt;</a:t>
            </a:r>
          </a:p>
          <a:p>
            <a:pPr algn="l"/>
            <a:r>
              <a:rPr lang="en-CA" sz="1800" dirty="0"/>
              <a:t>&lt;/html&gt;</a:t>
            </a:r>
          </a:p>
        </p:txBody>
      </p:sp>
    </p:spTree>
    <p:extLst>
      <p:ext uri="{BB962C8B-B14F-4D97-AF65-F5344CB8AC3E}">
        <p14:creationId xmlns:p14="http://schemas.microsoft.com/office/powerpoint/2010/main" val="1850439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关于字符的编码，</a:t>
            </a:r>
            <a:r>
              <a:rPr lang="en-US" altLang="zh-CN" sz="1800" dirty="0"/>
              <a:t>1.0</a:t>
            </a:r>
            <a:r>
              <a:rPr lang="zh-CN" altLang="en-US" sz="1800" dirty="0"/>
              <a:t>版规定，头信息必须是 </a:t>
            </a:r>
            <a:r>
              <a:rPr lang="en-US" altLang="zh-CN" sz="1800" dirty="0"/>
              <a:t>ASCII </a:t>
            </a:r>
            <a:r>
              <a:rPr lang="zh-CN" altLang="en-US" sz="1800" dirty="0"/>
              <a:t>码，后面的数据可以是任何格式。因此，服务器回应的时候，必须告诉客户端，数据是什么格式，这就是</a:t>
            </a:r>
            <a:r>
              <a:rPr lang="en-US" altLang="zh-CN" sz="1800" dirty="0"/>
              <a:t>Content-Type</a:t>
            </a:r>
            <a:r>
              <a:rPr lang="zh-CN" altLang="en-US" sz="1800" dirty="0"/>
              <a:t>字段的作用。</a:t>
            </a:r>
          </a:p>
          <a:p>
            <a:pPr algn="l"/>
            <a:r>
              <a:rPr lang="zh-CN" altLang="en-US" sz="1800" dirty="0"/>
              <a:t>下面是一些常见的</a:t>
            </a:r>
            <a:r>
              <a:rPr lang="en-US" altLang="zh-CN" sz="1800" dirty="0"/>
              <a:t>Content-Type</a:t>
            </a:r>
            <a:r>
              <a:rPr lang="zh-CN" altLang="en-US" sz="1800" dirty="0"/>
              <a:t>字段的值</a:t>
            </a:r>
            <a:r>
              <a:rPr lang="zh-CN" altLang="en-US" sz="1800" dirty="0" smtClean="0"/>
              <a:t>。</a:t>
            </a:r>
            <a:endParaRPr lang="en-US" altLang="zh-CN" sz="1800" dirty="0" smtClean="0"/>
          </a:p>
          <a:p>
            <a:pPr algn="l"/>
            <a:r>
              <a:rPr lang="en-CA" sz="1800" dirty="0"/>
              <a:t>text/plain</a:t>
            </a:r>
          </a:p>
          <a:p>
            <a:pPr algn="l"/>
            <a:r>
              <a:rPr lang="en-CA" sz="1800" dirty="0"/>
              <a:t>text/html</a:t>
            </a:r>
          </a:p>
          <a:p>
            <a:pPr algn="l"/>
            <a:r>
              <a:rPr lang="en-CA" sz="1800" dirty="0"/>
              <a:t>text/</a:t>
            </a:r>
            <a:r>
              <a:rPr lang="en-CA" sz="1800" dirty="0" err="1"/>
              <a:t>css</a:t>
            </a:r>
            <a:endParaRPr lang="en-CA" sz="1800" dirty="0"/>
          </a:p>
          <a:p>
            <a:pPr algn="l"/>
            <a:r>
              <a:rPr lang="en-CA" sz="1800" dirty="0"/>
              <a:t>image/jpeg</a:t>
            </a:r>
          </a:p>
          <a:p>
            <a:pPr algn="l"/>
            <a:r>
              <a:rPr lang="en-CA" sz="1800" dirty="0"/>
              <a:t>image/</a:t>
            </a:r>
            <a:r>
              <a:rPr lang="en-CA" sz="1800" dirty="0" err="1"/>
              <a:t>png</a:t>
            </a:r>
            <a:endParaRPr lang="en-CA" sz="1800" dirty="0"/>
          </a:p>
          <a:p>
            <a:pPr algn="l"/>
            <a:r>
              <a:rPr lang="en-CA" sz="1800" dirty="0"/>
              <a:t>image/</a:t>
            </a:r>
            <a:r>
              <a:rPr lang="en-CA" sz="1800" dirty="0" err="1"/>
              <a:t>svg+xml</a:t>
            </a:r>
            <a:endParaRPr lang="en-CA" sz="1800" dirty="0"/>
          </a:p>
          <a:p>
            <a:pPr algn="l"/>
            <a:r>
              <a:rPr lang="en-CA" sz="1800" dirty="0"/>
              <a:t>audio/mp4</a:t>
            </a:r>
          </a:p>
          <a:p>
            <a:pPr algn="l"/>
            <a:r>
              <a:rPr lang="en-CA" sz="1800" dirty="0"/>
              <a:t>video/mp4</a:t>
            </a:r>
          </a:p>
          <a:p>
            <a:pPr algn="l"/>
            <a:r>
              <a:rPr lang="en-CA" sz="1800" dirty="0"/>
              <a:t>application/</a:t>
            </a:r>
            <a:r>
              <a:rPr lang="en-CA" sz="1800" dirty="0" err="1"/>
              <a:t>javascript</a:t>
            </a:r>
            <a:endParaRPr lang="en-CA" sz="1800" dirty="0"/>
          </a:p>
          <a:p>
            <a:pPr algn="l"/>
            <a:r>
              <a:rPr lang="en-CA" sz="1800" dirty="0"/>
              <a:t>application/pdf</a:t>
            </a:r>
          </a:p>
          <a:p>
            <a:pPr algn="l"/>
            <a:r>
              <a:rPr lang="en-CA" sz="1800" dirty="0"/>
              <a:t>application/zip</a:t>
            </a:r>
          </a:p>
          <a:p>
            <a:pPr algn="l"/>
            <a:r>
              <a:rPr lang="en-CA" sz="1800" dirty="0"/>
              <a:t>application/</a:t>
            </a:r>
            <a:r>
              <a:rPr lang="en-CA" sz="1800" dirty="0" err="1"/>
              <a:t>atom+xml</a:t>
            </a:r>
            <a:endParaRPr lang="en-CA" sz="1800" dirty="0"/>
          </a:p>
        </p:txBody>
      </p:sp>
    </p:spTree>
    <p:extLst>
      <p:ext uri="{BB962C8B-B14F-4D97-AF65-F5344CB8AC3E}">
        <p14:creationId xmlns:p14="http://schemas.microsoft.com/office/powerpoint/2010/main" val="222067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这些数据类型总称为</a:t>
            </a:r>
            <a:r>
              <a:rPr lang="en-CA" sz="1800" dirty="0"/>
              <a:t>MIME type，</a:t>
            </a:r>
            <a:r>
              <a:rPr lang="zh-CN" altLang="en-US" sz="1800" dirty="0"/>
              <a:t>每个值包括一级类型和二级类型，之间用斜杠分隔。</a:t>
            </a:r>
          </a:p>
          <a:p>
            <a:pPr algn="l"/>
            <a:r>
              <a:rPr lang="zh-CN" altLang="en-US" sz="1800" dirty="0"/>
              <a:t>除了预定义的类型，厂商也可以自定义类型。</a:t>
            </a:r>
          </a:p>
          <a:p>
            <a:pPr algn="l"/>
            <a:endParaRPr lang="zh-CN" altLang="en-US" sz="1800" dirty="0"/>
          </a:p>
          <a:p>
            <a:pPr algn="l"/>
            <a:r>
              <a:rPr lang="en-CA" sz="1800" dirty="0"/>
              <a:t>application/</a:t>
            </a:r>
            <a:r>
              <a:rPr lang="en-CA" sz="1800" dirty="0" err="1"/>
              <a:t>vnd.debian.binary</a:t>
            </a:r>
            <a:r>
              <a:rPr lang="en-CA" sz="1800" dirty="0"/>
              <a:t>-package</a:t>
            </a:r>
          </a:p>
          <a:p>
            <a:pPr algn="l"/>
            <a:r>
              <a:rPr lang="zh-CN" altLang="en-US" sz="1800" dirty="0"/>
              <a:t>上面的类型表明，发送的是</a:t>
            </a:r>
            <a:r>
              <a:rPr lang="en-CA" sz="1800" dirty="0" err="1"/>
              <a:t>Debian</a:t>
            </a:r>
            <a:r>
              <a:rPr lang="zh-CN" altLang="en-US" sz="1800" dirty="0"/>
              <a:t>系统的二进制数据包。</a:t>
            </a:r>
          </a:p>
          <a:p>
            <a:pPr algn="l"/>
            <a:r>
              <a:rPr lang="en-CA" sz="1800" dirty="0"/>
              <a:t>MIME type</a:t>
            </a:r>
            <a:r>
              <a:rPr lang="zh-CN" altLang="en-US" sz="1800" dirty="0"/>
              <a:t>还可以在尾部使用分号，添加参数。</a:t>
            </a:r>
          </a:p>
          <a:p>
            <a:pPr algn="l"/>
            <a:endParaRPr lang="zh-CN" altLang="en-US" sz="1800" dirty="0"/>
          </a:p>
          <a:p>
            <a:pPr algn="l"/>
            <a:r>
              <a:rPr lang="en-CA" sz="1800" dirty="0"/>
              <a:t>Content-Type: text/html; charset=utf-8</a:t>
            </a:r>
          </a:p>
          <a:p>
            <a:pPr algn="l"/>
            <a:r>
              <a:rPr lang="zh-CN" altLang="en-US" sz="1800" dirty="0"/>
              <a:t>上面的类型表明，发送的是网页，而且编码是</a:t>
            </a:r>
            <a:r>
              <a:rPr lang="en-CA" sz="1800" dirty="0"/>
              <a:t>UTF-8。</a:t>
            </a:r>
          </a:p>
          <a:p>
            <a:pPr algn="l"/>
            <a:r>
              <a:rPr lang="zh-CN" altLang="en-US" sz="1800" dirty="0"/>
              <a:t>客户端请求的时候，可以使用</a:t>
            </a:r>
            <a:r>
              <a:rPr lang="en-CA" sz="1800" dirty="0"/>
              <a:t>Accept</a:t>
            </a:r>
            <a:r>
              <a:rPr lang="zh-CN" altLang="en-US" sz="1800" dirty="0"/>
              <a:t>字段声明自己可以接受哪些数据格式。</a:t>
            </a:r>
          </a:p>
          <a:p>
            <a:pPr algn="l"/>
            <a:endParaRPr lang="zh-CN" altLang="en-US" sz="1800" dirty="0"/>
          </a:p>
          <a:p>
            <a:pPr algn="l"/>
            <a:r>
              <a:rPr lang="en-CA" sz="1800" dirty="0"/>
              <a:t>Accept: */*</a:t>
            </a:r>
          </a:p>
        </p:txBody>
      </p:sp>
    </p:spTree>
    <p:extLst>
      <p:ext uri="{BB962C8B-B14F-4D97-AF65-F5344CB8AC3E}">
        <p14:creationId xmlns:p14="http://schemas.microsoft.com/office/powerpoint/2010/main" val="95039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协议定义了很多方法对应不同的资源操作</a:t>
            </a:r>
            <a:r>
              <a:rPr lang="en-US" altLang="zh-CN" sz="1800" dirty="0"/>
              <a:t>,</a:t>
            </a:r>
            <a:r>
              <a:rPr lang="zh-CN" altLang="en-US" sz="1800" dirty="0"/>
              <a:t>其中最常用的是</a:t>
            </a:r>
            <a:r>
              <a:rPr lang="en-CA" sz="1800" dirty="0"/>
              <a:t>GET</a:t>
            </a:r>
            <a:r>
              <a:rPr lang="zh-CN" altLang="en-US" sz="1800" dirty="0"/>
              <a:t>和</a:t>
            </a:r>
            <a:r>
              <a:rPr lang="en-CA" sz="1800" dirty="0"/>
              <a:t>POST</a:t>
            </a:r>
            <a:r>
              <a:rPr lang="zh-CN" altLang="en-US" sz="1800" dirty="0"/>
              <a:t>方法</a:t>
            </a:r>
            <a:r>
              <a:rPr lang="zh-CN" altLang="en-US" sz="1800" dirty="0" smtClean="0"/>
              <a:t>。</a:t>
            </a:r>
            <a:endParaRPr lang="en-US" altLang="zh-CN" sz="1800" dirty="0" smtClean="0"/>
          </a:p>
          <a:p>
            <a:pPr algn="l"/>
            <a:r>
              <a:rPr lang="zh-CN" altLang="en-US" sz="1800" dirty="0"/>
              <a:t>在请求</a:t>
            </a:r>
            <a:r>
              <a:rPr lang="en-US" altLang="zh-CN" sz="1800" dirty="0"/>
              <a:t>URL</a:t>
            </a:r>
            <a:r>
              <a:rPr lang="zh-CN" altLang="en-US" sz="1800" dirty="0"/>
              <a:t>后面以</a:t>
            </a:r>
            <a:r>
              <a:rPr lang="en-US" altLang="zh-CN" sz="1800" dirty="0"/>
              <a:t>?</a:t>
            </a:r>
            <a:r>
              <a:rPr lang="zh-CN" altLang="en-US" sz="1800" dirty="0"/>
              <a:t>的形式跟上发给服务器的参数</a:t>
            </a:r>
            <a:r>
              <a:rPr lang="en-US" altLang="zh-CN" sz="1800" dirty="0"/>
              <a:t>,</a:t>
            </a:r>
            <a:r>
              <a:rPr lang="zh-CN" altLang="en-US" sz="1800" dirty="0"/>
              <a:t>参数以</a:t>
            </a:r>
            <a:r>
              <a:rPr lang="en-US" altLang="zh-CN" sz="1800" dirty="0"/>
              <a:t>"</a:t>
            </a:r>
            <a:r>
              <a:rPr lang="zh-CN" altLang="en-US" sz="1800" dirty="0"/>
              <a:t>参数名</a:t>
            </a:r>
            <a:r>
              <a:rPr lang="en-US" altLang="zh-CN" sz="1800" dirty="0"/>
              <a:t>"="</a:t>
            </a:r>
            <a:r>
              <a:rPr lang="zh-CN" altLang="en-US" sz="1800" dirty="0"/>
              <a:t>参数值</a:t>
            </a:r>
            <a:r>
              <a:rPr lang="en-US" altLang="zh-CN" sz="1800" dirty="0"/>
              <a:t>"</a:t>
            </a:r>
            <a:r>
              <a:rPr lang="zh-CN" altLang="en-US" sz="1800" dirty="0"/>
              <a:t>的形式拼接</a:t>
            </a:r>
            <a:r>
              <a:rPr lang="en-US" altLang="zh-CN" sz="1800" dirty="0"/>
              <a:t>,</a:t>
            </a:r>
            <a:r>
              <a:rPr lang="zh-CN" altLang="en-US" sz="1800" dirty="0"/>
              <a:t>多个参数之间用</a:t>
            </a:r>
            <a:r>
              <a:rPr lang="en-US" altLang="zh-CN" sz="1800" dirty="0"/>
              <a:t>&amp;</a:t>
            </a:r>
            <a:r>
              <a:rPr lang="zh-CN" altLang="en-US" sz="1800" dirty="0"/>
              <a:t>分隔</a:t>
            </a:r>
            <a:r>
              <a:rPr lang="en-US" altLang="zh-CN" sz="1800" dirty="0"/>
              <a:t>;</a:t>
            </a:r>
            <a:r>
              <a:rPr lang="zh-CN" altLang="en-US" sz="1800" dirty="0"/>
              <a:t/>
            </a:r>
            <a:br>
              <a:rPr lang="zh-CN" altLang="en-US" sz="1800" dirty="0"/>
            </a:br>
            <a:r>
              <a:rPr lang="en-US" altLang="zh-CN" sz="1800" dirty="0"/>
              <a:t>GET</a:t>
            </a:r>
            <a:r>
              <a:rPr lang="zh-CN" altLang="en-US" sz="1800" dirty="0"/>
              <a:t>的本质是从服务器得到数据</a:t>
            </a:r>
            <a:r>
              <a:rPr lang="en-US" altLang="zh-CN" sz="1800" dirty="0"/>
              <a:t>,</a:t>
            </a:r>
            <a:r>
              <a:rPr lang="zh-CN" altLang="en-US" sz="1800" dirty="0"/>
              <a:t>效率更高</a:t>
            </a:r>
            <a:r>
              <a:rPr lang="en-US" altLang="zh-CN" sz="1800" dirty="0"/>
              <a:t>.</a:t>
            </a:r>
            <a:r>
              <a:rPr lang="zh-CN" altLang="en-US" sz="1800" dirty="0"/>
              <a:t>并且</a:t>
            </a:r>
            <a:r>
              <a:rPr lang="en-US" altLang="zh-CN" sz="1800" dirty="0"/>
              <a:t>GET</a:t>
            </a:r>
            <a:r>
              <a:rPr lang="zh-CN" altLang="en-US" sz="1800" dirty="0"/>
              <a:t>请求可以被缓存</a:t>
            </a:r>
            <a:r>
              <a:rPr lang="en-US" altLang="zh-CN" sz="1800" dirty="0"/>
              <a:t>.</a:t>
            </a:r>
            <a:r>
              <a:rPr lang="zh-CN" altLang="en-US" sz="1800" dirty="0"/>
              <a:t/>
            </a:r>
            <a:br>
              <a:rPr lang="zh-CN" altLang="en-US" sz="1800" dirty="0"/>
            </a:br>
            <a:r>
              <a:rPr lang="zh-CN" altLang="en-US" sz="1800" dirty="0"/>
              <a:t>注意</a:t>
            </a:r>
            <a:r>
              <a:rPr lang="en-US" altLang="zh-CN" sz="1800" dirty="0"/>
              <a:t>:GET</a:t>
            </a:r>
            <a:r>
              <a:rPr lang="zh-CN" altLang="en-US" sz="1800" dirty="0"/>
              <a:t>的长度是有限制的</a:t>
            </a:r>
            <a:r>
              <a:rPr lang="en-US" altLang="zh-CN" sz="1800" dirty="0"/>
              <a:t>,</a:t>
            </a:r>
            <a:r>
              <a:rPr lang="zh-CN" altLang="en-US" sz="1800" dirty="0"/>
              <a:t>不同的浏览器有不同的长度限制</a:t>
            </a:r>
            <a:r>
              <a:rPr lang="en-US" altLang="zh-CN" sz="1800" dirty="0"/>
              <a:t>,</a:t>
            </a:r>
            <a:r>
              <a:rPr lang="zh-CN" altLang="en-US" sz="1800" dirty="0"/>
              <a:t>一般在</a:t>
            </a:r>
            <a:r>
              <a:rPr lang="en-US" altLang="zh-CN" sz="1800" dirty="0"/>
              <a:t>2~8K</a:t>
            </a:r>
            <a:r>
              <a:rPr lang="zh-CN" altLang="en-US" sz="1800" dirty="0"/>
              <a:t>之间</a:t>
            </a:r>
            <a:r>
              <a:rPr lang="en-US" altLang="zh-CN" sz="1800" dirty="0" smtClean="0"/>
              <a:t>;</a:t>
            </a:r>
          </a:p>
          <a:p>
            <a:pPr algn="l"/>
            <a:endParaRPr lang="en-US" sz="1800" dirty="0"/>
          </a:p>
          <a:p>
            <a:pPr algn="l"/>
            <a:r>
              <a:rPr lang="en-US" altLang="zh-CN" sz="1800" dirty="0"/>
              <a:t>POST</a:t>
            </a:r>
            <a:r>
              <a:rPr lang="zh-CN" altLang="en-US" sz="1800" dirty="0"/>
              <a:t>的本质是向服务器发送数据</a:t>
            </a:r>
            <a:r>
              <a:rPr lang="en-US" altLang="zh-CN" sz="1800" dirty="0"/>
              <a:t>,</a:t>
            </a:r>
            <a:r>
              <a:rPr lang="zh-CN" altLang="en-US" sz="1800" dirty="0"/>
              <a:t>也可以获得服务器处理之后的结果</a:t>
            </a:r>
            <a:r>
              <a:rPr lang="en-US" altLang="zh-CN" sz="1800" dirty="0"/>
              <a:t>,</a:t>
            </a:r>
            <a:r>
              <a:rPr lang="zh-CN" altLang="en-US" sz="1800" dirty="0"/>
              <a:t>效率不如</a:t>
            </a:r>
            <a:r>
              <a:rPr lang="en-US" altLang="zh-CN" sz="1800" dirty="0"/>
              <a:t>GET.POST</a:t>
            </a:r>
            <a:r>
              <a:rPr lang="zh-CN" altLang="en-US" sz="1800" dirty="0"/>
              <a:t>请求不可以被缓存</a:t>
            </a:r>
            <a:r>
              <a:rPr lang="en-US" altLang="zh-CN" sz="1800" dirty="0"/>
              <a:t>,</a:t>
            </a:r>
            <a:r>
              <a:rPr lang="zh-CN" altLang="en-US" sz="1800" dirty="0"/>
              <a:t>每次刷新之后都需要重新提交表单</a:t>
            </a:r>
            <a:r>
              <a:rPr lang="en-US" altLang="zh-CN" sz="1800" dirty="0"/>
              <a:t>.</a:t>
            </a:r>
            <a:r>
              <a:rPr lang="zh-CN" altLang="en-US" sz="1800" dirty="0"/>
              <a:t/>
            </a:r>
            <a:br>
              <a:rPr lang="zh-CN" altLang="en-US" sz="1800" dirty="0"/>
            </a:br>
            <a:r>
              <a:rPr lang="zh-CN" altLang="en-US" sz="1800" dirty="0"/>
              <a:t>发送给服务器的参数全部放在</a:t>
            </a:r>
            <a:r>
              <a:rPr lang="en-US" altLang="zh-CN" sz="1800" dirty="0"/>
              <a:t>'</a:t>
            </a:r>
            <a:r>
              <a:rPr lang="zh-CN" altLang="en-US" sz="1800" dirty="0"/>
              <a:t>请求体</a:t>
            </a:r>
            <a:r>
              <a:rPr lang="en-US" altLang="zh-CN" sz="1800" dirty="0"/>
              <a:t>'</a:t>
            </a:r>
            <a:r>
              <a:rPr lang="zh-CN" altLang="en-US" sz="1800" dirty="0"/>
              <a:t>中</a:t>
            </a:r>
            <a:r>
              <a:rPr lang="en-US" altLang="zh-CN" sz="1800" dirty="0"/>
              <a:t>;</a:t>
            </a:r>
            <a:r>
              <a:rPr lang="zh-CN" altLang="en-US" sz="1800" dirty="0"/>
              <a:t/>
            </a:r>
            <a:br>
              <a:rPr lang="zh-CN" altLang="en-US" sz="1800" dirty="0"/>
            </a:br>
            <a:r>
              <a:rPr lang="zh-CN" altLang="en-US" sz="1800" dirty="0"/>
              <a:t>理论上</a:t>
            </a:r>
            <a:r>
              <a:rPr lang="en-US" altLang="zh-CN" sz="1800" dirty="0"/>
              <a:t>,POST</a:t>
            </a:r>
            <a:r>
              <a:rPr lang="zh-CN" altLang="en-US" sz="1800" dirty="0"/>
              <a:t>传递的数据量没有限制</a:t>
            </a:r>
            <a:r>
              <a:rPr lang="en-US" altLang="zh-CN" sz="1800" dirty="0"/>
              <a:t>.</a:t>
            </a:r>
            <a:r>
              <a:rPr lang="zh-CN" altLang="en-US" sz="1800" dirty="0"/>
              <a:t/>
            </a:r>
            <a:br>
              <a:rPr lang="zh-CN" altLang="en-US" sz="1800" dirty="0"/>
            </a:br>
            <a:r>
              <a:rPr lang="zh-CN" altLang="en-US" sz="1800" dirty="0"/>
              <a:t>注意</a:t>
            </a:r>
            <a:r>
              <a:rPr lang="en-US" altLang="zh-CN" sz="1800" dirty="0"/>
              <a:t>:</a:t>
            </a:r>
            <a:r>
              <a:rPr lang="zh-CN" altLang="en-US" sz="1800" dirty="0"/>
              <a:t>所有涉及到用户隐私的数据</a:t>
            </a:r>
            <a:r>
              <a:rPr lang="en-US" altLang="zh-CN" sz="1800" dirty="0"/>
              <a:t>(</a:t>
            </a:r>
            <a:r>
              <a:rPr lang="zh-CN" altLang="en-US" sz="1800" dirty="0"/>
              <a:t>密码</a:t>
            </a:r>
            <a:r>
              <a:rPr lang="en-US" altLang="zh-CN" sz="1800" dirty="0"/>
              <a:t>/</a:t>
            </a:r>
            <a:r>
              <a:rPr lang="zh-CN" altLang="en-US" sz="1800" dirty="0"/>
              <a:t>银行卡号等</a:t>
            </a:r>
            <a:r>
              <a:rPr lang="en-US" altLang="zh-CN" sz="1800" dirty="0"/>
              <a:t>...)</a:t>
            </a:r>
            <a:r>
              <a:rPr lang="zh-CN" altLang="en-US" sz="1800" dirty="0"/>
              <a:t>都要用</a:t>
            </a:r>
            <a:r>
              <a:rPr lang="en-US" altLang="zh-CN" sz="1800" dirty="0"/>
              <a:t>POST</a:t>
            </a:r>
            <a:r>
              <a:rPr lang="zh-CN" altLang="en-US" sz="1800" dirty="0"/>
              <a:t>的方式传递</a:t>
            </a:r>
            <a:r>
              <a:rPr lang="en-US" altLang="zh-CN" sz="1800" dirty="0"/>
              <a:t>.</a:t>
            </a:r>
            <a:endParaRPr lang="en-CA" sz="1800" dirty="0"/>
          </a:p>
        </p:txBody>
      </p:sp>
    </p:spTree>
    <p:extLst>
      <p:ext uri="{BB962C8B-B14F-4D97-AF65-F5344CB8AC3E}">
        <p14:creationId xmlns:p14="http://schemas.microsoft.com/office/powerpoint/2010/main" val="2569447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在一个网络中。传输数据需要面临三个问题</a:t>
            </a:r>
            <a:r>
              <a:rPr lang="en-US" altLang="zh-CN" sz="1800" dirty="0"/>
              <a:t>:</a:t>
            </a:r>
          </a:p>
          <a:p>
            <a:pPr algn="l"/>
            <a:endParaRPr lang="en-US" altLang="zh-CN" sz="1800" dirty="0"/>
          </a:p>
          <a:p>
            <a:pPr algn="l"/>
            <a:r>
              <a:rPr lang="en-US" altLang="zh-CN" sz="1800" dirty="0"/>
              <a:t>1.</a:t>
            </a:r>
            <a:r>
              <a:rPr lang="zh-CN" altLang="en-US" sz="1800" dirty="0"/>
              <a:t>客户端如何知道所求内容的位置？</a:t>
            </a:r>
          </a:p>
          <a:p>
            <a:pPr algn="l"/>
            <a:endParaRPr lang="zh-CN" altLang="en-US" sz="1800" dirty="0"/>
          </a:p>
          <a:p>
            <a:pPr algn="l"/>
            <a:r>
              <a:rPr lang="en-US" altLang="zh-CN" sz="1800" dirty="0"/>
              <a:t>2.</a:t>
            </a:r>
            <a:r>
              <a:rPr lang="zh-CN" altLang="en-US" sz="1800" dirty="0"/>
              <a:t>当客户端知道所求内容的位置后，如何获取所求内容？</a:t>
            </a:r>
          </a:p>
          <a:p>
            <a:pPr algn="l"/>
            <a:endParaRPr lang="zh-CN" altLang="en-US" sz="1800" dirty="0"/>
          </a:p>
          <a:p>
            <a:pPr algn="l"/>
            <a:r>
              <a:rPr lang="en-US" altLang="zh-CN" sz="1800" dirty="0"/>
              <a:t>3.</a:t>
            </a:r>
            <a:r>
              <a:rPr lang="zh-CN" altLang="en-US" sz="1800" dirty="0"/>
              <a:t>所求内容以何种形式组织以便被客户端所识别？</a:t>
            </a:r>
          </a:p>
          <a:p>
            <a:pPr algn="l"/>
            <a:endParaRPr lang="zh-CN" altLang="en-US" sz="1800" dirty="0"/>
          </a:p>
          <a:p>
            <a:pPr algn="l"/>
            <a:r>
              <a:rPr lang="zh-CN" altLang="en-US" sz="1800" dirty="0"/>
              <a:t>对于</a:t>
            </a:r>
            <a:r>
              <a:rPr lang="en-US" altLang="zh-CN" sz="1800" dirty="0"/>
              <a:t>WEB</a:t>
            </a:r>
            <a:r>
              <a:rPr lang="zh-CN" altLang="en-US" sz="1800" dirty="0"/>
              <a:t>来说，回答上面三种问题分别采用三种不同的技术，分别为</a:t>
            </a:r>
            <a:r>
              <a:rPr lang="en-US" altLang="zh-CN" sz="1800" dirty="0"/>
              <a:t>:</a:t>
            </a:r>
            <a:r>
              <a:rPr lang="zh-CN" altLang="en-US" sz="1800" dirty="0"/>
              <a:t>统一资源定位符</a:t>
            </a:r>
            <a:r>
              <a:rPr lang="en-US" altLang="zh-CN" sz="1800" dirty="0"/>
              <a:t>(URIs),</a:t>
            </a:r>
            <a:r>
              <a:rPr lang="zh-CN" altLang="en-US" sz="1800" dirty="0"/>
              <a:t>超文本传输协议</a:t>
            </a:r>
            <a:r>
              <a:rPr lang="en-US" altLang="zh-CN" sz="1800" dirty="0"/>
              <a:t>(HTTP)</a:t>
            </a:r>
            <a:r>
              <a:rPr lang="zh-CN" altLang="en-US" sz="1800" dirty="0"/>
              <a:t>和超文本标记语言</a:t>
            </a:r>
            <a:r>
              <a:rPr lang="en-US" altLang="zh-CN" sz="1800" dirty="0"/>
              <a:t>(HTML)</a:t>
            </a:r>
            <a:r>
              <a:rPr lang="zh-CN" altLang="en-US" sz="1800" dirty="0"/>
              <a:t>。</a:t>
            </a:r>
            <a:endParaRPr lang="en-CA" sz="1800" dirty="0"/>
          </a:p>
        </p:txBody>
      </p:sp>
    </p:spTree>
    <p:extLst>
      <p:ext uri="{BB962C8B-B14F-4D97-AF65-F5344CB8AC3E}">
        <p14:creationId xmlns:p14="http://schemas.microsoft.com/office/powerpoint/2010/main" val="1635634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学习</a:t>
            </a:r>
            <a:r>
              <a:rPr lang="en-US" altLang="zh-CN" sz="1800" dirty="0"/>
              <a:t>web</a:t>
            </a:r>
            <a:r>
              <a:rPr lang="zh-CN" altLang="en-US" sz="1800" dirty="0"/>
              <a:t>前端开发基础技术需要掌握：</a:t>
            </a:r>
            <a:r>
              <a:rPr lang="en-US" altLang="zh-CN" sz="1800" dirty="0"/>
              <a:t>HTML</a:t>
            </a:r>
            <a:r>
              <a:rPr lang="zh-CN" altLang="en-US" sz="1800" dirty="0"/>
              <a:t>、</a:t>
            </a:r>
            <a:r>
              <a:rPr lang="en-US" altLang="zh-CN" sz="1800" dirty="0"/>
              <a:t>CSS</a:t>
            </a:r>
            <a:r>
              <a:rPr lang="zh-CN" altLang="en-US" sz="1800" dirty="0"/>
              <a:t>、</a:t>
            </a:r>
            <a:r>
              <a:rPr lang="en-US" altLang="zh-CN" sz="1800" dirty="0"/>
              <a:t>JavaScript</a:t>
            </a:r>
            <a:r>
              <a:rPr lang="zh-CN" altLang="en-US" sz="1800" dirty="0"/>
              <a:t>语言</a:t>
            </a:r>
            <a:r>
              <a:rPr lang="zh-CN" altLang="en-US" sz="1800" dirty="0" smtClean="0"/>
              <a:t>。</a:t>
            </a:r>
            <a:endParaRPr lang="en-US" altLang="zh-CN" sz="1800" dirty="0" smtClean="0"/>
          </a:p>
          <a:p>
            <a:pPr algn="l"/>
            <a:r>
              <a:rPr lang="en-US" altLang="zh-CN" sz="1800" dirty="0" smtClean="0"/>
              <a:t>1</a:t>
            </a:r>
            <a:r>
              <a:rPr lang="en-US" altLang="zh-CN" sz="1800" dirty="0"/>
              <a:t>. HTML</a:t>
            </a:r>
            <a:r>
              <a:rPr lang="zh-CN" altLang="en-US" sz="1800" dirty="0"/>
              <a:t>是网页内容的载体。内容就是网页制作者放在页面上想要让用户浏览的信息，可以包含文字、图片、视频等。</a:t>
            </a:r>
          </a:p>
          <a:p>
            <a:pPr algn="l"/>
            <a:r>
              <a:rPr lang="en-US" altLang="zh-CN" sz="1800" dirty="0"/>
              <a:t>2. CSS</a:t>
            </a:r>
            <a:r>
              <a:rPr lang="zh-CN" altLang="en-US" sz="1800" dirty="0"/>
              <a:t>样式是表现</a:t>
            </a:r>
            <a:r>
              <a:rPr lang="en-US" altLang="zh-CN" sz="1800" dirty="0"/>
              <a:t>(</a:t>
            </a:r>
            <a:r>
              <a:rPr lang="zh-CN" altLang="en-US" sz="1800" dirty="0"/>
              <a:t>外观控制</a:t>
            </a:r>
            <a:r>
              <a:rPr lang="en-US" altLang="zh-CN" sz="1800" dirty="0"/>
              <a:t>)</a:t>
            </a:r>
            <a:r>
              <a:rPr lang="zh-CN" altLang="en-US" sz="1800" dirty="0"/>
              <a:t>。就像网页的外衣。比如，标题字体、颜色变化，或为标题加入背景图片、边框等。所有这些用来改变内容外观的东西称之为表现。</a:t>
            </a:r>
          </a:p>
          <a:p>
            <a:pPr algn="l"/>
            <a:r>
              <a:rPr lang="en-US" altLang="zh-CN" sz="1800" dirty="0"/>
              <a:t>3. JavaScript</a:t>
            </a:r>
            <a:r>
              <a:rPr lang="zh-CN" altLang="en-US" sz="1800" dirty="0"/>
              <a:t>是用来实现网页上的特效效果。如：鼠标滑过弹出下拉菜单。或鼠标滑过表格的背景颜色改变。还有焦点新闻（新闻图片）的轮换。可以这么理解，有动画的，有交互的一般都是用</a:t>
            </a:r>
            <a:r>
              <a:rPr lang="en-US" altLang="zh-CN" sz="1800" dirty="0"/>
              <a:t>JavaScript</a:t>
            </a:r>
            <a:r>
              <a:rPr lang="zh-CN" altLang="en-US" sz="1800" dirty="0"/>
              <a:t>来实现的。</a:t>
            </a:r>
            <a:endParaRPr lang="en-CA" sz="1800" dirty="0"/>
          </a:p>
        </p:txBody>
      </p:sp>
    </p:spTree>
    <p:extLst>
      <p:ext uri="{BB962C8B-B14F-4D97-AF65-F5344CB8AC3E}">
        <p14:creationId xmlns:p14="http://schemas.microsoft.com/office/powerpoint/2010/main" val="118633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文件是什么？</a:t>
            </a:r>
          </a:p>
          <a:p>
            <a:pPr algn="l"/>
            <a:r>
              <a:rPr lang="en-US" altLang="zh-CN" sz="1800" dirty="0"/>
              <a:t>HTML</a:t>
            </a:r>
            <a:r>
              <a:rPr lang="zh-CN" altLang="en-US" sz="1800" dirty="0"/>
              <a:t>表示超文本标记语言（</a:t>
            </a:r>
            <a:r>
              <a:rPr lang="en-US" altLang="zh-CN" sz="1800" dirty="0"/>
              <a:t>Hyper Text Markup Language</a:t>
            </a:r>
            <a:r>
              <a:rPr lang="zh-CN" altLang="en-US" sz="1800" dirty="0"/>
              <a:t>）。</a:t>
            </a:r>
          </a:p>
          <a:p>
            <a:pPr algn="l"/>
            <a:r>
              <a:rPr lang="en-US" altLang="zh-CN" sz="1800" dirty="0"/>
              <a:t>HTML</a:t>
            </a:r>
            <a:r>
              <a:rPr lang="zh-CN" altLang="en-US" sz="1800" dirty="0"/>
              <a:t>文件是一个包含标记的文本文件。</a:t>
            </a:r>
          </a:p>
          <a:p>
            <a:pPr algn="l"/>
            <a:r>
              <a:rPr lang="zh-CN" altLang="en-US" sz="1800" dirty="0"/>
              <a:t>这些标记保速浏览器怎样显示这个页面。</a:t>
            </a:r>
          </a:p>
          <a:p>
            <a:pPr algn="l"/>
            <a:r>
              <a:rPr lang="en-US" altLang="zh-CN" sz="1800" dirty="0"/>
              <a:t>HTML</a:t>
            </a:r>
            <a:r>
              <a:rPr lang="zh-CN" altLang="en-US" sz="1800" dirty="0"/>
              <a:t>文件必须有</a:t>
            </a:r>
            <a:r>
              <a:rPr lang="en-US" altLang="zh-CN" sz="1800" dirty="0" err="1"/>
              <a:t>htm</a:t>
            </a:r>
            <a:r>
              <a:rPr lang="zh-CN" altLang="en-US" sz="1800" dirty="0"/>
              <a:t>或者</a:t>
            </a:r>
            <a:r>
              <a:rPr lang="en-US" altLang="zh-CN" sz="1800" dirty="0"/>
              <a:t>html</a:t>
            </a:r>
            <a:r>
              <a:rPr lang="zh-CN" altLang="en-US" sz="1800" dirty="0"/>
              <a:t>扩展名。</a:t>
            </a:r>
          </a:p>
          <a:p>
            <a:pPr algn="l"/>
            <a:r>
              <a:rPr lang="en-US" altLang="zh-CN" sz="1800" dirty="0"/>
              <a:t>HTML</a:t>
            </a:r>
            <a:r>
              <a:rPr lang="zh-CN" altLang="en-US" sz="1800" dirty="0"/>
              <a:t>文件可以用一个简单的文本编辑器创建</a:t>
            </a:r>
            <a:r>
              <a:rPr lang="zh-CN" altLang="en-US" sz="1800" dirty="0" smtClean="0"/>
              <a:t>。</a:t>
            </a:r>
            <a:endParaRPr lang="en-US" altLang="zh-CN" sz="1800" dirty="0" smtClean="0"/>
          </a:p>
          <a:p>
            <a:pPr algn="l"/>
            <a:endParaRPr lang="en-US" altLang="zh-CN" sz="1800" dirty="0"/>
          </a:p>
          <a:p>
            <a:pPr algn="l"/>
            <a:r>
              <a:rPr lang="en-US" altLang="zh-CN" sz="1800" dirty="0"/>
              <a:t>HTML</a:t>
            </a:r>
            <a:r>
              <a:rPr lang="zh-CN" altLang="en-US" sz="1800" dirty="0"/>
              <a:t>是用于创建网页的语言。我们通过使用</a:t>
            </a:r>
            <a:r>
              <a:rPr lang="en-US" altLang="zh-CN" sz="1800" dirty="0"/>
              <a:t>HTML</a:t>
            </a:r>
            <a:r>
              <a:rPr lang="zh-CN" altLang="en-US" sz="1800" dirty="0"/>
              <a:t>标记标签创建</a:t>
            </a:r>
            <a:r>
              <a:rPr lang="en-US" altLang="zh-CN" sz="1800" dirty="0"/>
              <a:t>html</a:t>
            </a:r>
            <a:r>
              <a:rPr lang="zh-CN" altLang="en-US" sz="1800" dirty="0"/>
              <a:t>文档来创建网页。</a:t>
            </a:r>
            <a:r>
              <a:rPr lang="en-US" altLang="zh-CN" sz="1800" dirty="0"/>
              <a:t>HTML</a:t>
            </a:r>
            <a:r>
              <a:rPr lang="zh-CN" altLang="en-US" sz="1800" dirty="0"/>
              <a:t>代表超文本标记语言。</a:t>
            </a:r>
            <a:r>
              <a:rPr lang="en-US" altLang="zh-CN" sz="1800" dirty="0"/>
              <a:t>HTML</a:t>
            </a:r>
            <a:r>
              <a:rPr lang="zh-CN" altLang="en-US" sz="1800" dirty="0"/>
              <a:t>是一种标记语言，它具有标记标签的集合</a:t>
            </a:r>
            <a:r>
              <a:rPr lang="zh-CN" altLang="en-US" sz="1800" dirty="0" smtClean="0"/>
              <a:t>。</a:t>
            </a:r>
            <a:endParaRPr lang="en-US" altLang="zh-CN" sz="1800" dirty="0" smtClean="0"/>
          </a:p>
          <a:p>
            <a:pPr algn="l"/>
            <a:r>
              <a:rPr lang="en-US" altLang="zh-CN" sz="1800" dirty="0"/>
              <a:t>HTML(</a:t>
            </a:r>
            <a:r>
              <a:rPr lang="en-US" altLang="zh-CN" sz="1800" dirty="0" err="1"/>
              <a:t>HyperText</a:t>
            </a:r>
            <a:r>
              <a:rPr lang="en-US" altLang="zh-CN" sz="1800" dirty="0"/>
              <a:t> </a:t>
            </a:r>
            <a:r>
              <a:rPr lang="en-US" altLang="zh-CN" sz="1800" dirty="0" err="1"/>
              <a:t>MarkUp</a:t>
            </a:r>
            <a:r>
              <a:rPr lang="en-US" altLang="zh-CN" sz="1800" dirty="0"/>
              <a:t> Language)</a:t>
            </a:r>
            <a:r>
              <a:rPr lang="zh-CN" altLang="en-US" sz="1800" dirty="0"/>
              <a:t>超文本标记语言</a:t>
            </a:r>
            <a:r>
              <a:rPr lang="en-US" altLang="zh-CN" sz="1800" dirty="0"/>
              <a:t>,</a:t>
            </a:r>
            <a:r>
              <a:rPr lang="zh-CN" altLang="en-US" sz="1800" dirty="0"/>
              <a:t>通过使用标记来描述文档结构和表现形式的一种语言</a:t>
            </a:r>
            <a:r>
              <a:rPr lang="en-US" altLang="zh-CN" sz="1800" dirty="0"/>
              <a:t>,</a:t>
            </a:r>
            <a:r>
              <a:rPr lang="zh-CN" altLang="en-US" sz="1800" dirty="0"/>
              <a:t>由浏览器进行解析</a:t>
            </a:r>
            <a:r>
              <a:rPr lang="en-US" altLang="zh-CN" sz="1800" dirty="0"/>
              <a:t>,</a:t>
            </a:r>
            <a:r>
              <a:rPr lang="zh-CN" altLang="en-US" sz="1800" dirty="0"/>
              <a:t>然后把结果显示在网页上</a:t>
            </a:r>
            <a:r>
              <a:rPr lang="en-US" altLang="zh-CN" sz="1800" dirty="0"/>
              <a:t>. </a:t>
            </a:r>
            <a:r>
              <a:rPr lang="zh-CN" altLang="en-US" sz="1800" dirty="0"/>
              <a:t>它是网页构成的基础</a:t>
            </a:r>
            <a:r>
              <a:rPr lang="en-US" altLang="zh-CN" sz="1800" dirty="0"/>
              <a:t>,</a:t>
            </a:r>
            <a:r>
              <a:rPr lang="zh-CN" altLang="en-US" sz="1800" dirty="0"/>
              <a:t>你见到的所有网页都离不开</a:t>
            </a:r>
            <a:r>
              <a:rPr lang="en-US" altLang="zh-CN" sz="1800" dirty="0"/>
              <a:t>HTML,</a:t>
            </a:r>
            <a:r>
              <a:rPr lang="zh-CN" altLang="en-US" sz="1800" dirty="0"/>
              <a:t>所以学习</a:t>
            </a:r>
            <a:r>
              <a:rPr lang="en-US" altLang="zh-CN" sz="1800" dirty="0"/>
              <a:t>HTML</a:t>
            </a:r>
            <a:r>
              <a:rPr lang="zh-CN" altLang="en-US" sz="1800" dirty="0"/>
              <a:t>是基础中的基础</a:t>
            </a:r>
            <a:r>
              <a:rPr lang="en-US" altLang="zh-CN" sz="1800" dirty="0"/>
              <a:t>.</a:t>
            </a:r>
          </a:p>
          <a:p>
            <a:pPr algn="l"/>
            <a:r>
              <a:rPr lang="en-US" altLang="zh-CN" sz="1800" dirty="0" smtClean="0"/>
              <a:t>HTML</a:t>
            </a:r>
            <a:r>
              <a:rPr lang="zh-CN" altLang="en-US" sz="1800" dirty="0"/>
              <a:t>标签是由尖括号（如</a:t>
            </a:r>
            <a:r>
              <a:rPr lang="en-US" altLang="zh-CN" sz="1800" dirty="0"/>
              <a:t>&lt;html&gt;</a:t>
            </a:r>
            <a:r>
              <a:rPr lang="zh-CN" altLang="en-US" sz="1800" dirty="0"/>
              <a:t>， </a:t>
            </a:r>
            <a:r>
              <a:rPr lang="en-US" altLang="zh-CN" sz="1800" dirty="0"/>
              <a:t>&lt;body&gt;)</a:t>
            </a:r>
            <a:r>
              <a:rPr lang="zh-CN" altLang="en-US" sz="1800" dirty="0"/>
              <a:t>包围的字词。标签通常成对出现，例如</a:t>
            </a:r>
            <a:r>
              <a:rPr lang="en-US" altLang="zh-CN" sz="1800" dirty="0"/>
              <a:t>&lt;html&gt;</a:t>
            </a:r>
            <a:r>
              <a:rPr lang="zh-CN" altLang="en-US" sz="1800" dirty="0"/>
              <a:t>和</a:t>
            </a:r>
            <a:r>
              <a:rPr lang="en-US" altLang="zh-CN" sz="1800" dirty="0"/>
              <a:t>&lt;/html&gt;</a:t>
            </a:r>
            <a:r>
              <a:rPr lang="zh-CN" altLang="en-US" sz="1800" dirty="0"/>
              <a:t>。</a:t>
            </a:r>
          </a:p>
          <a:p>
            <a:pPr algn="l"/>
            <a:r>
              <a:rPr lang="zh-CN" altLang="en-US" sz="1800" dirty="0"/>
              <a:t>一对中的第一个标签是开始标签</a:t>
            </a:r>
            <a:r>
              <a:rPr lang="en-US" altLang="zh-CN" sz="1800" dirty="0"/>
              <a:t>;</a:t>
            </a:r>
            <a:r>
              <a:rPr lang="zh-CN" altLang="en-US" sz="1800" dirty="0"/>
              <a:t>第二个标签是结束标签。在上面的示例中，</a:t>
            </a:r>
            <a:r>
              <a:rPr lang="en-US" altLang="zh-CN" sz="1800" dirty="0"/>
              <a:t>&lt;html&gt;</a:t>
            </a:r>
            <a:r>
              <a:rPr lang="zh-CN" altLang="en-US" sz="1800" dirty="0"/>
              <a:t>是开始标签，而</a:t>
            </a:r>
            <a:r>
              <a:rPr lang="en-US" altLang="zh-CN" sz="1800" dirty="0"/>
              <a:t>&lt;/html&gt;</a:t>
            </a:r>
            <a:r>
              <a:rPr lang="zh-CN" altLang="en-US" sz="1800" dirty="0"/>
              <a:t>是结束标签。</a:t>
            </a:r>
          </a:p>
          <a:p>
            <a:pPr algn="l"/>
            <a:r>
              <a:rPr lang="zh-CN" altLang="en-US" sz="1800" dirty="0"/>
              <a:t>我们还可以将开始标签称为起始标签，结束标签称为闭合标签。</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337048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pic>
        <p:nvPicPr>
          <p:cNvPr id="2050" name="Picture 2" descr="http://www.adminwang.com/uploads/images/2014/06/14036245253870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70" y="1204912"/>
            <a:ext cx="9770477" cy="45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34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标签是</a:t>
            </a:r>
            <a:r>
              <a:rPr lang="en-US" altLang="zh-CN" sz="1800" dirty="0"/>
              <a:t>HTML</a:t>
            </a:r>
            <a:r>
              <a:rPr lang="zh-CN" altLang="en-US" sz="1800" dirty="0"/>
              <a:t>文档的基本元素</a:t>
            </a:r>
            <a:r>
              <a:rPr lang="en-US" altLang="zh-CN" sz="1800" dirty="0"/>
              <a:t>,</a:t>
            </a:r>
            <a:r>
              <a:rPr lang="zh-CN" altLang="en-US" sz="1800" dirty="0"/>
              <a:t>它一般是成对出现的</a:t>
            </a:r>
            <a:r>
              <a:rPr lang="en-US" altLang="zh-CN" sz="1800" dirty="0"/>
              <a:t>,</a:t>
            </a:r>
            <a:r>
              <a:rPr lang="zh-CN" altLang="en-US" sz="1800" dirty="0"/>
              <a:t>即有开始标签和对应的结束标签构成</a:t>
            </a:r>
            <a:r>
              <a:rPr lang="en-US" altLang="zh-CN" sz="1800" dirty="0"/>
              <a:t>. </a:t>
            </a:r>
            <a:r>
              <a:rPr lang="zh-CN" altLang="en-US" sz="1800" dirty="0"/>
              <a:t>如</a:t>
            </a:r>
            <a:r>
              <a:rPr lang="en-US" altLang="zh-CN" sz="1800" dirty="0"/>
              <a:t>&lt;p&gt;&lt;/p&gt; &lt;body&gt;&lt;/body&gt; &lt;head&gt;&lt;/head&gt;</a:t>
            </a:r>
            <a:r>
              <a:rPr lang="zh-CN" altLang="en-US" sz="1800" dirty="0"/>
              <a:t>等</a:t>
            </a:r>
            <a:r>
              <a:rPr lang="en-US" altLang="zh-CN" sz="1800" dirty="0"/>
              <a:t>,</a:t>
            </a:r>
            <a:r>
              <a:rPr lang="zh-CN" altLang="en-US" sz="1800" dirty="0"/>
              <a:t>但有些是特殊的单标签</a:t>
            </a:r>
            <a:r>
              <a:rPr lang="en-US" altLang="zh-CN" sz="1800" dirty="0"/>
              <a:t>,</a:t>
            </a:r>
            <a:r>
              <a:rPr lang="zh-CN" altLang="en-US" sz="1800" dirty="0"/>
              <a:t>如</a:t>
            </a:r>
            <a:r>
              <a:rPr lang="en-US" altLang="zh-CN" sz="1800" dirty="0"/>
              <a:t>&lt;</a:t>
            </a:r>
            <a:r>
              <a:rPr lang="en-US" altLang="zh-CN" sz="1800" dirty="0" err="1"/>
              <a:t>br</a:t>
            </a:r>
            <a:r>
              <a:rPr lang="en-US" altLang="zh-CN" sz="1800" dirty="0"/>
              <a:t> /&gt; &lt;</a:t>
            </a:r>
            <a:r>
              <a:rPr lang="en-US" altLang="zh-CN" sz="1800" dirty="0" err="1"/>
              <a:t>hr</a:t>
            </a:r>
            <a:r>
              <a:rPr lang="en-US" altLang="zh-CN" sz="1800" dirty="0"/>
              <a:t> /&gt;</a:t>
            </a:r>
            <a:r>
              <a:rPr lang="zh-CN" altLang="en-US" sz="1800" dirty="0"/>
              <a:t>等</a:t>
            </a:r>
            <a:r>
              <a:rPr lang="en-US" altLang="zh-CN" sz="1800" dirty="0"/>
              <a:t>. Html </a:t>
            </a:r>
            <a:r>
              <a:rPr lang="en-US" altLang="zh-CN" sz="1800" dirty="0" err="1"/>
              <a:t>HTML</a:t>
            </a:r>
            <a:r>
              <a:rPr lang="zh-CN" altLang="en-US" sz="1800" dirty="0"/>
              <a:t>语言是弱类型语言</a:t>
            </a:r>
            <a:r>
              <a:rPr lang="en-US" altLang="zh-CN" sz="1800" dirty="0"/>
              <a:t>,</a:t>
            </a:r>
            <a:r>
              <a:rPr lang="zh-CN" altLang="en-US" sz="1800" dirty="0"/>
              <a:t>标签不区分大小写</a:t>
            </a:r>
            <a:r>
              <a:rPr lang="en-US" altLang="zh-CN" sz="1800" dirty="0"/>
              <a:t>&lt;P&gt;</a:t>
            </a:r>
            <a:r>
              <a:rPr lang="zh-CN" altLang="en-US" sz="1800" dirty="0"/>
              <a:t>和</a:t>
            </a:r>
            <a:r>
              <a:rPr lang="en-US" altLang="zh-CN" sz="1800" dirty="0"/>
              <a:t>&lt;p&gt;</a:t>
            </a:r>
            <a:r>
              <a:rPr lang="zh-CN" altLang="en-US" sz="1800" dirty="0"/>
              <a:t>显示结果是相同的</a:t>
            </a:r>
            <a:r>
              <a:rPr lang="en-US" altLang="zh-CN" sz="1800" dirty="0"/>
              <a:t>,</a:t>
            </a:r>
            <a:r>
              <a:rPr lang="zh-CN" altLang="en-US" sz="1800" dirty="0"/>
              <a:t>不过标准推荐使用小写</a:t>
            </a:r>
            <a:r>
              <a:rPr lang="en-US" altLang="zh-CN" sz="1800" dirty="0"/>
              <a:t>.</a:t>
            </a:r>
          </a:p>
          <a:p>
            <a:pPr algn="l"/>
            <a:r>
              <a:rPr lang="en-US" altLang="zh-CN" sz="1800" dirty="0"/>
              <a:t>l </a:t>
            </a:r>
            <a:r>
              <a:rPr lang="zh-CN" altLang="en-US" sz="1800" dirty="0"/>
              <a:t>标签是</a:t>
            </a:r>
            <a:r>
              <a:rPr lang="en-US" altLang="zh-CN" sz="1800" dirty="0"/>
              <a:t>HTML</a:t>
            </a:r>
            <a:r>
              <a:rPr lang="zh-CN" altLang="en-US" sz="1800" dirty="0"/>
              <a:t>中最基本单位</a:t>
            </a:r>
            <a:r>
              <a:rPr lang="en-US" altLang="zh-CN" sz="1800" dirty="0"/>
              <a:t>,</a:t>
            </a:r>
            <a:r>
              <a:rPr lang="zh-CN" altLang="en-US" sz="1800" dirty="0"/>
              <a:t>也是最重要组成部分。</a:t>
            </a:r>
          </a:p>
          <a:p>
            <a:pPr algn="l"/>
            <a:r>
              <a:rPr lang="en-US" altLang="zh-CN" sz="1800" dirty="0"/>
              <a:t>l HTML</a:t>
            </a:r>
            <a:r>
              <a:rPr lang="zh-CN" altLang="en-US" sz="1800" dirty="0"/>
              <a:t>标签由开始标签和结束标签组成。</a:t>
            </a:r>
          </a:p>
          <a:p>
            <a:pPr algn="l"/>
            <a:r>
              <a:rPr lang="en-US" altLang="zh-CN" sz="1800" dirty="0"/>
              <a:t>l </a:t>
            </a:r>
            <a:r>
              <a:rPr lang="zh-CN" altLang="en-US" sz="1800" dirty="0"/>
              <a:t>某些</a:t>
            </a:r>
            <a:r>
              <a:rPr lang="en-US" altLang="zh-CN" sz="1800" dirty="0"/>
              <a:t>HTML</a:t>
            </a:r>
            <a:r>
              <a:rPr lang="zh-CN" altLang="en-US" sz="1800" dirty="0"/>
              <a:t>元素没有结束标签，比如  </a:t>
            </a:r>
            <a:r>
              <a:rPr lang="en-US" altLang="zh-CN" sz="1800" dirty="0"/>
              <a:t>&lt;</a:t>
            </a:r>
            <a:r>
              <a:rPr lang="en-US" altLang="zh-CN" sz="1800" dirty="0" err="1"/>
              <a:t>br</a:t>
            </a:r>
            <a:r>
              <a:rPr lang="en-US" altLang="zh-CN" sz="1800" dirty="0"/>
              <a:t> /&gt;</a:t>
            </a:r>
          </a:p>
          <a:p>
            <a:pPr algn="l"/>
            <a:r>
              <a:rPr lang="en-US" altLang="zh-CN" sz="1800" dirty="0"/>
              <a:t>l </a:t>
            </a:r>
            <a:r>
              <a:rPr lang="zh-CN" altLang="en-US" sz="1800" dirty="0"/>
              <a:t>标签是大小写无关的</a:t>
            </a:r>
            <a:r>
              <a:rPr lang="en-US" altLang="zh-CN" sz="1800" dirty="0"/>
              <a:t>,&lt;body&gt;</a:t>
            </a:r>
            <a:r>
              <a:rPr lang="zh-CN" altLang="en-US" sz="1800" dirty="0"/>
              <a:t>跟</a:t>
            </a:r>
            <a:r>
              <a:rPr lang="en-US" altLang="zh-CN" sz="1800" dirty="0"/>
              <a:t>&lt;BODY&gt;</a:t>
            </a:r>
            <a:r>
              <a:rPr lang="zh-CN" altLang="en-US" sz="1800" dirty="0"/>
              <a:t>表示意思是一样的，标准推荐使用小写</a:t>
            </a:r>
            <a:r>
              <a:rPr lang="en-US" altLang="zh-CN" sz="1800" dirty="0"/>
              <a:t>.</a:t>
            </a:r>
          </a:p>
          <a:p>
            <a:pPr algn="l"/>
            <a:r>
              <a:rPr lang="en-US" altLang="zh-CN" sz="1800" dirty="0"/>
              <a:t>l </a:t>
            </a:r>
            <a:r>
              <a:rPr lang="zh-CN" altLang="en-US" sz="1800" dirty="0"/>
              <a:t>所有的标签之间可以嵌套。例：</a:t>
            </a:r>
            <a:r>
              <a:rPr lang="en-US" altLang="zh-CN" sz="1800" dirty="0"/>
              <a:t>&lt;head&gt; &lt;title&gt;</a:t>
            </a:r>
            <a:r>
              <a:rPr lang="zh-CN" altLang="en-US" sz="1800" dirty="0"/>
              <a:t>标签嵌套演示</a:t>
            </a:r>
            <a:r>
              <a:rPr lang="en-US" altLang="zh-CN" sz="1800" dirty="0"/>
              <a:t>&lt;/title&gt;&lt;/head&gt;</a:t>
            </a:r>
            <a:endParaRPr lang="en-CA" sz="1800" dirty="0"/>
          </a:p>
        </p:txBody>
      </p:sp>
    </p:spTree>
    <p:extLst>
      <p:ext uri="{BB962C8B-B14F-4D97-AF65-F5344CB8AC3E}">
        <p14:creationId xmlns:p14="http://schemas.microsoft.com/office/powerpoint/2010/main" val="2928195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&lt;html&gt;</a:t>
            </a:r>
          </a:p>
          <a:p>
            <a:pPr algn="l"/>
            <a:r>
              <a:rPr lang="en-CA" sz="1800" dirty="0"/>
              <a:t>&lt;head&gt;</a:t>
            </a:r>
          </a:p>
          <a:p>
            <a:pPr algn="l"/>
            <a:r>
              <a:rPr lang="en-CA" sz="1800" dirty="0"/>
              <a:t>&lt;title&gt;Title of page&lt;/title&gt;</a:t>
            </a:r>
          </a:p>
          <a:p>
            <a:pPr algn="l"/>
            <a:r>
              <a:rPr lang="en-CA" sz="1800" dirty="0"/>
              <a:t>&lt;/head&gt;</a:t>
            </a:r>
          </a:p>
          <a:p>
            <a:pPr algn="l"/>
            <a:r>
              <a:rPr lang="en-CA" sz="1800" dirty="0"/>
              <a:t>&lt;body&gt;</a:t>
            </a:r>
          </a:p>
          <a:p>
            <a:pPr algn="l"/>
            <a:r>
              <a:rPr lang="en-CA" sz="1800" dirty="0"/>
              <a:t>This is my first homepage. </a:t>
            </a:r>
          </a:p>
          <a:p>
            <a:pPr algn="l"/>
            <a:r>
              <a:rPr lang="en-CA" sz="1800" dirty="0"/>
              <a:t>&lt;b&gt;This text is bold&lt;/b&gt;</a:t>
            </a:r>
          </a:p>
          <a:p>
            <a:pPr algn="l"/>
            <a:r>
              <a:rPr lang="en-CA" sz="1800" dirty="0"/>
              <a:t>&lt;/body&gt;</a:t>
            </a:r>
          </a:p>
          <a:p>
            <a:pPr algn="l"/>
            <a:r>
              <a:rPr lang="en-CA" sz="1800" dirty="0"/>
              <a:t>&lt;/html</a:t>
            </a:r>
            <a:r>
              <a:rPr lang="en-CA" sz="1800" dirty="0" smtClean="0"/>
              <a:t>&gt;</a:t>
            </a:r>
          </a:p>
          <a:p>
            <a:pPr algn="l"/>
            <a:r>
              <a:rPr lang="en-US" altLang="zh-CN" sz="1800" dirty="0"/>
              <a:t>HTML</a:t>
            </a:r>
            <a:r>
              <a:rPr lang="zh-CN" altLang="en-US" sz="1800" dirty="0"/>
              <a:t>文档中，第一个标签是</a:t>
            </a:r>
            <a:r>
              <a:rPr lang="en-US" altLang="zh-CN" sz="1800" dirty="0"/>
              <a:t>&lt;html&gt;</a:t>
            </a:r>
            <a:r>
              <a:rPr lang="zh-CN" altLang="en-US" sz="1800" dirty="0"/>
              <a:t>。这个标签告诉浏览器这是</a:t>
            </a:r>
            <a:r>
              <a:rPr lang="en-US" altLang="zh-CN" sz="1800" dirty="0"/>
              <a:t>HTML</a:t>
            </a:r>
            <a:r>
              <a:rPr lang="zh-CN" altLang="en-US" sz="1800" dirty="0"/>
              <a:t>文档的开始。</a:t>
            </a:r>
            <a:r>
              <a:rPr lang="en-US" altLang="zh-CN" sz="1800" dirty="0"/>
              <a:t>HTML</a:t>
            </a:r>
            <a:r>
              <a:rPr lang="zh-CN" altLang="en-US" sz="1800" dirty="0"/>
              <a:t>文档的最后一个标签是</a:t>
            </a:r>
            <a:r>
              <a:rPr lang="en-US" altLang="zh-CN" sz="1800" dirty="0"/>
              <a:t>&lt;/html&gt;</a:t>
            </a:r>
            <a:r>
              <a:rPr lang="zh-CN" altLang="en-US" sz="1800" dirty="0"/>
              <a:t>，这个标签告诉浏览器这是</a:t>
            </a:r>
            <a:r>
              <a:rPr lang="en-US" altLang="zh-CN" sz="1800" dirty="0"/>
              <a:t>HTML</a:t>
            </a:r>
            <a:r>
              <a:rPr lang="zh-CN" altLang="en-US" sz="1800" dirty="0"/>
              <a:t>文档的终止。</a:t>
            </a:r>
            <a:br>
              <a:rPr lang="zh-CN" altLang="en-US" sz="1800" dirty="0"/>
            </a:br>
            <a:r>
              <a:rPr lang="zh-CN" altLang="en-US" sz="1800" dirty="0"/>
              <a:t/>
            </a:r>
            <a:br>
              <a:rPr lang="zh-CN" altLang="en-US" sz="1800" dirty="0"/>
            </a:br>
            <a:r>
              <a:rPr lang="zh-CN" altLang="en-US" sz="1800" dirty="0"/>
              <a:t>在</a:t>
            </a:r>
            <a:r>
              <a:rPr lang="en-US" altLang="zh-CN" sz="1800" dirty="0"/>
              <a:t>&lt;head&gt;</a:t>
            </a:r>
            <a:r>
              <a:rPr lang="zh-CN" altLang="en-US" sz="1800" dirty="0"/>
              <a:t>和</a:t>
            </a:r>
            <a:r>
              <a:rPr lang="en-US" altLang="zh-CN" sz="1800" dirty="0"/>
              <a:t>&lt;/head&gt;</a:t>
            </a:r>
            <a:r>
              <a:rPr lang="zh-CN" altLang="en-US" sz="1800" dirty="0"/>
              <a:t>标签之间文本的是头信息。在浏览器窗口中，头信息是不被显示的。</a:t>
            </a:r>
            <a:br>
              <a:rPr lang="zh-CN" altLang="en-US" sz="1800" dirty="0"/>
            </a:br>
            <a:r>
              <a:rPr lang="zh-CN" altLang="en-US" sz="1800" dirty="0"/>
              <a:t/>
            </a:r>
            <a:br>
              <a:rPr lang="zh-CN" altLang="en-US" sz="1800" dirty="0"/>
            </a:br>
            <a:r>
              <a:rPr lang="zh-CN" altLang="en-US" sz="1800" dirty="0"/>
              <a:t>在</a:t>
            </a:r>
            <a:r>
              <a:rPr lang="en-US" altLang="zh-CN" sz="1800" dirty="0"/>
              <a:t>&lt;title&gt;</a:t>
            </a:r>
            <a:r>
              <a:rPr lang="zh-CN" altLang="en-US" sz="1800" dirty="0"/>
              <a:t>和</a:t>
            </a:r>
            <a:r>
              <a:rPr lang="en-US" altLang="zh-CN" sz="1800" dirty="0"/>
              <a:t>&lt;/title&gt;</a:t>
            </a:r>
            <a:r>
              <a:rPr lang="zh-CN" altLang="en-US" sz="1800" dirty="0"/>
              <a:t>标签之间的文本是文档标题，它被显示在浏览器窗口的标题栏。</a:t>
            </a:r>
            <a:br>
              <a:rPr lang="zh-CN" altLang="en-US" sz="1800" dirty="0"/>
            </a:br>
            <a:r>
              <a:rPr lang="zh-CN" altLang="en-US" sz="1800" dirty="0"/>
              <a:t/>
            </a:r>
            <a:br>
              <a:rPr lang="zh-CN" altLang="en-US" sz="1800" dirty="0"/>
            </a:br>
            <a:r>
              <a:rPr lang="zh-CN" altLang="en-US" sz="1800" dirty="0"/>
              <a:t>在</a:t>
            </a:r>
            <a:r>
              <a:rPr lang="en-US" altLang="zh-CN" sz="1800" dirty="0"/>
              <a:t>&lt;body&gt;</a:t>
            </a:r>
            <a:r>
              <a:rPr lang="zh-CN" altLang="en-US" sz="1800" dirty="0"/>
              <a:t>和</a:t>
            </a:r>
            <a:r>
              <a:rPr lang="en-US" altLang="zh-CN" sz="1800" dirty="0"/>
              <a:t>&lt;/body&gt;</a:t>
            </a:r>
            <a:r>
              <a:rPr lang="zh-CN" altLang="en-US" sz="1800" dirty="0"/>
              <a:t>标签之间的文本是正文，会被显示在浏览器中。</a:t>
            </a:r>
            <a:br>
              <a:rPr lang="zh-CN" altLang="en-US" sz="1800" dirty="0"/>
            </a:br>
            <a:r>
              <a:rPr lang="zh-CN" altLang="en-US" sz="1800" dirty="0"/>
              <a:t/>
            </a:r>
            <a:br>
              <a:rPr lang="zh-CN" altLang="en-US" sz="1800" dirty="0"/>
            </a:br>
            <a:r>
              <a:rPr lang="zh-CN" altLang="en-US" sz="1800" dirty="0"/>
              <a:t>在</a:t>
            </a:r>
            <a:r>
              <a:rPr lang="en-US" altLang="zh-CN" sz="1800" dirty="0"/>
              <a:t>&lt;b&gt;</a:t>
            </a:r>
            <a:r>
              <a:rPr lang="zh-CN" altLang="en-US" sz="1800" dirty="0"/>
              <a:t>和</a:t>
            </a:r>
            <a:r>
              <a:rPr lang="en-US" altLang="zh-CN" sz="1800" dirty="0"/>
              <a:t>&lt;/b&gt;</a:t>
            </a:r>
            <a:r>
              <a:rPr lang="zh-CN" altLang="en-US" sz="1800" dirty="0"/>
              <a:t>标签之间的文本会以加粗字体显示。</a:t>
            </a:r>
            <a:br>
              <a:rPr lang="zh-CN" altLang="en-US" sz="1800" dirty="0"/>
            </a:br>
            <a:endParaRPr lang="en-CA" sz="1800" dirty="0"/>
          </a:p>
        </p:txBody>
      </p:sp>
    </p:spTree>
    <p:extLst>
      <p:ext uri="{BB962C8B-B14F-4D97-AF65-F5344CB8AC3E}">
        <p14:creationId xmlns:p14="http://schemas.microsoft.com/office/powerpoint/2010/main" val="435492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a:t>
            </a:r>
            <a:r>
              <a:rPr lang="zh-CN" altLang="en-US" sz="3200" b="1" dirty="0"/>
              <a:t>二</a:t>
            </a:r>
            <a:r>
              <a:rPr lang="zh-CN" altLang="en-US" sz="3200" b="1" dirty="0" smtClean="0"/>
              <a:t>讲：</a:t>
            </a:r>
            <a:r>
              <a:rPr lang="en-US" altLang="zh-CN" sz="3200" b="1" dirty="0" smtClean="0"/>
              <a:t>B/S</a:t>
            </a:r>
            <a:endParaRPr lang="en-CA" sz="3200" b="1" dirty="0"/>
          </a:p>
        </p:txBody>
      </p:sp>
    </p:spTree>
    <p:extLst>
      <p:ext uri="{BB962C8B-B14F-4D97-AF65-F5344CB8AC3E}">
        <p14:creationId xmlns:p14="http://schemas.microsoft.com/office/powerpoint/2010/main" val="3505285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HTML </a:t>
            </a:r>
            <a:r>
              <a:rPr lang="zh-CN" altLang="en-US" sz="1800" dirty="0"/>
              <a:t>标题</a:t>
            </a:r>
          </a:p>
          <a:p>
            <a:pPr algn="l"/>
            <a:r>
              <a:rPr lang="en-US" altLang="zh-CN" sz="1800" dirty="0"/>
              <a:t>HTML </a:t>
            </a:r>
            <a:r>
              <a:rPr lang="zh-CN" altLang="en-US" sz="1800" dirty="0"/>
              <a:t>标题（</a:t>
            </a:r>
            <a:r>
              <a:rPr lang="en-US" altLang="zh-CN" sz="1800" dirty="0"/>
              <a:t>Heading</a:t>
            </a:r>
            <a:r>
              <a:rPr lang="zh-CN" altLang="en-US" sz="1800" dirty="0"/>
              <a:t>）是通过</a:t>
            </a:r>
            <a:r>
              <a:rPr lang="en-US" altLang="zh-CN" sz="1800" dirty="0"/>
              <a:t>&lt;h1&gt; - &lt;h6&gt; </a:t>
            </a:r>
            <a:r>
              <a:rPr lang="zh-CN" altLang="en-US" sz="1800" dirty="0"/>
              <a:t>标签来定义的</a:t>
            </a:r>
            <a:r>
              <a:rPr lang="en-US" altLang="zh-CN" sz="1800" dirty="0"/>
              <a:t>.</a:t>
            </a:r>
          </a:p>
          <a:p>
            <a:pPr algn="l"/>
            <a:r>
              <a:rPr lang="en-US" altLang="zh-CN" sz="1800" dirty="0" smtClean="0"/>
              <a:t>&lt;</a:t>
            </a:r>
            <a:r>
              <a:rPr lang="en-US" altLang="zh-CN" sz="1800" dirty="0"/>
              <a:t>h1&gt;</a:t>
            </a:r>
            <a:r>
              <a:rPr lang="zh-CN" altLang="en-US" sz="1800" dirty="0"/>
              <a:t>这是一个标题</a:t>
            </a:r>
            <a:r>
              <a:rPr lang="en-US" altLang="zh-CN" sz="1800" dirty="0"/>
              <a:t>&lt;/h1&gt;</a:t>
            </a:r>
          </a:p>
          <a:p>
            <a:pPr algn="l"/>
            <a:r>
              <a:rPr lang="en-US" altLang="zh-CN" sz="1800" dirty="0"/>
              <a:t>&lt;h2&gt;</a:t>
            </a:r>
            <a:r>
              <a:rPr lang="zh-CN" altLang="en-US" sz="1800" dirty="0"/>
              <a:t>这是一个标题</a:t>
            </a:r>
            <a:r>
              <a:rPr lang="en-US" altLang="zh-CN" sz="1800" dirty="0"/>
              <a:t>&lt;/h2&gt;</a:t>
            </a:r>
          </a:p>
          <a:p>
            <a:pPr algn="l"/>
            <a:r>
              <a:rPr lang="en-US" altLang="zh-CN" sz="1800" dirty="0"/>
              <a:t>&lt;h3&gt;</a:t>
            </a:r>
            <a:r>
              <a:rPr lang="zh-CN" altLang="en-US" sz="1800" dirty="0"/>
              <a:t>这是一个标题</a:t>
            </a:r>
            <a:r>
              <a:rPr lang="en-US" altLang="zh-CN" sz="1800" dirty="0"/>
              <a:t>&lt;/h3&gt;</a:t>
            </a:r>
          </a:p>
          <a:p>
            <a:pPr algn="l"/>
            <a:endParaRPr lang="en-US" altLang="zh-CN" sz="1800" dirty="0"/>
          </a:p>
          <a:p>
            <a:pPr algn="l"/>
            <a:r>
              <a:rPr lang="en-US" altLang="zh-CN" sz="1800" dirty="0"/>
              <a:t>HTML </a:t>
            </a:r>
            <a:r>
              <a:rPr lang="zh-CN" altLang="en-US" sz="1800" dirty="0"/>
              <a:t>段落</a:t>
            </a:r>
          </a:p>
          <a:p>
            <a:pPr algn="l"/>
            <a:r>
              <a:rPr lang="en-US" altLang="zh-CN" sz="1800" dirty="0"/>
              <a:t>HTML </a:t>
            </a:r>
            <a:r>
              <a:rPr lang="zh-CN" altLang="en-US" sz="1800" dirty="0"/>
              <a:t>段落是通过标签 </a:t>
            </a:r>
            <a:r>
              <a:rPr lang="en-US" altLang="zh-CN" sz="1800" dirty="0"/>
              <a:t>&lt;p&gt; </a:t>
            </a:r>
            <a:r>
              <a:rPr lang="zh-CN" altLang="en-US" sz="1800" dirty="0"/>
              <a:t>来定义的</a:t>
            </a:r>
            <a:r>
              <a:rPr lang="en-US" altLang="zh-CN" sz="1800" dirty="0"/>
              <a:t>.</a:t>
            </a:r>
          </a:p>
          <a:p>
            <a:pPr algn="l"/>
            <a:r>
              <a:rPr lang="en-US" altLang="zh-CN" sz="1800" dirty="0" smtClean="0"/>
              <a:t>&lt;</a:t>
            </a:r>
            <a:r>
              <a:rPr lang="en-US" altLang="zh-CN" sz="1800" dirty="0"/>
              <a:t>p&gt;</a:t>
            </a:r>
            <a:r>
              <a:rPr lang="zh-CN" altLang="en-US" sz="1800" dirty="0"/>
              <a:t>这是一个段落。</a:t>
            </a:r>
            <a:r>
              <a:rPr lang="en-US" altLang="zh-CN" sz="1800" dirty="0"/>
              <a:t>&lt;/p&gt;</a:t>
            </a:r>
          </a:p>
          <a:p>
            <a:pPr algn="l"/>
            <a:r>
              <a:rPr lang="en-US" altLang="zh-CN" sz="1800" dirty="0"/>
              <a:t>&lt;p&gt;</a:t>
            </a:r>
            <a:r>
              <a:rPr lang="zh-CN" altLang="en-US" sz="1800" dirty="0"/>
              <a:t>这是另外一个段落。</a:t>
            </a:r>
            <a:r>
              <a:rPr lang="en-US" altLang="zh-CN" sz="1800" dirty="0"/>
              <a:t>&lt;/p&gt;</a:t>
            </a:r>
          </a:p>
          <a:p>
            <a:pPr algn="l"/>
            <a:r>
              <a:rPr lang="en-US" altLang="zh-CN" sz="1800" dirty="0" smtClean="0"/>
              <a:t>HTML </a:t>
            </a:r>
            <a:r>
              <a:rPr lang="zh-CN" altLang="en-US" sz="1800" dirty="0"/>
              <a:t>链接</a:t>
            </a:r>
          </a:p>
          <a:p>
            <a:pPr algn="l"/>
            <a:r>
              <a:rPr lang="en-US" altLang="zh-CN" sz="1800" dirty="0"/>
              <a:t>HTML </a:t>
            </a:r>
            <a:r>
              <a:rPr lang="zh-CN" altLang="en-US" sz="1800" dirty="0"/>
              <a:t>链接是通过标签 </a:t>
            </a:r>
            <a:r>
              <a:rPr lang="en-US" altLang="zh-CN" sz="1800" dirty="0"/>
              <a:t>&lt;a&gt; </a:t>
            </a:r>
            <a:r>
              <a:rPr lang="zh-CN" altLang="en-US" sz="1800" dirty="0"/>
              <a:t>来定义的</a:t>
            </a:r>
            <a:r>
              <a:rPr lang="en-US" altLang="zh-CN" sz="1800" dirty="0"/>
              <a:t>.</a:t>
            </a:r>
          </a:p>
          <a:p>
            <a:pPr algn="l"/>
            <a:r>
              <a:rPr lang="zh-CN" altLang="en-US" sz="1800" dirty="0"/>
              <a:t>实例</a:t>
            </a:r>
          </a:p>
          <a:p>
            <a:pPr algn="l"/>
            <a:r>
              <a:rPr lang="en-US" altLang="zh-CN" sz="1800" dirty="0"/>
              <a:t>&lt;a </a:t>
            </a:r>
            <a:r>
              <a:rPr lang="en-US" altLang="zh-CN" sz="1800" dirty="0" err="1"/>
              <a:t>href</a:t>
            </a:r>
            <a:r>
              <a:rPr lang="en-US" altLang="zh-CN" sz="1800" dirty="0"/>
              <a:t>="http://www.runoob.com"&gt;</a:t>
            </a:r>
            <a:r>
              <a:rPr lang="zh-CN" altLang="en-US" sz="1800" dirty="0"/>
              <a:t>这是一个链接</a:t>
            </a:r>
            <a:r>
              <a:rPr lang="en-US" altLang="zh-CN" sz="1800" dirty="0"/>
              <a:t>&lt;/a&gt;</a:t>
            </a:r>
          </a:p>
          <a:p>
            <a:pPr algn="l"/>
            <a:endParaRPr lang="en-US" altLang="zh-CN" sz="1800" dirty="0"/>
          </a:p>
          <a:p>
            <a:pPr algn="l"/>
            <a:r>
              <a:rPr lang="zh-CN" altLang="en-US" sz="1800" dirty="0"/>
              <a:t>提示</a:t>
            </a:r>
            <a:r>
              <a:rPr lang="en-US" altLang="zh-CN" sz="1800" dirty="0"/>
              <a:t>:</a:t>
            </a:r>
            <a:r>
              <a:rPr lang="zh-CN" altLang="en-US" sz="1800" dirty="0"/>
              <a:t>在 </a:t>
            </a:r>
            <a:r>
              <a:rPr lang="en-US" altLang="zh-CN" sz="1800" dirty="0" err="1"/>
              <a:t>href</a:t>
            </a:r>
            <a:r>
              <a:rPr lang="en-US" altLang="zh-CN" sz="1800" dirty="0"/>
              <a:t> </a:t>
            </a:r>
            <a:r>
              <a:rPr lang="zh-CN" altLang="en-US" sz="1800" dirty="0"/>
              <a:t>属性中指定链接的地址。</a:t>
            </a:r>
          </a:p>
          <a:p>
            <a:pPr algn="l"/>
            <a:r>
              <a:rPr lang="en-US" altLang="zh-CN" sz="1800" dirty="0" smtClean="0"/>
              <a:t>HTML </a:t>
            </a:r>
            <a:r>
              <a:rPr lang="zh-CN" altLang="en-US" sz="1800" dirty="0"/>
              <a:t>图像</a:t>
            </a:r>
          </a:p>
          <a:p>
            <a:pPr algn="l"/>
            <a:r>
              <a:rPr lang="en-US" altLang="zh-CN" sz="1800" dirty="0"/>
              <a:t>HTML </a:t>
            </a:r>
            <a:r>
              <a:rPr lang="zh-CN" altLang="en-US" sz="1800" dirty="0"/>
              <a:t>图像是通过标签 </a:t>
            </a:r>
            <a:r>
              <a:rPr lang="en-US" altLang="zh-CN" sz="1800" dirty="0"/>
              <a:t>&lt;</a:t>
            </a:r>
            <a:r>
              <a:rPr lang="en-US" altLang="zh-CN" sz="1800" dirty="0" err="1"/>
              <a:t>img</a:t>
            </a:r>
            <a:r>
              <a:rPr lang="en-US" altLang="zh-CN" sz="1800" dirty="0"/>
              <a:t>&gt; </a:t>
            </a:r>
            <a:r>
              <a:rPr lang="zh-CN" altLang="en-US" sz="1800" dirty="0"/>
              <a:t>来定义的</a:t>
            </a:r>
            <a:r>
              <a:rPr lang="en-US" altLang="zh-CN" sz="1800" dirty="0"/>
              <a:t>.</a:t>
            </a:r>
          </a:p>
          <a:p>
            <a:pPr algn="l"/>
            <a:r>
              <a:rPr lang="en-US" altLang="zh-CN" sz="1800" dirty="0" smtClean="0"/>
              <a:t>&lt;</a:t>
            </a:r>
            <a:r>
              <a:rPr lang="en-US" altLang="zh-CN" sz="1800" dirty="0" err="1"/>
              <a:t>img</a:t>
            </a:r>
            <a:r>
              <a:rPr lang="en-US" altLang="zh-CN" sz="1800" dirty="0"/>
              <a:t> </a:t>
            </a:r>
            <a:r>
              <a:rPr lang="en-US" altLang="zh-CN" sz="1800" dirty="0" err="1"/>
              <a:t>src</a:t>
            </a:r>
            <a:r>
              <a:rPr lang="en-US" altLang="zh-CN" sz="1800" dirty="0"/>
              <a:t>="flyers.png" width="104" height="142"&gt;</a:t>
            </a:r>
            <a:endParaRPr lang="en-CA" sz="1800" dirty="0"/>
          </a:p>
        </p:txBody>
      </p:sp>
    </p:spTree>
    <p:extLst>
      <p:ext uri="{BB962C8B-B14F-4D97-AF65-F5344CB8AC3E}">
        <p14:creationId xmlns:p14="http://schemas.microsoft.com/office/powerpoint/2010/main" val="2247569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7431" y="406242"/>
            <a:ext cx="9144000" cy="6131859"/>
          </a:xfrm>
        </p:spPr>
        <p:txBody>
          <a:bodyPr>
            <a:normAutofit/>
          </a:bodyPr>
          <a:lstStyle/>
          <a:p>
            <a:pPr algn="l"/>
            <a:r>
              <a:rPr lang="zh-CN" altLang="en-US" sz="1800" dirty="0"/>
              <a:t>在实际开发中需要在要在一些代码段做</a:t>
            </a:r>
            <a:r>
              <a:rPr lang="en-US" altLang="zh-CN" sz="1800" dirty="0"/>
              <a:t>HTML</a:t>
            </a:r>
            <a:r>
              <a:rPr lang="zh-CN" altLang="en-US" sz="1800" dirty="0"/>
              <a:t>注释</a:t>
            </a:r>
            <a:r>
              <a:rPr lang="en-US" altLang="zh-CN" sz="1800" dirty="0"/>
              <a:t>,</a:t>
            </a:r>
            <a:r>
              <a:rPr lang="zh-CN" altLang="en-US" sz="1800" dirty="0"/>
              <a:t>这样做的好处很多</a:t>
            </a:r>
            <a:r>
              <a:rPr lang="en-US" altLang="zh-CN" sz="1800" dirty="0"/>
              <a:t>,</a:t>
            </a:r>
            <a:r>
              <a:rPr lang="zh-CN" altLang="en-US" sz="1800" dirty="0"/>
              <a:t>比如</a:t>
            </a:r>
            <a:r>
              <a:rPr lang="en-US" altLang="zh-CN" sz="1800" dirty="0"/>
              <a:t>:</a:t>
            </a:r>
            <a:r>
              <a:rPr lang="zh-CN" altLang="en-US" sz="1800" dirty="0"/>
              <a:t>方便查找</a:t>
            </a:r>
            <a:r>
              <a:rPr lang="en-US" altLang="zh-CN" sz="1800" dirty="0"/>
              <a:t>,</a:t>
            </a:r>
            <a:r>
              <a:rPr lang="zh-CN" altLang="en-US" sz="1800" dirty="0"/>
              <a:t>方便比对</a:t>
            </a:r>
            <a:r>
              <a:rPr lang="en-US" altLang="zh-CN" sz="1800" dirty="0"/>
              <a:t>,</a:t>
            </a:r>
            <a:r>
              <a:rPr lang="zh-CN" altLang="en-US" sz="1800" dirty="0"/>
              <a:t>方便项目组里的其它程序员了解你的代码</a:t>
            </a:r>
            <a:r>
              <a:rPr lang="en-US" altLang="zh-CN" sz="1800" dirty="0"/>
              <a:t>,</a:t>
            </a:r>
            <a:r>
              <a:rPr lang="zh-CN" altLang="en-US" sz="1800" dirty="0"/>
              <a:t>而且可以方便以后你对自己代码的理解与修改等等</a:t>
            </a:r>
          </a:p>
          <a:p>
            <a:pPr algn="l"/>
            <a:r>
              <a:rPr lang="zh-CN" altLang="en-US" sz="1800" dirty="0"/>
              <a:t>语法格式：</a:t>
            </a:r>
          </a:p>
          <a:p>
            <a:pPr algn="l"/>
            <a:r>
              <a:rPr lang="en-US" altLang="zh-CN" sz="1800" dirty="0"/>
              <a:t>&lt;!—</a:t>
            </a:r>
            <a:r>
              <a:rPr lang="zh-CN" altLang="en-US" sz="1800" dirty="0"/>
              <a:t>这里写注释内容 </a:t>
            </a:r>
            <a:r>
              <a:rPr lang="en-US" altLang="zh-CN" sz="1800" dirty="0"/>
              <a:t>--&gt;</a:t>
            </a:r>
          </a:p>
          <a:p>
            <a:pPr algn="l"/>
            <a:r>
              <a:rPr lang="zh-CN" altLang="en-US" sz="1800" dirty="0"/>
              <a:t>注释：开始括号之后（左边的括号）需要紧跟一个叹号，结束括号之前（右边的括号）不需要</a:t>
            </a:r>
            <a:r>
              <a:rPr lang="zh-CN" altLang="en-US" sz="1800" dirty="0" smtClean="0"/>
              <a:t>。</a:t>
            </a:r>
            <a:endParaRPr lang="en-US" altLang="zh-CN" sz="1800" dirty="0" smtClean="0"/>
          </a:p>
          <a:p>
            <a:pPr algn="l"/>
            <a:endParaRPr lang="en-US" sz="1800" dirty="0"/>
          </a:p>
          <a:p>
            <a:pPr algn="l"/>
            <a:endParaRPr lang="en-CA" sz="1800" dirty="0"/>
          </a:p>
        </p:txBody>
      </p:sp>
      <p:pic>
        <p:nvPicPr>
          <p:cNvPr id="4098" name="Picture 2" descr="http://www.adminwang.com/uploads/images/2014/06/14036248105926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3051842"/>
            <a:ext cx="8548817" cy="30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35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文档在浏览器里通常是从左到右，从上到下地显示的，到了窗口右边就自动换行。为了实现分栏的效果，很多人使用表格（</a:t>
            </a:r>
            <a:r>
              <a:rPr lang="en-US" altLang="zh-CN" sz="1800" dirty="0"/>
              <a:t>&lt;table&gt;</a:t>
            </a:r>
            <a:r>
              <a:rPr lang="zh-CN" altLang="en-US" sz="1800" dirty="0"/>
              <a:t>）进行页面排版（虽然</a:t>
            </a:r>
            <a:r>
              <a:rPr lang="en-US" altLang="zh-CN" sz="1800" dirty="0"/>
              <a:t>HTML</a:t>
            </a:r>
            <a:r>
              <a:rPr lang="zh-CN" altLang="en-US" sz="1800" dirty="0"/>
              <a:t>里提供表格的本意不是为了排版）。</a:t>
            </a:r>
          </a:p>
          <a:p>
            <a:pPr algn="l"/>
            <a:r>
              <a:rPr lang="en-US" altLang="zh-CN" sz="1800" dirty="0"/>
              <a:t>&lt;table&gt;</a:t>
            </a:r>
            <a:r>
              <a:rPr lang="zh-CN" altLang="en-US" sz="1800" dirty="0"/>
              <a:t>标签里通常会包含几个</a:t>
            </a:r>
            <a:r>
              <a:rPr lang="en-US" altLang="zh-CN" sz="1800" dirty="0"/>
              <a:t>&lt;</a:t>
            </a:r>
            <a:r>
              <a:rPr lang="en-US" altLang="zh-CN" sz="1800" dirty="0" err="1"/>
              <a:t>tr</a:t>
            </a:r>
            <a:r>
              <a:rPr lang="en-US" altLang="zh-CN" sz="1800" dirty="0"/>
              <a:t>&gt;</a:t>
            </a:r>
            <a:r>
              <a:rPr lang="zh-CN" altLang="en-US" sz="1800" dirty="0"/>
              <a:t>标签，</a:t>
            </a:r>
            <a:r>
              <a:rPr lang="en-US" altLang="zh-CN" sz="1800" dirty="0"/>
              <a:t>&lt;</a:t>
            </a:r>
            <a:r>
              <a:rPr lang="en-US" altLang="zh-CN" sz="1800" dirty="0" err="1"/>
              <a:t>tr</a:t>
            </a:r>
            <a:r>
              <a:rPr lang="en-US" altLang="zh-CN" sz="1800" dirty="0"/>
              <a:t>&gt;</a:t>
            </a:r>
            <a:r>
              <a:rPr lang="zh-CN" altLang="en-US" sz="1800" dirty="0"/>
              <a:t>代表表格里的一行。</a:t>
            </a:r>
            <a:r>
              <a:rPr lang="en-US" altLang="zh-CN" sz="1800" dirty="0"/>
              <a:t>&lt;</a:t>
            </a:r>
            <a:r>
              <a:rPr lang="en-US" altLang="zh-CN" sz="1800" dirty="0" err="1"/>
              <a:t>tr</a:t>
            </a:r>
            <a:r>
              <a:rPr lang="en-US" altLang="zh-CN" sz="1800" dirty="0"/>
              <a:t>&gt;</a:t>
            </a:r>
            <a:r>
              <a:rPr lang="zh-CN" altLang="en-US" sz="1800" dirty="0"/>
              <a:t>标签又会包含</a:t>
            </a:r>
            <a:r>
              <a:rPr lang="en-US" altLang="zh-CN" sz="1800" dirty="0"/>
              <a:t>&lt;td&gt;</a:t>
            </a:r>
            <a:r>
              <a:rPr lang="zh-CN" altLang="en-US" sz="1800" dirty="0"/>
              <a:t>标签，每个</a:t>
            </a:r>
            <a:r>
              <a:rPr lang="en-US" altLang="zh-CN" sz="1800" dirty="0"/>
              <a:t>&lt;td&gt;</a:t>
            </a:r>
            <a:r>
              <a:rPr lang="zh-CN" altLang="en-US" sz="1800" dirty="0"/>
              <a:t>代表一个单元格。</a:t>
            </a:r>
          </a:p>
          <a:p>
            <a:pPr algn="l"/>
            <a:r>
              <a:rPr lang="zh-CN" altLang="en-US" sz="1800" dirty="0"/>
              <a:t>点击查看效果</a:t>
            </a:r>
          </a:p>
          <a:p>
            <a:pPr algn="l"/>
            <a:r>
              <a:rPr lang="en-US" altLang="zh-CN" sz="1800" dirty="0"/>
              <a:t>&lt;table&gt;</a:t>
            </a:r>
          </a:p>
          <a:p>
            <a:pPr algn="l"/>
            <a:r>
              <a:rPr lang="en-US" altLang="zh-CN" sz="1800" dirty="0"/>
              <a:t>  &lt;</a:t>
            </a:r>
            <a:r>
              <a:rPr lang="en-US" altLang="zh-CN" sz="1800" dirty="0" err="1"/>
              <a:t>tr</a:t>
            </a:r>
            <a:r>
              <a:rPr lang="en-US" altLang="zh-CN" sz="1800" dirty="0"/>
              <a:t>&gt;</a:t>
            </a:r>
          </a:p>
          <a:p>
            <a:pPr algn="l"/>
            <a:r>
              <a:rPr lang="en-US" altLang="zh-CN" sz="1800" dirty="0"/>
              <a:t>    &lt;td&gt;2000&lt;/td&gt;&lt;td&gt;</a:t>
            </a:r>
            <a:r>
              <a:rPr lang="zh-CN" altLang="en-US" sz="1800" dirty="0"/>
              <a:t>悉尼</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&lt;td&gt;2004&lt;/td&gt;&lt;td&gt;</a:t>
            </a:r>
            <a:r>
              <a:rPr lang="zh-CN" altLang="en-US" sz="1800" dirty="0"/>
              <a:t>雅典</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&lt;td&gt;2008&lt;/td&gt;&lt;td&gt;</a:t>
            </a:r>
            <a:r>
              <a:rPr lang="zh-CN" altLang="en-US" sz="1800" dirty="0"/>
              <a:t>北京</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&lt;/table&gt;</a:t>
            </a:r>
            <a:endParaRPr lang="en-CA" sz="1800" dirty="0"/>
          </a:p>
        </p:txBody>
      </p:sp>
    </p:spTree>
    <p:extLst>
      <p:ext uri="{BB962C8B-B14F-4D97-AF65-F5344CB8AC3E}">
        <p14:creationId xmlns:p14="http://schemas.microsoft.com/office/powerpoint/2010/main" val="656056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spTree>
    <p:extLst>
      <p:ext uri="{BB962C8B-B14F-4D97-AF65-F5344CB8AC3E}">
        <p14:creationId xmlns:p14="http://schemas.microsoft.com/office/powerpoint/2010/main" val="4239764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作</a:t>
            </a:r>
            <a:r>
              <a:rPr lang="zh-CN" altLang="en-US" sz="1800" dirty="0" smtClean="0"/>
              <a:t>业</a:t>
            </a:r>
            <a:endParaRPr lang="en-US" altLang="zh-CN" sz="1800" dirty="0" smtClean="0"/>
          </a:p>
          <a:p>
            <a:pPr algn="l"/>
            <a:endParaRPr lang="en-US" sz="1800" dirty="0"/>
          </a:p>
          <a:p>
            <a:pPr algn="l"/>
            <a:r>
              <a:rPr lang="en-CA" sz="1800" dirty="0" smtClean="0"/>
              <a:t>http</a:t>
            </a:r>
            <a:r>
              <a:rPr lang="en-CA" sz="1800" dirty="0"/>
              <a:t>://</a:t>
            </a:r>
            <a:r>
              <a:rPr lang="en-CA" sz="1800" dirty="0" smtClean="0"/>
              <a:t>www.halifax.ca/newcomers/WelcomingNewcomers.php#Holidays</a:t>
            </a:r>
          </a:p>
          <a:p>
            <a:pPr algn="l"/>
            <a:endParaRPr lang="en-US" sz="1800" dirty="0" smtClean="0"/>
          </a:p>
          <a:p>
            <a:pPr algn="l"/>
            <a:r>
              <a:rPr lang="zh-CN" altLang="en-US" sz="1800" dirty="0" smtClean="0"/>
              <a:t>抓取出</a:t>
            </a:r>
            <a:r>
              <a:rPr lang="en-US" altLang="zh-CN" sz="1800" dirty="0" smtClean="0"/>
              <a:t>ns</a:t>
            </a:r>
            <a:r>
              <a:rPr lang="zh-CN" altLang="en-US" sz="1800" dirty="0" smtClean="0"/>
              <a:t>省的节日</a:t>
            </a:r>
            <a:endParaRPr lang="en-US" altLang="zh-CN" sz="1800" dirty="0" smtClean="0"/>
          </a:p>
          <a:p>
            <a:pPr algn="l"/>
            <a:endParaRPr lang="en-CA" sz="1800" dirty="0"/>
          </a:p>
        </p:txBody>
      </p:sp>
    </p:spTree>
    <p:extLst>
      <p:ext uri="{BB962C8B-B14F-4D97-AF65-F5344CB8AC3E}">
        <p14:creationId xmlns:p14="http://schemas.microsoft.com/office/powerpoint/2010/main" val="4284387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I/O </a:t>
            </a:r>
            <a:r>
              <a:rPr lang="zh-CN" altLang="en-US" sz="1800" dirty="0"/>
              <a:t>问题是任何编程语言都无法回避的问题，可以说 </a:t>
            </a:r>
            <a:r>
              <a:rPr lang="en-US" altLang="zh-CN" sz="1800" dirty="0"/>
              <a:t>I/O </a:t>
            </a:r>
            <a:r>
              <a:rPr lang="zh-CN" altLang="en-US" sz="1800" dirty="0"/>
              <a:t>问题是整个人机交互的核心问题，因为 </a:t>
            </a:r>
            <a:r>
              <a:rPr lang="en-US" altLang="zh-CN" sz="1800" dirty="0"/>
              <a:t>I/O </a:t>
            </a:r>
            <a:r>
              <a:rPr lang="zh-CN" altLang="en-US" sz="1800" dirty="0"/>
              <a:t>是机器获取和交换信息的主要渠道。在当今这个数据大爆炸时代，</a:t>
            </a:r>
            <a:r>
              <a:rPr lang="en-US" altLang="zh-CN" sz="1800" dirty="0"/>
              <a:t>I/O </a:t>
            </a:r>
            <a:r>
              <a:rPr lang="zh-CN" altLang="en-US" sz="1800" dirty="0"/>
              <a:t>问题尤其突出，很容易成为一个性能瓶颈</a:t>
            </a:r>
            <a:r>
              <a:rPr lang="zh-CN" altLang="en-US" sz="1800" dirty="0" smtClean="0"/>
              <a:t>。</a:t>
            </a:r>
            <a:endParaRPr lang="en-US" altLang="zh-CN" sz="1800" dirty="0" smtClean="0"/>
          </a:p>
          <a:p>
            <a:pPr algn="l"/>
            <a:r>
              <a:rPr lang="en-CA" sz="1800" dirty="0"/>
              <a:t>Java </a:t>
            </a:r>
            <a:r>
              <a:rPr lang="zh-CN" altLang="en-US" sz="1800" dirty="0"/>
              <a:t>的 </a:t>
            </a:r>
            <a:r>
              <a:rPr lang="en-CA" sz="1800" dirty="0"/>
              <a:t>I/O </a:t>
            </a:r>
            <a:r>
              <a:rPr lang="zh-CN" altLang="en-US" sz="1800" dirty="0"/>
              <a:t>操作类在包 </a:t>
            </a:r>
            <a:r>
              <a:rPr lang="en-CA" sz="1800" dirty="0"/>
              <a:t>java.io </a:t>
            </a:r>
            <a:r>
              <a:rPr lang="zh-CN" altLang="en-US" sz="1800" dirty="0"/>
              <a:t>下，大概有将近 </a:t>
            </a:r>
            <a:r>
              <a:rPr lang="en-US" altLang="zh-CN" sz="1800" dirty="0"/>
              <a:t>80 </a:t>
            </a:r>
            <a:r>
              <a:rPr lang="zh-CN" altLang="en-US" sz="1800" dirty="0"/>
              <a:t>个类，但是这些类大概可以分成四组，分别是：</a:t>
            </a:r>
          </a:p>
          <a:p>
            <a:pPr algn="l"/>
            <a:r>
              <a:rPr lang="zh-CN" altLang="en-US" sz="1800" dirty="0"/>
              <a:t>基于字节操作的 </a:t>
            </a:r>
            <a:r>
              <a:rPr lang="en-CA" sz="1800" dirty="0"/>
              <a:t>I/O </a:t>
            </a:r>
            <a:r>
              <a:rPr lang="zh-CN" altLang="en-US" sz="1800" dirty="0"/>
              <a:t>接口：</a:t>
            </a:r>
            <a:r>
              <a:rPr lang="en-CA" sz="1800" dirty="0" err="1"/>
              <a:t>InputStream</a:t>
            </a:r>
            <a:r>
              <a:rPr lang="en-CA" sz="1800" dirty="0"/>
              <a:t> </a:t>
            </a:r>
            <a:r>
              <a:rPr lang="zh-CN" altLang="en-US" sz="1800" dirty="0"/>
              <a:t>和 </a:t>
            </a:r>
            <a:r>
              <a:rPr lang="en-CA" sz="1800" dirty="0" err="1"/>
              <a:t>OutputStream</a:t>
            </a:r>
            <a:endParaRPr lang="en-CA" sz="1800" dirty="0"/>
          </a:p>
          <a:p>
            <a:pPr algn="l"/>
            <a:r>
              <a:rPr lang="zh-CN" altLang="en-US" sz="1800" dirty="0"/>
              <a:t>基于字符操作的 </a:t>
            </a:r>
            <a:r>
              <a:rPr lang="en-CA" sz="1800" dirty="0"/>
              <a:t>I/O </a:t>
            </a:r>
            <a:r>
              <a:rPr lang="zh-CN" altLang="en-US" sz="1800" dirty="0"/>
              <a:t>接口：</a:t>
            </a:r>
            <a:r>
              <a:rPr lang="en-CA" sz="1800" dirty="0"/>
              <a:t>Writer </a:t>
            </a:r>
            <a:r>
              <a:rPr lang="zh-CN" altLang="en-US" sz="1800" dirty="0"/>
              <a:t>和 </a:t>
            </a:r>
            <a:r>
              <a:rPr lang="en-CA" sz="1800" dirty="0"/>
              <a:t>Reader</a:t>
            </a:r>
          </a:p>
          <a:p>
            <a:pPr algn="l"/>
            <a:r>
              <a:rPr lang="zh-CN" altLang="en-US" sz="1800" dirty="0"/>
              <a:t>基于磁盘操作的 </a:t>
            </a:r>
            <a:r>
              <a:rPr lang="en-CA" sz="1800" dirty="0"/>
              <a:t>I/O </a:t>
            </a:r>
            <a:r>
              <a:rPr lang="zh-CN" altLang="en-US" sz="1800" dirty="0"/>
              <a:t>接口：</a:t>
            </a:r>
            <a:r>
              <a:rPr lang="en-CA" sz="1800" dirty="0"/>
              <a:t>File</a:t>
            </a:r>
          </a:p>
          <a:p>
            <a:pPr algn="l"/>
            <a:r>
              <a:rPr lang="zh-CN" altLang="en-US" sz="1800" dirty="0"/>
              <a:t>基于网络操作的 </a:t>
            </a:r>
            <a:r>
              <a:rPr lang="en-CA" sz="1800" dirty="0"/>
              <a:t>I/O </a:t>
            </a:r>
            <a:r>
              <a:rPr lang="zh-CN" altLang="en-US" sz="1800" dirty="0"/>
              <a:t>接口：</a:t>
            </a:r>
            <a:r>
              <a:rPr lang="en-CA" sz="1800" dirty="0" smtClean="0"/>
              <a:t>Socket</a:t>
            </a:r>
          </a:p>
          <a:p>
            <a:pPr algn="l"/>
            <a:endParaRPr lang="en-US" sz="1800" dirty="0"/>
          </a:p>
          <a:p>
            <a:pPr algn="l"/>
            <a:r>
              <a:rPr lang="zh-CN" altLang="en-US" sz="1800" dirty="0"/>
              <a:t>前两组主要是根据传输数据的数据格式，后两组主要是根据传输数据的方式，虽然 </a:t>
            </a:r>
            <a:r>
              <a:rPr lang="en-US" altLang="zh-CN" sz="1800" dirty="0"/>
              <a:t>Socket </a:t>
            </a:r>
            <a:r>
              <a:rPr lang="zh-CN" altLang="en-US" sz="1800" dirty="0"/>
              <a:t>类并不在 </a:t>
            </a:r>
            <a:r>
              <a:rPr lang="en-US" altLang="zh-CN" sz="1800" dirty="0"/>
              <a:t>java.io </a:t>
            </a:r>
            <a:r>
              <a:rPr lang="zh-CN" altLang="en-US" sz="1800" dirty="0"/>
              <a:t>包下</a:t>
            </a:r>
            <a:endParaRPr lang="en-CA" sz="1800" dirty="0"/>
          </a:p>
        </p:txBody>
      </p:sp>
    </p:spTree>
    <p:extLst>
      <p:ext uri="{BB962C8B-B14F-4D97-AF65-F5344CB8AC3E}">
        <p14:creationId xmlns:p14="http://schemas.microsoft.com/office/powerpoint/2010/main" val="2560569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891516"/>
            <a:ext cx="9144000" cy="2670648"/>
          </a:xfrm>
        </p:spPr>
        <p:txBody>
          <a:bodyPr>
            <a:normAutofit/>
          </a:bodyPr>
          <a:lstStyle/>
          <a:p>
            <a:pPr algn="l"/>
            <a:r>
              <a:rPr lang="en-CA" sz="1800" dirty="0"/>
              <a:t>Java</a:t>
            </a:r>
            <a:r>
              <a:rPr lang="zh-CN" altLang="en-US" sz="1800" dirty="0"/>
              <a:t>中所有的类都继承自</a:t>
            </a:r>
            <a:r>
              <a:rPr lang="en-CA" sz="1800" dirty="0"/>
              <a:t>Object</a:t>
            </a:r>
            <a:r>
              <a:rPr lang="zh-CN" altLang="en-US" sz="1800" dirty="0"/>
              <a:t>类，所以各种</a:t>
            </a:r>
            <a:r>
              <a:rPr lang="en-CA" sz="1800" dirty="0"/>
              <a:t>IO</a:t>
            </a:r>
            <a:r>
              <a:rPr lang="zh-CN" altLang="en-US" sz="1800" dirty="0"/>
              <a:t>类也不例外。</a:t>
            </a:r>
            <a:r>
              <a:rPr lang="en-CA" sz="1800" dirty="0" err="1"/>
              <a:t>InputStream</a:t>
            </a:r>
            <a:r>
              <a:rPr lang="zh-CN" altLang="en-US" sz="1800" dirty="0"/>
              <a:t>和</a:t>
            </a:r>
            <a:r>
              <a:rPr lang="en-CA" sz="1800" dirty="0" err="1"/>
              <a:t>OutputStream</a:t>
            </a:r>
            <a:r>
              <a:rPr lang="zh-CN" altLang="en-US" sz="1800" dirty="0"/>
              <a:t>类操作字节数据。</a:t>
            </a:r>
            <a:r>
              <a:rPr lang="en-CA" sz="1800" dirty="0"/>
              <a:t>Reader</a:t>
            </a:r>
            <a:r>
              <a:rPr lang="zh-CN" altLang="en-US" sz="1800" dirty="0"/>
              <a:t>和</a:t>
            </a:r>
            <a:r>
              <a:rPr lang="en-CA" sz="1800" dirty="0"/>
              <a:t>Writer</a:t>
            </a:r>
            <a:r>
              <a:rPr lang="zh-CN" altLang="en-US" sz="1800" dirty="0"/>
              <a:t>类工作在字符是上。</a:t>
            </a:r>
            <a:r>
              <a:rPr lang="en-CA" sz="1800" dirty="0"/>
              <a:t>File</a:t>
            </a:r>
            <a:r>
              <a:rPr lang="zh-CN" altLang="en-US" sz="1800" dirty="0"/>
              <a:t>类</a:t>
            </a:r>
            <a:r>
              <a:rPr lang="zh-CN" altLang="en-US" sz="1800" dirty="0" smtClean="0"/>
              <a:t>为文</a:t>
            </a:r>
            <a:r>
              <a:rPr lang="zh-CN" altLang="en-US" sz="1800" dirty="0"/>
              <a:t>件提供接口</a:t>
            </a:r>
            <a:r>
              <a:rPr lang="zh-CN" altLang="en-US" sz="1800" dirty="0" smtClean="0"/>
              <a:t>。</a:t>
            </a:r>
            <a:endParaRPr lang="en-CA" altLang="zh-CN" sz="1800" dirty="0" smtClean="0"/>
          </a:p>
          <a:p>
            <a:pPr algn="l"/>
            <a:r>
              <a:rPr lang="zh-CN" altLang="en-US" sz="1800" dirty="0"/>
              <a:t>我们很有必要了解</a:t>
            </a:r>
            <a:r>
              <a:rPr lang="en-US" altLang="zh-CN" sz="1800" dirty="0"/>
              <a:t>IO</a:t>
            </a:r>
            <a:r>
              <a:rPr lang="zh-CN" altLang="en-US" sz="1800" dirty="0"/>
              <a:t>类的演变历史，如果缺乏历史的眼光，那么我们对什么时候该使用那些类，以及什么时候不该使用那些类而感到迷惑。 </a:t>
            </a:r>
            <a:br>
              <a:rPr lang="zh-CN" altLang="en-US" sz="1800" dirty="0"/>
            </a:br>
            <a:r>
              <a:rPr lang="en-US" altLang="zh-CN" sz="1800" dirty="0"/>
              <a:t>JDK1.0</a:t>
            </a:r>
            <a:r>
              <a:rPr lang="zh-CN" altLang="en-US" sz="1800" dirty="0"/>
              <a:t>的时候，所有与输入相关的类都继承于</a:t>
            </a:r>
            <a:r>
              <a:rPr lang="en-US" altLang="zh-CN" sz="1800" dirty="0" err="1"/>
              <a:t>InputStream</a:t>
            </a:r>
            <a:r>
              <a:rPr lang="zh-CN" altLang="en-US" sz="1800" dirty="0"/>
              <a:t>，所有与输出相关的类都继承于</a:t>
            </a:r>
            <a:r>
              <a:rPr lang="en-US" altLang="zh-CN" sz="1800" dirty="0" err="1"/>
              <a:t>OutputStream</a:t>
            </a:r>
            <a:r>
              <a:rPr lang="zh-CN" altLang="en-US" sz="1800" dirty="0"/>
              <a:t>。 </a:t>
            </a:r>
            <a:br>
              <a:rPr lang="zh-CN" altLang="en-US" sz="1800" dirty="0"/>
            </a:br>
            <a:r>
              <a:rPr lang="en-US" altLang="zh-CN" sz="1800" dirty="0"/>
              <a:t>JDK1.1</a:t>
            </a:r>
            <a:r>
              <a:rPr lang="zh-CN" altLang="en-US" sz="1800" dirty="0"/>
              <a:t>的时候，增加了面向字符的</a:t>
            </a:r>
            <a:r>
              <a:rPr lang="en-US" altLang="zh-CN" sz="1800" dirty="0"/>
              <a:t>IO</a:t>
            </a:r>
            <a:r>
              <a:rPr lang="zh-CN" altLang="en-US" sz="1800" dirty="0"/>
              <a:t>类，包括</a:t>
            </a:r>
            <a:r>
              <a:rPr lang="en-US" altLang="zh-CN" sz="1800" dirty="0"/>
              <a:t>Reader</a:t>
            </a:r>
            <a:r>
              <a:rPr lang="zh-CN" altLang="en-US" sz="1800" dirty="0"/>
              <a:t>和</a:t>
            </a:r>
            <a:r>
              <a:rPr lang="en-US" altLang="zh-CN" sz="1800" dirty="0"/>
              <a:t>Writer</a:t>
            </a:r>
            <a:r>
              <a:rPr lang="zh-CN" altLang="en-US" sz="1800" dirty="0"/>
              <a:t>。 </a:t>
            </a:r>
            <a:endParaRPr lang="en-CA" sz="1800" dirty="0"/>
          </a:p>
        </p:txBody>
      </p:sp>
      <p:pic>
        <p:nvPicPr>
          <p:cNvPr id="1026" name="Picture 2" descr="http://img.blog.csdn.net/201507101437475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096" y="448233"/>
            <a:ext cx="869632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80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d</a:t>
            </a:r>
            <a:endParaRPr lang="en-CA" sz="1800" dirty="0"/>
          </a:p>
        </p:txBody>
      </p:sp>
      <p:pic>
        <p:nvPicPr>
          <p:cNvPr id="1026" name="Picture 2" descr="snap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71" y="565261"/>
            <a:ext cx="9580853" cy="590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675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字节流</a:t>
            </a:r>
          </a:p>
          <a:p>
            <a:pPr algn="l"/>
            <a:endParaRPr lang="zh-CN" altLang="en-US" sz="1800" dirty="0"/>
          </a:p>
          <a:p>
            <a:pPr algn="l"/>
            <a:r>
              <a:rPr lang="zh-CN" altLang="en-US" sz="1800" dirty="0"/>
              <a:t>字节流，顾名思义，以字节为单位进行</a:t>
            </a:r>
            <a:r>
              <a:rPr lang="en-CA" sz="1800" dirty="0"/>
              <a:t>IO</a:t>
            </a:r>
            <a:r>
              <a:rPr lang="zh-CN" altLang="en-US" sz="1800" dirty="0"/>
              <a:t>操作。字节流最常用的方法是</a:t>
            </a:r>
            <a:r>
              <a:rPr lang="en-CA" sz="1800" dirty="0"/>
              <a:t>read</a:t>
            </a:r>
            <a:r>
              <a:rPr lang="zh-CN" altLang="en-US" sz="1800" dirty="0"/>
              <a:t>和</a:t>
            </a:r>
            <a:r>
              <a:rPr lang="en-CA" sz="1800" dirty="0"/>
              <a:t>write</a:t>
            </a:r>
            <a:r>
              <a:rPr lang="zh-CN" altLang="en-US" sz="1800" dirty="0"/>
              <a:t>方法。 </a:t>
            </a:r>
          </a:p>
          <a:p>
            <a:pPr algn="l"/>
            <a:r>
              <a:rPr lang="en-CA" sz="1800" dirty="0"/>
              <a:t>read</a:t>
            </a:r>
            <a:r>
              <a:rPr lang="zh-CN" altLang="en-US" sz="1800" dirty="0"/>
              <a:t>方法是从流中读取字节并递增文件指针到一下个位置。在字节流的读取过程中，我们要明白一个重要的概念：文件指针。文件指针指示了流中的当前位置。当文件指针到达文件的末尾时候，读取操作返回</a:t>
            </a:r>
            <a:r>
              <a:rPr lang="en-US" altLang="zh-CN" sz="1800" dirty="0"/>
              <a:t>-1</a:t>
            </a:r>
            <a:r>
              <a:rPr lang="zh-CN" altLang="en-US" sz="1800" dirty="0"/>
              <a:t>给调用者。</a:t>
            </a:r>
            <a:r>
              <a:rPr lang="en-CA" sz="1800" dirty="0"/>
              <a:t>read</a:t>
            </a:r>
            <a:r>
              <a:rPr lang="zh-CN" altLang="en-US" sz="1800" dirty="0"/>
              <a:t>方法不带任何参数，每次只能读取一个字节。</a:t>
            </a:r>
            <a:r>
              <a:rPr lang="en-CA" sz="1800" dirty="0"/>
              <a:t>read</a:t>
            </a:r>
            <a:r>
              <a:rPr lang="zh-CN" altLang="en-US" sz="1800" dirty="0"/>
              <a:t>方法的返回值是读取的字节，并转化为</a:t>
            </a:r>
            <a:r>
              <a:rPr lang="en-CA" sz="1800" dirty="0" err="1"/>
              <a:t>int</a:t>
            </a:r>
            <a:r>
              <a:rPr lang="zh-CN" altLang="en-US" sz="1800" dirty="0"/>
              <a:t>类型返回。如下所示： </a:t>
            </a:r>
          </a:p>
          <a:p>
            <a:pPr algn="l"/>
            <a:r>
              <a:rPr lang="en-CA" sz="1800" dirty="0" err="1"/>
              <a:t>FileInputStream</a:t>
            </a:r>
            <a:r>
              <a:rPr lang="en-CA" sz="1800" dirty="0"/>
              <a:t> reader =new </a:t>
            </a:r>
            <a:r>
              <a:rPr lang="en-CA" sz="1800" dirty="0" err="1"/>
              <a:t>FileInputStream</a:t>
            </a:r>
            <a:r>
              <a:rPr lang="en-CA" sz="1800" dirty="0"/>
              <a:t>(“filename”);//</a:t>
            </a:r>
            <a:r>
              <a:rPr lang="zh-CN" altLang="en-US" sz="1800" dirty="0"/>
              <a:t>以字节流格式打开文件 </a:t>
            </a:r>
          </a:p>
          <a:p>
            <a:pPr algn="l"/>
            <a:r>
              <a:rPr lang="en-CA" sz="1800" dirty="0" err="1"/>
              <a:t>int</a:t>
            </a:r>
            <a:r>
              <a:rPr lang="en-CA" sz="1800" dirty="0"/>
              <a:t> result =</a:t>
            </a:r>
            <a:r>
              <a:rPr lang="en-CA" sz="1800" dirty="0" err="1"/>
              <a:t>reader.read</a:t>
            </a:r>
            <a:r>
              <a:rPr lang="en-CA" sz="1800" dirty="0"/>
              <a:t>(); </a:t>
            </a:r>
            <a:endParaRPr lang="en-CA" sz="1800" dirty="0" smtClean="0"/>
          </a:p>
          <a:p>
            <a:pPr algn="l"/>
            <a:r>
              <a:rPr lang="en-US" altLang="zh-CN" sz="1800" dirty="0"/>
              <a:t>read</a:t>
            </a:r>
            <a:r>
              <a:rPr lang="zh-CN" altLang="en-US" sz="1800" dirty="0"/>
              <a:t>方法还有其他的形式： </a:t>
            </a:r>
          </a:p>
          <a:p>
            <a:pPr algn="l"/>
            <a:r>
              <a:rPr lang="en-US" altLang="zh-CN" sz="1800" dirty="0" err="1"/>
              <a:t>int</a:t>
            </a:r>
            <a:r>
              <a:rPr lang="en-US" altLang="zh-CN" sz="1800" dirty="0"/>
              <a:t> read(byte[] b)</a:t>
            </a:r>
            <a:r>
              <a:rPr lang="zh-CN" altLang="en-US" sz="1800" dirty="0"/>
              <a:t>，读出的数据被存储在字节数组中，返回读取的字节数，如果提前到达文件的末尾，返回值可能小于数组的长度。 </a:t>
            </a:r>
          </a:p>
          <a:p>
            <a:pPr algn="l"/>
            <a:r>
              <a:rPr lang="en-US" altLang="zh-CN" sz="1800" dirty="0" err="1"/>
              <a:t>int</a:t>
            </a:r>
            <a:r>
              <a:rPr lang="en-US" altLang="zh-CN" sz="1800" dirty="0"/>
              <a:t> read(byte[] b,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a:t>
            </a:r>
            <a:r>
              <a:rPr lang="zh-CN" altLang="en-US" sz="1800" dirty="0"/>
              <a:t>，第一个参数指定数据被存储的字节数组，第二个参数</a:t>
            </a:r>
            <a:r>
              <a:rPr lang="en-US" altLang="zh-CN" sz="1800" dirty="0"/>
              <a:t>off</a:t>
            </a:r>
            <a:r>
              <a:rPr lang="zh-CN" altLang="en-US" sz="1800" dirty="0"/>
              <a:t>指定读取的第一个字节将存储在字节数组的偏移量，第三个参数</a:t>
            </a:r>
            <a:r>
              <a:rPr lang="en-US" altLang="zh-CN" sz="1800" dirty="0" err="1"/>
              <a:t>len</a:t>
            </a:r>
            <a:r>
              <a:rPr lang="zh-CN" altLang="en-US" sz="1800" dirty="0"/>
              <a:t>指定要读取的字节数。 </a:t>
            </a:r>
            <a:endParaRPr lang="en-CA" sz="1800" dirty="0"/>
          </a:p>
        </p:txBody>
      </p:sp>
    </p:spTree>
    <p:extLst>
      <p:ext uri="{BB962C8B-B14F-4D97-AF65-F5344CB8AC3E}">
        <p14:creationId xmlns:p14="http://schemas.microsoft.com/office/powerpoint/2010/main" val="3271331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上面三种形式的读取都是直接从文件流里读取的，每次读取只能是一个一个字节的读取。需要说明的是每次读取单个字节或</a:t>
            </a:r>
            <a:r>
              <a:rPr lang="en-US" altLang="zh-CN" sz="1800" dirty="0"/>
              <a:t>512</a:t>
            </a:r>
            <a:r>
              <a:rPr lang="zh-CN" altLang="en-US" sz="1800" dirty="0"/>
              <a:t>个字节，需要的</a:t>
            </a:r>
            <a:r>
              <a:rPr lang="en-US" altLang="zh-CN" sz="1800" dirty="0" err="1"/>
              <a:t>io</a:t>
            </a:r>
            <a:r>
              <a:rPr lang="zh-CN" altLang="en-US" sz="1800" dirty="0"/>
              <a:t>数量都是相同的。为了提高效率，人们设计出了缓存的读取方式：</a:t>
            </a:r>
          </a:p>
          <a:p>
            <a:pPr algn="l"/>
            <a:endParaRPr lang="zh-CN" altLang="en-US" sz="1800" dirty="0"/>
          </a:p>
          <a:p>
            <a:pPr algn="l"/>
            <a:r>
              <a:rPr lang="en-US" altLang="zh-CN" sz="1800" dirty="0" err="1"/>
              <a:t>FileInputStream</a:t>
            </a:r>
            <a:r>
              <a:rPr lang="en-US" altLang="zh-CN" sz="1800" dirty="0"/>
              <a:t> reader =new </a:t>
            </a:r>
            <a:r>
              <a:rPr lang="en-US" altLang="zh-CN" sz="1800" dirty="0" err="1"/>
              <a:t>FileInputStream</a:t>
            </a:r>
            <a:r>
              <a:rPr lang="en-US" altLang="zh-CN" sz="1800" dirty="0"/>
              <a:t>("filename");</a:t>
            </a:r>
          </a:p>
          <a:p>
            <a:pPr algn="l"/>
            <a:r>
              <a:rPr lang="en-US" altLang="zh-CN" sz="1800" dirty="0" err="1"/>
              <a:t>BufferedInputStream</a:t>
            </a:r>
            <a:r>
              <a:rPr lang="en-US" altLang="zh-CN" sz="1800" dirty="0"/>
              <a:t> </a:t>
            </a:r>
            <a:r>
              <a:rPr lang="en-US" altLang="zh-CN" sz="1800" dirty="0" err="1"/>
              <a:t>bs</a:t>
            </a:r>
            <a:r>
              <a:rPr lang="en-US" altLang="zh-CN" sz="1800" dirty="0"/>
              <a:t> = new </a:t>
            </a:r>
            <a:r>
              <a:rPr lang="en-US" altLang="zh-CN" sz="1800" dirty="0" err="1"/>
              <a:t>BufferedInputStream</a:t>
            </a:r>
            <a:r>
              <a:rPr lang="en-US" altLang="zh-CN" sz="1800" dirty="0"/>
              <a:t>(reader);</a:t>
            </a:r>
          </a:p>
          <a:p>
            <a:pPr algn="l"/>
            <a:r>
              <a:rPr lang="en-US" altLang="zh-CN" sz="1800" dirty="0" err="1"/>
              <a:t>bs.read</a:t>
            </a:r>
            <a:r>
              <a:rPr lang="en-US" altLang="zh-CN" sz="1800" dirty="0"/>
              <a:t>();</a:t>
            </a:r>
          </a:p>
          <a:p>
            <a:pPr algn="l"/>
            <a:r>
              <a:rPr lang="zh-CN" altLang="en-US" sz="1800" dirty="0" smtClean="0"/>
              <a:t>虽</a:t>
            </a:r>
            <a:r>
              <a:rPr lang="zh-CN" altLang="en-US" sz="1800" dirty="0"/>
              <a:t>然上面仍然读取的是一个字节数据，但是因为缓存的存在，效率已经大大提高了。底层的实现是这样的：</a:t>
            </a:r>
            <a:r>
              <a:rPr lang="en-US" altLang="zh-CN" sz="1800" dirty="0" err="1"/>
              <a:t>BufferedInputStream</a:t>
            </a:r>
            <a:r>
              <a:rPr lang="zh-CN" altLang="en-US" sz="1800" dirty="0"/>
              <a:t>的实现中有一个用于存储数据的内部缓冲区数组：</a:t>
            </a:r>
            <a:r>
              <a:rPr lang="en-US" altLang="zh-CN" sz="1800" dirty="0"/>
              <a:t>protected volatile byte[] </a:t>
            </a:r>
            <a:r>
              <a:rPr lang="en-US" altLang="zh-CN" sz="1800" dirty="0" err="1"/>
              <a:t>buf</a:t>
            </a:r>
            <a:r>
              <a:rPr lang="zh-CN" altLang="en-US" sz="1800" dirty="0"/>
              <a:t>。这个缓冲区数组的作用在于对源进行数据块访问，而不是一字节一字节的访问，也就是进行一次</a:t>
            </a:r>
            <a:r>
              <a:rPr lang="en-US" altLang="zh-CN" sz="1800" dirty="0"/>
              <a:t>I/O</a:t>
            </a:r>
            <a:r>
              <a:rPr lang="zh-CN" altLang="en-US" sz="1800" dirty="0"/>
              <a:t>将一块数据存到缓冲区中，再从缓冲区中</a:t>
            </a:r>
            <a:r>
              <a:rPr lang="en-US" altLang="zh-CN" sz="1800" dirty="0"/>
              <a:t>read</a:t>
            </a:r>
            <a:r>
              <a:rPr lang="zh-CN" altLang="en-US" sz="1800" dirty="0"/>
              <a:t>，当缓冲区为空时再重新读新的数据块。</a:t>
            </a:r>
            <a:endParaRPr lang="en-CA" sz="1800" dirty="0"/>
          </a:p>
        </p:txBody>
      </p:sp>
    </p:spTree>
    <p:extLst>
      <p:ext uri="{BB962C8B-B14F-4D97-AF65-F5344CB8AC3E}">
        <p14:creationId xmlns:p14="http://schemas.microsoft.com/office/powerpoint/2010/main" val="196863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作</a:t>
            </a:r>
            <a:r>
              <a:rPr lang="zh-CN" altLang="en-US" sz="1800" dirty="0" smtClean="0"/>
              <a:t>业：</a:t>
            </a:r>
            <a:endParaRPr lang="en-US" altLang="zh-CN" sz="1800" dirty="0" smtClean="0"/>
          </a:p>
          <a:p>
            <a:pPr algn="l"/>
            <a:r>
              <a:rPr lang="en-US" altLang="zh-CN" sz="1800" dirty="0" smtClean="0"/>
              <a:t>1</a:t>
            </a:r>
            <a:r>
              <a:rPr lang="zh-CN" altLang="en-US" sz="1800" dirty="0" smtClean="0"/>
              <a:t>。</a:t>
            </a:r>
            <a:r>
              <a:rPr lang="en-US" altLang="zh-CN" sz="1800" dirty="0" smtClean="0"/>
              <a:t>JAXB</a:t>
            </a:r>
            <a:r>
              <a:rPr lang="zh-CN" altLang="en-US" sz="1800" dirty="0" smtClean="0"/>
              <a:t>，</a:t>
            </a:r>
            <a:r>
              <a:rPr lang="en-US" altLang="zh-CN" sz="1800" dirty="0" smtClean="0"/>
              <a:t>XML</a:t>
            </a:r>
            <a:r>
              <a:rPr lang="zh-CN" altLang="en-US" sz="1800" dirty="0" smtClean="0"/>
              <a:t>和</a:t>
            </a:r>
            <a:r>
              <a:rPr lang="en-US" altLang="zh-CN" sz="1800" dirty="0" smtClean="0"/>
              <a:t>JavaBean</a:t>
            </a:r>
            <a:r>
              <a:rPr lang="zh-CN" altLang="en-US" sz="1800" dirty="0" smtClean="0"/>
              <a:t>互相转化</a:t>
            </a:r>
            <a:endParaRPr lang="en-US" altLang="zh-CN" sz="1800" dirty="0" smtClean="0"/>
          </a:p>
          <a:p>
            <a:pPr algn="l"/>
            <a:r>
              <a:rPr lang="en-US" altLang="zh-CN" sz="1800" dirty="0" smtClean="0"/>
              <a:t>2</a:t>
            </a:r>
            <a:r>
              <a:rPr lang="zh-CN" altLang="en-US" sz="1800" dirty="0" smtClean="0"/>
              <a:t>。给定一个</a:t>
            </a:r>
            <a:r>
              <a:rPr lang="en-US" altLang="zh-CN" sz="1800" dirty="0" smtClean="0"/>
              <a:t>WSDL</a:t>
            </a:r>
            <a:r>
              <a:rPr lang="zh-CN" altLang="en-US" sz="1800" dirty="0" smtClean="0"/>
              <a:t> </a:t>
            </a:r>
            <a:r>
              <a:rPr lang="en-US" altLang="zh-CN" sz="1800" dirty="0" smtClean="0"/>
              <a:t>XSD</a:t>
            </a:r>
            <a:r>
              <a:rPr lang="zh-CN" altLang="en-US" sz="1800" dirty="0" smtClean="0"/>
              <a:t>文件（</a:t>
            </a:r>
            <a:r>
              <a:rPr lang="en-US" altLang="zh-CN" sz="1800" smtClean="0"/>
              <a:t>test.xsd)</a:t>
            </a:r>
            <a:r>
              <a:rPr lang="zh-CN" altLang="en-US" sz="1800" smtClean="0"/>
              <a:t>，</a:t>
            </a:r>
            <a:r>
              <a:rPr lang="zh-CN" altLang="en-US" sz="1800" dirty="0" smtClean="0"/>
              <a:t>自动生成</a:t>
            </a:r>
            <a:r>
              <a:rPr lang="en-US" altLang="zh-CN" sz="1800" dirty="0" smtClean="0"/>
              <a:t>JavaBean</a:t>
            </a:r>
          </a:p>
          <a:p>
            <a:pPr algn="l"/>
            <a:r>
              <a:rPr lang="en-US" altLang="zh-CN" sz="1800" dirty="0" smtClean="0"/>
              <a:t>3</a:t>
            </a:r>
            <a:r>
              <a:rPr lang="zh-CN" altLang="en-US" sz="1800" dirty="0" smtClean="0"/>
              <a:t>。创建</a:t>
            </a:r>
            <a:r>
              <a:rPr lang="en-US" altLang="zh-CN" sz="1800" dirty="0" smtClean="0"/>
              <a:t>jar</a:t>
            </a:r>
            <a:r>
              <a:rPr lang="zh-CN" altLang="en-US" sz="1800" dirty="0" smtClean="0"/>
              <a:t>文件，在另外的工程引用这个</a:t>
            </a:r>
            <a:r>
              <a:rPr lang="en-US" altLang="zh-CN" sz="1800" dirty="0" smtClean="0"/>
              <a:t>jar</a:t>
            </a:r>
            <a:r>
              <a:rPr lang="zh-CN" altLang="en-US" sz="1800" dirty="0" smtClean="0"/>
              <a:t>文件里面的类</a:t>
            </a:r>
            <a:endParaRPr lang="en-US" altLang="zh-CN" sz="1800" dirty="0" smtClean="0"/>
          </a:p>
          <a:p>
            <a:pPr algn="l"/>
            <a:r>
              <a:rPr lang="en-US" altLang="zh-CN" sz="1800" dirty="0" smtClean="0"/>
              <a:t>4</a:t>
            </a:r>
            <a:r>
              <a:rPr lang="zh-CN" altLang="en-US" sz="1800" dirty="0" smtClean="0"/>
              <a:t>。</a:t>
            </a:r>
            <a:r>
              <a:rPr lang="en-US" altLang="zh-CN" sz="1800" dirty="0" err="1" smtClean="0"/>
              <a:t>Gson</a:t>
            </a:r>
            <a:r>
              <a:rPr lang="zh-CN" altLang="en-US" sz="1800" dirty="0" smtClean="0"/>
              <a:t>库的使用</a:t>
            </a:r>
            <a:endParaRPr lang="en-US" altLang="zh-CN" sz="1800" dirty="0" smtClean="0"/>
          </a:p>
          <a:p>
            <a:pPr algn="l"/>
            <a:r>
              <a:rPr lang="en-US" altLang="zh-CN" sz="1800" dirty="0" smtClean="0"/>
              <a:t>5</a:t>
            </a:r>
            <a:r>
              <a:rPr lang="zh-CN" altLang="en-US" sz="1800" dirty="0" smtClean="0"/>
              <a:t>。使用</a:t>
            </a:r>
            <a:r>
              <a:rPr lang="en-US" altLang="zh-CN" sz="1800" dirty="0" err="1" smtClean="0"/>
              <a:t>okhttp</a:t>
            </a:r>
            <a:r>
              <a:rPr lang="zh-CN" altLang="en-US" sz="1800" dirty="0" smtClean="0"/>
              <a:t>库联系</a:t>
            </a:r>
            <a:r>
              <a:rPr lang="en-US" altLang="zh-CN" sz="1800" dirty="0" smtClean="0"/>
              <a:t>http</a:t>
            </a:r>
            <a:r>
              <a:rPr lang="zh-CN" altLang="en-US" sz="1800" dirty="0" smtClean="0"/>
              <a:t>协议客户端开发</a:t>
            </a:r>
            <a:endParaRPr lang="en-US" altLang="zh-CN" sz="1800" dirty="0" smtClean="0"/>
          </a:p>
          <a:p>
            <a:pPr algn="l"/>
            <a:endParaRPr lang="en-CA" sz="1800" dirty="0"/>
          </a:p>
        </p:txBody>
      </p:sp>
    </p:spTree>
    <p:extLst>
      <p:ext uri="{BB962C8B-B14F-4D97-AF65-F5344CB8AC3E}">
        <p14:creationId xmlns:p14="http://schemas.microsoft.com/office/powerpoint/2010/main" val="257072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注意：</a:t>
            </a:r>
            <a:endParaRPr lang="en-US" altLang="zh-CN" sz="1800" dirty="0" smtClean="0"/>
          </a:p>
          <a:p>
            <a:pPr algn="l"/>
            <a:r>
              <a:rPr lang="zh-CN" altLang="en-US" sz="1800" dirty="0" smtClean="0"/>
              <a:t>一</a:t>
            </a:r>
            <a:r>
              <a:rPr lang="zh-CN" altLang="en-US" sz="1800" dirty="0"/>
              <a:t>个是操作数据的方式是可以组合使用的，如这样组合使用</a:t>
            </a:r>
          </a:p>
          <a:p>
            <a:pPr algn="l"/>
            <a:r>
              <a:rPr lang="en-CA" sz="1800" dirty="0" err="1"/>
              <a:t>OutputStream</a:t>
            </a:r>
            <a:r>
              <a:rPr lang="en-CA" sz="1800" dirty="0"/>
              <a:t> out = new </a:t>
            </a:r>
            <a:r>
              <a:rPr lang="en-CA" sz="1800" dirty="0" err="1"/>
              <a:t>BufferedOutputStream</a:t>
            </a:r>
            <a:r>
              <a:rPr lang="en-CA" sz="1800" dirty="0"/>
              <a:t>(new </a:t>
            </a:r>
            <a:r>
              <a:rPr lang="en-CA" sz="1800" dirty="0" err="1"/>
              <a:t>ObjectOutputStream</a:t>
            </a:r>
            <a:r>
              <a:rPr lang="en-CA" sz="1800" dirty="0"/>
              <a:t>(new </a:t>
            </a:r>
            <a:r>
              <a:rPr lang="en-CA" sz="1800" dirty="0" err="1"/>
              <a:t>FileOutputStream</a:t>
            </a:r>
            <a:r>
              <a:rPr lang="en-CA" sz="1800" dirty="0"/>
              <a:t>("</a:t>
            </a:r>
            <a:r>
              <a:rPr lang="en-CA" sz="1800" dirty="0" err="1"/>
              <a:t>fileName</a:t>
            </a:r>
            <a:r>
              <a:rPr lang="en-CA" sz="1800" dirty="0"/>
              <a:t>"))；</a:t>
            </a:r>
          </a:p>
          <a:p>
            <a:pPr algn="l"/>
            <a:r>
              <a:rPr lang="zh-CN" altLang="en-US" sz="1800" dirty="0"/>
              <a:t>还有一点是流最终写到什么地方必须要指定，要么是写到磁盘要么是写到网络</a:t>
            </a:r>
            <a:r>
              <a:rPr lang="zh-CN" altLang="en-US" sz="1800" dirty="0" smtClean="0"/>
              <a:t>中</a:t>
            </a:r>
            <a:endParaRPr lang="en-US" altLang="zh-CN" sz="1800" dirty="0" smtClean="0"/>
          </a:p>
          <a:p>
            <a:pPr algn="l"/>
            <a:endParaRPr lang="en-CA" sz="1800" dirty="0"/>
          </a:p>
        </p:txBody>
      </p:sp>
    </p:spTree>
    <p:extLst>
      <p:ext uri="{BB962C8B-B14F-4D97-AF65-F5344CB8AC3E}">
        <p14:creationId xmlns:p14="http://schemas.microsoft.com/office/powerpoint/2010/main" val="2454434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不管是磁盘还是网络传输，最小的存储单元都是字节，而不是字符，所以 </a:t>
            </a:r>
            <a:r>
              <a:rPr lang="en-US" altLang="zh-CN" sz="1800" dirty="0"/>
              <a:t>I/O </a:t>
            </a:r>
            <a:r>
              <a:rPr lang="zh-CN" altLang="en-US" sz="1800" dirty="0"/>
              <a:t>操作的都是字节而不是字符，但是为啥有操作字符的 </a:t>
            </a:r>
            <a:r>
              <a:rPr lang="en-US" altLang="zh-CN" sz="1800" dirty="0"/>
              <a:t>I/O </a:t>
            </a:r>
            <a:r>
              <a:rPr lang="zh-CN" altLang="en-US" sz="1800" dirty="0"/>
              <a:t>接口呢？这是因为我们的程序中通常操作的数据都是以字符形式，为了操作方便当然要提供一个直接写字符的 </a:t>
            </a:r>
            <a:r>
              <a:rPr lang="en-US" altLang="zh-CN" sz="1800" dirty="0"/>
              <a:t>I/O </a:t>
            </a:r>
            <a:r>
              <a:rPr lang="zh-CN" altLang="en-US" sz="1800" dirty="0"/>
              <a:t>接口，如此而已。我们知道字符到字节必须要经过编码转换，而这个编码又非常耗时，而且还会经常出现乱码问题，所以 </a:t>
            </a:r>
            <a:r>
              <a:rPr lang="en-US" altLang="zh-CN" sz="1800" dirty="0"/>
              <a:t>I/O </a:t>
            </a:r>
            <a:r>
              <a:rPr lang="zh-CN" altLang="en-US" sz="1800" dirty="0"/>
              <a:t>的编码问题经常是让人头疼的问题</a:t>
            </a:r>
            <a:r>
              <a:rPr lang="zh-CN" altLang="en-US" sz="1800" dirty="0" smtClean="0"/>
              <a:t>。</a:t>
            </a:r>
            <a:endParaRPr lang="en-US" altLang="zh-CN" sz="1800" dirty="0" smtClean="0"/>
          </a:p>
          <a:p>
            <a:pPr algn="l"/>
            <a:endParaRPr lang="en-CA" sz="1800" dirty="0"/>
          </a:p>
        </p:txBody>
      </p:sp>
    </p:spTree>
    <p:extLst>
      <p:ext uri="{BB962C8B-B14F-4D97-AF65-F5344CB8AC3E}">
        <p14:creationId xmlns:p14="http://schemas.microsoft.com/office/powerpoint/2010/main" val="818691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字符流</a:t>
            </a:r>
          </a:p>
          <a:p>
            <a:pPr algn="l"/>
            <a:endParaRPr lang="zh-CN" altLang="en-US" sz="1800" dirty="0"/>
          </a:p>
          <a:p>
            <a:pPr algn="l"/>
            <a:r>
              <a:rPr lang="zh-CN" altLang="en-US" sz="1800" dirty="0"/>
              <a:t>字符流是操作字符文件的。一般情况下我们的使用方式是：</a:t>
            </a:r>
          </a:p>
          <a:p>
            <a:pPr algn="l"/>
            <a:endParaRPr lang="zh-CN" altLang="en-US" sz="1800" dirty="0"/>
          </a:p>
          <a:p>
            <a:pPr algn="l"/>
            <a:r>
              <a:rPr lang="en-CA" sz="1800" dirty="0" err="1"/>
              <a:t>FileReader</a:t>
            </a:r>
            <a:r>
              <a:rPr lang="en-CA" sz="1800" dirty="0"/>
              <a:t> reader =new </a:t>
            </a:r>
            <a:r>
              <a:rPr lang="en-CA" sz="1800" dirty="0" err="1"/>
              <a:t>FileReader</a:t>
            </a:r>
            <a:r>
              <a:rPr lang="en-CA" sz="1800" dirty="0"/>
              <a:t>("filename");//</a:t>
            </a:r>
            <a:r>
              <a:rPr lang="zh-CN" altLang="en-US" sz="1800" dirty="0"/>
              <a:t>以字符格式打开文件</a:t>
            </a:r>
          </a:p>
          <a:p>
            <a:pPr algn="l"/>
            <a:r>
              <a:rPr lang="en-CA" sz="1800" dirty="0" err="1"/>
              <a:t>BufferedReader</a:t>
            </a:r>
            <a:r>
              <a:rPr lang="en-CA" sz="1800" dirty="0"/>
              <a:t> buffer = new </a:t>
            </a:r>
            <a:r>
              <a:rPr lang="en-CA" sz="1800" dirty="0" err="1"/>
              <a:t>BufferedReader</a:t>
            </a:r>
            <a:r>
              <a:rPr lang="en-CA" sz="1800" dirty="0"/>
              <a:t>(reader);//</a:t>
            </a:r>
            <a:r>
              <a:rPr lang="zh-CN" altLang="en-US" sz="1800" dirty="0"/>
              <a:t>建立缓存</a:t>
            </a:r>
          </a:p>
          <a:p>
            <a:pPr algn="l"/>
            <a:r>
              <a:rPr lang="en-CA" sz="1800" dirty="0" err="1"/>
              <a:t>buffer.readLine</a:t>
            </a:r>
            <a:r>
              <a:rPr lang="en-CA" sz="1800" dirty="0"/>
              <a:t>();//</a:t>
            </a:r>
            <a:r>
              <a:rPr lang="zh-CN" altLang="en-US" sz="1800" dirty="0"/>
              <a:t>读取缓存中的一行</a:t>
            </a:r>
            <a:endParaRPr lang="en-CA" sz="1800" dirty="0"/>
          </a:p>
        </p:txBody>
      </p:sp>
    </p:spTree>
    <p:extLst>
      <p:ext uri="{BB962C8B-B14F-4D97-AF65-F5344CB8AC3E}">
        <p14:creationId xmlns:p14="http://schemas.microsoft.com/office/powerpoint/2010/main" val="3039402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 </a:t>
            </a:r>
            <a:r>
              <a:rPr lang="en-US" altLang="zh-CN" sz="1800" dirty="0"/>
              <a:t>/* </a:t>
            </a:r>
            <a:r>
              <a:rPr lang="zh-CN" altLang="en-US" sz="1800" dirty="0"/>
              <a:t>读入</a:t>
            </a:r>
            <a:r>
              <a:rPr lang="en-CA" sz="1800" dirty="0"/>
              <a:t>TXT</a:t>
            </a:r>
            <a:r>
              <a:rPr lang="zh-CN" altLang="en-US" sz="1800" dirty="0"/>
              <a:t>文件 *</a:t>
            </a:r>
            <a:r>
              <a:rPr lang="en-US" altLang="zh-CN" sz="1800" dirty="0"/>
              <a:t>/  </a:t>
            </a:r>
          </a:p>
          <a:p>
            <a:pPr algn="l"/>
            <a:r>
              <a:rPr lang="en-US" altLang="zh-CN" sz="1800" dirty="0"/>
              <a:t>            </a:t>
            </a:r>
            <a:r>
              <a:rPr lang="en-CA" sz="1800" dirty="0"/>
              <a:t>String pathname = "D:\\twitter\\13_9_6\\dataset\\en\\input.txt"; // </a:t>
            </a:r>
            <a:r>
              <a:rPr lang="zh-CN" altLang="en-US" sz="1800" dirty="0"/>
              <a:t>绝对路径或相对路径都可以，这里是绝对路径，写入文件时演示相对路径  </a:t>
            </a:r>
          </a:p>
          <a:p>
            <a:pPr algn="l"/>
            <a:r>
              <a:rPr lang="zh-CN" altLang="en-US" sz="1800" dirty="0"/>
              <a:t>            </a:t>
            </a:r>
            <a:r>
              <a:rPr lang="en-CA" sz="1800" dirty="0"/>
              <a:t>File filename = new File(pathname); // </a:t>
            </a:r>
            <a:r>
              <a:rPr lang="zh-CN" altLang="en-US" sz="1800" dirty="0"/>
              <a:t>要读取以上路径的</a:t>
            </a:r>
            <a:r>
              <a:rPr lang="en-CA" sz="1800" dirty="0" err="1"/>
              <a:t>input。txt</a:t>
            </a:r>
            <a:r>
              <a:rPr lang="zh-CN" altLang="en-US" sz="1800" dirty="0"/>
              <a:t>文件  </a:t>
            </a:r>
          </a:p>
          <a:p>
            <a:pPr algn="l"/>
            <a:r>
              <a:rPr lang="zh-CN" altLang="en-US" sz="1800" dirty="0"/>
              <a:t>            </a:t>
            </a:r>
            <a:r>
              <a:rPr lang="en-CA" sz="1800" dirty="0" err="1"/>
              <a:t>InputStreamReader</a:t>
            </a:r>
            <a:r>
              <a:rPr lang="en-CA" sz="1800" dirty="0"/>
              <a:t> reader = new </a:t>
            </a:r>
            <a:r>
              <a:rPr lang="en-CA" sz="1800" dirty="0" err="1"/>
              <a:t>InputStreamReader</a:t>
            </a:r>
            <a:r>
              <a:rPr lang="en-CA" sz="1800" dirty="0"/>
              <a:t>(  </a:t>
            </a:r>
          </a:p>
          <a:p>
            <a:pPr algn="l"/>
            <a:r>
              <a:rPr lang="en-CA" sz="1800" dirty="0"/>
              <a:t>                    new </a:t>
            </a:r>
            <a:r>
              <a:rPr lang="en-CA" sz="1800" dirty="0" err="1"/>
              <a:t>FileInputStream</a:t>
            </a:r>
            <a:r>
              <a:rPr lang="en-CA" sz="1800" dirty="0"/>
              <a:t>(filename)); // </a:t>
            </a:r>
            <a:r>
              <a:rPr lang="zh-CN" altLang="en-US" sz="1800" dirty="0"/>
              <a:t>建立一个输入流对象</a:t>
            </a:r>
            <a:r>
              <a:rPr lang="en-CA" sz="1800" dirty="0"/>
              <a:t>reader  </a:t>
            </a:r>
          </a:p>
          <a:p>
            <a:pPr algn="l"/>
            <a:r>
              <a:rPr lang="en-CA" sz="1800" dirty="0"/>
              <a:t>            </a:t>
            </a:r>
            <a:r>
              <a:rPr lang="en-CA" sz="1800" dirty="0" err="1"/>
              <a:t>BufferedReader</a:t>
            </a:r>
            <a:r>
              <a:rPr lang="en-CA" sz="1800" dirty="0"/>
              <a:t> </a:t>
            </a:r>
            <a:r>
              <a:rPr lang="en-CA" sz="1800" dirty="0" err="1"/>
              <a:t>br</a:t>
            </a:r>
            <a:r>
              <a:rPr lang="en-CA" sz="1800" dirty="0"/>
              <a:t> = new </a:t>
            </a:r>
            <a:r>
              <a:rPr lang="en-CA" sz="1800" dirty="0" err="1"/>
              <a:t>BufferedReader</a:t>
            </a:r>
            <a:r>
              <a:rPr lang="en-CA" sz="1800" dirty="0"/>
              <a:t>(reader); // </a:t>
            </a:r>
            <a:r>
              <a:rPr lang="zh-CN" altLang="en-US" sz="1800" dirty="0"/>
              <a:t>建立一个对象，它把文件内容转成计算机能读懂的语言  </a:t>
            </a:r>
          </a:p>
          <a:p>
            <a:pPr algn="l"/>
            <a:r>
              <a:rPr lang="zh-CN" altLang="en-US" sz="1800" dirty="0"/>
              <a:t>            </a:t>
            </a:r>
            <a:r>
              <a:rPr lang="en-CA" sz="1800" dirty="0"/>
              <a:t>String line = "";  </a:t>
            </a:r>
          </a:p>
          <a:p>
            <a:pPr algn="l"/>
            <a:r>
              <a:rPr lang="en-CA" sz="1800" dirty="0"/>
              <a:t>            line = </a:t>
            </a:r>
            <a:r>
              <a:rPr lang="en-CA" sz="1800" dirty="0" err="1"/>
              <a:t>br.readLine</a:t>
            </a:r>
            <a:r>
              <a:rPr lang="en-CA" sz="1800" dirty="0"/>
              <a:t>();  </a:t>
            </a:r>
          </a:p>
          <a:p>
            <a:pPr algn="l"/>
            <a:r>
              <a:rPr lang="en-CA" sz="1800" dirty="0"/>
              <a:t>            while (line != null) {  </a:t>
            </a:r>
          </a:p>
          <a:p>
            <a:pPr algn="l"/>
            <a:r>
              <a:rPr lang="en-CA" sz="1800" dirty="0"/>
              <a:t>                line = </a:t>
            </a:r>
            <a:r>
              <a:rPr lang="en-CA" sz="1800" dirty="0" err="1"/>
              <a:t>br.readLine</a:t>
            </a:r>
            <a:r>
              <a:rPr lang="en-CA" sz="1800" dirty="0"/>
              <a:t>(); // </a:t>
            </a:r>
            <a:r>
              <a:rPr lang="zh-CN" altLang="en-US" sz="1800" dirty="0"/>
              <a:t>一次读入一行数据  </a:t>
            </a:r>
          </a:p>
          <a:p>
            <a:pPr algn="l"/>
            <a:r>
              <a:rPr lang="zh-CN" altLang="en-US" sz="1800" dirty="0"/>
              <a:t>            </a:t>
            </a:r>
            <a:r>
              <a:rPr lang="en-US" altLang="zh-CN" sz="1800" dirty="0"/>
              <a:t>}  </a:t>
            </a:r>
          </a:p>
          <a:p>
            <a:pPr algn="l"/>
            <a:r>
              <a:rPr lang="en-US" altLang="zh-CN" sz="1800" dirty="0"/>
              <a:t>  </a:t>
            </a:r>
          </a:p>
          <a:p>
            <a:pPr algn="l"/>
            <a:r>
              <a:rPr lang="en-US" altLang="zh-CN" sz="1800" dirty="0"/>
              <a:t>            /* </a:t>
            </a:r>
            <a:r>
              <a:rPr lang="zh-CN" altLang="en-US" sz="1800" dirty="0"/>
              <a:t>写入</a:t>
            </a:r>
            <a:r>
              <a:rPr lang="en-CA" sz="1800" dirty="0"/>
              <a:t>Txt</a:t>
            </a:r>
            <a:r>
              <a:rPr lang="zh-CN" altLang="en-US" sz="1800" dirty="0"/>
              <a:t>文件 *</a:t>
            </a:r>
            <a:r>
              <a:rPr lang="en-US" altLang="zh-CN" sz="1800" dirty="0"/>
              <a:t>/  </a:t>
            </a:r>
          </a:p>
          <a:p>
            <a:pPr algn="l"/>
            <a:r>
              <a:rPr lang="en-US" altLang="zh-CN" sz="1800" dirty="0"/>
              <a:t>            </a:t>
            </a:r>
            <a:r>
              <a:rPr lang="en-CA" sz="1800" dirty="0"/>
              <a:t>File </a:t>
            </a:r>
            <a:r>
              <a:rPr lang="en-CA" sz="1800" dirty="0" err="1"/>
              <a:t>writename</a:t>
            </a:r>
            <a:r>
              <a:rPr lang="en-CA" sz="1800" dirty="0"/>
              <a:t> = new File(".\\result\\</a:t>
            </a:r>
            <a:r>
              <a:rPr lang="en-CA" sz="1800" dirty="0" err="1"/>
              <a:t>en</a:t>
            </a:r>
            <a:r>
              <a:rPr lang="en-CA" sz="1800" dirty="0"/>
              <a:t>\\output.txt"); // </a:t>
            </a:r>
            <a:r>
              <a:rPr lang="zh-CN" altLang="en-US" sz="1800" dirty="0"/>
              <a:t>相对路径，如果没有则要建立一个新的</a:t>
            </a:r>
            <a:r>
              <a:rPr lang="en-CA" sz="1800" dirty="0" err="1"/>
              <a:t>output。txt</a:t>
            </a:r>
            <a:r>
              <a:rPr lang="zh-CN" altLang="en-US" sz="1800" dirty="0"/>
              <a:t>文件  </a:t>
            </a:r>
          </a:p>
          <a:p>
            <a:pPr algn="l"/>
            <a:r>
              <a:rPr lang="zh-CN" altLang="en-US" sz="1800" dirty="0"/>
              <a:t>            </a:t>
            </a:r>
            <a:r>
              <a:rPr lang="en-CA" sz="1800" dirty="0" err="1"/>
              <a:t>writename.createNewFile</a:t>
            </a:r>
            <a:r>
              <a:rPr lang="en-CA" sz="1800" dirty="0"/>
              <a:t>(); // </a:t>
            </a:r>
            <a:r>
              <a:rPr lang="zh-CN" altLang="en-US" sz="1800" dirty="0"/>
              <a:t>创建新文件  </a:t>
            </a:r>
          </a:p>
          <a:p>
            <a:pPr algn="l"/>
            <a:r>
              <a:rPr lang="zh-CN" altLang="en-US" sz="1800" dirty="0"/>
              <a:t>            </a:t>
            </a:r>
            <a:r>
              <a:rPr lang="en-CA" sz="1800" dirty="0" err="1"/>
              <a:t>BufferedWriter</a:t>
            </a:r>
            <a:r>
              <a:rPr lang="en-CA" sz="1800" dirty="0"/>
              <a:t> out = new </a:t>
            </a:r>
            <a:r>
              <a:rPr lang="en-CA" sz="1800" dirty="0" err="1"/>
              <a:t>BufferedWriter</a:t>
            </a:r>
            <a:r>
              <a:rPr lang="en-CA" sz="1800" dirty="0"/>
              <a:t>(new </a:t>
            </a:r>
            <a:r>
              <a:rPr lang="en-CA" sz="1800" dirty="0" err="1"/>
              <a:t>FileWriter</a:t>
            </a:r>
            <a:r>
              <a:rPr lang="en-CA" sz="1800" dirty="0"/>
              <a:t>(</a:t>
            </a:r>
            <a:r>
              <a:rPr lang="en-CA" sz="1800" dirty="0" err="1"/>
              <a:t>writename</a:t>
            </a:r>
            <a:r>
              <a:rPr lang="en-CA" sz="1800" dirty="0"/>
              <a:t>));  </a:t>
            </a:r>
          </a:p>
          <a:p>
            <a:pPr algn="l"/>
            <a:r>
              <a:rPr lang="en-CA" sz="1800" dirty="0"/>
              <a:t>            </a:t>
            </a:r>
            <a:r>
              <a:rPr lang="en-CA" sz="1800" dirty="0" err="1"/>
              <a:t>out.write</a:t>
            </a:r>
            <a:r>
              <a:rPr lang="en-CA" sz="1800" dirty="0"/>
              <a:t>("</a:t>
            </a:r>
            <a:r>
              <a:rPr lang="zh-CN" altLang="en-US" sz="1800" dirty="0"/>
              <a:t>我会写入文件啦</a:t>
            </a:r>
            <a:r>
              <a:rPr lang="en-US" altLang="zh-CN" sz="1800" dirty="0"/>
              <a:t>\</a:t>
            </a:r>
            <a:r>
              <a:rPr lang="en-CA" sz="1800" dirty="0"/>
              <a:t>r\n"); // \r\n</a:t>
            </a:r>
            <a:r>
              <a:rPr lang="zh-CN" altLang="en-US" sz="1800" dirty="0"/>
              <a:t>即为换行  </a:t>
            </a:r>
          </a:p>
          <a:p>
            <a:pPr algn="l"/>
            <a:r>
              <a:rPr lang="zh-CN" altLang="en-US" sz="1800" dirty="0"/>
              <a:t>            </a:t>
            </a:r>
            <a:r>
              <a:rPr lang="en-CA" sz="1800" dirty="0" err="1"/>
              <a:t>out.flush</a:t>
            </a:r>
            <a:r>
              <a:rPr lang="en-CA" sz="1800" dirty="0"/>
              <a:t>(); // </a:t>
            </a:r>
            <a:r>
              <a:rPr lang="zh-CN" altLang="en-US" sz="1800" dirty="0"/>
              <a:t>把缓存区内容压入文件  </a:t>
            </a:r>
          </a:p>
          <a:p>
            <a:pPr algn="l"/>
            <a:r>
              <a:rPr lang="zh-CN" altLang="en-US" sz="1800" dirty="0"/>
              <a:t>            </a:t>
            </a:r>
            <a:r>
              <a:rPr lang="en-CA" sz="1800" dirty="0" err="1"/>
              <a:t>out.close</a:t>
            </a:r>
            <a:r>
              <a:rPr lang="en-CA" sz="1800" dirty="0"/>
              <a:t>(); // </a:t>
            </a:r>
            <a:r>
              <a:rPr lang="zh-CN" altLang="en-US" sz="1800" dirty="0"/>
              <a:t>最后记得关闭文件 </a:t>
            </a:r>
            <a:endParaRPr lang="en-CA" sz="1800" dirty="0"/>
          </a:p>
        </p:txBody>
      </p:sp>
    </p:spTree>
    <p:extLst>
      <p:ext uri="{BB962C8B-B14F-4D97-AF65-F5344CB8AC3E}">
        <p14:creationId xmlns:p14="http://schemas.microsoft.com/office/powerpoint/2010/main" val="2314891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协议简介</a:t>
            </a:r>
          </a:p>
          <a:p>
            <a:pPr algn="l"/>
            <a:r>
              <a:rPr lang="zh-CN" altLang="en-US" sz="1800" dirty="0"/>
              <a:t>协议相当于相互通信的程序间达成的一种约定，它规定了分组报文的结构、交换方式、包含的意义以及怎样对报文所包含的信息进行解析。</a:t>
            </a:r>
          </a:p>
          <a:p>
            <a:pPr algn="l"/>
            <a:endParaRPr lang="zh-CN" altLang="en-US" sz="1800" dirty="0"/>
          </a:p>
          <a:p>
            <a:pPr algn="l"/>
            <a:r>
              <a:rPr lang="en-US" altLang="zh-CN" sz="1800" dirty="0"/>
              <a:t>TCP/IP </a:t>
            </a:r>
            <a:r>
              <a:rPr lang="zh-CN" altLang="en-US" sz="1800" dirty="0"/>
              <a:t>协议族有 </a:t>
            </a:r>
            <a:r>
              <a:rPr lang="en-US" altLang="zh-CN" sz="1800" dirty="0"/>
              <a:t>IP </a:t>
            </a:r>
            <a:r>
              <a:rPr lang="zh-CN" altLang="en-US" sz="1800" dirty="0"/>
              <a:t>协议、</a:t>
            </a:r>
            <a:r>
              <a:rPr lang="en-US" altLang="zh-CN" sz="1800" dirty="0"/>
              <a:t>TCP </a:t>
            </a:r>
            <a:r>
              <a:rPr lang="zh-CN" altLang="en-US" sz="1800" dirty="0"/>
              <a:t>协议和 </a:t>
            </a:r>
            <a:r>
              <a:rPr lang="en-US" altLang="zh-CN" sz="1800" dirty="0"/>
              <a:t>UDP </a:t>
            </a:r>
            <a:r>
              <a:rPr lang="zh-CN" altLang="en-US" sz="1800" dirty="0"/>
              <a:t>协议。</a:t>
            </a:r>
          </a:p>
          <a:p>
            <a:pPr algn="l"/>
            <a:endParaRPr lang="zh-CN" altLang="en-US" sz="1800" dirty="0"/>
          </a:p>
          <a:p>
            <a:pPr algn="l"/>
            <a:r>
              <a:rPr lang="en-US" altLang="zh-CN" sz="1800" dirty="0"/>
              <a:t>TCP </a:t>
            </a:r>
            <a:r>
              <a:rPr lang="zh-CN" altLang="en-US" sz="1800" dirty="0"/>
              <a:t>协议和 </a:t>
            </a:r>
            <a:r>
              <a:rPr lang="en-US" altLang="zh-CN" sz="1800" dirty="0"/>
              <a:t>UDP </a:t>
            </a:r>
            <a:r>
              <a:rPr lang="zh-CN" altLang="en-US" sz="1800" dirty="0"/>
              <a:t>协议使用的地址叫做端口号，用来区分同一主机上的不同应用程序。</a:t>
            </a:r>
            <a:r>
              <a:rPr lang="en-US" altLang="zh-CN" sz="1800" dirty="0"/>
              <a:t>TCP </a:t>
            </a:r>
            <a:r>
              <a:rPr lang="zh-CN" altLang="en-US" sz="1800" dirty="0"/>
              <a:t>协议和 </a:t>
            </a:r>
            <a:r>
              <a:rPr lang="en-US" altLang="zh-CN" sz="1800" dirty="0"/>
              <a:t>UDP </a:t>
            </a:r>
            <a:r>
              <a:rPr lang="zh-CN" altLang="en-US" sz="1800" dirty="0"/>
              <a:t>协议也叫端到端传输协议，因为他们将数据从一个应用程序传输到另一个应用程序，而 </a:t>
            </a:r>
            <a:r>
              <a:rPr lang="en-US" altLang="zh-CN" sz="1800" dirty="0"/>
              <a:t>IP </a:t>
            </a:r>
            <a:r>
              <a:rPr lang="zh-CN" altLang="en-US" sz="1800" dirty="0"/>
              <a:t>协议只是将数据从一个主机传输到另一个主机。</a:t>
            </a:r>
          </a:p>
          <a:p>
            <a:pPr algn="l"/>
            <a:endParaRPr lang="zh-CN" altLang="en-US" sz="1800" dirty="0"/>
          </a:p>
          <a:p>
            <a:pPr algn="l"/>
            <a:r>
              <a:rPr lang="zh-CN" altLang="en-US" sz="1800" dirty="0"/>
              <a:t>在 </a:t>
            </a:r>
            <a:r>
              <a:rPr lang="en-US" altLang="zh-CN" sz="1800" dirty="0"/>
              <a:t>TCP/IP </a:t>
            </a:r>
            <a:r>
              <a:rPr lang="zh-CN" altLang="en-US" sz="1800" dirty="0"/>
              <a:t>协议中，有两部分信息用来确定一个指定的程序：互联网地址和端口号：其中互联网地址由 </a:t>
            </a:r>
            <a:r>
              <a:rPr lang="en-US" altLang="zh-CN" sz="1800" dirty="0"/>
              <a:t>IP </a:t>
            </a:r>
            <a:r>
              <a:rPr lang="zh-CN" altLang="en-US" sz="1800" dirty="0"/>
              <a:t>协议使用，而附加的端口地址信息则由传输协议（</a:t>
            </a:r>
            <a:r>
              <a:rPr lang="en-US" altLang="zh-CN" sz="1800" dirty="0"/>
              <a:t>TCP </a:t>
            </a:r>
            <a:r>
              <a:rPr lang="zh-CN" altLang="en-US" sz="1800" dirty="0"/>
              <a:t>或 </a:t>
            </a:r>
            <a:r>
              <a:rPr lang="en-US" altLang="zh-CN" sz="1800" dirty="0"/>
              <a:t>UDP </a:t>
            </a:r>
            <a:r>
              <a:rPr lang="zh-CN" altLang="en-US" sz="1800" dirty="0"/>
              <a:t>协议）对其进行解析。</a:t>
            </a:r>
          </a:p>
          <a:p>
            <a:pPr algn="l"/>
            <a:endParaRPr lang="zh-CN" altLang="en-US" sz="1800" dirty="0"/>
          </a:p>
          <a:p>
            <a:pPr algn="l"/>
            <a:r>
              <a:rPr lang="zh-CN" altLang="en-US" sz="1800" dirty="0"/>
              <a:t>现在 </a:t>
            </a:r>
            <a:r>
              <a:rPr lang="en-US" altLang="zh-CN" sz="1800" dirty="0"/>
              <a:t>TCP/IP </a:t>
            </a:r>
            <a:r>
              <a:rPr lang="zh-CN" altLang="en-US" sz="1800" dirty="0"/>
              <a:t>协议族中的主要 </a:t>
            </a:r>
            <a:r>
              <a:rPr lang="en-US" altLang="zh-CN" sz="1800" dirty="0"/>
              <a:t>socket </a:t>
            </a:r>
            <a:r>
              <a:rPr lang="zh-CN" altLang="en-US" sz="1800" dirty="0"/>
              <a:t>类型为流套接字（使用 </a:t>
            </a:r>
            <a:r>
              <a:rPr lang="en-US" altLang="zh-CN" sz="1800" dirty="0"/>
              <a:t>TCP </a:t>
            </a:r>
            <a:r>
              <a:rPr lang="zh-CN" altLang="en-US" sz="1800" dirty="0"/>
              <a:t>协议）和数据报套接字（使用 </a:t>
            </a:r>
            <a:r>
              <a:rPr lang="en-US" altLang="zh-CN" sz="1800" dirty="0"/>
              <a:t>UDP </a:t>
            </a:r>
            <a:r>
              <a:rPr lang="zh-CN" altLang="en-US" sz="1800" dirty="0"/>
              <a:t>协议），其中通过数据报套接字，应用程序一次只能发送最长 </a:t>
            </a:r>
            <a:r>
              <a:rPr lang="en-US" altLang="zh-CN" sz="1800" dirty="0"/>
              <a:t>65507 </a:t>
            </a:r>
            <a:r>
              <a:rPr lang="zh-CN" altLang="en-US" sz="1800" dirty="0"/>
              <a:t>个字节长度的信息。</a:t>
            </a:r>
          </a:p>
          <a:p>
            <a:pPr algn="l"/>
            <a:endParaRPr lang="zh-CN" altLang="en-US" sz="1800" dirty="0"/>
          </a:p>
          <a:p>
            <a:pPr algn="l"/>
            <a:r>
              <a:rPr lang="zh-CN" altLang="en-US" sz="1800" dirty="0"/>
              <a:t>一个 </a:t>
            </a:r>
            <a:r>
              <a:rPr lang="en-US" altLang="zh-CN" sz="1800" dirty="0"/>
              <a:t>TCP/IP </a:t>
            </a:r>
            <a:r>
              <a:rPr lang="zh-CN" altLang="en-US" sz="1800" dirty="0"/>
              <a:t>套接字由一个互联网地址，一个端对端协议（</a:t>
            </a:r>
            <a:r>
              <a:rPr lang="en-US" altLang="zh-CN" sz="1800" dirty="0"/>
              <a:t>TCP </a:t>
            </a:r>
            <a:r>
              <a:rPr lang="zh-CN" altLang="en-US" sz="1800" dirty="0"/>
              <a:t>协议或 </a:t>
            </a:r>
            <a:r>
              <a:rPr lang="en-US" altLang="zh-CN" sz="1800" dirty="0"/>
              <a:t>UDP </a:t>
            </a:r>
            <a:r>
              <a:rPr lang="zh-CN" altLang="en-US" sz="1800" dirty="0"/>
              <a:t>协议）以及一个端口号唯一确定。</a:t>
            </a:r>
            <a:endParaRPr lang="en-US" altLang="zh-CN" sz="1800" dirty="0" smtClean="0"/>
          </a:p>
        </p:txBody>
      </p:sp>
    </p:spTree>
    <p:extLst>
      <p:ext uri="{BB962C8B-B14F-4D97-AF65-F5344CB8AC3E}">
        <p14:creationId xmlns:p14="http://schemas.microsoft.com/office/powerpoint/2010/main" val="1746634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US" altLang="zh-CN" sz="1800" dirty="0"/>
              <a:t>TCP</a:t>
            </a:r>
            <a:r>
              <a:rPr lang="zh-CN" altLang="en-US" sz="1800" dirty="0"/>
              <a:t>与</a:t>
            </a:r>
            <a:r>
              <a:rPr lang="en-US" altLang="zh-CN" sz="1800" dirty="0"/>
              <a:t>UDP</a:t>
            </a:r>
            <a:r>
              <a:rPr lang="zh-CN" altLang="en-US" sz="1800" dirty="0"/>
              <a:t>区别：</a:t>
            </a:r>
          </a:p>
          <a:p>
            <a:pPr algn="l"/>
            <a:endParaRPr lang="zh-CN" altLang="en-US" sz="1800" dirty="0"/>
          </a:p>
          <a:p>
            <a:pPr algn="l"/>
            <a:r>
              <a:rPr lang="en-US" altLang="zh-CN" sz="1800" dirty="0"/>
              <a:t>TCP</a:t>
            </a:r>
            <a:r>
              <a:rPr lang="zh-CN" altLang="en-US" sz="1800" dirty="0"/>
              <a:t>特点：</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TCP</a:t>
            </a:r>
            <a:r>
              <a:rPr lang="zh-CN" altLang="en-US" sz="1800" dirty="0"/>
              <a:t>是面向连接的协议，通过三次握手建立连接，通讯完成时要拆除连接，由于</a:t>
            </a:r>
            <a:r>
              <a:rPr lang="en-US" altLang="zh-CN" sz="1800" dirty="0"/>
              <a:t>TCP</a:t>
            </a:r>
            <a:r>
              <a:rPr lang="zh-CN" altLang="en-US" sz="1800" dirty="0"/>
              <a:t>是面向连接协议，所以只能用于点对点的通讯。而且建立连接也需要消耗时间和开销。</a:t>
            </a:r>
          </a:p>
          <a:p>
            <a:pPr algn="l"/>
            <a:endParaRPr lang="zh-CN" altLang="en-US" sz="1800" dirty="0"/>
          </a:p>
          <a:p>
            <a:pPr algn="l"/>
            <a:r>
              <a:rPr lang="zh-CN" altLang="en-US" sz="1800" dirty="0"/>
              <a:t>　　</a:t>
            </a:r>
            <a:r>
              <a:rPr lang="en-US" altLang="zh-CN" sz="1800" dirty="0"/>
              <a:t>2</a:t>
            </a:r>
            <a:r>
              <a:rPr lang="zh-CN" altLang="en-US" sz="1800" dirty="0"/>
              <a:t>、</a:t>
            </a:r>
            <a:r>
              <a:rPr lang="en-US" altLang="zh-CN" sz="1800" dirty="0"/>
              <a:t>TCP</a:t>
            </a:r>
            <a:r>
              <a:rPr lang="zh-CN" altLang="en-US" sz="1800" dirty="0"/>
              <a:t>传输数据无大小限制，进行大数据传输。</a:t>
            </a:r>
          </a:p>
          <a:p>
            <a:pPr algn="l"/>
            <a:endParaRPr lang="zh-CN" altLang="en-US" sz="1800" dirty="0"/>
          </a:p>
          <a:p>
            <a:pPr algn="l"/>
            <a:r>
              <a:rPr lang="zh-CN" altLang="en-US" sz="1800" dirty="0"/>
              <a:t>　　</a:t>
            </a:r>
            <a:r>
              <a:rPr lang="en-US" altLang="zh-CN" sz="1800" dirty="0"/>
              <a:t>3</a:t>
            </a:r>
            <a:r>
              <a:rPr lang="zh-CN" altLang="en-US" sz="1800" dirty="0"/>
              <a:t>、</a:t>
            </a:r>
            <a:r>
              <a:rPr lang="en-US" altLang="zh-CN" sz="1800" dirty="0"/>
              <a:t>TCP</a:t>
            </a:r>
            <a:r>
              <a:rPr lang="zh-CN" altLang="en-US" sz="1800" dirty="0"/>
              <a:t>是一个可靠的协议，它能保证接收方能够完整正确地接收到发送方发送的全部数据。</a:t>
            </a:r>
          </a:p>
          <a:p>
            <a:pPr algn="l"/>
            <a:endParaRPr lang="zh-CN" altLang="en-US" sz="1800" dirty="0"/>
          </a:p>
          <a:p>
            <a:pPr algn="l"/>
            <a:r>
              <a:rPr lang="en-US" altLang="zh-CN" sz="1800" dirty="0"/>
              <a:t>UDP</a:t>
            </a:r>
            <a:r>
              <a:rPr lang="zh-CN" altLang="en-US" sz="1800" dirty="0"/>
              <a:t>特点：</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UDP</a:t>
            </a:r>
            <a:r>
              <a:rPr lang="zh-CN" altLang="en-US" sz="1800" dirty="0"/>
              <a:t>是面向无连接的通讯协议，</a:t>
            </a:r>
            <a:r>
              <a:rPr lang="en-US" altLang="zh-CN" sz="1800" dirty="0"/>
              <a:t>UDP</a:t>
            </a:r>
            <a:r>
              <a:rPr lang="zh-CN" altLang="en-US" sz="1800" dirty="0"/>
              <a:t>数据包括目的端口号和源端口号信息，由于通讯不需要连接，所以可以实现广播发送。</a:t>
            </a:r>
          </a:p>
          <a:p>
            <a:pPr algn="l"/>
            <a:endParaRPr lang="zh-CN" altLang="en-US" sz="1800" dirty="0"/>
          </a:p>
          <a:p>
            <a:pPr algn="l"/>
            <a:r>
              <a:rPr lang="zh-CN" altLang="en-US" sz="1800" dirty="0"/>
              <a:t>　　</a:t>
            </a:r>
            <a:r>
              <a:rPr lang="en-US" altLang="zh-CN" sz="1800" dirty="0"/>
              <a:t>2</a:t>
            </a:r>
            <a:r>
              <a:rPr lang="zh-CN" altLang="en-US" sz="1800" dirty="0"/>
              <a:t>、</a:t>
            </a:r>
            <a:r>
              <a:rPr lang="en-US" altLang="zh-CN" sz="1800" dirty="0"/>
              <a:t>UDP</a:t>
            </a:r>
            <a:r>
              <a:rPr lang="zh-CN" altLang="en-US" sz="1800" dirty="0"/>
              <a:t>传输数据时有大小限制，每个被传输的数据报必须限定在</a:t>
            </a:r>
            <a:r>
              <a:rPr lang="en-US" altLang="zh-CN" sz="1800" dirty="0"/>
              <a:t>64KB</a:t>
            </a:r>
            <a:r>
              <a:rPr lang="zh-CN" altLang="en-US" sz="1800" dirty="0"/>
              <a:t>之内。</a:t>
            </a:r>
          </a:p>
          <a:p>
            <a:pPr algn="l"/>
            <a:endParaRPr lang="zh-CN" altLang="en-US" sz="1800" dirty="0"/>
          </a:p>
          <a:p>
            <a:pPr algn="l"/>
            <a:r>
              <a:rPr lang="zh-CN" altLang="en-US" sz="1800" dirty="0"/>
              <a:t>　　</a:t>
            </a:r>
            <a:r>
              <a:rPr lang="en-US" altLang="zh-CN" sz="1800" dirty="0"/>
              <a:t>3</a:t>
            </a:r>
            <a:r>
              <a:rPr lang="zh-CN" altLang="en-US" sz="1800" dirty="0"/>
              <a:t>、</a:t>
            </a:r>
            <a:r>
              <a:rPr lang="en-US" altLang="zh-CN" sz="1800" dirty="0"/>
              <a:t>UDP</a:t>
            </a:r>
            <a:r>
              <a:rPr lang="zh-CN" altLang="en-US" sz="1800" dirty="0"/>
              <a:t>是一个不可靠的协议，发送方所发送的数据报并不一定以相同的次序到达接收方。</a:t>
            </a:r>
            <a:endParaRPr lang="en-US" altLang="zh-CN" sz="1800" dirty="0" smtClean="0"/>
          </a:p>
        </p:txBody>
      </p:sp>
    </p:spTree>
    <p:extLst>
      <p:ext uri="{BB962C8B-B14F-4D97-AF65-F5344CB8AC3E}">
        <p14:creationId xmlns:p14="http://schemas.microsoft.com/office/powerpoint/2010/main" val="3850245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主机 </a:t>
            </a:r>
            <a:r>
              <a:rPr lang="en-US" altLang="zh-CN" sz="1800" dirty="0"/>
              <a:t>A </a:t>
            </a:r>
            <a:r>
              <a:rPr lang="zh-CN" altLang="en-US" sz="1800" dirty="0"/>
              <a:t>的应用程序要能和主机 </a:t>
            </a:r>
            <a:r>
              <a:rPr lang="en-US" altLang="zh-CN" sz="1800" dirty="0"/>
              <a:t>B </a:t>
            </a:r>
            <a:r>
              <a:rPr lang="zh-CN" altLang="en-US" sz="1800" dirty="0"/>
              <a:t>的应用程序通信，必须通过 </a:t>
            </a:r>
            <a:r>
              <a:rPr lang="en-US" altLang="zh-CN" sz="1800" dirty="0"/>
              <a:t>Socket </a:t>
            </a:r>
            <a:r>
              <a:rPr lang="zh-CN" altLang="en-US" sz="1800" dirty="0"/>
              <a:t>建立连接，而建立 </a:t>
            </a:r>
            <a:r>
              <a:rPr lang="en-US" altLang="zh-CN" sz="1800" dirty="0"/>
              <a:t>Socket </a:t>
            </a:r>
            <a:r>
              <a:rPr lang="zh-CN" altLang="en-US" sz="1800" dirty="0"/>
              <a:t>连接必须需要底层 </a:t>
            </a:r>
            <a:r>
              <a:rPr lang="en-US" altLang="zh-CN" sz="1800" dirty="0"/>
              <a:t>TCP/IP </a:t>
            </a:r>
            <a:r>
              <a:rPr lang="zh-CN" altLang="en-US" sz="1800" dirty="0"/>
              <a:t>协议来建立 </a:t>
            </a:r>
            <a:r>
              <a:rPr lang="en-US" altLang="zh-CN" sz="1800" dirty="0"/>
              <a:t>TCP </a:t>
            </a:r>
            <a:r>
              <a:rPr lang="zh-CN" altLang="en-US" sz="1800" dirty="0"/>
              <a:t>连接。建立 </a:t>
            </a:r>
            <a:r>
              <a:rPr lang="en-US" altLang="zh-CN" sz="1800" dirty="0"/>
              <a:t>TCP </a:t>
            </a:r>
            <a:r>
              <a:rPr lang="zh-CN" altLang="en-US" sz="1800" dirty="0"/>
              <a:t>连接需要底层 </a:t>
            </a:r>
            <a:r>
              <a:rPr lang="en-US" altLang="zh-CN" sz="1800" dirty="0"/>
              <a:t>IP </a:t>
            </a:r>
            <a:r>
              <a:rPr lang="zh-CN" altLang="en-US" sz="1800" dirty="0"/>
              <a:t>协议来寻址网络中的主机。我们知道网络层使用的 </a:t>
            </a:r>
            <a:r>
              <a:rPr lang="en-US" altLang="zh-CN" sz="1800" dirty="0"/>
              <a:t>IP </a:t>
            </a:r>
            <a:r>
              <a:rPr lang="zh-CN" altLang="en-US" sz="1800" dirty="0"/>
              <a:t>协议可以帮助我们根据 </a:t>
            </a:r>
            <a:r>
              <a:rPr lang="en-US" altLang="zh-CN" sz="1800" dirty="0"/>
              <a:t>IP </a:t>
            </a:r>
            <a:r>
              <a:rPr lang="zh-CN" altLang="en-US" sz="1800" dirty="0"/>
              <a:t>地址来找到目标主机，但是一台主机上可能运行着多个应用程序，如何才能与指定的应用程序通信就要通过 </a:t>
            </a:r>
            <a:r>
              <a:rPr lang="en-US" altLang="zh-CN" sz="1800" dirty="0"/>
              <a:t>TCP </a:t>
            </a:r>
            <a:r>
              <a:rPr lang="zh-CN" altLang="en-US" sz="1800" dirty="0"/>
              <a:t>或 </a:t>
            </a:r>
            <a:r>
              <a:rPr lang="en-US" altLang="zh-CN" sz="1800" dirty="0"/>
              <a:t>UPD </a:t>
            </a:r>
            <a:r>
              <a:rPr lang="zh-CN" altLang="en-US" sz="1800" dirty="0"/>
              <a:t>的地址也就是端口号来指定。这样就可以通过一个 </a:t>
            </a:r>
            <a:r>
              <a:rPr lang="en-US" altLang="zh-CN" sz="1800" dirty="0"/>
              <a:t>Socket </a:t>
            </a:r>
            <a:r>
              <a:rPr lang="zh-CN" altLang="en-US" sz="1800" dirty="0"/>
              <a:t>实例唯一代表一个主机上的一个应用程序的通信链路了。</a:t>
            </a:r>
            <a:endParaRPr lang="en-CA" sz="1800" dirty="0"/>
          </a:p>
        </p:txBody>
      </p:sp>
      <p:pic>
        <p:nvPicPr>
          <p:cNvPr id="2" name="Picture 1"/>
          <p:cNvPicPr>
            <a:picLocks noChangeAspect="1"/>
          </p:cNvPicPr>
          <p:nvPr/>
        </p:nvPicPr>
        <p:blipFill>
          <a:blip r:embed="rId2"/>
          <a:stretch>
            <a:fillRect/>
          </a:stretch>
        </p:blipFill>
        <p:spPr>
          <a:xfrm>
            <a:off x="2752791" y="3062086"/>
            <a:ext cx="5553075" cy="2305050"/>
          </a:xfrm>
          <a:prstGeom prst="rect">
            <a:avLst/>
          </a:prstGeom>
        </p:spPr>
      </p:pic>
    </p:spTree>
    <p:extLst>
      <p:ext uri="{BB962C8B-B14F-4D97-AF65-F5344CB8AC3E}">
        <p14:creationId xmlns:p14="http://schemas.microsoft.com/office/powerpoint/2010/main" val="839963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　</a:t>
            </a:r>
            <a:r>
              <a:rPr lang="en-US" altLang="zh-CN" sz="1800" dirty="0"/>
              <a:t>Socket</a:t>
            </a:r>
            <a:r>
              <a:rPr lang="zh-CN" altLang="en-US" sz="1800" dirty="0"/>
              <a:t>通常也称作</a:t>
            </a:r>
            <a:r>
              <a:rPr lang="en-US" altLang="zh-CN" sz="1800" dirty="0"/>
              <a:t>"</a:t>
            </a:r>
            <a:r>
              <a:rPr lang="zh-CN" altLang="en-US" sz="1800" dirty="0"/>
              <a:t>套接字</a:t>
            </a:r>
            <a:r>
              <a:rPr lang="en-US" altLang="zh-CN" sz="1800" dirty="0"/>
              <a:t>"</a:t>
            </a:r>
            <a:r>
              <a:rPr lang="zh-CN" altLang="en-US" sz="1800" dirty="0"/>
              <a:t>，用于描述</a:t>
            </a:r>
            <a:r>
              <a:rPr lang="en-US" altLang="zh-CN" sz="1800" dirty="0"/>
              <a:t>IP</a:t>
            </a:r>
            <a:r>
              <a:rPr lang="zh-CN" altLang="en-US" sz="1800" dirty="0"/>
              <a:t>地址和端口，是一个通信链的句柄。网络上的两个程序通过一个双向的通讯连接实现数据的交换，这个双向链路的一端称为一个</a:t>
            </a:r>
            <a:r>
              <a:rPr lang="en-US" altLang="zh-CN" sz="1800" dirty="0"/>
              <a:t>Socket</a:t>
            </a:r>
            <a:r>
              <a:rPr lang="zh-CN" altLang="en-US" sz="1800" dirty="0"/>
              <a:t>，一个</a:t>
            </a:r>
            <a:r>
              <a:rPr lang="en-US" altLang="zh-CN" sz="1800" dirty="0"/>
              <a:t>Socket</a:t>
            </a:r>
            <a:r>
              <a:rPr lang="zh-CN" altLang="en-US" sz="1800" dirty="0"/>
              <a:t>由一个</a:t>
            </a:r>
            <a:r>
              <a:rPr lang="en-US" altLang="zh-CN" sz="1800" dirty="0"/>
              <a:t>IP</a:t>
            </a:r>
            <a:r>
              <a:rPr lang="zh-CN" altLang="en-US" sz="1800" dirty="0"/>
              <a:t>地址和一个端口号唯一确定。应用程序通常通过</a:t>
            </a:r>
            <a:r>
              <a:rPr lang="en-US" altLang="zh-CN" sz="1800" dirty="0"/>
              <a:t>"</a:t>
            </a:r>
            <a:r>
              <a:rPr lang="zh-CN" altLang="en-US" sz="1800" dirty="0"/>
              <a:t>套接字</a:t>
            </a:r>
            <a:r>
              <a:rPr lang="en-US" altLang="zh-CN" sz="1800" dirty="0"/>
              <a:t>"</a:t>
            </a:r>
            <a:r>
              <a:rPr lang="zh-CN" altLang="en-US" sz="1800" dirty="0"/>
              <a:t>向网络发出请求或者应答网络请求。 </a:t>
            </a:r>
            <a:r>
              <a:rPr lang="en-US" altLang="zh-CN" sz="1800" dirty="0"/>
              <a:t>Socket</a:t>
            </a:r>
            <a:r>
              <a:rPr lang="zh-CN" altLang="en-US" sz="1800" dirty="0"/>
              <a:t>是</a:t>
            </a:r>
            <a:r>
              <a:rPr lang="en-US" altLang="zh-CN" sz="1800" dirty="0"/>
              <a:t>TCP/IP</a:t>
            </a:r>
            <a:r>
              <a:rPr lang="zh-CN" altLang="en-US" sz="1800" dirty="0"/>
              <a:t>协议的一个十分流行的编程界面，但是，</a:t>
            </a:r>
            <a:r>
              <a:rPr lang="en-US" altLang="zh-CN" sz="1800" dirty="0"/>
              <a:t>Socket</a:t>
            </a:r>
            <a:r>
              <a:rPr lang="zh-CN" altLang="en-US" sz="1800" dirty="0"/>
              <a:t>所支持的协议种类也不光</a:t>
            </a:r>
            <a:r>
              <a:rPr lang="en-US" altLang="zh-CN" sz="1800" dirty="0"/>
              <a:t>TCP/IP</a:t>
            </a:r>
            <a:r>
              <a:rPr lang="zh-CN" altLang="en-US" sz="1800" dirty="0"/>
              <a:t>一种，因此两者之间是没有必然联系的。在</a:t>
            </a:r>
            <a:r>
              <a:rPr lang="en-US" altLang="zh-CN" sz="1800" dirty="0"/>
              <a:t>Java</a:t>
            </a:r>
            <a:r>
              <a:rPr lang="zh-CN" altLang="en-US" sz="1800" dirty="0"/>
              <a:t>环境下，</a:t>
            </a:r>
            <a:r>
              <a:rPr lang="en-US" altLang="zh-CN" sz="1800" dirty="0"/>
              <a:t>Socket</a:t>
            </a:r>
            <a:r>
              <a:rPr lang="zh-CN" altLang="en-US" sz="1800" dirty="0"/>
              <a:t>编程主要是指基于</a:t>
            </a:r>
            <a:r>
              <a:rPr lang="en-US" altLang="zh-CN" sz="1800" dirty="0"/>
              <a:t>TCP/IP</a:t>
            </a:r>
            <a:r>
              <a:rPr lang="zh-CN" altLang="en-US" sz="1800" dirty="0"/>
              <a:t>协议的网络编程。</a:t>
            </a:r>
          </a:p>
          <a:p>
            <a:pPr algn="l"/>
            <a:endParaRPr lang="zh-CN" altLang="en-US" sz="1800" dirty="0"/>
          </a:p>
          <a:p>
            <a:pPr algn="l"/>
            <a:r>
              <a:rPr lang="zh-CN" altLang="en-US" sz="1800" dirty="0"/>
              <a:t>　　</a:t>
            </a:r>
            <a:r>
              <a:rPr lang="en-US" altLang="zh-CN" sz="1800" dirty="0"/>
              <a:t>Socket</a:t>
            </a:r>
            <a:r>
              <a:rPr lang="zh-CN" altLang="en-US" sz="1800" dirty="0"/>
              <a:t>通讯过程：服务端监听某个端口是否有连接请求，客户端向服务端发送连接请求，服务端收到连接请求向客户端发出接收消息，这样一个连接就建立起来了。客户端和服务端都可以相互发送消息与对方进行通讯。</a:t>
            </a:r>
          </a:p>
          <a:p>
            <a:pPr algn="l"/>
            <a:endParaRPr lang="zh-CN" altLang="en-US" sz="1800" dirty="0"/>
          </a:p>
          <a:p>
            <a:pPr algn="l"/>
            <a:r>
              <a:rPr lang="zh-CN" altLang="en-US" sz="1800" dirty="0"/>
              <a:t>　　</a:t>
            </a:r>
            <a:r>
              <a:rPr lang="en-US" altLang="zh-CN" sz="1800" dirty="0"/>
              <a:t>Socket</a:t>
            </a:r>
            <a:r>
              <a:rPr lang="zh-CN" altLang="en-US" sz="1800" dirty="0"/>
              <a:t>的基本工作过程包含以下四个步骤：</a:t>
            </a:r>
          </a:p>
          <a:p>
            <a:pPr algn="l"/>
            <a:endParaRPr lang="zh-CN" altLang="en-US" sz="1800" dirty="0"/>
          </a:p>
          <a:p>
            <a:pPr algn="l"/>
            <a:r>
              <a:rPr lang="zh-CN" altLang="en-US" sz="1800" dirty="0"/>
              <a:t>　　</a:t>
            </a:r>
            <a:r>
              <a:rPr lang="en-US" altLang="zh-CN" sz="1800" dirty="0"/>
              <a:t>1</a:t>
            </a:r>
            <a:r>
              <a:rPr lang="zh-CN" altLang="en-US" sz="1800" dirty="0"/>
              <a:t>、创建</a:t>
            </a:r>
            <a:r>
              <a:rPr lang="en-US" altLang="zh-CN" sz="1800" dirty="0"/>
              <a:t>Socket</a:t>
            </a:r>
            <a:r>
              <a:rPr lang="zh-CN" altLang="en-US" sz="1800" dirty="0"/>
              <a:t>；</a:t>
            </a:r>
          </a:p>
          <a:p>
            <a:pPr algn="l"/>
            <a:endParaRPr lang="zh-CN" altLang="en-US" sz="1800" dirty="0"/>
          </a:p>
          <a:p>
            <a:pPr algn="l"/>
            <a:r>
              <a:rPr lang="zh-CN" altLang="en-US" sz="1800" dirty="0"/>
              <a:t>　　</a:t>
            </a:r>
            <a:r>
              <a:rPr lang="en-US" altLang="zh-CN" sz="1800" dirty="0"/>
              <a:t>2</a:t>
            </a:r>
            <a:r>
              <a:rPr lang="zh-CN" altLang="en-US" sz="1800" dirty="0"/>
              <a:t>、打开连接到</a:t>
            </a:r>
            <a:r>
              <a:rPr lang="en-US" altLang="zh-CN" sz="1800" dirty="0"/>
              <a:t>Socket</a:t>
            </a:r>
            <a:r>
              <a:rPr lang="zh-CN" altLang="en-US" sz="1800" dirty="0"/>
              <a:t>的输入输出流；</a:t>
            </a:r>
          </a:p>
          <a:p>
            <a:pPr algn="l"/>
            <a:endParaRPr lang="zh-CN" altLang="en-US" sz="1800" dirty="0"/>
          </a:p>
          <a:p>
            <a:pPr algn="l"/>
            <a:r>
              <a:rPr lang="zh-CN" altLang="en-US" sz="1800" dirty="0"/>
              <a:t>　　</a:t>
            </a:r>
            <a:r>
              <a:rPr lang="en-US" altLang="zh-CN" sz="1800" dirty="0"/>
              <a:t>3</a:t>
            </a:r>
            <a:r>
              <a:rPr lang="zh-CN" altLang="en-US" sz="1800" dirty="0"/>
              <a:t>、按照一定的协议对</a:t>
            </a:r>
            <a:r>
              <a:rPr lang="en-US" altLang="zh-CN" sz="1800" dirty="0"/>
              <a:t>Socket</a:t>
            </a:r>
            <a:r>
              <a:rPr lang="zh-CN" altLang="en-US" sz="1800" dirty="0"/>
              <a:t>进行读写操作；</a:t>
            </a:r>
          </a:p>
          <a:p>
            <a:pPr algn="l"/>
            <a:endParaRPr lang="zh-CN" altLang="en-US" sz="1800" dirty="0"/>
          </a:p>
          <a:p>
            <a:pPr algn="l"/>
            <a:r>
              <a:rPr lang="zh-CN" altLang="en-US" sz="1800" dirty="0"/>
              <a:t>　　</a:t>
            </a:r>
            <a:r>
              <a:rPr lang="en-US" altLang="zh-CN" sz="1800" dirty="0"/>
              <a:t>4</a:t>
            </a:r>
            <a:r>
              <a:rPr lang="zh-CN" altLang="en-US" sz="1800" dirty="0"/>
              <a:t>、关闭</a:t>
            </a:r>
            <a:r>
              <a:rPr lang="en-US" altLang="zh-CN" sz="1800" dirty="0"/>
              <a:t>Socket</a:t>
            </a:r>
            <a:r>
              <a:rPr lang="zh-CN" altLang="en-US" sz="1800" dirty="0"/>
              <a:t>。</a:t>
            </a:r>
            <a:endParaRPr lang="en-US" altLang="zh-CN" sz="1800" dirty="0" smtClean="0"/>
          </a:p>
        </p:txBody>
      </p:sp>
    </p:spTree>
    <p:extLst>
      <p:ext uri="{BB962C8B-B14F-4D97-AF65-F5344CB8AC3E}">
        <p14:creationId xmlns:p14="http://schemas.microsoft.com/office/powerpoint/2010/main" val="1370703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Socket</a:t>
            </a:r>
            <a:r>
              <a:rPr lang="zh-CN" altLang="en-US" sz="1800" dirty="0"/>
              <a:t>可以说是一种针对网络的抽象，应用通过它可以来针对网络读写数据。就像通过一个文件的</a:t>
            </a:r>
            <a:r>
              <a:rPr lang="en-US" altLang="zh-CN" sz="1800" dirty="0"/>
              <a:t>file handler</a:t>
            </a:r>
            <a:r>
              <a:rPr lang="zh-CN" altLang="en-US" sz="1800" dirty="0"/>
              <a:t>就可以都写数据到存储设备上一样。根据</a:t>
            </a:r>
            <a:r>
              <a:rPr lang="en-US" altLang="zh-CN" sz="1800" dirty="0"/>
              <a:t>TCP</a:t>
            </a:r>
            <a:r>
              <a:rPr lang="zh-CN" altLang="en-US" sz="1800" dirty="0"/>
              <a:t>协议和</a:t>
            </a:r>
            <a:r>
              <a:rPr lang="en-US" altLang="zh-CN" sz="1800" dirty="0"/>
              <a:t>UDP</a:t>
            </a:r>
            <a:r>
              <a:rPr lang="zh-CN" altLang="en-US" sz="1800" dirty="0"/>
              <a:t>协议的不同，在网络编程方面就有面向两个协议的不同</a:t>
            </a:r>
            <a:r>
              <a:rPr lang="en-US" altLang="zh-CN" sz="1800" dirty="0"/>
              <a:t>socket</a:t>
            </a:r>
            <a:r>
              <a:rPr lang="zh-CN" altLang="en-US" sz="1800" dirty="0"/>
              <a:t>，一个是面向字节流的一个是面向报文的。</a:t>
            </a:r>
          </a:p>
          <a:p>
            <a:pPr algn="l"/>
            <a:endParaRPr lang="zh-CN" altLang="en-US" sz="1800" dirty="0"/>
          </a:p>
          <a:p>
            <a:pPr algn="l"/>
            <a:r>
              <a:rPr lang="zh-CN" altLang="en-US" sz="1800" dirty="0"/>
              <a:t>对</a:t>
            </a:r>
            <a:r>
              <a:rPr lang="en-US" altLang="zh-CN" sz="1800" dirty="0"/>
              <a:t>socket</a:t>
            </a:r>
            <a:r>
              <a:rPr lang="zh-CN" altLang="en-US" sz="1800" dirty="0"/>
              <a:t>的本身组成倒是比较好理解。既然是应用通过</a:t>
            </a:r>
            <a:r>
              <a:rPr lang="en-US" altLang="zh-CN" sz="1800" dirty="0"/>
              <a:t>socket</a:t>
            </a:r>
            <a:r>
              <a:rPr lang="zh-CN" altLang="en-US" sz="1800" dirty="0"/>
              <a:t>通信，肯定就有一个服务器端和一个客户端。所以它必然就包含有一个对应的</a:t>
            </a:r>
            <a:r>
              <a:rPr lang="en-US" altLang="zh-CN" sz="1800" dirty="0"/>
              <a:t>IP</a:t>
            </a:r>
            <a:r>
              <a:rPr lang="zh-CN" altLang="en-US" sz="1800" dirty="0"/>
              <a:t>地址。另外，在这个地址上</a:t>
            </a:r>
            <a:r>
              <a:rPr lang="en-US" altLang="zh-CN" sz="1800" dirty="0"/>
              <a:t>server</a:t>
            </a:r>
            <a:r>
              <a:rPr lang="zh-CN" altLang="en-US" sz="1800" dirty="0"/>
              <a:t>要提供一系列的服务，于是就需要有一系列对应的窗口来提供服务。所以就有一个对应的端口号</a:t>
            </a:r>
            <a:r>
              <a:rPr lang="en-US" altLang="zh-CN" sz="1800" dirty="0"/>
              <a:t>(Port)</a:t>
            </a:r>
            <a:r>
              <a:rPr lang="zh-CN" altLang="en-US" sz="1800" dirty="0"/>
              <a:t>。端口号是一个</a:t>
            </a:r>
            <a:r>
              <a:rPr lang="en-US" altLang="zh-CN" sz="1800" dirty="0"/>
              <a:t>16</a:t>
            </a:r>
            <a:r>
              <a:rPr lang="zh-CN" altLang="en-US" sz="1800" dirty="0"/>
              <a:t>位的二进制数字，那么范围就是从（</a:t>
            </a:r>
            <a:r>
              <a:rPr lang="en-US" altLang="zh-CN" sz="1800" dirty="0"/>
              <a:t>0-65535</a:t>
            </a:r>
            <a:r>
              <a:rPr lang="zh-CN" altLang="en-US" sz="1800" dirty="0"/>
              <a:t>）。</a:t>
            </a:r>
            <a:r>
              <a:rPr lang="en-US" altLang="zh-CN" sz="1800" dirty="0"/>
              <a:t>IP</a:t>
            </a:r>
            <a:r>
              <a:rPr lang="zh-CN" altLang="en-US" sz="1800" dirty="0"/>
              <a:t>地址加端口号基本上就构成了</a:t>
            </a:r>
            <a:r>
              <a:rPr lang="en-US" altLang="zh-CN" sz="1800" dirty="0"/>
              <a:t>socket</a:t>
            </a:r>
            <a:r>
              <a:rPr lang="zh-CN" altLang="en-US" sz="1800" dirty="0"/>
              <a:t>。</a:t>
            </a:r>
            <a:endParaRPr lang="en-US" altLang="zh-CN" sz="1800" dirty="0" smtClean="0"/>
          </a:p>
        </p:txBody>
      </p:sp>
    </p:spTree>
    <p:extLst>
      <p:ext uri="{BB962C8B-B14F-4D97-AF65-F5344CB8AC3E}">
        <p14:creationId xmlns:p14="http://schemas.microsoft.com/office/powerpoint/2010/main" val="3723303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在</a:t>
            </a:r>
            <a:r>
              <a:rPr lang="en-US" altLang="zh-CN" sz="1800" dirty="0"/>
              <a:t>java.net</a:t>
            </a:r>
            <a:r>
              <a:rPr lang="zh-CN" altLang="en-US" sz="1800" dirty="0"/>
              <a:t>包下有两个类：</a:t>
            </a:r>
            <a:r>
              <a:rPr lang="en-US" altLang="zh-CN" sz="1800" dirty="0"/>
              <a:t>Socket</a:t>
            </a:r>
            <a:r>
              <a:rPr lang="zh-CN" altLang="en-US" sz="1800" dirty="0"/>
              <a:t>和</a:t>
            </a:r>
            <a:r>
              <a:rPr lang="en-US" altLang="zh-CN" sz="1800" dirty="0" err="1"/>
              <a:t>ServerSocket</a:t>
            </a:r>
            <a:r>
              <a:rPr lang="zh-CN" altLang="en-US" sz="1800" dirty="0"/>
              <a:t>。</a:t>
            </a:r>
            <a:r>
              <a:rPr lang="en-US" altLang="zh-CN" sz="1800" dirty="0" err="1"/>
              <a:t>ServerSocket</a:t>
            </a:r>
            <a:r>
              <a:rPr lang="zh-CN" altLang="en-US" sz="1800" dirty="0"/>
              <a:t>用于服务器端，</a:t>
            </a:r>
            <a:r>
              <a:rPr lang="en-US" altLang="zh-CN" sz="1800" dirty="0"/>
              <a:t>Socket</a:t>
            </a:r>
            <a:r>
              <a:rPr lang="zh-CN" altLang="en-US" sz="1800" dirty="0"/>
              <a:t>是建立网络连接时使用的。在连接成功时，应用程序两端都会产生一个</a:t>
            </a:r>
            <a:r>
              <a:rPr lang="en-US" altLang="zh-CN" sz="1800" dirty="0"/>
              <a:t>Socket</a:t>
            </a:r>
            <a:r>
              <a:rPr lang="zh-CN" altLang="en-US" sz="1800" dirty="0"/>
              <a:t>实例，操作这个实例，完成所需的会话。对于一个网络连接来说，套接字是平等的，并没有差别，不因为在服务器端或在客户端而产生不同级别</a:t>
            </a:r>
            <a:r>
              <a:rPr lang="zh-CN" altLang="en-US" sz="1800" dirty="0" smtClean="0"/>
              <a:t>。</a:t>
            </a:r>
            <a:endParaRPr lang="en-US" altLang="zh-CN" sz="1800" dirty="0" smtClean="0"/>
          </a:p>
          <a:p>
            <a:pPr algn="l"/>
            <a:endParaRPr lang="en-US" altLang="zh-CN" sz="1800" dirty="0" smtClean="0"/>
          </a:p>
        </p:txBody>
      </p:sp>
    </p:spTree>
    <p:extLst>
      <p:ext uri="{BB962C8B-B14F-4D97-AF65-F5344CB8AC3E}">
        <p14:creationId xmlns:p14="http://schemas.microsoft.com/office/powerpoint/2010/main" val="2406090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为了使不同计算机厂家生产的计算机能够相互通信，以便在更大的范围内建立计算机网络，国际标准化组织（</a:t>
            </a:r>
            <a:r>
              <a:rPr lang="en-CA" sz="1800" dirty="0"/>
              <a:t>ISO）</a:t>
            </a:r>
            <a:r>
              <a:rPr lang="zh-CN" altLang="en-US" sz="1800" dirty="0"/>
              <a:t>在</a:t>
            </a:r>
            <a:r>
              <a:rPr lang="en-US" altLang="zh-CN" sz="1800" dirty="0"/>
              <a:t>1978</a:t>
            </a:r>
            <a:r>
              <a:rPr lang="zh-CN" altLang="en-US" sz="1800" dirty="0"/>
              <a:t>年提出了“开放系统互联参考模型”，即著名的</a:t>
            </a:r>
            <a:r>
              <a:rPr lang="en-CA" sz="1800" dirty="0"/>
              <a:t>OSI/RM</a:t>
            </a:r>
            <a:r>
              <a:rPr lang="zh-CN" altLang="en-US" sz="1800" dirty="0"/>
              <a:t>模型（</a:t>
            </a:r>
            <a:r>
              <a:rPr lang="en-CA" sz="1800" dirty="0"/>
              <a:t>Open System Interconnection/Reference Model）。</a:t>
            </a:r>
            <a:r>
              <a:rPr lang="zh-CN" altLang="en-US" sz="1800" dirty="0"/>
              <a:t>它将计算机网络体系结构的通信协议划分为七层，自下而上依次为：物理层（</a:t>
            </a:r>
            <a:r>
              <a:rPr lang="en-CA" sz="1800" dirty="0"/>
              <a:t>Physics Layer）、</a:t>
            </a:r>
            <a:r>
              <a:rPr lang="zh-CN" altLang="en-US" sz="1800" dirty="0"/>
              <a:t>数据链路层（</a:t>
            </a:r>
            <a:r>
              <a:rPr lang="en-CA" sz="1800" dirty="0"/>
              <a:t>Data Link Layer）、</a:t>
            </a:r>
            <a:r>
              <a:rPr lang="zh-CN" altLang="en-US" sz="1800" dirty="0"/>
              <a:t>网络层（</a:t>
            </a:r>
            <a:r>
              <a:rPr lang="en-CA" sz="1800" dirty="0"/>
              <a:t>Network Layer）、</a:t>
            </a:r>
            <a:r>
              <a:rPr lang="zh-CN" altLang="en-US" sz="1800" dirty="0"/>
              <a:t>传输层（</a:t>
            </a:r>
            <a:r>
              <a:rPr lang="en-CA" sz="1800" dirty="0"/>
              <a:t>Transport Layer）、</a:t>
            </a:r>
            <a:r>
              <a:rPr lang="zh-CN" altLang="en-US" sz="1800" dirty="0"/>
              <a:t>会话层（</a:t>
            </a:r>
            <a:r>
              <a:rPr lang="en-CA" sz="1800" dirty="0"/>
              <a:t>Session Layer）、</a:t>
            </a:r>
            <a:r>
              <a:rPr lang="zh-CN" altLang="en-US" sz="1800" dirty="0"/>
              <a:t>表示层（</a:t>
            </a:r>
            <a:r>
              <a:rPr lang="en-CA" sz="1800" dirty="0"/>
              <a:t>Presentation Layer）、</a:t>
            </a:r>
            <a:r>
              <a:rPr lang="zh-CN" altLang="en-US" sz="1800" dirty="0"/>
              <a:t>应用层（</a:t>
            </a:r>
            <a:r>
              <a:rPr lang="en-CA" sz="1800" dirty="0"/>
              <a:t>Application Layer）。</a:t>
            </a:r>
            <a:r>
              <a:rPr lang="zh-CN" altLang="en-US" sz="1800" dirty="0"/>
              <a:t>其中第四层完成数据传送服务，上面三层面向用户</a:t>
            </a:r>
            <a:r>
              <a:rPr lang="zh-CN" altLang="en-US" sz="1800" dirty="0" smtClean="0"/>
              <a:t>。</a:t>
            </a:r>
            <a:endParaRPr lang="en-US" altLang="zh-CN" sz="1800" dirty="0" smtClean="0"/>
          </a:p>
          <a:p>
            <a:pPr algn="l"/>
            <a:endParaRPr lang="en-CA" sz="1800" dirty="0"/>
          </a:p>
        </p:txBody>
      </p:sp>
      <p:pic>
        <p:nvPicPr>
          <p:cNvPr id="2050" name="Picture 2" descr="http://upload-images.jianshu.io/upload_images/1156719-afc57efbe98be4f6.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82169"/>
            <a:ext cx="7012821" cy="417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88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TCP </a:t>
            </a:r>
            <a:r>
              <a:rPr lang="zh-CN" altLang="en-US" sz="1800" dirty="0"/>
              <a:t>协议提供面向连接的服务，通过它建立的是可靠地连接。</a:t>
            </a:r>
            <a:r>
              <a:rPr lang="en-US" altLang="zh-CN" sz="1800" dirty="0"/>
              <a:t>Java </a:t>
            </a:r>
            <a:r>
              <a:rPr lang="zh-CN" altLang="en-US" sz="1800" dirty="0"/>
              <a:t>为 </a:t>
            </a:r>
            <a:r>
              <a:rPr lang="en-US" altLang="zh-CN" sz="1800" dirty="0"/>
              <a:t>TCP </a:t>
            </a:r>
            <a:r>
              <a:rPr lang="zh-CN" altLang="en-US" sz="1800" dirty="0"/>
              <a:t>协议提供了两个类：</a:t>
            </a:r>
            <a:r>
              <a:rPr lang="en-US" altLang="zh-CN" sz="1800" dirty="0" err="1"/>
              <a:t>Socke</a:t>
            </a:r>
            <a:r>
              <a:rPr lang="en-US" altLang="zh-CN" sz="1800" dirty="0"/>
              <a:t> </a:t>
            </a:r>
            <a:r>
              <a:rPr lang="zh-CN" altLang="en-US" sz="1800" dirty="0"/>
              <a:t>类和 </a:t>
            </a:r>
            <a:r>
              <a:rPr lang="en-US" altLang="zh-CN" sz="1800" dirty="0" err="1"/>
              <a:t>ServerSocket</a:t>
            </a:r>
            <a:r>
              <a:rPr lang="en-US" altLang="zh-CN" sz="1800" dirty="0"/>
              <a:t> </a:t>
            </a:r>
            <a:r>
              <a:rPr lang="zh-CN" altLang="en-US" sz="1800" dirty="0"/>
              <a:t>类。一个 </a:t>
            </a:r>
            <a:r>
              <a:rPr lang="en-US" altLang="zh-CN" sz="1800" dirty="0"/>
              <a:t>Socket </a:t>
            </a:r>
            <a:r>
              <a:rPr lang="zh-CN" altLang="en-US" sz="1800" dirty="0"/>
              <a:t>实例代表了 </a:t>
            </a:r>
            <a:r>
              <a:rPr lang="en-US" altLang="zh-CN" sz="1800" dirty="0"/>
              <a:t>TCP </a:t>
            </a:r>
            <a:r>
              <a:rPr lang="zh-CN" altLang="en-US" sz="1800" dirty="0"/>
              <a:t>连接的一个客户端，而一个 </a:t>
            </a:r>
            <a:r>
              <a:rPr lang="en-US" altLang="zh-CN" sz="1800" dirty="0" err="1"/>
              <a:t>ServerSocket</a:t>
            </a:r>
            <a:r>
              <a:rPr lang="en-US" altLang="zh-CN" sz="1800" dirty="0"/>
              <a:t> </a:t>
            </a:r>
            <a:r>
              <a:rPr lang="zh-CN" altLang="en-US" sz="1800" dirty="0"/>
              <a:t>实例代表了 </a:t>
            </a:r>
            <a:r>
              <a:rPr lang="en-US" altLang="zh-CN" sz="1800" dirty="0"/>
              <a:t>TCP </a:t>
            </a:r>
            <a:r>
              <a:rPr lang="zh-CN" altLang="en-US" sz="1800" dirty="0"/>
              <a:t>连接的一个服务器端，一般在 </a:t>
            </a:r>
            <a:r>
              <a:rPr lang="en-US" altLang="zh-CN" sz="1800" dirty="0"/>
              <a:t>TCP Socket </a:t>
            </a:r>
            <a:r>
              <a:rPr lang="zh-CN" altLang="en-US" sz="1800" dirty="0"/>
              <a:t>编程中，客户端有多个，而服务器端只有一个，客户端 </a:t>
            </a:r>
            <a:r>
              <a:rPr lang="en-US" altLang="zh-CN" sz="1800" dirty="0"/>
              <a:t>TCP </a:t>
            </a:r>
            <a:r>
              <a:rPr lang="zh-CN" altLang="en-US" sz="1800" dirty="0"/>
              <a:t>向服务器端 </a:t>
            </a:r>
            <a:r>
              <a:rPr lang="en-US" altLang="zh-CN" sz="1800" dirty="0"/>
              <a:t>TCP </a:t>
            </a:r>
            <a:r>
              <a:rPr lang="zh-CN" altLang="en-US" sz="1800" dirty="0"/>
              <a:t>发送连接请求，服务器端的 </a:t>
            </a:r>
            <a:r>
              <a:rPr lang="en-US" altLang="zh-CN" sz="1800" dirty="0" err="1"/>
              <a:t>ServerSocket</a:t>
            </a:r>
            <a:r>
              <a:rPr lang="en-US" altLang="zh-CN" sz="1800" dirty="0"/>
              <a:t> </a:t>
            </a:r>
            <a:r>
              <a:rPr lang="zh-CN" altLang="en-US" sz="1800" dirty="0"/>
              <a:t>实例则监听来自客户端的 </a:t>
            </a:r>
            <a:r>
              <a:rPr lang="en-US" altLang="zh-CN" sz="1800" dirty="0"/>
              <a:t>TCP </a:t>
            </a:r>
            <a:r>
              <a:rPr lang="zh-CN" altLang="en-US" sz="1800" dirty="0"/>
              <a:t>连接请求，并为每个请求创建新的 </a:t>
            </a:r>
            <a:r>
              <a:rPr lang="en-US" altLang="zh-CN" sz="1800" dirty="0"/>
              <a:t>Socket </a:t>
            </a:r>
            <a:r>
              <a:rPr lang="zh-CN" altLang="en-US" sz="1800" dirty="0"/>
              <a:t>实例，由于服务端在调用 </a:t>
            </a:r>
            <a:r>
              <a:rPr lang="en-US" altLang="zh-CN" sz="1800" dirty="0"/>
              <a:t>accept</a:t>
            </a:r>
            <a:r>
              <a:rPr lang="zh-CN" altLang="en-US" sz="1800" dirty="0"/>
              <a:t>（）等待客户端的连接请求时会阻塞，直到收到客户端发送的连接请求才会继续往下执行代码，因此要为每个 </a:t>
            </a:r>
            <a:r>
              <a:rPr lang="en-US" altLang="zh-CN" sz="1800" dirty="0"/>
              <a:t>Socket </a:t>
            </a:r>
            <a:r>
              <a:rPr lang="zh-CN" altLang="en-US" sz="1800" dirty="0"/>
              <a:t>连接开启一个线程。服务器端要同时处理 </a:t>
            </a:r>
            <a:r>
              <a:rPr lang="en-US" altLang="zh-CN" sz="1800" dirty="0" err="1"/>
              <a:t>ServerSocket</a:t>
            </a:r>
            <a:r>
              <a:rPr lang="en-US" altLang="zh-CN" sz="1800" dirty="0"/>
              <a:t> </a:t>
            </a:r>
            <a:r>
              <a:rPr lang="zh-CN" altLang="en-US" sz="1800" dirty="0"/>
              <a:t>实例和 </a:t>
            </a:r>
            <a:r>
              <a:rPr lang="en-US" altLang="zh-CN" sz="1800" dirty="0"/>
              <a:t>Socket </a:t>
            </a:r>
            <a:r>
              <a:rPr lang="zh-CN" altLang="en-US" sz="1800" dirty="0"/>
              <a:t>实例，而客户端只需要使用 </a:t>
            </a:r>
            <a:r>
              <a:rPr lang="en-US" altLang="zh-CN" sz="1800" dirty="0"/>
              <a:t>Socket </a:t>
            </a:r>
            <a:r>
              <a:rPr lang="zh-CN" altLang="en-US" sz="1800" dirty="0"/>
              <a:t>实例。另外，每个 </a:t>
            </a:r>
            <a:r>
              <a:rPr lang="en-US" altLang="zh-CN" sz="1800" dirty="0"/>
              <a:t>Socket </a:t>
            </a:r>
            <a:r>
              <a:rPr lang="zh-CN" altLang="en-US" sz="1800" dirty="0"/>
              <a:t>实例会关联一个 </a:t>
            </a:r>
            <a:r>
              <a:rPr lang="en-US" altLang="zh-CN" sz="1800" dirty="0" err="1"/>
              <a:t>InputStream</a:t>
            </a:r>
            <a:r>
              <a:rPr lang="en-US" altLang="zh-CN" sz="1800" dirty="0"/>
              <a:t> </a:t>
            </a:r>
            <a:r>
              <a:rPr lang="zh-CN" altLang="en-US" sz="1800" dirty="0"/>
              <a:t>和 </a:t>
            </a:r>
            <a:r>
              <a:rPr lang="en-US" altLang="zh-CN" sz="1800" dirty="0" err="1"/>
              <a:t>OutputStream</a:t>
            </a:r>
            <a:r>
              <a:rPr lang="en-US" altLang="zh-CN" sz="1800" dirty="0"/>
              <a:t> </a:t>
            </a:r>
            <a:r>
              <a:rPr lang="zh-CN" altLang="en-US" sz="1800" dirty="0"/>
              <a:t>对象，我们通过将字节写入套接字的 </a:t>
            </a:r>
            <a:r>
              <a:rPr lang="en-US" altLang="zh-CN" sz="1800" dirty="0" err="1"/>
              <a:t>OutputStream</a:t>
            </a:r>
            <a:r>
              <a:rPr lang="en-US" altLang="zh-CN" sz="1800" dirty="0"/>
              <a:t> </a:t>
            </a:r>
            <a:r>
              <a:rPr lang="zh-CN" altLang="en-US" sz="1800" dirty="0"/>
              <a:t>来发送数据，并通过从 </a:t>
            </a:r>
            <a:r>
              <a:rPr lang="en-US" altLang="zh-CN" sz="1800" dirty="0" err="1"/>
              <a:t>InputStream</a:t>
            </a:r>
            <a:r>
              <a:rPr lang="en-US" altLang="zh-CN" sz="1800" dirty="0"/>
              <a:t> </a:t>
            </a:r>
            <a:r>
              <a:rPr lang="zh-CN" altLang="en-US" sz="1800" dirty="0"/>
              <a:t>来接收数据</a:t>
            </a:r>
            <a:r>
              <a:rPr lang="zh-CN" altLang="en-US" sz="1800" dirty="0" smtClean="0"/>
              <a:t>。</a:t>
            </a:r>
            <a:endParaRPr lang="en-US" altLang="zh-CN" sz="1800" dirty="0" smtClean="0"/>
          </a:p>
          <a:p>
            <a:pPr algn="l"/>
            <a:endParaRPr lang="en-US" altLang="zh-CN" sz="1800" dirty="0"/>
          </a:p>
          <a:p>
            <a:pPr algn="l"/>
            <a:endParaRPr lang="en-US" altLang="zh-CN" sz="1800" dirty="0" smtClean="0"/>
          </a:p>
        </p:txBody>
      </p:sp>
    </p:spTree>
    <p:extLst>
      <p:ext uri="{BB962C8B-B14F-4D97-AF65-F5344CB8AC3E}">
        <p14:creationId xmlns:p14="http://schemas.microsoft.com/office/powerpoint/2010/main" val="523477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zh-CN" altLang="en-US" sz="1800" dirty="0"/>
              <a:t>客户端向服务器端发送连接请求后，就被动地等待服务器的响应。典型的 </a:t>
            </a:r>
            <a:r>
              <a:rPr lang="en-US" altLang="zh-CN" sz="1800" dirty="0"/>
              <a:t>TCP </a:t>
            </a:r>
            <a:r>
              <a:rPr lang="zh-CN" altLang="en-US" sz="1800" dirty="0"/>
              <a:t>客户端要经过下面三步操作：</a:t>
            </a:r>
          </a:p>
          <a:p>
            <a:pPr algn="l"/>
            <a:endParaRPr lang="zh-CN" altLang="en-US" sz="1800" dirty="0"/>
          </a:p>
          <a:p>
            <a:pPr algn="l"/>
            <a:r>
              <a:rPr lang="zh-CN" altLang="en-US" sz="1800" dirty="0"/>
              <a:t>创建一个 </a:t>
            </a:r>
            <a:r>
              <a:rPr lang="en-US" altLang="zh-CN" sz="1800" dirty="0"/>
              <a:t>Socket </a:t>
            </a:r>
            <a:r>
              <a:rPr lang="zh-CN" altLang="en-US" sz="1800" dirty="0"/>
              <a:t>实例：构造函数向指定的远程主机和端口建立一个 </a:t>
            </a:r>
            <a:r>
              <a:rPr lang="en-US" altLang="zh-CN" sz="1800" dirty="0"/>
              <a:t>TCP </a:t>
            </a:r>
            <a:r>
              <a:rPr lang="zh-CN" altLang="en-US" sz="1800" dirty="0"/>
              <a:t>连接；</a:t>
            </a:r>
          </a:p>
          <a:p>
            <a:pPr algn="l"/>
            <a:r>
              <a:rPr lang="zh-CN" altLang="en-US" sz="1800" dirty="0"/>
              <a:t>通过套接字的 </a:t>
            </a:r>
            <a:r>
              <a:rPr lang="en-US" altLang="zh-CN" sz="1800" dirty="0"/>
              <a:t>I/O </a:t>
            </a:r>
            <a:r>
              <a:rPr lang="zh-CN" altLang="en-US" sz="1800" dirty="0"/>
              <a:t>流与服务端通信；</a:t>
            </a:r>
          </a:p>
          <a:p>
            <a:pPr algn="l"/>
            <a:r>
              <a:rPr lang="zh-CN" altLang="en-US" sz="1800" dirty="0"/>
              <a:t>使用 </a:t>
            </a:r>
            <a:r>
              <a:rPr lang="en-US" altLang="zh-CN" sz="1800" dirty="0"/>
              <a:t>Socket </a:t>
            </a:r>
            <a:r>
              <a:rPr lang="zh-CN" altLang="en-US" sz="1800" dirty="0"/>
              <a:t>类的 </a:t>
            </a:r>
            <a:r>
              <a:rPr lang="en-US" altLang="zh-CN" sz="1800" dirty="0"/>
              <a:t>close </a:t>
            </a:r>
            <a:r>
              <a:rPr lang="zh-CN" altLang="en-US" sz="1800" dirty="0"/>
              <a:t>方法关闭连接</a:t>
            </a:r>
            <a:r>
              <a:rPr lang="zh-CN" altLang="en-US" sz="1800" dirty="0" smtClean="0"/>
              <a:t>。</a:t>
            </a:r>
            <a:endParaRPr lang="en-US" altLang="zh-CN" sz="1800" dirty="0" smtClean="0"/>
          </a:p>
          <a:p>
            <a:pPr algn="l"/>
            <a:endParaRPr lang="en-US" altLang="zh-CN" sz="1800" dirty="0"/>
          </a:p>
          <a:p>
            <a:pPr algn="l"/>
            <a:r>
              <a:rPr lang="zh-CN" altLang="en-US" sz="1800" dirty="0"/>
              <a:t>服务端的工作是建立一个通信终端，并被动地等待客户端的连接。</a:t>
            </a:r>
          </a:p>
          <a:p>
            <a:pPr algn="l"/>
            <a:endParaRPr lang="zh-CN" altLang="en-US" sz="1800" dirty="0"/>
          </a:p>
          <a:p>
            <a:pPr algn="l"/>
            <a:r>
              <a:rPr lang="zh-CN" altLang="en-US" sz="1800" dirty="0"/>
              <a:t>典型的 </a:t>
            </a:r>
            <a:r>
              <a:rPr lang="en-US" altLang="zh-CN" sz="1800" dirty="0"/>
              <a:t>TCP </a:t>
            </a:r>
            <a:r>
              <a:rPr lang="zh-CN" altLang="en-US" sz="1800" dirty="0"/>
              <a:t>服务端执行如下两步操作：</a:t>
            </a:r>
          </a:p>
          <a:p>
            <a:pPr algn="l"/>
            <a:endParaRPr lang="zh-CN" altLang="en-US" sz="1800" dirty="0"/>
          </a:p>
          <a:p>
            <a:pPr algn="l"/>
            <a:r>
              <a:rPr lang="zh-CN" altLang="en-US" sz="1800" dirty="0"/>
              <a:t>创建一个 </a:t>
            </a:r>
            <a:r>
              <a:rPr lang="en-US" altLang="zh-CN" sz="1800" dirty="0" err="1"/>
              <a:t>ServerSocket</a:t>
            </a:r>
            <a:r>
              <a:rPr lang="en-US" altLang="zh-CN" sz="1800" dirty="0"/>
              <a:t> </a:t>
            </a:r>
            <a:r>
              <a:rPr lang="zh-CN" altLang="en-US" sz="1800" dirty="0"/>
              <a:t>实例并指定本地端口，用来监听客户端在该端口发送的 </a:t>
            </a:r>
            <a:r>
              <a:rPr lang="en-US" altLang="zh-CN" sz="1800" dirty="0"/>
              <a:t>TCP </a:t>
            </a:r>
            <a:r>
              <a:rPr lang="zh-CN" altLang="en-US" sz="1800" dirty="0"/>
              <a:t>连接请求；</a:t>
            </a:r>
          </a:p>
          <a:p>
            <a:pPr algn="l"/>
            <a:endParaRPr lang="zh-CN" altLang="en-US" sz="1800" dirty="0"/>
          </a:p>
          <a:p>
            <a:pPr algn="l"/>
            <a:r>
              <a:rPr lang="zh-CN" altLang="en-US" sz="1800" dirty="0"/>
              <a:t>重复执行：</a:t>
            </a:r>
          </a:p>
          <a:p>
            <a:pPr algn="l"/>
            <a:endParaRPr lang="zh-CN" altLang="en-US" sz="1800" dirty="0"/>
          </a:p>
          <a:p>
            <a:pPr algn="l"/>
            <a:r>
              <a:rPr lang="zh-CN" altLang="en-US" sz="1800" dirty="0"/>
              <a:t>调用 </a:t>
            </a:r>
            <a:r>
              <a:rPr lang="en-US" altLang="zh-CN" sz="1800" dirty="0" err="1"/>
              <a:t>ServerSocket</a:t>
            </a:r>
            <a:r>
              <a:rPr lang="en-US" altLang="zh-CN" sz="1800" dirty="0"/>
              <a:t> </a:t>
            </a:r>
            <a:r>
              <a:rPr lang="zh-CN" altLang="en-US" sz="1800" dirty="0"/>
              <a:t>的 </a:t>
            </a:r>
            <a:r>
              <a:rPr lang="en-US" altLang="zh-CN" sz="1800" dirty="0"/>
              <a:t>accept</a:t>
            </a:r>
            <a:r>
              <a:rPr lang="zh-CN" altLang="en-US" sz="1800" dirty="0"/>
              <a:t>（）方法以获取客户端连接，并通过其返回值创建一个 </a:t>
            </a:r>
            <a:r>
              <a:rPr lang="en-US" altLang="zh-CN" sz="1800" dirty="0"/>
              <a:t>Socket </a:t>
            </a:r>
            <a:r>
              <a:rPr lang="zh-CN" altLang="en-US" sz="1800" dirty="0"/>
              <a:t>实例；</a:t>
            </a:r>
          </a:p>
          <a:p>
            <a:pPr algn="l"/>
            <a:endParaRPr lang="zh-CN" altLang="en-US" sz="1800" dirty="0"/>
          </a:p>
          <a:p>
            <a:pPr algn="l"/>
            <a:r>
              <a:rPr lang="zh-CN" altLang="en-US" sz="1800" dirty="0"/>
              <a:t>为返回的 </a:t>
            </a:r>
            <a:r>
              <a:rPr lang="en-US" altLang="zh-CN" sz="1800" dirty="0"/>
              <a:t>Socket </a:t>
            </a:r>
            <a:r>
              <a:rPr lang="zh-CN" altLang="en-US" sz="1800" dirty="0"/>
              <a:t>实例开启新的线程，并使用返回的 </a:t>
            </a:r>
            <a:r>
              <a:rPr lang="en-US" altLang="zh-CN" sz="1800" dirty="0"/>
              <a:t>Socket </a:t>
            </a:r>
            <a:r>
              <a:rPr lang="zh-CN" altLang="en-US" sz="1800" dirty="0"/>
              <a:t>实例的 </a:t>
            </a:r>
            <a:r>
              <a:rPr lang="en-US" altLang="zh-CN" sz="1800" dirty="0"/>
              <a:t>I/O </a:t>
            </a:r>
            <a:r>
              <a:rPr lang="zh-CN" altLang="en-US" sz="1800" dirty="0"/>
              <a:t>流与客户端通信； 通信完成后，使用 </a:t>
            </a:r>
            <a:r>
              <a:rPr lang="en-US" altLang="zh-CN" sz="1800" dirty="0"/>
              <a:t>Socket </a:t>
            </a:r>
            <a:r>
              <a:rPr lang="zh-CN" altLang="en-US" sz="1800" dirty="0"/>
              <a:t>类的 </a:t>
            </a:r>
            <a:r>
              <a:rPr lang="en-US" altLang="zh-CN" sz="1800" dirty="0"/>
              <a:t>close</a:t>
            </a:r>
            <a:r>
              <a:rPr lang="zh-CN" altLang="en-US" sz="1800" dirty="0"/>
              <a:t>（）方法关闭该客户端的套接字连接。</a:t>
            </a:r>
            <a:endParaRPr lang="en-US" altLang="zh-CN" sz="1800" dirty="0" smtClean="0"/>
          </a:p>
        </p:txBody>
      </p:sp>
    </p:spTree>
    <p:extLst>
      <p:ext uri="{BB962C8B-B14F-4D97-AF65-F5344CB8AC3E}">
        <p14:creationId xmlns:p14="http://schemas.microsoft.com/office/powerpoint/2010/main" val="3892480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US" altLang="zh-CN" sz="1800" dirty="0"/>
              <a:t>public class </a:t>
            </a:r>
            <a:r>
              <a:rPr lang="en-US" altLang="zh-CN" sz="1800" dirty="0" err="1"/>
              <a:t>ClientSocket</a:t>
            </a:r>
            <a:r>
              <a:rPr lang="en-US" altLang="zh-CN" sz="1800" dirty="0"/>
              <a:t> {</a:t>
            </a:r>
          </a:p>
          <a:p>
            <a:pPr algn="l"/>
            <a:r>
              <a:rPr lang="en-US" altLang="zh-CN" sz="1800" dirty="0"/>
              <a:t>  public static void main(String </a:t>
            </a:r>
            <a:r>
              <a:rPr lang="en-US" altLang="zh-CN" sz="1800" dirty="0" err="1"/>
              <a:t>args</a:t>
            </a:r>
            <a:r>
              <a:rPr lang="en-US" altLang="zh-CN" sz="1800" dirty="0"/>
              <a:t>[]) {</a:t>
            </a:r>
          </a:p>
          <a:p>
            <a:pPr algn="l"/>
            <a:r>
              <a:rPr lang="en-US" altLang="zh-CN" sz="1800" dirty="0"/>
              <a:t>        String host = "127.0.0.1";</a:t>
            </a:r>
          </a:p>
          <a:p>
            <a:pPr algn="l"/>
            <a:r>
              <a:rPr lang="en-US" altLang="zh-CN" sz="1800" dirty="0"/>
              <a:t>        </a:t>
            </a:r>
            <a:r>
              <a:rPr lang="en-US" altLang="zh-CN" sz="1800" dirty="0" err="1"/>
              <a:t>int</a:t>
            </a:r>
            <a:r>
              <a:rPr lang="en-US" altLang="zh-CN" sz="1800" dirty="0"/>
              <a:t> port = 8919;</a:t>
            </a:r>
          </a:p>
          <a:p>
            <a:pPr algn="l"/>
            <a:r>
              <a:rPr lang="en-US" altLang="zh-CN" sz="1800" dirty="0"/>
              <a:t>        try {</a:t>
            </a:r>
          </a:p>
          <a:p>
            <a:pPr algn="l"/>
            <a:r>
              <a:rPr lang="en-US" altLang="zh-CN" sz="1800" dirty="0"/>
              <a:t>          Socket client = new Socket(host, port);</a:t>
            </a:r>
          </a:p>
          <a:p>
            <a:pPr algn="l"/>
            <a:r>
              <a:rPr lang="en-US" altLang="zh-CN" sz="1800" dirty="0"/>
              <a:t>          Writer </a:t>
            </a:r>
            <a:r>
              <a:rPr lang="en-US" altLang="zh-CN" sz="1800" dirty="0" err="1"/>
              <a:t>writer</a:t>
            </a:r>
            <a:r>
              <a:rPr lang="en-US" altLang="zh-CN" sz="1800" dirty="0"/>
              <a:t> = new </a:t>
            </a:r>
            <a:r>
              <a:rPr lang="en-US" altLang="zh-CN" sz="1800" dirty="0" err="1"/>
              <a:t>OutputStreamWriter</a:t>
            </a:r>
            <a:r>
              <a:rPr lang="en-US" altLang="zh-CN" sz="1800" dirty="0"/>
              <a:t>(</a:t>
            </a:r>
            <a:r>
              <a:rPr lang="en-US" altLang="zh-CN" sz="1800" dirty="0" err="1"/>
              <a:t>client.getOutputStream</a:t>
            </a:r>
            <a:r>
              <a:rPr lang="en-US" altLang="zh-CN" sz="1800" dirty="0"/>
              <a:t>());</a:t>
            </a:r>
          </a:p>
          <a:p>
            <a:pPr algn="l"/>
            <a:r>
              <a:rPr lang="en-US" altLang="zh-CN" sz="1800" dirty="0"/>
              <a:t>          </a:t>
            </a:r>
            <a:r>
              <a:rPr lang="en-US" altLang="zh-CN" sz="1800" dirty="0" err="1"/>
              <a:t>writer.write</a:t>
            </a:r>
            <a:r>
              <a:rPr lang="en-US" altLang="zh-CN" sz="1800" dirty="0"/>
              <a:t>("Hello From Client");</a:t>
            </a:r>
          </a:p>
          <a:p>
            <a:pPr algn="l"/>
            <a:r>
              <a:rPr lang="en-US" altLang="zh-CN" sz="1800" dirty="0"/>
              <a:t>          </a:t>
            </a:r>
            <a:r>
              <a:rPr lang="en-US" altLang="zh-CN" sz="1800" dirty="0" err="1"/>
              <a:t>writer.flush</a:t>
            </a:r>
            <a:r>
              <a:rPr lang="en-US" altLang="zh-CN" sz="1800" dirty="0"/>
              <a:t>();</a:t>
            </a:r>
          </a:p>
          <a:p>
            <a:pPr algn="l"/>
            <a:r>
              <a:rPr lang="en-US" altLang="zh-CN" sz="1800" dirty="0"/>
              <a:t>          </a:t>
            </a:r>
            <a:r>
              <a:rPr lang="en-US" altLang="zh-CN" sz="1800" dirty="0" err="1"/>
              <a:t>writer.close</a:t>
            </a:r>
            <a:r>
              <a:rPr lang="en-US" altLang="zh-CN" sz="1800" dirty="0"/>
              <a:t>();</a:t>
            </a:r>
          </a:p>
          <a:p>
            <a:pPr algn="l"/>
            <a:r>
              <a:rPr lang="en-US" altLang="zh-CN" sz="1800" dirty="0"/>
              <a:t>          </a:t>
            </a:r>
            <a:r>
              <a:rPr lang="en-US" altLang="zh-CN" sz="1800" dirty="0" err="1"/>
              <a:t>client.close</a:t>
            </a:r>
            <a:r>
              <a:rPr lang="en-US" altLang="zh-CN" sz="1800" dirty="0"/>
              <a:t>();</a:t>
            </a:r>
          </a:p>
          <a:p>
            <a:pPr algn="l"/>
            <a:r>
              <a:rPr lang="en-US" altLang="zh-CN" sz="1800" dirty="0"/>
              <a:t>        } catch (</a:t>
            </a:r>
            <a:r>
              <a:rPr lang="en-US" altLang="zh-CN" sz="1800" dirty="0" err="1"/>
              <a:t>IOException</a:t>
            </a:r>
            <a:r>
              <a:rPr lang="en-US" altLang="zh-CN" sz="1800" dirty="0"/>
              <a:t> e) {</a:t>
            </a:r>
          </a:p>
          <a:p>
            <a:pPr algn="l"/>
            <a:r>
              <a:rPr lang="en-US" altLang="zh-CN" sz="1800" dirty="0"/>
              <a:t>          </a:t>
            </a:r>
            <a:r>
              <a:rPr lang="en-US" altLang="zh-CN" sz="1800" dirty="0" err="1"/>
              <a:t>e.printStackTrace</a:t>
            </a:r>
            <a:r>
              <a:rPr lang="en-US" altLang="zh-CN" sz="1800" dirty="0"/>
              <a:t>();</a:t>
            </a:r>
          </a:p>
          <a:p>
            <a:pPr algn="l"/>
            <a:r>
              <a:rPr lang="en-US" altLang="zh-CN" sz="1800" dirty="0"/>
              <a:t>        }</a:t>
            </a:r>
          </a:p>
          <a:p>
            <a:pPr algn="l"/>
            <a:r>
              <a:rPr lang="en-US" altLang="zh-CN" sz="1800" dirty="0"/>
              <a:t>    }</a:t>
            </a:r>
          </a:p>
          <a:p>
            <a:pPr algn="l"/>
            <a:r>
              <a:rPr lang="en-US" altLang="zh-CN" sz="1800" dirty="0"/>
              <a:t>  </a:t>
            </a:r>
          </a:p>
          <a:p>
            <a:pPr algn="l"/>
            <a:r>
              <a:rPr lang="en-US" altLang="zh-CN" sz="1800" dirty="0"/>
              <a:t>}</a:t>
            </a:r>
            <a:endParaRPr lang="en-US" altLang="zh-CN" sz="1800" dirty="0" smtClean="0"/>
          </a:p>
        </p:txBody>
      </p:sp>
    </p:spTree>
    <p:extLst>
      <p:ext uri="{BB962C8B-B14F-4D97-AF65-F5344CB8AC3E}">
        <p14:creationId xmlns:p14="http://schemas.microsoft.com/office/powerpoint/2010/main" val="3771170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77500" lnSpcReduction="20000"/>
          </a:bodyPr>
          <a:lstStyle/>
          <a:p>
            <a:pPr algn="l"/>
            <a:r>
              <a:rPr lang="en-US" altLang="zh-CN" sz="1800" dirty="0"/>
              <a:t>public class </a:t>
            </a:r>
            <a:r>
              <a:rPr lang="en-US" altLang="zh-CN" sz="1800" dirty="0" err="1"/>
              <a:t>ServerClient</a:t>
            </a:r>
            <a:r>
              <a:rPr lang="en-US" altLang="zh-CN" sz="1800" dirty="0"/>
              <a:t> {</a:t>
            </a:r>
          </a:p>
          <a:p>
            <a:pPr algn="l"/>
            <a:r>
              <a:rPr lang="en-US" altLang="zh-CN" sz="1800" dirty="0"/>
              <a:t>  public static void main(String[] </a:t>
            </a:r>
            <a:r>
              <a:rPr lang="en-US" altLang="zh-CN" sz="1800" dirty="0" err="1"/>
              <a:t>args</a:t>
            </a:r>
            <a:r>
              <a:rPr lang="en-US" altLang="zh-CN" sz="1800" dirty="0"/>
              <a:t>) {</a:t>
            </a:r>
          </a:p>
          <a:p>
            <a:pPr algn="l"/>
            <a:r>
              <a:rPr lang="en-US" altLang="zh-CN" sz="1800" dirty="0"/>
              <a:t>        </a:t>
            </a:r>
            <a:r>
              <a:rPr lang="en-US" altLang="zh-CN" sz="1800" dirty="0" err="1"/>
              <a:t>int</a:t>
            </a:r>
            <a:r>
              <a:rPr lang="en-US" altLang="zh-CN" sz="1800" dirty="0"/>
              <a:t> port = 8919;</a:t>
            </a:r>
          </a:p>
          <a:p>
            <a:pPr algn="l"/>
            <a:r>
              <a:rPr lang="en-US" altLang="zh-CN" sz="1800" dirty="0"/>
              <a:t>        try {</a:t>
            </a:r>
          </a:p>
          <a:p>
            <a:pPr algn="l"/>
            <a:r>
              <a:rPr lang="en-US" altLang="zh-CN" sz="1800" dirty="0"/>
              <a:t>            </a:t>
            </a:r>
            <a:r>
              <a:rPr lang="en-US" altLang="zh-CN" sz="1800" dirty="0" err="1"/>
              <a:t>ServerSocket</a:t>
            </a:r>
            <a:r>
              <a:rPr lang="en-US" altLang="zh-CN" sz="1800" dirty="0"/>
              <a:t> server = new </a:t>
            </a:r>
            <a:r>
              <a:rPr lang="en-US" altLang="zh-CN" sz="1800" dirty="0" err="1"/>
              <a:t>ServerSocket</a:t>
            </a:r>
            <a:r>
              <a:rPr lang="en-US" altLang="zh-CN" sz="1800" dirty="0"/>
              <a:t>(port);</a:t>
            </a:r>
          </a:p>
          <a:p>
            <a:pPr algn="l"/>
            <a:r>
              <a:rPr lang="en-US" altLang="zh-CN" sz="1800" dirty="0"/>
              <a:t>                Socket </a:t>
            </a:r>
            <a:r>
              <a:rPr lang="en-US" altLang="zh-CN" sz="1800" dirty="0" err="1"/>
              <a:t>socket</a:t>
            </a:r>
            <a:r>
              <a:rPr lang="en-US" altLang="zh-CN" sz="1800" dirty="0"/>
              <a:t> = </a:t>
            </a:r>
            <a:r>
              <a:rPr lang="en-US" altLang="zh-CN" sz="1800" dirty="0" err="1"/>
              <a:t>server.accept</a:t>
            </a:r>
            <a:r>
              <a:rPr lang="en-US" altLang="zh-CN" sz="1800" dirty="0"/>
              <a:t>();</a:t>
            </a:r>
          </a:p>
          <a:p>
            <a:pPr algn="l"/>
            <a:r>
              <a:rPr lang="en-US" altLang="zh-CN" sz="1800" dirty="0"/>
              <a:t>            Reader </a:t>
            </a:r>
            <a:r>
              <a:rPr lang="en-US" altLang="zh-CN" sz="1800" dirty="0" err="1"/>
              <a:t>reader</a:t>
            </a:r>
            <a:r>
              <a:rPr lang="en-US" altLang="zh-CN" sz="1800" dirty="0"/>
              <a:t> = new </a:t>
            </a:r>
            <a:r>
              <a:rPr lang="en-US" altLang="zh-CN" sz="1800" dirty="0" err="1"/>
              <a:t>InputStreamReader</a:t>
            </a:r>
            <a:r>
              <a:rPr lang="en-US" altLang="zh-CN" sz="1800" dirty="0"/>
              <a:t>(</a:t>
            </a:r>
            <a:r>
              <a:rPr lang="en-US" altLang="zh-CN" sz="1800" dirty="0" err="1"/>
              <a:t>socket.getInputStream</a:t>
            </a:r>
            <a:r>
              <a:rPr lang="en-US" altLang="zh-CN" sz="1800" dirty="0"/>
              <a:t>());</a:t>
            </a:r>
          </a:p>
          <a:p>
            <a:pPr algn="l"/>
            <a:r>
              <a:rPr lang="en-US" altLang="zh-CN" sz="1800" dirty="0"/>
              <a:t>            char chars[] = new char[1024];</a:t>
            </a:r>
          </a:p>
          <a:p>
            <a:pPr algn="l"/>
            <a:r>
              <a:rPr lang="en-US" altLang="zh-CN" sz="1800" dirty="0"/>
              <a:t>            </a:t>
            </a:r>
            <a:r>
              <a:rPr lang="en-US" altLang="zh-CN" sz="1800" dirty="0" err="1"/>
              <a:t>int</a:t>
            </a:r>
            <a:r>
              <a:rPr lang="en-US" altLang="zh-CN" sz="1800" dirty="0"/>
              <a:t> </a:t>
            </a:r>
            <a:r>
              <a:rPr lang="en-US" altLang="zh-CN" sz="1800" dirty="0" err="1"/>
              <a:t>len</a:t>
            </a:r>
            <a:r>
              <a:rPr lang="en-US" altLang="zh-CN" sz="1800" dirty="0"/>
              <a:t>;</a:t>
            </a:r>
          </a:p>
          <a:p>
            <a:pPr algn="l"/>
            <a:r>
              <a:rPr lang="en-US" altLang="zh-CN" sz="1800" dirty="0"/>
              <a:t>            </a:t>
            </a:r>
            <a:r>
              <a:rPr lang="en-US" altLang="zh-CN" sz="1800" dirty="0" err="1"/>
              <a:t>StringBuilder</a:t>
            </a:r>
            <a:r>
              <a:rPr lang="en-US" altLang="zh-CN" sz="1800" dirty="0"/>
              <a:t> builder = new </a:t>
            </a:r>
            <a:r>
              <a:rPr lang="en-US" altLang="zh-CN" sz="1800" dirty="0" err="1"/>
              <a:t>StringBuilder</a:t>
            </a:r>
            <a:r>
              <a:rPr lang="en-US" altLang="zh-CN" sz="1800" dirty="0"/>
              <a:t>();</a:t>
            </a:r>
          </a:p>
          <a:p>
            <a:pPr algn="l"/>
            <a:r>
              <a:rPr lang="en-US" altLang="zh-CN" sz="1800" dirty="0"/>
              <a:t>            while ((</a:t>
            </a:r>
            <a:r>
              <a:rPr lang="en-US" altLang="zh-CN" sz="1800" dirty="0" err="1"/>
              <a:t>len</a:t>
            </a:r>
            <a:r>
              <a:rPr lang="en-US" altLang="zh-CN" sz="1800" dirty="0"/>
              <a:t>=</a:t>
            </a:r>
            <a:r>
              <a:rPr lang="en-US" altLang="zh-CN" sz="1800" dirty="0" err="1"/>
              <a:t>reader.read</a:t>
            </a:r>
            <a:r>
              <a:rPr lang="en-US" altLang="zh-CN" sz="1800" dirty="0"/>
              <a:t>(chars)) != -1) {</a:t>
            </a:r>
          </a:p>
          <a:p>
            <a:pPr algn="l"/>
            <a:r>
              <a:rPr lang="en-US" altLang="zh-CN" sz="1800" dirty="0"/>
              <a:t>               </a:t>
            </a:r>
            <a:r>
              <a:rPr lang="en-US" altLang="zh-CN" sz="1800" dirty="0" err="1"/>
              <a:t>builder.append</a:t>
            </a:r>
            <a:r>
              <a:rPr lang="en-US" altLang="zh-CN" sz="1800" dirty="0"/>
              <a:t>(new String(chars, 0, </a:t>
            </a:r>
            <a:r>
              <a:rPr lang="en-US" altLang="zh-CN" sz="1800" dirty="0" err="1"/>
              <a:t>len</a:t>
            </a:r>
            <a:r>
              <a:rPr lang="en-US" altLang="zh-CN" sz="1800" dirty="0"/>
              <a:t>));</a:t>
            </a:r>
          </a:p>
          <a:p>
            <a:pPr algn="l"/>
            <a:r>
              <a:rPr lang="en-US" altLang="zh-CN" sz="1800" dirty="0"/>
              <a:t>            }</a:t>
            </a:r>
          </a:p>
          <a:p>
            <a:pPr algn="l"/>
            <a:r>
              <a:rPr lang="en-US" altLang="zh-CN" sz="1800" dirty="0"/>
              <a:t>            </a:t>
            </a:r>
            <a:r>
              <a:rPr lang="en-US" altLang="zh-CN" sz="1800" dirty="0" err="1"/>
              <a:t>System.out.println</a:t>
            </a:r>
            <a:r>
              <a:rPr lang="en-US" altLang="zh-CN" sz="1800" dirty="0"/>
              <a:t>("Receive from client message=: " + builder);</a:t>
            </a:r>
          </a:p>
          <a:p>
            <a:pPr algn="l"/>
            <a:r>
              <a:rPr lang="en-US" altLang="zh-CN" sz="1800" dirty="0"/>
              <a:t>            </a:t>
            </a:r>
            <a:r>
              <a:rPr lang="en-US" altLang="zh-CN" sz="1800" dirty="0" err="1"/>
              <a:t>reader.close</a:t>
            </a:r>
            <a:r>
              <a:rPr lang="en-US" altLang="zh-CN" sz="1800" dirty="0"/>
              <a:t>();</a:t>
            </a:r>
          </a:p>
          <a:p>
            <a:pPr algn="l"/>
            <a:r>
              <a:rPr lang="en-US" altLang="zh-CN" sz="1800" dirty="0"/>
              <a:t>            </a:t>
            </a:r>
            <a:r>
              <a:rPr lang="en-US" altLang="zh-CN" sz="1800" dirty="0" err="1"/>
              <a:t>socket.close</a:t>
            </a:r>
            <a:r>
              <a:rPr lang="en-US" altLang="zh-CN" sz="1800" dirty="0"/>
              <a:t>();</a:t>
            </a:r>
          </a:p>
          <a:p>
            <a:pPr algn="l"/>
            <a:r>
              <a:rPr lang="en-US" altLang="zh-CN" sz="1800" dirty="0"/>
              <a:t>            </a:t>
            </a:r>
            <a:r>
              <a:rPr lang="en-US" altLang="zh-CN" sz="1800" dirty="0" err="1"/>
              <a:t>server.close</a:t>
            </a:r>
            <a:r>
              <a:rPr lang="en-US" altLang="zh-CN" sz="1800" dirty="0"/>
              <a:t>();</a:t>
            </a:r>
          </a:p>
          <a:p>
            <a:pPr algn="l"/>
            <a:r>
              <a:rPr lang="en-US" altLang="zh-CN" sz="1800" dirty="0"/>
              <a:t>        } catch (Exception e) {</a:t>
            </a:r>
          </a:p>
          <a:p>
            <a:pPr algn="l"/>
            <a:r>
              <a:rPr lang="en-US" altLang="zh-CN" sz="1800" dirty="0"/>
              <a:t>            </a:t>
            </a:r>
            <a:r>
              <a:rPr lang="en-US" altLang="zh-CN" sz="1800" dirty="0" err="1"/>
              <a:t>e.printStackTrace</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US" altLang="zh-CN" sz="1800" dirty="0" smtClean="0"/>
          </a:p>
        </p:txBody>
      </p:sp>
    </p:spTree>
    <p:extLst>
      <p:ext uri="{BB962C8B-B14F-4D97-AF65-F5344CB8AC3E}">
        <p14:creationId xmlns:p14="http://schemas.microsoft.com/office/powerpoint/2010/main" val="1047798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altLang="zh-CN" sz="1800" dirty="0" smtClean="0"/>
          </a:p>
        </p:txBody>
      </p:sp>
    </p:spTree>
    <p:extLst>
      <p:ext uri="{BB962C8B-B14F-4D97-AF65-F5344CB8AC3E}">
        <p14:creationId xmlns:p14="http://schemas.microsoft.com/office/powerpoint/2010/main" val="7983913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public class Client1 {  </a:t>
            </a:r>
          </a:p>
          <a:p>
            <a:pPr algn="l"/>
            <a:r>
              <a:rPr lang="en-US" altLang="zh-CN" sz="1800" dirty="0"/>
              <a:t>    public static void main(String[] </a:t>
            </a:r>
            <a:r>
              <a:rPr lang="en-US" altLang="zh-CN" sz="1800" dirty="0" err="1"/>
              <a:t>args</a:t>
            </a:r>
            <a:r>
              <a:rPr lang="en-US" altLang="zh-CN" sz="1800" dirty="0"/>
              <a:t>) throws </a:t>
            </a:r>
            <a:r>
              <a:rPr lang="en-US" altLang="zh-CN" sz="1800" dirty="0" err="1"/>
              <a:t>IOException</a:t>
            </a:r>
            <a:r>
              <a:rPr lang="en-US" altLang="zh-CN" sz="1800" dirty="0"/>
              <a:t> {  </a:t>
            </a:r>
          </a:p>
          <a:p>
            <a:pPr algn="l"/>
            <a:r>
              <a:rPr lang="en-US" altLang="zh-CN" sz="1800" dirty="0"/>
              <a:t>        //</a:t>
            </a:r>
            <a:r>
              <a:rPr lang="zh-CN" altLang="en-US" sz="1800" dirty="0"/>
              <a:t>客户端请求与本机在</a:t>
            </a:r>
            <a:r>
              <a:rPr lang="en-US" altLang="zh-CN" sz="1800" dirty="0"/>
              <a:t>20006</a:t>
            </a:r>
            <a:r>
              <a:rPr lang="zh-CN" altLang="en-US" sz="1800" dirty="0"/>
              <a:t>端口建立</a:t>
            </a:r>
            <a:r>
              <a:rPr lang="en-US" altLang="zh-CN" sz="1800" dirty="0"/>
              <a:t>TCP</a:t>
            </a:r>
            <a:r>
              <a:rPr lang="zh-CN" altLang="en-US" sz="1800" dirty="0"/>
              <a:t>连接   </a:t>
            </a:r>
          </a:p>
          <a:p>
            <a:pPr algn="l"/>
            <a:r>
              <a:rPr lang="zh-CN" altLang="en-US" sz="1800" dirty="0"/>
              <a:t>        </a:t>
            </a:r>
            <a:r>
              <a:rPr lang="en-US" altLang="zh-CN" sz="1800" dirty="0"/>
              <a:t>Socket client = new Socket("127.0.0.1", 20006);  </a:t>
            </a:r>
          </a:p>
          <a:p>
            <a:pPr algn="l"/>
            <a:r>
              <a:rPr lang="en-US" altLang="zh-CN" sz="1800" dirty="0"/>
              <a:t>        </a:t>
            </a:r>
            <a:r>
              <a:rPr lang="en-US" altLang="zh-CN" sz="1800" dirty="0" err="1"/>
              <a:t>client.setSoTimeout</a:t>
            </a:r>
            <a:r>
              <a:rPr lang="en-US" altLang="zh-CN" sz="1800" dirty="0"/>
              <a:t>(10000);  </a:t>
            </a:r>
          </a:p>
          <a:p>
            <a:pPr algn="l"/>
            <a:r>
              <a:rPr lang="en-US" altLang="zh-CN" sz="1800" dirty="0"/>
              <a:t>        //</a:t>
            </a:r>
            <a:r>
              <a:rPr lang="zh-CN" altLang="en-US" sz="1800" dirty="0"/>
              <a:t>获取键盘输入   </a:t>
            </a:r>
          </a:p>
          <a:p>
            <a:pPr algn="l"/>
            <a:r>
              <a:rPr lang="zh-CN" altLang="en-US" sz="1800" dirty="0"/>
              <a:t>        </a:t>
            </a:r>
            <a:r>
              <a:rPr lang="en-US" altLang="zh-CN" sz="1800" dirty="0" err="1"/>
              <a:t>BufferedReader</a:t>
            </a:r>
            <a:r>
              <a:rPr lang="en-US" altLang="zh-CN" sz="1800" dirty="0"/>
              <a:t> input = new </a:t>
            </a:r>
            <a:r>
              <a:rPr lang="en-US" altLang="zh-CN" sz="1800" dirty="0" err="1"/>
              <a:t>BufferedReader</a:t>
            </a:r>
            <a:r>
              <a:rPr lang="en-US" altLang="zh-CN" sz="1800" dirty="0"/>
              <a:t>(new </a:t>
            </a:r>
            <a:r>
              <a:rPr lang="en-US" altLang="zh-CN" sz="1800" dirty="0" err="1"/>
              <a:t>InputStreamReader</a:t>
            </a:r>
            <a:r>
              <a:rPr lang="en-US" altLang="zh-CN" sz="1800" dirty="0"/>
              <a:t>(System.in));  </a:t>
            </a:r>
          </a:p>
          <a:p>
            <a:pPr algn="l"/>
            <a:r>
              <a:rPr lang="en-US" altLang="zh-CN" sz="1800" dirty="0"/>
              <a:t>        //</a:t>
            </a:r>
            <a:r>
              <a:rPr lang="zh-CN" altLang="en-US" sz="1800" dirty="0"/>
              <a:t>获取</a:t>
            </a:r>
            <a:r>
              <a:rPr lang="en-US" altLang="zh-CN" sz="1800" dirty="0"/>
              <a:t>Socket</a:t>
            </a:r>
            <a:r>
              <a:rPr lang="zh-CN" altLang="en-US" sz="1800" dirty="0"/>
              <a:t>的输出流，用来发送数据到服务端    </a:t>
            </a:r>
          </a:p>
          <a:p>
            <a:pPr algn="l"/>
            <a:r>
              <a:rPr lang="zh-CN" altLang="en-US" sz="1800" dirty="0"/>
              <a:t>        </a:t>
            </a:r>
            <a:r>
              <a:rPr lang="en-US" altLang="zh-CN" sz="1800" dirty="0" err="1"/>
              <a:t>PrintStream</a:t>
            </a:r>
            <a:r>
              <a:rPr lang="en-US" altLang="zh-CN" sz="1800" dirty="0"/>
              <a:t> out = new </a:t>
            </a:r>
            <a:r>
              <a:rPr lang="en-US" altLang="zh-CN" sz="1800" dirty="0" err="1"/>
              <a:t>PrintStream</a:t>
            </a:r>
            <a:r>
              <a:rPr lang="en-US" altLang="zh-CN" sz="1800" dirty="0"/>
              <a:t>(</a:t>
            </a:r>
            <a:r>
              <a:rPr lang="en-US" altLang="zh-CN" sz="1800" dirty="0" err="1"/>
              <a:t>client.getOutputStream</a:t>
            </a:r>
            <a:r>
              <a:rPr lang="en-US" altLang="zh-CN" sz="1800" dirty="0"/>
              <a:t>());  </a:t>
            </a:r>
          </a:p>
          <a:p>
            <a:pPr algn="l"/>
            <a:r>
              <a:rPr lang="en-US" altLang="zh-CN" sz="1800" dirty="0"/>
              <a:t>        //</a:t>
            </a:r>
            <a:r>
              <a:rPr lang="zh-CN" altLang="en-US" sz="1800" dirty="0"/>
              <a:t>获取</a:t>
            </a:r>
            <a:r>
              <a:rPr lang="en-US" altLang="zh-CN" sz="1800" dirty="0"/>
              <a:t>Socket</a:t>
            </a:r>
            <a:r>
              <a:rPr lang="zh-CN" altLang="en-US" sz="1800" dirty="0"/>
              <a:t>的输入流，用来接收从服务端发送过来的数据    </a:t>
            </a:r>
          </a:p>
          <a:p>
            <a:pPr algn="l"/>
            <a:r>
              <a:rPr lang="zh-CN" altLang="en-US" sz="1800" dirty="0"/>
              <a:t>        </a:t>
            </a:r>
            <a:r>
              <a:rPr lang="en-US" altLang="zh-CN" sz="1800" dirty="0" err="1"/>
              <a:t>BufferedReader</a:t>
            </a:r>
            <a:r>
              <a:rPr lang="en-US" altLang="zh-CN" sz="1800" dirty="0"/>
              <a:t> </a:t>
            </a:r>
            <a:r>
              <a:rPr lang="en-US" altLang="zh-CN" sz="1800" dirty="0" err="1"/>
              <a:t>buf</a:t>
            </a:r>
            <a:r>
              <a:rPr lang="en-US" altLang="zh-CN" sz="1800" dirty="0"/>
              <a:t> =  new </a:t>
            </a:r>
            <a:r>
              <a:rPr lang="en-US" altLang="zh-CN" sz="1800" dirty="0" err="1"/>
              <a:t>BufferedReader</a:t>
            </a:r>
            <a:r>
              <a:rPr lang="en-US" altLang="zh-CN" sz="1800" dirty="0"/>
              <a:t>(new </a:t>
            </a:r>
            <a:r>
              <a:rPr lang="en-US" altLang="zh-CN" sz="1800" dirty="0" err="1"/>
              <a:t>InputStreamReader</a:t>
            </a:r>
            <a:r>
              <a:rPr lang="en-US" altLang="zh-CN" sz="1800" dirty="0"/>
              <a:t>(</a:t>
            </a:r>
            <a:r>
              <a:rPr lang="en-US" altLang="zh-CN" sz="1800" dirty="0" err="1"/>
              <a:t>client.getInputStream</a:t>
            </a:r>
            <a:r>
              <a:rPr lang="en-US" altLang="zh-CN" sz="1800" dirty="0"/>
              <a:t>())); </a:t>
            </a:r>
            <a:endParaRPr lang="en-US" altLang="zh-CN" sz="1800" dirty="0" smtClean="0"/>
          </a:p>
        </p:txBody>
      </p:sp>
    </p:spTree>
    <p:extLst>
      <p:ext uri="{BB962C8B-B14F-4D97-AF65-F5344CB8AC3E}">
        <p14:creationId xmlns:p14="http://schemas.microsoft.com/office/powerpoint/2010/main" val="4128471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 </a:t>
            </a:r>
            <a:r>
              <a:rPr lang="en-US" altLang="zh-CN" sz="1800" dirty="0" err="1"/>
              <a:t>boolean</a:t>
            </a:r>
            <a:r>
              <a:rPr lang="en-US" altLang="zh-CN" sz="1800" dirty="0"/>
              <a:t> flag = true;  </a:t>
            </a:r>
          </a:p>
          <a:p>
            <a:pPr algn="l"/>
            <a:r>
              <a:rPr lang="en-US" altLang="zh-CN" sz="1800" dirty="0"/>
              <a:t>        while(flag){  </a:t>
            </a:r>
          </a:p>
          <a:p>
            <a:pPr algn="l"/>
            <a:r>
              <a:rPr lang="en-US" altLang="zh-CN" sz="1800" dirty="0"/>
              <a:t>            </a:t>
            </a:r>
            <a:r>
              <a:rPr lang="en-US" altLang="zh-CN" sz="1800" dirty="0" err="1"/>
              <a:t>System.out.print</a:t>
            </a:r>
            <a:r>
              <a:rPr lang="en-US" altLang="zh-CN" sz="1800" dirty="0"/>
              <a:t>("</a:t>
            </a:r>
            <a:r>
              <a:rPr lang="zh-CN" altLang="en-US" sz="1800" dirty="0"/>
              <a:t>输入信息：</a:t>
            </a:r>
            <a:r>
              <a:rPr lang="en-US" altLang="zh-CN" sz="1800" dirty="0"/>
              <a:t>");  </a:t>
            </a:r>
          </a:p>
          <a:p>
            <a:pPr algn="l"/>
            <a:r>
              <a:rPr lang="en-US" altLang="zh-CN" sz="1800" dirty="0"/>
              <a:t>            String </a:t>
            </a:r>
            <a:r>
              <a:rPr lang="en-US" altLang="zh-CN" sz="1800" dirty="0" err="1"/>
              <a:t>str</a:t>
            </a:r>
            <a:r>
              <a:rPr lang="en-US" altLang="zh-CN" sz="1800" dirty="0"/>
              <a:t> = </a:t>
            </a:r>
            <a:r>
              <a:rPr lang="en-US" altLang="zh-CN" sz="1800" dirty="0" err="1"/>
              <a:t>input.readLine</a:t>
            </a:r>
            <a:r>
              <a:rPr lang="en-US" altLang="zh-CN" sz="1800" dirty="0"/>
              <a:t>();  </a:t>
            </a:r>
          </a:p>
          <a:p>
            <a:pPr algn="l"/>
            <a:r>
              <a:rPr lang="en-US" altLang="zh-CN" sz="1800" dirty="0"/>
              <a:t>            //</a:t>
            </a:r>
            <a:r>
              <a:rPr lang="zh-CN" altLang="en-US" sz="1800" dirty="0"/>
              <a:t>发送数据到服务端    </a:t>
            </a:r>
          </a:p>
          <a:p>
            <a:pPr algn="l"/>
            <a:r>
              <a:rPr lang="zh-CN" altLang="en-US" sz="1800" dirty="0"/>
              <a:t>            </a:t>
            </a:r>
            <a:r>
              <a:rPr lang="en-US" altLang="zh-CN" sz="1800" dirty="0" err="1"/>
              <a:t>out.println</a:t>
            </a:r>
            <a:r>
              <a:rPr lang="en-US" altLang="zh-CN" sz="1800" dirty="0"/>
              <a:t>(</a:t>
            </a:r>
            <a:r>
              <a:rPr lang="en-US" altLang="zh-CN" sz="1800" dirty="0" err="1"/>
              <a:t>str</a:t>
            </a:r>
            <a:r>
              <a:rPr lang="en-US" altLang="zh-CN" sz="1800" dirty="0"/>
              <a:t>);  </a:t>
            </a:r>
          </a:p>
          <a:p>
            <a:pPr algn="l"/>
            <a:r>
              <a:rPr lang="en-US" altLang="zh-CN" sz="1800" dirty="0"/>
              <a:t>            if("</a:t>
            </a:r>
            <a:r>
              <a:rPr lang="en-US" altLang="zh-CN" sz="1800" dirty="0" err="1"/>
              <a:t>bye".equals</a:t>
            </a:r>
            <a:r>
              <a:rPr lang="en-US" altLang="zh-CN" sz="1800" dirty="0"/>
              <a:t>(</a:t>
            </a:r>
            <a:r>
              <a:rPr lang="en-US" altLang="zh-CN" sz="1800" dirty="0" err="1"/>
              <a:t>str</a:t>
            </a:r>
            <a:r>
              <a:rPr lang="en-US" altLang="zh-CN" sz="1800" dirty="0"/>
              <a:t>)){  </a:t>
            </a:r>
          </a:p>
          <a:p>
            <a:pPr algn="l"/>
            <a:r>
              <a:rPr lang="en-US" altLang="zh-CN" sz="1800" dirty="0"/>
              <a:t>                flag = false;  </a:t>
            </a:r>
          </a:p>
          <a:p>
            <a:pPr algn="l"/>
            <a:r>
              <a:rPr lang="en-US" altLang="zh-CN" sz="1800" dirty="0"/>
              <a:t>            }else{  </a:t>
            </a:r>
          </a:p>
          <a:p>
            <a:pPr algn="l"/>
            <a:r>
              <a:rPr lang="en-US" altLang="zh-CN" sz="1800" dirty="0"/>
              <a:t>                try{  </a:t>
            </a:r>
          </a:p>
          <a:p>
            <a:pPr algn="l"/>
            <a:r>
              <a:rPr lang="en-US" altLang="zh-CN" sz="1800" dirty="0"/>
              <a:t>                    //</a:t>
            </a:r>
            <a:r>
              <a:rPr lang="zh-CN" altLang="en-US" sz="1800" dirty="0"/>
              <a:t>从服务器端接收数据有个时间限制（系统自设，也可以自己设置），超过了这个时间，便会抛出该异常  </a:t>
            </a:r>
          </a:p>
          <a:p>
            <a:pPr algn="l"/>
            <a:r>
              <a:rPr lang="zh-CN" altLang="en-US" sz="1800" dirty="0"/>
              <a:t>                    </a:t>
            </a:r>
            <a:r>
              <a:rPr lang="en-US" altLang="zh-CN" sz="1800" dirty="0"/>
              <a:t>String echo = </a:t>
            </a:r>
            <a:r>
              <a:rPr lang="en-US" altLang="zh-CN" sz="1800" dirty="0" err="1"/>
              <a:t>buf.readLine</a:t>
            </a:r>
            <a:r>
              <a:rPr lang="en-US" altLang="zh-CN" sz="1800" dirty="0"/>
              <a:t>();  </a:t>
            </a:r>
          </a:p>
          <a:p>
            <a:pPr algn="l"/>
            <a:r>
              <a:rPr lang="en-US" altLang="zh-CN" sz="1800" dirty="0"/>
              <a:t>                    </a:t>
            </a:r>
            <a:r>
              <a:rPr lang="en-US" altLang="zh-CN" sz="1800" dirty="0" err="1"/>
              <a:t>System.out.println</a:t>
            </a:r>
            <a:r>
              <a:rPr lang="en-US" altLang="zh-CN" sz="1800" dirty="0"/>
              <a:t>(echo);  </a:t>
            </a:r>
          </a:p>
          <a:p>
            <a:pPr algn="l"/>
            <a:r>
              <a:rPr lang="en-US" altLang="zh-CN" sz="1800" dirty="0"/>
              <a:t>                }catch(</a:t>
            </a:r>
            <a:r>
              <a:rPr lang="en-US" altLang="zh-CN" sz="1800" dirty="0" err="1"/>
              <a:t>SocketTimeoutException</a:t>
            </a:r>
            <a:r>
              <a:rPr lang="en-US" altLang="zh-CN" sz="1800" dirty="0"/>
              <a:t> e){  </a:t>
            </a:r>
          </a:p>
          <a:p>
            <a:pPr algn="l"/>
            <a:r>
              <a:rPr lang="en-US" altLang="zh-CN" sz="1800" dirty="0"/>
              <a:t>                    </a:t>
            </a:r>
            <a:r>
              <a:rPr lang="en-US" altLang="zh-CN" sz="1800" dirty="0" err="1"/>
              <a:t>System.out.println</a:t>
            </a:r>
            <a:r>
              <a:rPr lang="en-US" altLang="zh-CN" sz="1800" dirty="0"/>
              <a:t>("Time out, No response");  </a:t>
            </a:r>
          </a:p>
          <a:p>
            <a:pPr algn="l"/>
            <a:r>
              <a:rPr lang="en-US" altLang="zh-CN" sz="1800" dirty="0"/>
              <a:t>                }  </a:t>
            </a:r>
          </a:p>
          <a:p>
            <a:pPr algn="l"/>
            <a:r>
              <a:rPr lang="en-US" altLang="zh-CN" sz="1800" dirty="0"/>
              <a:t>            }  </a:t>
            </a:r>
          </a:p>
          <a:p>
            <a:pPr algn="l"/>
            <a:r>
              <a:rPr lang="en-US" altLang="zh-CN" sz="1800" dirty="0"/>
              <a:t>        }  </a:t>
            </a:r>
          </a:p>
          <a:p>
            <a:pPr algn="l"/>
            <a:r>
              <a:rPr lang="en-US" altLang="zh-CN" sz="1800" dirty="0"/>
              <a:t>        </a:t>
            </a:r>
            <a:r>
              <a:rPr lang="en-US" altLang="zh-CN" sz="1800" dirty="0" err="1"/>
              <a:t>input.close</a:t>
            </a:r>
            <a:r>
              <a:rPr lang="en-US" altLang="zh-CN" sz="1800" dirty="0"/>
              <a:t>(); </a:t>
            </a:r>
            <a:endParaRPr lang="en-US" altLang="zh-CN" sz="1800" dirty="0" smtClean="0"/>
          </a:p>
        </p:txBody>
      </p:sp>
    </p:spTree>
    <p:extLst>
      <p:ext uri="{BB962C8B-B14F-4D97-AF65-F5344CB8AC3E}">
        <p14:creationId xmlns:p14="http://schemas.microsoft.com/office/powerpoint/2010/main" val="35957184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public class </a:t>
            </a:r>
            <a:r>
              <a:rPr lang="en-US" altLang="zh-CN" sz="1800" dirty="0" err="1"/>
              <a:t>ServerThread</a:t>
            </a:r>
            <a:r>
              <a:rPr lang="en-US" altLang="zh-CN" sz="1800" dirty="0"/>
              <a:t> implements Runnable {  </a:t>
            </a:r>
          </a:p>
          <a:p>
            <a:pPr algn="l"/>
            <a:endParaRPr lang="en-US" altLang="zh-CN" sz="1800" dirty="0"/>
          </a:p>
          <a:p>
            <a:pPr algn="l"/>
            <a:r>
              <a:rPr lang="en-US" altLang="zh-CN" sz="1800" dirty="0"/>
              <a:t>    private Socket client = null;  </a:t>
            </a:r>
          </a:p>
          <a:p>
            <a:pPr algn="l"/>
            <a:r>
              <a:rPr lang="en-US" altLang="zh-CN" sz="1800" dirty="0"/>
              <a:t>    public </a:t>
            </a:r>
            <a:r>
              <a:rPr lang="en-US" altLang="zh-CN" sz="1800" dirty="0" err="1"/>
              <a:t>ServerThread</a:t>
            </a:r>
            <a:r>
              <a:rPr lang="en-US" altLang="zh-CN" sz="1800" dirty="0"/>
              <a:t>(Socket client){  </a:t>
            </a:r>
          </a:p>
          <a:p>
            <a:pPr algn="l"/>
            <a:r>
              <a:rPr lang="en-US" altLang="zh-CN" sz="1800" dirty="0"/>
              <a:t>        </a:t>
            </a:r>
            <a:r>
              <a:rPr lang="en-US" altLang="zh-CN" sz="1800" dirty="0" err="1"/>
              <a:t>this.client</a:t>
            </a:r>
            <a:r>
              <a:rPr lang="en-US" altLang="zh-CN" sz="1800" dirty="0"/>
              <a:t> = client;  </a:t>
            </a:r>
          </a:p>
          <a:p>
            <a:pPr algn="l"/>
            <a:r>
              <a:rPr lang="en-US" altLang="zh-CN" sz="1800" dirty="0"/>
              <a:t>    }  </a:t>
            </a:r>
          </a:p>
          <a:p>
            <a:pPr algn="l"/>
            <a:endParaRPr lang="en-US" altLang="zh-CN" sz="1800" dirty="0"/>
          </a:p>
          <a:p>
            <a:pPr algn="l"/>
            <a:r>
              <a:rPr lang="en-US" altLang="zh-CN" sz="1800" dirty="0"/>
              <a:t>    @Override  </a:t>
            </a:r>
          </a:p>
          <a:p>
            <a:pPr algn="l"/>
            <a:r>
              <a:rPr lang="en-US" altLang="zh-CN" sz="1800" dirty="0"/>
              <a:t>    public void run() {  </a:t>
            </a:r>
          </a:p>
          <a:p>
            <a:pPr algn="l"/>
            <a:r>
              <a:rPr lang="en-US" altLang="zh-CN" sz="1800" dirty="0"/>
              <a:t>        try{  </a:t>
            </a:r>
          </a:p>
          <a:p>
            <a:pPr algn="l"/>
            <a:r>
              <a:rPr lang="en-US" altLang="zh-CN" sz="1800" dirty="0"/>
              <a:t>            //</a:t>
            </a:r>
            <a:r>
              <a:rPr lang="zh-CN" altLang="en-US" sz="1800" dirty="0"/>
              <a:t>获取</a:t>
            </a:r>
            <a:r>
              <a:rPr lang="en-US" altLang="zh-CN" sz="1800" dirty="0"/>
              <a:t>Socket</a:t>
            </a:r>
            <a:r>
              <a:rPr lang="zh-CN" altLang="en-US" sz="1800" dirty="0"/>
              <a:t>的输出流，用来向客户端发送数据  </a:t>
            </a:r>
          </a:p>
          <a:p>
            <a:pPr algn="l"/>
            <a:r>
              <a:rPr lang="zh-CN" altLang="en-US" sz="1800" dirty="0"/>
              <a:t>            </a:t>
            </a:r>
            <a:r>
              <a:rPr lang="en-US" altLang="zh-CN" sz="1800" dirty="0" err="1"/>
              <a:t>PrintStream</a:t>
            </a:r>
            <a:r>
              <a:rPr lang="en-US" altLang="zh-CN" sz="1800" dirty="0"/>
              <a:t> out = new </a:t>
            </a:r>
            <a:r>
              <a:rPr lang="en-US" altLang="zh-CN" sz="1800" dirty="0" err="1"/>
              <a:t>PrintStream</a:t>
            </a:r>
            <a:r>
              <a:rPr lang="en-US" altLang="zh-CN" sz="1800" dirty="0"/>
              <a:t>(</a:t>
            </a:r>
            <a:r>
              <a:rPr lang="en-US" altLang="zh-CN" sz="1800" dirty="0" err="1"/>
              <a:t>client.getOutputStream</a:t>
            </a:r>
            <a:r>
              <a:rPr lang="en-US" altLang="zh-CN" sz="1800" dirty="0"/>
              <a:t>());  </a:t>
            </a:r>
          </a:p>
          <a:p>
            <a:pPr algn="l"/>
            <a:r>
              <a:rPr lang="en-US" altLang="zh-CN" sz="1800" dirty="0"/>
              <a:t>            //</a:t>
            </a:r>
            <a:r>
              <a:rPr lang="zh-CN" altLang="en-US" sz="1800" dirty="0"/>
              <a:t>获取</a:t>
            </a:r>
            <a:r>
              <a:rPr lang="en-US" altLang="zh-CN" sz="1800" dirty="0"/>
              <a:t>Socket</a:t>
            </a:r>
            <a:r>
              <a:rPr lang="zh-CN" altLang="en-US" sz="1800" dirty="0"/>
              <a:t>的输入流，用来接收从客户端发送过来的数据  </a:t>
            </a:r>
          </a:p>
          <a:p>
            <a:pPr algn="l"/>
            <a:r>
              <a:rPr lang="zh-CN" altLang="en-US" sz="1800" dirty="0"/>
              <a:t>            </a:t>
            </a:r>
            <a:r>
              <a:rPr lang="en-US" altLang="zh-CN" sz="1800" dirty="0" err="1"/>
              <a:t>BufferedReader</a:t>
            </a:r>
            <a:r>
              <a:rPr lang="en-US" altLang="zh-CN" sz="1800" dirty="0"/>
              <a:t> </a:t>
            </a:r>
            <a:r>
              <a:rPr lang="en-US" altLang="zh-CN" sz="1800" dirty="0" err="1"/>
              <a:t>buf</a:t>
            </a:r>
            <a:r>
              <a:rPr lang="en-US" altLang="zh-CN" sz="1800" dirty="0"/>
              <a:t> = new </a:t>
            </a:r>
            <a:r>
              <a:rPr lang="en-US" altLang="zh-CN" sz="1800" dirty="0" err="1"/>
              <a:t>BufferedReader</a:t>
            </a:r>
            <a:r>
              <a:rPr lang="en-US" altLang="zh-CN" sz="1800" dirty="0"/>
              <a:t>(new </a:t>
            </a:r>
            <a:r>
              <a:rPr lang="en-US" altLang="zh-CN" sz="1800" dirty="0" err="1"/>
              <a:t>InputStreamReader</a:t>
            </a:r>
            <a:r>
              <a:rPr lang="en-US" altLang="zh-CN" sz="1800" dirty="0"/>
              <a:t>(</a:t>
            </a:r>
            <a:r>
              <a:rPr lang="en-US" altLang="zh-CN" sz="1800" dirty="0" err="1"/>
              <a:t>client.getInputStream</a:t>
            </a:r>
            <a:r>
              <a:rPr lang="en-US" altLang="zh-CN" sz="1800" dirty="0"/>
              <a:t>()));  </a:t>
            </a:r>
          </a:p>
          <a:p>
            <a:pPr algn="l"/>
            <a:r>
              <a:rPr lang="en-US" altLang="zh-CN" sz="1800" dirty="0"/>
              <a:t>            </a:t>
            </a:r>
            <a:r>
              <a:rPr lang="en-US" altLang="zh-CN" sz="1800" dirty="0" err="1"/>
              <a:t>boolean</a:t>
            </a:r>
            <a:r>
              <a:rPr lang="en-US" altLang="zh-CN" sz="1800" dirty="0"/>
              <a:t> flag =true; </a:t>
            </a:r>
            <a:endParaRPr lang="en-US" altLang="zh-CN" sz="1800" dirty="0" smtClean="0"/>
          </a:p>
        </p:txBody>
      </p:sp>
    </p:spTree>
    <p:extLst>
      <p:ext uri="{BB962C8B-B14F-4D97-AF65-F5344CB8AC3E}">
        <p14:creationId xmlns:p14="http://schemas.microsoft.com/office/powerpoint/2010/main" val="2926172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77500" lnSpcReduction="20000"/>
          </a:bodyPr>
          <a:lstStyle/>
          <a:p>
            <a:pPr algn="l"/>
            <a:r>
              <a:rPr lang="en-US" altLang="zh-CN" sz="1800" dirty="0"/>
              <a:t>while(flag){  </a:t>
            </a:r>
          </a:p>
          <a:p>
            <a:pPr algn="l"/>
            <a:r>
              <a:rPr lang="en-US" altLang="zh-CN" sz="1800" dirty="0"/>
              <a:t>                //</a:t>
            </a:r>
            <a:r>
              <a:rPr lang="zh-CN" altLang="en-US" sz="1800" dirty="0"/>
              <a:t>接收从客户端发送过来的数据  </a:t>
            </a:r>
          </a:p>
          <a:p>
            <a:pPr algn="l"/>
            <a:r>
              <a:rPr lang="zh-CN" altLang="en-US" sz="1800" dirty="0"/>
              <a:t>                </a:t>
            </a:r>
            <a:r>
              <a:rPr lang="en-US" altLang="zh-CN" sz="1800" dirty="0"/>
              <a:t>String </a:t>
            </a:r>
            <a:r>
              <a:rPr lang="en-US" altLang="zh-CN" sz="1800" dirty="0" err="1"/>
              <a:t>str</a:t>
            </a:r>
            <a:r>
              <a:rPr lang="en-US" altLang="zh-CN" sz="1800" dirty="0"/>
              <a:t> =  </a:t>
            </a:r>
            <a:r>
              <a:rPr lang="en-US" altLang="zh-CN" sz="1800" dirty="0" err="1"/>
              <a:t>buf.readLine</a:t>
            </a:r>
            <a:r>
              <a:rPr lang="en-US" altLang="zh-CN" sz="1800" dirty="0"/>
              <a:t>();  </a:t>
            </a:r>
          </a:p>
          <a:p>
            <a:pPr algn="l"/>
            <a:r>
              <a:rPr lang="en-US" altLang="zh-CN" sz="1800" dirty="0"/>
              <a:t>                if(</a:t>
            </a:r>
            <a:r>
              <a:rPr lang="en-US" altLang="zh-CN" sz="1800" dirty="0" err="1"/>
              <a:t>str</a:t>
            </a:r>
            <a:r>
              <a:rPr lang="en-US" altLang="zh-CN" sz="1800" dirty="0"/>
              <a:t> == null || "".equals(</a:t>
            </a:r>
            <a:r>
              <a:rPr lang="en-US" altLang="zh-CN" sz="1800" dirty="0" err="1"/>
              <a:t>str</a:t>
            </a:r>
            <a:r>
              <a:rPr lang="en-US" altLang="zh-CN" sz="1800" dirty="0"/>
              <a:t>)){  </a:t>
            </a:r>
          </a:p>
          <a:p>
            <a:pPr algn="l"/>
            <a:r>
              <a:rPr lang="en-US" altLang="zh-CN" sz="1800" dirty="0"/>
              <a:t>                    flag = false;  </a:t>
            </a:r>
          </a:p>
          <a:p>
            <a:pPr algn="l"/>
            <a:r>
              <a:rPr lang="en-US" altLang="zh-CN" sz="1800" dirty="0"/>
              <a:t>                }else{  </a:t>
            </a:r>
          </a:p>
          <a:p>
            <a:pPr algn="l"/>
            <a:r>
              <a:rPr lang="en-US" altLang="zh-CN" sz="1800" dirty="0"/>
              <a:t>                    if("</a:t>
            </a:r>
            <a:r>
              <a:rPr lang="en-US" altLang="zh-CN" sz="1800" dirty="0" err="1"/>
              <a:t>bye".equals</a:t>
            </a:r>
            <a:r>
              <a:rPr lang="en-US" altLang="zh-CN" sz="1800" dirty="0"/>
              <a:t>(</a:t>
            </a:r>
            <a:r>
              <a:rPr lang="en-US" altLang="zh-CN" sz="1800" dirty="0" err="1"/>
              <a:t>str</a:t>
            </a:r>
            <a:r>
              <a:rPr lang="en-US" altLang="zh-CN" sz="1800" dirty="0"/>
              <a:t>)){  </a:t>
            </a:r>
          </a:p>
          <a:p>
            <a:pPr algn="l"/>
            <a:r>
              <a:rPr lang="en-US" altLang="zh-CN" sz="1800" dirty="0"/>
              <a:t>                        flag = false;  </a:t>
            </a:r>
          </a:p>
          <a:p>
            <a:pPr algn="l"/>
            <a:r>
              <a:rPr lang="en-US" altLang="zh-CN" sz="1800" dirty="0"/>
              <a:t>                    }else{  </a:t>
            </a:r>
          </a:p>
          <a:p>
            <a:pPr algn="l"/>
            <a:r>
              <a:rPr lang="en-US" altLang="zh-CN" sz="1800" dirty="0"/>
              <a:t>                        //</a:t>
            </a:r>
            <a:r>
              <a:rPr lang="zh-CN" altLang="en-US" sz="1800" dirty="0"/>
              <a:t>将接收到的字符串前面加上</a:t>
            </a:r>
            <a:r>
              <a:rPr lang="en-US" altLang="zh-CN" sz="1800" dirty="0"/>
              <a:t>echo</a:t>
            </a:r>
            <a:r>
              <a:rPr lang="zh-CN" altLang="en-US" sz="1800" dirty="0"/>
              <a:t>，发送到对应的客户端  </a:t>
            </a:r>
          </a:p>
          <a:p>
            <a:pPr algn="l"/>
            <a:r>
              <a:rPr lang="zh-CN" altLang="en-US" sz="1800" dirty="0"/>
              <a:t>                        </a:t>
            </a:r>
            <a:r>
              <a:rPr lang="en-US" altLang="zh-CN" sz="1800" dirty="0" err="1"/>
              <a:t>out.println</a:t>
            </a:r>
            <a:r>
              <a:rPr lang="en-US" altLang="zh-CN" sz="1800" dirty="0"/>
              <a:t>("echo:" + </a:t>
            </a:r>
            <a:r>
              <a:rPr lang="en-US" altLang="zh-CN" sz="1800" dirty="0" err="1"/>
              <a:t>str</a:t>
            </a:r>
            <a:r>
              <a:rPr lang="en-US" altLang="zh-CN" sz="1800" dirty="0"/>
              <a:t>);  </a:t>
            </a:r>
          </a:p>
          <a:p>
            <a:pPr algn="l"/>
            <a:r>
              <a:rPr lang="en-US" altLang="zh-CN" sz="1800" dirty="0"/>
              <a:t>                    }  </a:t>
            </a:r>
          </a:p>
          <a:p>
            <a:pPr algn="l"/>
            <a:r>
              <a:rPr lang="en-US" altLang="zh-CN" sz="1800" dirty="0"/>
              <a:t>                }  </a:t>
            </a:r>
          </a:p>
          <a:p>
            <a:pPr algn="l"/>
            <a:r>
              <a:rPr lang="en-US" altLang="zh-CN" sz="1800" dirty="0"/>
              <a:t>            }  </a:t>
            </a:r>
          </a:p>
          <a:p>
            <a:pPr algn="l"/>
            <a:r>
              <a:rPr lang="en-US" altLang="zh-CN" sz="1800" dirty="0"/>
              <a:t>            </a:t>
            </a:r>
            <a:r>
              <a:rPr lang="en-US" altLang="zh-CN" sz="1800" dirty="0" err="1"/>
              <a:t>out.close</a:t>
            </a:r>
            <a:r>
              <a:rPr lang="en-US" altLang="zh-CN" sz="1800" dirty="0"/>
              <a:t>();  </a:t>
            </a:r>
          </a:p>
          <a:p>
            <a:pPr algn="l"/>
            <a:r>
              <a:rPr lang="en-US" altLang="zh-CN" sz="1800" dirty="0"/>
              <a:t>            </a:t>
            </a:r>
            <a:r>
              <a:rPr lang="en-US" altLang="zh-CN" sz="1800" dirty="0" err="1"/>
              <a:t>client.close</a:t>
            </a:r>
            <a:r>
              <a:rPr lang="en-US" altLang="zh-CN" sz="1800" dirty="0"/>
              <a:t>();  </a:t>
            </a:r>
          </a:p>
          <a:p>
            <a:pPr algn="l"/>
            <a:r>
              <a:rPr lang="en-US" altLang="zh-CN" sz="1800" dirty="0"/>
              <a:t>        }catch(Exception e){  </a:t>
            </a:r>
          </a:p>
          <a:p>
            <a:pPr algn="l"/>
            <a:r>
              <a:rPr lang="en-US" altLang="zh-CN" sz="1800" dirty="0"/>
              <a:t>            </a:t>
            </a:r>
            <a:r>
              <a:rPr lang="en-US" altLang="zh-CN" sz="1800" dirty="0" err="1"/>
              <a:t>e.printStackTrace</a:t>
            </a:r>
            <a:r>
              <a:rPr lang="en-US" altLang="zh-CN" sz="1800" dirty="0"/>
              <a:t>();  </a:t>
            </a:r>
          </a:p>
          <a:p>
            <a:pPr algn="l"/>
            <a:r>
              <a:rPr lang="en-US" altLang="zh-CN" sz="1800" dirty="0"/>
              <a:t>        }  </a:t>
            </a:r>
          </a:p>
          <a:p>
            <a:pPr algn="l"/>
            <a:r>
              <a:rPr lang="en-US" altLang="zh-CN" sz="1800" dirty="0"/>
              <a:t>    }  </a:t>
            </a:r>
          </a:p>
          <a:p>
            <a:pPr algn="l"/>
            <a:endParaRPr lang="en-US" altLang="zh-CN" sz="1800" dirty="0"/>
          </a:p>
          <a:p>
            <a:pPr algn="l"/>
            <a:r>
              <a:rPr lang="en-US" altLang="zh-CN" sz="1800" dirty="0"/>
              <a:t>} </a:t>
            </a:r>
            <a:endParaRPr lang="en-US" altLang="zh-CN" sz="1800" dirty="0" smtClean="0"/>
          </a:p>
        </p:txBody>
      </p:sp>
    </p:spTree>
    <p:extLst>
      <p:ext uri="{BB962C8B-B14F-4D97-AF65-F5344CB8AC3E}">
        <p14:creationId xmlns:p14="http://schemas.microsoft.com/office/powerpoint/2010/main" val="342122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public class Server1 {  </a:t>
            </a:r>
          </a:p>
          <a:p>
            <a:pPr algn="l"/>
            <a:r>
              <a:rPr lang="en-US" altLang="zh-CN" sz="1800" dirty="0"/>
              <a:t>    public static void main(String[] </a:t>
            </a:r>
            <a:r>
              <a:rPr lang="en-US" altLang="zh-CN" sz="1800" dirty="0" err="1"/>
              <a:t>args</a:t>
            </a:r>
            <a:r>
              <a:rPr lang="en-US" altLang="zh-CN" sz="1800" dirty="0"/>
              <a:t>) throws Exception{  </a:t>
            </a:r>
          </a:p>
          <a:p>
            <a:pPr algn="l"/>
            <a:r>
              <a:rPr lang="en-US" altLang="zh-CN" sz="1800" dirty="0"/>
              <a:t>        //</a:t>
            </a:r>
            <a:r>
              <a:rPr lang="zh-CN" altLang="en-US" sz="1800" dirty="0"/>
              <a:t>服务端在</a:t>
            </a:r>
            <a:r>
              <a:rPr lang="en-US" altLang="zh-CN" sz="1800" dirty="0"/>
              <a:t>20006</a:t>
            </a:r>
            <a:r>
              <a:rPr lang="zh-CN" altLang="en-US" sz="1800" dirty="0"/>
              <a:t>端口监听客户端请求的</a:t>
            </a:r>
            <a:r>
              <a:rPr lang="en-US" altLang="zh-CN" sz="1800" dirty="0"/>
              <a:t>TCP</a:t>
            </a:r>
            <a:r>
              <a:rPr lang="zh-CN" altLang="en-US" sz="1800" dirty="0"/>
              <a:t>连接  </a:t>
            </a:r>
          </a:p>
          <a:p>
            <a:pPr algn="l"/>
            <a:r>
              <a:rPr lang="zh-CN" altLang="en-US" sz="1800" dirty="0"/>
              <a:t>        </a:t>
            </a:r>
            <a:r>
              <a:rPr lang="en-US" altLang="zh-CN" sz="1800" dirty="0" err="1"/>
              <a:t>ServerSocket</a:t>
            </a:r>
            <a:r>
              <a:rPr lang="en-US" altLang="zh-CN" sz="1800" dirty="0"/>
              <a:t> server = new </a:t>
            </a:r>
            <a:r>
              <a:rPr lang="en-US" altLang="zh-CN" sz="1800" dirty="0" err="1"/>
              <a:t>ServerSocket</a:t>
            </a:r>
            <a:r>
              <a:rPr lang="en-US" altLang="zh-CN" sz="1800" dirty="0"/>
              <a:t>(20006);  </a:t>
            </a:r>
          </a:p>
          <a:p>
            <a:pPr algn="l"/>
            <a:r>
              <a:rPr lang="en-US" altLang="zh-CN" sz="1800" dirty="0"/>
              <a:t>        Socket client = null;  </a:t>
            </a:r>
          </a:p>
          <a:p>
            <a:pPr algn="l"/>
            <a:r>
              <a:rPr lang="en-US" altLang="zh-CN" sz="1800" dirty="0"/>
              <a:t>        </a:t>
            </a:r>
            <a:r>
              <a:rPr lang="en-US" altLang="zh-CN" sz="1800" dirty="0" err="1"/>
              <a:t>boolean</a:t>
            </a:r>
            <a:r>
              <a:rPr lang="en-US" altLang="zh-CN" sz="1800" dirty="0"/>
              <a:t> f = true;  </a:t>
            </a:r>
          </a:p>
          <a:p>
            <a:pPr algn="l"/>
            <a:r>
              <a:rPr lang="en-US" altLang="zh-CN" sz="1800" dirty="0"/>
              <a:t>        while(f){  </a:t>
            </a:r>
          </a:p>
          <a:p>
            <a:pPr algn="l"/>
            <a:r>
              <a:rPr lang="en-US" altLang="zh-CN" sz="1800" dirty="0"/>
              <a:t>            //</a:t>
            </a:r>
            <a:r>
              <a:rPr lang="zh-CN" altLang="en-US" sz="1800" dirty="0"/>
              <a:t>等待客户端的连接，如果没有获取连接  </a:t>
            </a:r>
          </a:p>
          <a:p>
            <a:pPr algn="l"/>
            <a:r>
              <a:rPr lang="zh-CN" altLang="en-US" sz="1800" dirty="0"/>
              <a:t>            </a:t>
            </a:r>
            <a:r>
              <a:rPr lang="en-US" altLang="zh-CN" sz="1800" dirty="0"/>
              <a:t>client = </a:t>
            </a:r>
            <a:r>
              <a:rPr lang="en-US" altLang="zh-CN" sz="1800" dirty="0" err="1"/>
              <a:t>server.accept</a:t>
            </a:r>
            <a:r>
              <a:rPr lang="en-US" altLang="zh-CN" sz="1800" dirty="0"/>
              <a:t>();  </a:t>
            </a:r>
          </a:p>
          <a:p>
            <a:pPr algn="l"/>
            <a:r>
              <a:rPr lang="en-US" altLang="zh-CN" sz="1800" dirty="0"/>
              <a:t>            </a:t>
            </a:r>
            <a:r>
              <a:rPr lang="en-US" altLang="zh-CN" sz="1800" dirty="0" err="1"/>
              <a:t>System.out.println</a:t>
            </a:r>
            <a:r>
              <a:rPr lang="en-US" altLang="zh-CN" sz="1800" dirty="0"/>
              <a:t>("</a:t>
            </a:r>
            <a:r>
              <a:rPr lang="zh-CN" altLang="en-US" sz="1800" dirty="0"/>
              <a:t>与客户端连接成功！</a:t>
            </a:r>
            <a:r>
              <a:rPr lang="en-US" altLang="zh-CN" sz="1800" dirty="0"/>
              <a:t>");  </a:t>
            </a:r>
          </a:p>
          <a:p>
            <a:pPr algn="l"/>
            <a:r>
              <a:rPr lang="en-US" altLang="zh-CN" sz="1800" dirty="0"/>
              <a:t>            //</a:t>
            </a:r>
            <a:r>
              <a:rPr lang="zh-CN" altLang="en-US" sz="1800" dirty="0"/>
              <a:t>为每个客户端连接开启一个线程  </a:t>
            </a:r>
          </a:p>
          <a:p>
            <a:pPr algn="l"/>
            <a:r>
              <a:rPr lang="zh-CN" altLang="en-US" sz="1800" dirty="0"/>
              <a:t>            </a:t>
            </a:r>
            <a:r>
              <a:rPr lang="en-US" altLang="zh-CN" sz="1800" dirty="0"/>
              <a:t>new Thread(new </a:t>
            </a:r>
            <a:r>
              <a:rPr lang="en-US" altLang="zh-CN" sz="1800" dirty="0" err="1"/>
              <a:t>ServerThread</a:t>
            </a:r>
            <a:r>
              <a:rPr lang="en-US" altLang="zh-CN" sz="1800" dirty="0"/>
              <a:t>(client)).start();  </a:t>
            </a:r>
          </a:p>
          <a:p>
            <a:pPr algn="l"/>
            <a:r>
              <a:rPr lang="en-US" altLang="zh-CN" sz="1800" dirty="0"/>
              <a:t>        }  </a:t>
            </a:r>
          </a:p>
          <a:p>
            <a:pPr algn="l"/>
            <a:r>
              <a:rPr lang="en-US" altLang="zh-CN" sz="1800" dirty="0"/>
              <a:t>        </a:t>
            </a:r>
            <a:r>
              <a:rPr lang="en-US" altLang="zh-CN" sz="1800" dirty="0" err="1"/>
              <a:t>server.close</a:t>
            </a:r>
            <a:r>
              <a:rPr lang="en-US" altLang="zh-CN" sz="1800" dirty="0"/>
              <a:t>();  </a:t>
            </a:r>
          </a:p>
          <a:p>
            <a:pPr algn="l"/>
            <a:r>
              <a:rPr lang="en-US" altLang="zh-CN" sz="1800" dirty="0"/>
              <a:t>    }  </a:t>
            </a:r>
          </a:p>
          <a:p>
            <a:pPr algn="l"/>
            <a:r>
              <a:rPr lang="en-US" altLang="zh-CN" sz="1800" dirty="0"/>
              <a:t>} </a:t>
            </a:r>
            <a:endParaRPr lang="en-US" altLang="zh-CN" sz="1800" dirty="0" smtClean="0"/>
          </a:p>
        </p:txBody>
      </p:sp>
    </p:spTree>
    <p:extLst>
      <p:ext uri="{BB962C8B-B14F-4D97-AF65-F5344CB8AC3E}">
        <p14:creationId xmlns:p14="http://schemas.microsoft.com/office/powerpoint/2010/main" val="2336918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物理层：</a:t>
            </a:r>
          </a:p>
          <a:p>
            <a:pPr algn="l"/>
            <a:r>
              <a:rPr lang="zh-CN" altLang="en-US" sz="1800" dirty="0"/>
              <a:t>物理层负责最后将信息编码成电流脉冲或其它信号用于网上传输；</a:t>
            </a:r>
          </a:p>
          <a:p>
            <a:pPr algn="l"/>
            <a:r>
              <a:rPr lang="en-US" altLang="zh-CN" sz="1800" dirty="0" err="1"/>
              <a:t>eg</a:t>
            </a:r>
            <a:r>
              <a:rPr lang="zh-CN" altLang="en-US" sz="1800" dirty="0"/>
              <a:t>：</a:t>
            </a:r>
            <a:r>
              <a:rPr lang="en-US" altLang="zh-CN" sz="1800" dirty="0"/>
              <a:t>RJ45</a:t>
            </a:r>
            <a:r>
              <a:rPr lang="zh-CN" altLang="en-US" sz="1800" dirty="0"/>
              <a:t>等将数据转化成</a:t>
            </a:r>
            <a:r>
              <a:rPr lang="en-US" altLang="zh-CN" sz="1800" dirty="0"/>
              <a:t>0</a:t>
            </a:r>
            <a:r>
              <a:rPr lang="zh-CN" altLang="en-US" sz="1800" dirty="0"/>
              <a:t>和</a:t>
            </a:r>
            <a:r>
              <a:rPr lang="en-US" altLang="zh-CN" sz="1800" dirty="0"/>
              <a:t>1</a:t>
            </a:r>
            <a:r>
              <a:rPr lang="zh-CN" altLang="en-US" sz="1800" dirty="0" smtClean="0"/>
              <a:t>；</a:t>
            </a:r>
            <a:endParaRPr lang="en-US" altLang="zh-CN" sz="1800" dirty="0" smtClean="0"/>
          </a:p>
          <a:p>
            <a:pPr algn="l"/>
            <a:r>
              <a:rPr lang="zh-CN" altLang="en-US" sz="1800" dirty="0" smtClean="0"/>
              <a:t>规</a:t>
            </a:r>
            <a:r>
              <a:rPr lang="zh-CN" altLang="en-US" sz="1800" dirty="0"/>
              <a:t>定通信设备的机械的、电气的、功能的和过程的特性，用以建立、维护和拆除物理链路连接。具体地讲，机械 特性规定了网络连接时所需接插件的规格尺寸、引脚数量和排列情况等；电气特性规定了在物理连接上传输</a:t>
            </a:r>
            <a:r>
              <a:rPr lang="en-US" altLang="zh-CN" sz="1800" dirty="0"/>
              <a:t>bit</a:t>
            </a:r>
            <a:r>
              <a:rPr lang="zh-CN" altLang="en-US" sz="1800" dirty="0"/>
              <a:t>流时线路上信号电平的大小、阻抗匹配、传输速率 距离限制等；功能特性是指对各个信号先分配确切的信号含义，即定义了</a:t>
            </a:r>
            <a:r>
              <a:rPr lang="en-US" altLang="zh-CN" sz="1800" dirty="0"/>
              <a:t>DTE</a:t>
            </a:r>
            <a:r>
              <a:rPr lang="zh-CN" altLang="en-US" sz="1800" dirty="0"/>
              <a:t>和</a:t>
            </a:r>
            <a:r>
              <a:rPr lang="en-US" altLang="zh-CN" sz="1800" dirty="0"/>
              <a:t>DCE</a:t>
            </a:r>
            <a:r>
              <a:rPr lang="zh-CN" altLang="en-US" sz="1800" dirty="0"/>
              <a:t>之间各个线路的功能；规程特性定义了利用信号线进行</a:t>
            </a:r>
            <a:r>
              <a:rPr lang="en-US" altLang="zh-CN" sz="1800" dirty="0"/>
              <a:t>bit</a:t>
            </a:r>
            <a:r>
              <a:rPr lang="zh-CN" altLang="en-US" sz="1800" dirty="0"/>
              <a:t>流传输的一组 操作规程，是指在物理连接的建立、维护、交换信息是，</a:t>
            </a:r>
            <a:r>
              <a:rPr lang="en-US" altLang="zh-CN" sz="1800" dirty="0"/>
              <a:t>DTE</a:t>
            </a:r>
            <a:r>
              <a:rPr lang="zh-CN" altLang="en-US" sz="1800" dirty="0"/>
              <a:t>和</a:t>
            </a:r>
            <a:r>
              <a:rPr lang="en-US" altLang="zh-CN" sz="1800" dirty="0"/>
              <a:t>DCE</a:t>
            </a:r>
            <a:r>
              <a:rPr lang="zh-CN" altLang="en-US" sz="1800" dirty="0"/>
              <a:t>双放在各电路上的动作系列。在这一层，数据的单位称为比特（</a:t>
            </a:r>
            <a:r>
              <a:rPr lang="en-US" altLang="zh-CN" sz="1800" dirty="0"/>
              <a:t>bit</a:t>
            </a:r>
            <a:r>
              <a:rPr lang="zh-CN" altLang="en-US" sz="1800" dirty="0"/>
              <a:t>）。属于物理层定义的典型规范代表包括：</a:t>
            </a:r>
            <a:r>
              <a:rPr lang="en-US" altLang="zh-CN" sz="1800" dirty="0"/>
              <a:t>EIA/TIA RS-232</a:t>
            </a:r>
            <a:r>
              <a:rPr lang="zh-CN" altLang="en-US" sz="1800" dirty="0"/>
              <a:t>、</a:t>
            </a:r>
            <a:r>
              <a:rPr lang="en-US" altLang="zh-CN" sz="1800" dirty="0"/>
              <a:t>EIA/TIA RS-449</a:t>
            </a:r>
            <a:r>
              <a:rPr lang="zh-CN" altLang="en-US" sz="1800" dirty="0"/>
              <a:t>、</a:t>
            </a:r>
            <a:r>
              <a:rPr lang="en-US" altLang="zh-CN" sz="1800" dirty="0"/>
              <a:t>V.35</a:t>
            </a:r>
            <a:r>
              <a:rPr lang="zh-CN" altLang="en-US" sz="1800" dirty="0"/>
              <a:t>、</a:t>
            </a:r>
            <a:r>
              <a:rPr lang="en-US" altLang="zh-CN" sz="1800" dirty="0"/>
              <a:t>RJ-45</a:t>
            </a:r>
            <a:r>
              <a:rPr lang="zh-CN" altLang="en-US" sz="1800" dirty="0"/>
              <a:t>等。</a:t>
            </a:r>
            <a:endParaRPr lang="en-US" altLang="zh-CN" sz="1800" dirty="0" smtClean="0"/>
          </a:p>
          <a:p>
            <a:pPr algn="l"/>
            <a:r>
              <a:rPr lang="zh-CN" altLang="en-US" sz="1800" dirty="0"/>
              <a:t>数据链路层</a:t>
            </a:r>
            <a:r>
              <a:rPr lang="en-US" altLang="zh-CN" sz="1800" dirty="0"/>
              <a:t>:</a:t>
            </a:r>
          </a:p>
          <a:p>
            <a:pPr algn="l"/>
            <a:r>
              <a:rPr lang="zh-CN" altLang="en-US" sz="1800" dirty="0"/>
              <a:t>数据链路层通过物理网络链路􏰁供数据传输。不同的数据链路层定义了不同的网络和协 议特征</a:t>
            </a:r>
            <a:r>
              <a:rPr lang="en-US" altLang="zh-CN" sz="1800" dirty="0"/>
              <a:t>,</a:t>
            </a:r>
            <a:r>
              <a:rPr lang="zh-CN" altLang="en-US" sz="1800" dirty="0"/>
              <a:t>其中包括物理编址、网络拓扑结构、错误校验、数据帧序列以及流控</a:t>
            </a:r>
            <a:r>
              <a:rPr lang="en-US" altLang="zh-CN" sz="1800" dirty="0"/>
              <a:t>;</a:t>
            </a:r>
          </a:p>
          <a:p>
            <a:pPr algn="l"/>
            <a:r>
              <a:rPr lang="zh-CN" altLang="en-US" sz="1800" dirty="0"/>
              <a:t>可以简单的理解为：规定了</a:t>
            </a:r>
            <a:r>
              <a:rPr lang="en-US" altLang="zh-CN" sz="1800" dirty="0"/>
              <a:t>0</a:t>
            </a:r>
            <a:r>
              <a:rPr lang="zh-CN" altLang="en-US" sz="1800" dirty="0"/>
              <a:t>和</a:t>
            </a:r>
            <a:r>
              <a:rPr lang="en-US" altLang="zh-CN" sz="1800" dirty="0"/>
              <a:t>1</a:t>
            </a:r>
            <a:r>
              <a:rPr lang="zh-CN" altLang="en-US" sz="1800" dirty="0"/>
              <a:t>的分包形式，确定了网络数据包的形式；</a:t>
            </a:r>
          </a:p>
          <a:p>
            <a:pPr algn="l"/>
            <a:r>
              <a:rPr lang="zh-CN" altLang="en-US" sz="1800" dirty="0"/>
              <a:t>在物理层提供比特流服务的基础上，建立相邻结点之间的数据链路，通过差错控制提供数据帧（</a:t>
            </a:r>
            <a:r>
              <a:rPr lang="en-US" altLang="zh-CN" sz="1800" dirty="0"/>
              <a:t>Frame</a:t>
            </a:r>
            <a:r>
              <a:rPr lang="zh-CN" altLang="en-US" sz="1800" dirty="0"/>
              <a:t>）在信道上无差错的传输，并进行各电路上的动作系列。数据链路层在不可靠的物理介质上提供可靠的传输。该层的作用包括：物理地址寻址、数据的成帧、流量控制、数据的检错、重发等。在这一层，数据的单位称为帧（</a:t>
            </a:r>
            <a:r>
              <a:rPr lang="en-US" altLang="zh-CN" sz="1800" dirty="0"/>
              <a:t>frame</a:t>
            </a:r>
            <a:r>
              <a:rPr lang="zh-CN" altLang="en-US" sz="1800" dirty="0"/>
              <a:t>）。数据链路层协议的代表包括：</a:t>
            </a:r>
            <a:r>
              <a:rPr lang="en-US" altLang="zh-CN" sz="1800" dirty="0"/>
              <a:t>SDLC</a:t>
            </a:r>
            <a:r>
              <a:rPr lang="zh-CN" altLang="en-US" sz="1800" dirty="0"/>
              <a:t>、</a:t>
            </a:r>
            <a:r>
              <a:rPr lang="en-US" altLang="zh-CN" sz="1800" dirty="0"/>
              <a:t>HDLC</a:t>
            </a:r>
            <a:r>
              <a:rPr lang="zh-CN" altLang="en-US" sz="1800" dirty="0"/>
              <a:t>、</a:t>
            </a:r>
            <a:r>
              <a:rPr lang="en-US" altLang="zh-CN" sz="1800" dirty="0"/>
              <a:t>PPP</a:t>
            </a:r>
            <a:r>
              <a:rPr lang="zh-CN" altLang="en-US" sz="1800" dirty="0"/>
              <a:t>、</a:t>
            </a:r>
            <a:r>
              <a:rPr lang="en-US" altLang="zh-CN" sz="1800" dirty="0"/>
              <a:t>STP</a:t>
            </a:r>
            <a:r>
              <a:rPr lang="zh-CN" altLang="en-US" sz="1800" dirty="0"/>
              <a:t>、帧中继等。</a:t>
            </a:r>
            <a:endParaRPr lang="en-US" sz="1800" dirty="0"/>
          </a:p>
          <a:p>
            <a:pPr algn="l"/>
            <a:endParaRPr lang="en-CA" sz="1800" dirty="0"/>
          </a:p>
        </p:txBody>
      </p:sp>
    </p:spTree>
    <p:extLst>
      <p:ext uri="{BB962C8B-B14F-4D97-AF65-F5344CB8AC3E}">
        <p14:creationId xmlns:p14="http://schemas.microsoft.com/office/powerpoint/2010/main" val="18684884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US" altLang="zh-CN" sz="1800" dirty="0"/>
              <a:t>public class </a:t>
            </a:r>
            <a:r>
              <a:rPr lang="en-US" altLang="zh-CN" sz="1800" dirty="0" err="1"/>
              <a:t>ClientSocket</a:t>
            </a:r>
            <a:r>
              <a:rPr lang="en-US" altLang="zh-CN" sz="1800" dirty="0"/>
              <a:t> {</a:t>
            </a:r>
          </a:p>
          <a:p>
            <a:pPr algn="l"/>
            <a:r>
              <a:rPr lang="en-US" altLang="zh-CN" sz="1800" dirty="0"/>
              <a:t>  public static void main(String </a:t>
            </a:r>
            <a:r>
              <a:rPr lang="en-US" altLang="zh-CN" sz="1800" dirty="0" err="1"/>
              <a:t>args</a:t>
            </a:r>
            <a:r>
              <a:rPr lang="en-US" altLang="zh-CN" sz="1800" dirty="0"/>
              <a:t>[]) {</a:t>
            </a:r>
          </a:p>
          <a:p>
            <a:pPr algn="l"/>
            <a:r>
              <a:rPr lang="en-US" altLang="zh-CN" sz="1800" dirty="0"/>
              <a:t>        String host = "127.0.0.1";</a:t>
            </a:r>
          </a:p>
          <a:p>
            <a:pPr algn="l"/>
            <a:r>
              <a:rPr lang="en-US" altLang="zh-CN" sz="1800" dirty="0"/>
              <a:t>        </a:t>
            </a:r>
            <a:r>
              <a:rPr lang="en-US" altLang="zh-CN" sz="1800" dirty="0" err="1"/>
              <a:t>int</a:t>
            </a:r>
            <a:r>
              <a:rPr lang="en-US" altLang="zh-CN" sz="1800" dirty="0"/>
              <a:t> port = 8919;</a:t>
            </a:r>
          </a:p>
          <a:p>
            <a:pPr algn="l"/>
            <a:r>
              <a:rPr lang="en-US" altLang="zh-CN" sz="1800" dirty="0"/>
              <a:t>        try {</a:t>
            </a:r>
          </a:p>
          <a:p>
            <a:pPr algn="l"/>
            <a:r>
              <a:rPr lang="en-US" altLang="zh-CN" sz="1800" dirty="0"/>
              <a:t>          Socket client = new Socket(host, port);</a:t>
            </a:r>
          </a:p>
          <a:p>
            <a:pPr algn="l"/>
            <a:r>
              <a:rPr lang="en-US" altLang="zh-CN" sz="1800" dirty="0"/>
              <a:t>          Writer </a:t>
            </a:r>
            <a:r>
              <a:rPr lang="en-US" altLang="zh-CN" sz="1800" dirty="0" err="1"/>
              <a:t>writer</a:t>
            </a:r>
            <a:r>
              <a:rPr lang="en-US" altLang="zh-CN" sz="1800" dirty="0"/>
              <a:t> = new </a:t>
            </a:r>
            <a:r>
              <a:rPr lang="en-US" altLang="zh-CN" sz="1800" dirty="0" err="1"/>
              <a:t>OutputStreamWriter</a:t>
            </a:r>
            <a:r>
              <a:rPr lang="en-US" altLang="zh-CN" sz="1800" dirty="0"/>
              <a:t>(</a:t>
            </a:r>
            <a:r>
              <a:rPr lang="en-US" altLang="zh-CN" sz="1800" dirty="0" err="1"/>
              <a:t>client.getOutputStream</a:t>
            </a:r>
            <a:r>
              <a:rPr lang="en-US" altLang="zh-CN" sz="1800" dirty="0"/>
              <a:t>());</a:t>
            </a:r>
          </a:p>
          <a:p>
            <a:pPr algn="l"/>
            <a:r>
              <a:rPr lang="en-US" altLang="zh-CN" sz="1800" dirty="0"/>
              <a:t>          </a:t>
            </a:r>
            <a:r>
              <a:rPr lang="en-US" altLang="zh-CN" sz="1800" dirty="0" err="1"/>
              <a:t>writer.write</a:t>
            </a:r>
            <a:r>
              <a:rPr lang="en-US" altLang="zh-CN" sz="1800" dirty="0"/>
              <a:t>("Hello From Client");</a:t>
            </a:r>
          </a:p>
          <a:p>
            <a:pPr algn="l"/>
            <a:r>
              <a:rPr lang="en-US" altLang="zh-CN" sz="1800" dirty="0"/>
              <a:t>          </a:t>
            </a:r>
            <a:r>
              <a:rPr lang="en-US" altLang="zh-CN" sz="1800" dirty="0" err="1"/>
              <a:t>writer.flush</a:t>
            </a:r>
            <a:r>
              <a:rPr lang="en-US" altLang="zh-CN" sz="1800" dirty="0"/>
              <a:t>();</a:t>
            </a:r>
          </a:p>
          <a:p>
            <a:pPr algn="l"/>
            <a:r>
              <a:rPr lang="en-US" altLang="zh-CN" sz="1800" dirty="0"/>
              <a:t>          </a:t>
            </a:r>
            <a:r>
              <a:rPr lang="en-US" altLang="zh-CN" sz="1800" dirty="0" err="1"/>
              <a:t>writer.close</a:t>
            </a:r>
            <a:r>
              <a:rPr lang="en-US" altLang="zh-CN" sz="1800" dirty="0"/>
              <a:t>();</a:t>
            </a:r>
          </a:p>
          <a:p>
            <a:pPr algn="l"/>
            <a:r>
              <a:rPr lang="en-US" altLang="zh-CN" sz="1800" dirty="0"/>
              <a:t>          </a:t>
            </a:r>
            <a:r>
              <a:rPr lang="en-US" altLang="zh-CN" sz="1800" dirty="0" err="1"/>
              <a:t>client.close</a:t>
            </a:r>
            <a:r>
              <a:rPr lang="en-US" altLang="zh-CN" sz="1800" dirty="0"/>
              <a:t>();</a:t>
            </a:r>
          </a:p>
          <a:p>
            <a:pPr algn="l"/>
            <a:r>
              <a:rPr lang="en-US" altLang="zh-CN" sz="1800" dirty="0"/>
              <a:t>        } catch (</a:t>
            </a:r>
            <a:r>
              <a:rPr lang="en-US" altLang="zh-CN" sz="1800" dirty="0" err="1"/>
              <a:t>IOException</a:t>
            </a:r>
            <a:r>
              <a:rPr lang="en-US" altLang="zh-CN" sz="1800" dirty="0"/>
              <a:t> e) {</a:t>
            </a:r>
          </a:p>
          <a:p>
            <a:pPr algn="l"/>
            <a:r>
              <a:rPr lang="en-US" altLang="zh-CN" sz="1800" dirty="0"/>
              <a:t>          </a:t>
            </a:r>
            <a:r>
              <a:rPr lang="en-US" altLang="zh-CN" sz="1800" dirty="0" err="1"/>
              <a:t>e.printStackTrace</a:t>
            </a:r>
            <a:r>
              <a:rPr lang="en-US" altLang="zh-CN" sz="1800" dirty="0"/>
              <a:t>();</a:t>
            </a:r>
          </a:p>
          <a:p>
            <a:pPr algn="l"/>
            <a:r>
              <a:rPr lang="en-US" altLang="zh-CN" sz="1800" dirty="0"/>
              <a:t>        }</a:t>
            </a:r>
          </a:p>
          <a:p>
            <a:pPr algn="l"/>
            <a:r>
              <a:rPr lang="en-US" altLang="zh-CN" sz="1800" dirty="0"/>
              <a:t>    }</a:t>
            </a:r>
          </a:p>
          <a:p>
            <a:pPr algn="l"/>
            <a:r>
              <a:rPr lang="en-US" altLang="zh-CN" sz="1800" dirty="0"/>
              <a:t>  </a:t>
            </a:r>
          </a:p>
          <a:p>
            <a:pPr algn="l"/>
            <a:r>
              <a:rPr lang="en-US" altLang="zh-CN" sz="1800" dirty="0"/>
              <a:t>}</a:t>
            </a:r>
            <a:endParaRPr lang="en-US" altLang="zh-CN" sz="1800" dirty="0" smtClean="0"/>
          </a:p>
        </p:txBody>
      </p:sp>
    </p:spTree>
    <p:extLst>
      <p:ext uri="{BB962C8B-B14F-4D97-AF65-F5344CB8AC3E}">
        <p14:creationId xmlns:p14="http://schemas.microsoft.com/office/powerpoint/2010/main" val="13562458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SMTP</a:t>
            </a:r>
            <a:r>
              <a:rPr lang="zh-CN" altLang="en-US" sz="1800" dirty="0"/>
              <a:t>，即简单邮件传送协议，所对应</a:t>
            </a:r>
            <a:r>
              <a:rPr lang="en-US" altLang="zh-CN" sz="1800" dirty="0"/>
              <a:t>RFC</a:t>
            </a:r>
            <a:r>
              <a:rPr lang="zh-CN" altLang="en-US" sz="1800" dirty="0"/>
              <a:t>文档为</a:t>
            </a:r>
            <a:r>
              <a:rPr lang="en-US" altLang="zh-CN" sz="1800" dirty="0"/>
              <a:t>RFC821</a:t>
            </a:r>
            <a:r>
              <a:rPr lang="zh-CN" altLang="en-US" sz="1800" dirty="0"/>
              <a:t>。同</a:t>
            </a:r>
            <a:r>
              <a:rPr lang="en-US" altLang="zh-CN" sz="1800" dirty="0"/>
              <a:t>http</a:t>
            </a:r>
            <a:r>
              <a:rPr lang="zh-CN" altLang="en-US" sz="1800" dirty="0"/>
              <a:t>等多数应用层协议一样，它工作在</a:t>
            </a:r>
            <a:r>
              <a:rPr lang="en-US" altLang="zh-CN" sz="1800" dirty="0"/>
              <a:t>C/S</a:t>
            </a:r>
            <a:r>
              <a:rPr lang="zh-CN" altLang="en-US" sz="1800" dirty="0"/>
              <a:t>模式下，用来实现因特网上的邮件传送。</a:t>
            </a:r>
            <a:r>
              <a:rPr lang="en-US" altLang="zh-CN" sz="1800" dirty="0"/>
              <a:t>SMTP</a:t>
            </a:r>
            <a:r>
              <a:rPr lang="zh-CN" altLang="en-US" sz="1800" dirty="0"/>
              <a:t>在整个电子邮件通信中所处的位置如图 </a:t>
            </a:r>
            <a:r>
              <a:rPr lang="en-US" altLang="zh-CN" sz="1800" dirty="0"/>
              <a:t>1</a:t>
            </a:r>
            <a:r>
              <a:rPr lang="zh-CN" altLang="en-US" sz="1800" dirty="0"/>
              <a:t>所示。</a:t>
            </a:r>
            <a:endParaRPr lang="en-US" altLang="zh-CN" sz="1800" dirty="0" smtClean="0"/>
          </a:p>
        </p:txBody>
      </p:sp>
      <p:pic>
        <p:nvPicPr>
          <p:cNvPr id="1026" name="Picture 2" descr="dddddd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9833"/>
            <a:ext cx="52768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0490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一个具体的</a:t>
            </a:r>
            <a:r>
              <a:rPr lang="en-US" altLang="zh-CN" sz="1800" dirty="0"/>
              <a:t>SMTP</a:t>
            </a:r>
            <a:r>
              <a:rPr lang="zh-CN" altLang="en-US" sz="1800" dirty="0"/>
              <a:t>通信（如发送端邮件服务器与接收端服务器的通信）的过程如下。</a:t>
            </a:r>
          </a:p>
          <a:p>
            <a:pPr algn="l"/>
            <a:r>
              <a:rPr lang="en-US" altLang="zh-CN" sz="1800" dirty="0"/>
              <a:t>1)        </a:t>
            </a:r>
            <a:r>
              <a:rPr lang="zh-CN" altLang="en-US" sz="1800" dirty="0"/>
              <a:t>发送端邮件服务器（以下简称客户端）与接收端邮件服务器（以下简称服务器）的</a:t>
            </a:r>
            <a:r>
              <a:rPr lang="en-US" altLang="zh-CN" sz="1800" dirty="0"/>
              <a:t>25</a:t>
            </a:r>
            <a:r>
              <a:rPr lang="zh-CN" altLang="en-US" sz="1800" dirty="0"/>
              <a:t>号端口建立</a:t>
            </a:r>
            <a:r>
              <a:rPr lang="en-US" altLang="zh-CN" sz="1800" dirty="0"/>
              <a:t>TCP</a:t>
            </a:r>
            <a:r>
              <a:rPr lang="zh-CN" altLang="en-US" sz="1800" dirty="0"/>
              <a:t>连接。</a:t>
            </a:r>
          </a:p>
          <a:p>
            <a:pPr algn="l"/>
            <a:r>
              <a:rPr lang="en-US" altLang="zh-CN" sz="1800" dirty="0"/>
              <a:t>2)        </a:t>
            </a:r>
            <a:r>
              <a:rPr lang="zh-CN" altLang="en-US" sz="1800" dirty="0"/>
              <a:t>客户端向服务器发送各种命令，来请求各种服务（如认证、指定发送人和接收人）。</a:t>
            </a:r>
          </a:p>
          <a:p>
            <a:pPr algn="l"/>
            <a:r>
              <a:rPr lang="en-US" altLang="zh-CN" sz="1800" dirty="0"/>
              <a:t>3)        </a:t>
            </a:r>
            <a:r>
              <a:rPr lang="zh-CN" altLang="en-US" sz="1800" dirty="0"/>
              <a:t>服务器解析用户的命令，做出相应动作并返回给客户端一个响应。</a:t>
            </a:r>
          </a:p>
          <a:p>
            <a:pPr algn="l"/>
            <a:r>
              <a:rPr lang="en-US" altLang="zh-CN" sz="1800" dirty="0"/>
              <a:t>4)        2)</a:t>
            </a:r>
            <a:r>
              <a:rPr lang="zh-CN" altLang="en-US" sz="1800" dirty="0"/>
              <a:t>和</a:t>
            </a:r>
            <a:r>
              <a:rPr lang="en-US" altLang="zh-CN" sz="1800" dirty="0"/>
              <a:t>3)</a:t>
            </a:r>
            <a:r>
              <a:rPr lang="zh-CN" altLang="en-US" sz="1800" dirty="0"/>
              <a:t>交替进行，直到所有邮件都发送完或两者的连接被意外中断。</a:t>
            </a:r>
          </a:p>
          <a:p>
            <a:pPr algn="l"/>
            <a:r>
              <a:rPr lang="zh-CN" altLang="en-US" sz="1800" dirty="0"/>
              <a:t>从这个过程看出，命令和响应是</a:t>
            </a:r>
            <a:r>
              <a:rPr lang="en-US" altLang="zh-CN" sz="1800" dirty="0"/>
              <a:t>SMTP</a:t>
            </a:r>
            <a:r>
              <a:rPr lang="zh-CN" altLang="en-US" sz="1800" dirty="0"/>
              <a:t>协议的重点，下面将予以重点讲述。</a:t>
            </a:r>
            <a:endParaRPr lang="en-US" altLang="zh-CN" sz="1800" dirty="0" smtClean="0"/>
          </a:p>
        </p:txBody>
      </p:sp>
    </p:spTree>
    <p:extLst>
      <p:ext uri="{BB962C8B-B14F-4D97-AF65-F5344CB8AC3E}">
        <p14:creationId xmlns:p14="http://schemas.microsoft.com/office/powerpoint/2010/main" val="16393843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SMTP</a:t>
            </a:r>
            <a:r>
              <a:rPr lang="zh-CN" altLang="en-US" sz="1800" dirty="0"/>
              <a:t>的命令不多（</a:t>
            </a:r>
            <a:r>
              <a:rPr lang="en-US" altLang="zh-CN" sz="1800" dirty="0"/>
              <a:t>14</a:t>
            </a:r>
            <a:r>
              <a:rPr lang="zh-CN" altLang="en-US" sz="1800" dirty="0"/>
              <a:t>个），它的一般形式是：</a:t>
            </a:r>
            <a:r>
              <a:rPr lang="en-US" altLang="zh-CN" sz="1800" dirty="0"/>
              <a:t>COMMAND  [Parameter] &lt;CRLF&gt;</a:t>
            </a:r>
            <a:r>
              <a:rPr lang="zh-CN" altLang="en-US" sz="1800" dirty="0"/>
              <a:t>。其中</a:t>
            </a:r>
            <a:r>
              <a:rPr lang="en-US" altLang="zh-CN" sz="1800" dirty="0"/>
              <a:t>COMMAND</a:t>
            </a:r>
            <a:r>
              <a:rPr lang="zh-CN" altLang="en-US" sz="1800" dirty="0"/>
              <a:t>是</a:t>
            </a:r>
            <a:r>
              <a:rPr lang="en-US" altLang="zh-CN" sz="1800" dirty="0"/>
              <a:t>ASCII</a:t>
            </a:r>
            <a:r>
              <a:rPr lang="zh-CN" altLang="en-US" sz="1800" dirty="0"/>
              <a:t>形式的命令名，</a:t>
            </a:r>
            <a:r>
              <a:rPr lang="en-US" altLang="zh-CN" sz="1800" dirty="0"/>
              <a:t>Parameter</a:t>
            </a:r>
            <a:r>
              <a:rPr lang="zh-CN" altLang="en-US" sz="1800" dirty="0"/>
              <a:t>是相应的命令参数，</a:t>
            </a:r>
            <a:r>
              <a:rPr lang="en-US" altLang="zh-CN" sz="1800" dirty="0"/>
              <a:t>&lt;CRLF&gt;</a:t>
            </a:r>
            <a:r>
              <a:rPr lang="zh-CN" altLang="en-US" sz="1800" dirty="0"/>
              <a:t>是回车换行符</a:t>
            </a:r>
            <a:r>
              <a:rPr lang="en-US" altLang="zh-CN" sz="1800" dirty="0"/>
              <a:t>(0DH, 0AH)</a:t>
            </a:r>
            <a:r>
              <a:rPr lang="zh-CN" altLang="en-US" sz="1800" dirty="0"/>
              <a:t>。</a:t>
            </a:r>
          </a:p>
          <a:p>
            <a:pPr algn="l"/>
            <a:r>
              <a:rPr lang="en-US" altLang="zh-CN" sz="1800" dirty="0"/>
              <a:t>SMTP</a:t>
            </a:r>
            <a:r>
              <a:rPr lang="zh-CN" altLang="en-US" sz="1800" dirty="0"/>
              <a:t>的响应也不复杂，它的一般形式是：</a:t>
            </a:r>
            <a:r>
              <a:rPr lang="en-US" altLang="zh-CN" sz="1800" dirty="0"/>
              <a:t>XXX  Readable Illustration</a:t>
            </a:r>
            <a:r>
              <a:rPr lang="zh-CN" altLang="en-US" sz="1800" dirty="0"/>
              <a:t>。</a:t>
            </a:r>
            <a:r>
              <a:rPr lang="en-US" altLang="zh-CN" sz="1800" dirty="0"/>
              <a:t>XXX</a:t>
            </a:r>
            <a:r>
              <a:rPr lang="zh-CN" altLang="en-US" sz="1800" dirty="0"/>
              <a:t>是三位十进制数；</a:t>
            </a:r>
            <a:r>
              <a:rPr lang="en-US" altLang="zh-CN" sz="1800" dirty="0"/>
              <a:t>Readable Illustration</a:t>
            </a:r>
            <a:r>
              <a:rPr lang="zh-CN" altLang="en-US" sz="1800" dirty="0"/>
              <a:t>是可读的解释说明，用来表明命令是否成功等。</a:t>
            </a:r>
            <a:r>
              <a:rPr lang="en-US" altLang="zh-CN" sz="1800" dirty="0"/>
              <a:t>XXX</a:t>
            </a:r>
            <a:r>
              <a:rPr lang="zh-CN" altLang="en-US" sz="1800" dirty="0"/>
              <a:t>具有如下的规律：以</a:t>
            </a:r>
            <a:r>
              <a:rPr lang="en-US" altLang="zh-CN" sz="1800" dirty="0"/>
              <a:t>2</a:t>
            </a:r>
            <a:r>
              <a:rPr lang="zh-CN" altLang="en-US" sz="1800" dirty="0"/>
              <a:t>开头的表示成功，以</a:t>
            </a:r>
            <a:r>
              <a:rPr lang="en-US" altLang="zh-CN" sz="1800" dirty="0"/>
              <a:t>4</a:t>
            </a:r>
            <a:r>
              <a:rPr lang="zh-CN" altLang="en-US" sz="1800" dirty="0"/>
              <a:t>和</a:t>
            </a:r>
            <a:r>
              <a:rPr lang="en-US" altLang="zh-CN" sz="1800" dirty="0"/>
              <a:t>5</a:t>
            </a:r>
            <a:r>
              <a:rPr lang="zh-CN" altLang="en-US" sz="1800" dirty="0"/>
              <a:t>开头的表示失败，以</a:t>
            </a:r>
            <a:r>
              <a:rPr lang="en-US" altLang="zh-CN" sz="1800" dirty="0"/>
              <a:t>3</a:t>
            </a:r>
            <a:r>
              <a:rPr lang="zh-CN" altLang="en-US" sz="1800" dirty="0"/>
              <a:t>开头的表示未完成（进行中）。</a:t>
            </a:r>
            <a:endParaRPr lang="en-US" altLang="zh-CN" sz="1800" dirty="0" smtClean="0"/>
          </a:p>
        </p:txBody>
      </p:sp>
    </p:spTree>
    <p:extLst>
      <p:ext uri="{BB962C8B-B14F-4D97-AF65-F5344CB8AC3E}">
        <p14:creationId xmlns:p14="http://schemas.microsoft.com/office/powerpoint/2010/main" val="20880489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SMTP</a:t>
            </a:r>
            <a:r>
              <a:rPr lang="zh-CN" altLang="en-US" sz="1800" dirty="0"/>
              <a:t>命令不区分大小写，但参数区分大小写，有关这方面的详细说明请参考</a:t>
            </a:r>
            <a:r>
              <a:rPr lang="en-US" altLang="zh-CN" sz="1800" dirty="0"/>
              <a:t>RFC821</a:t>
            </a:r>
            <a:r>
              <a:rPr lang="zh-CN" altLang="en-US" sz="1800" dirty="0"/>
              <a:t>。常用的命令如下。</a:t>
            </a:r>
          </a:p>
          <a:p>
            <a:pPr algn="l"/>
            <a:r>
              <a:rPr lang="en-US" altLang="zh-CN" sz="1800" dirty="0"/>
              <a:t>HELO &lt;domain&gt; &lt;CRLF&gt;</a:t>
            </a:r>
            <a:r>
              <a:rPr lang="zh-CN" altLang="en-US" sz="1800" dirty="0"/>
              <a:t>。向服务器标识用户身份发送者能欺骗，说谎，但一般情况下服务器都能检测到。</a:t>
            </a:r>
          </a:p>
          <a:p>
            <a:pPr algn="l"/>
            <a:r>
              <a:rPr lang="en-US" altLang="zh-CN" sz="1800" dirty="0"/>
              <a:t>MAIL FROM: &lt;reverse-path&gt; &lt;CRLF&gt;</a:t>
            </a:r>
            <a:r>
              <a:rPr lang="zh-CN" altLang="en-US" sz="1800" dirty="0"/>
              <a:t>。</a:t>
            </a:r>
            <a:r>
              <a:rPr lang="en-US" altLang="zh-CN" sz="1800" dirty="0"/>
              <a:t>&lt;reverse-path&gt;</a:t>
            </a:r>
            <a:r>
              <a:rPr lang="zh-CN" altLang="en-US" sz="1800" dirty="0"/>
              <a:t>为发送者地址，此命令用来初始化邮件传输，即用来对所有的状态和缓冲区进行初始化。</a:t>
            </a:r>
          </a:p>
          <a:p>
            <a:pPr algn="l"/>
            <a:r>
              <a:rPr lang="en-US" altLang="zh-CN" sz="1800" dirty="0"/>
              <a:t>RCPT TO</a:t>
            </a:r>
            <a:r>
              <a:rPr lang="zh-CN" altLang="en-US" sz="1800" dirty="0"/>
              <a:t>：</a:t>
            </a:r>
            <a:r>
              <a:rPr lang="en-US" altLang="zh-CN" sz="1800" dirty="0"/>
              <a:t>&lt;forward-path&gt; &lt;CRLF&gt;</a:t>
            </a:r>
            <a:r>
              <a:rPr lang="zh-CN" altLang="en-US" sz="1800" dirty="0"/>
              <a:t>。　</a:t>
            </a:r>
            <a:r>
              <a:rPr lang="en-US" altLang="zh-CN" sz="1800" dirty="0"/>
              <a:t>&lt;forward-path&gt;</a:t>
            </a:r>
            <a:r>
              <a:rPr lang="zh-CN" altLang="en-US" sz="1800" dirty="0"/>
              <a:t>用来标志邮件接收者的地址，常用在</a:t>
            </a:r>
            <a:r>
              <a:rPr lang="en-US" altLang="zh-CN" sz="1800" dirty="0"/>
              <a:t>MAIL FROM</a:t>
            </a:r>
            <a:r>
              <a:rPr lang="zh-CN" altLang="en-US" sz="1800" dirty="0"/>
              <a:t>后，可以有多个</a:t>
            </a:r>
            <a:r>
              <a:rPr lang="en-US" altLang="zh-CN" sz="1800" dirty="0"/>
              <a:t>RCPT TO</a:t>
            </a:r>
            <a:r>
              <a:rPr lang="zh-CN" altLang="en-US" sz="1800" dirty="0"/>
              <a:t>。</a:t>
            </a:r>
          </a:p>
          <a:p>
            <a:pPr algn="l"/>
            <a:r>
              <a:rPr lang="en-US" altLang="zh-CN" sz="1800" dirty="0"/>
              <a:t>DATA &lt;CRLF&gt;</a:t>
            </a:r>
            <a:r>
              <a:rPr lang="zh-CN" altLang="en-US" sz="1800" dirty="0"/>
              <a:t>。将之后的数据作为数据发送，以</a:t>
            </a:r>
            <a:r>
              <a:rPr lang="en-US" altLang="zh-CN" sz="1800" dirty="0"/>
              <a:t>&lt;CRLF&gt;.&lt;CRLF&gt;</a:t>
            </a:r>
            <a:r>
              <a:rPr lang="zh-CN" altLang="en-US" sz="1800" dirty="0"/>
              <a:t>标志数据的结尾。</a:t>
            </a:r>
          </a:p>
          <a:p>
            <a:pPr algn="l"/>
            <a:r>
              <a:rPr lang="en-US" altLang="zh-CN" sz="1800" dirty="0"/>
              <a:t>REST &lt;CRLF&gt;</a:t>
            </a:r>
            <a:r>
              <a:rPr lang="zh-CN" altLang="en-US" sz="1800" dirty="0"/>
              <a:t>。重置会话，当前传输被取消。</a:t>
            </a:r>
          </a:p>
          <a:p>
            <a:pPr algn="l"/>
            <a:r>
              <a:rPr lang="en-US" altLang="zh-CN" sz="1800" dirty="0"/>
              <a:t>NOOP &lt;CRLF&gt;</a:t>
            </a:r>
            <a:r>
              <a:rPr lang="zh-CN" altLang="en-US" sz="1800" dirty="0"/>
              <a:t>。要求服务器返回</a:t>
            </a:r>
            <a:r>
              <a:rPr lang="en-US" altLang="zh-CN" sz="1800" dirty="0"/>
              <a:t>OK</a:t>
            </a:r>
            <a:r>
              <a:rPr lang="zh-CN" altLang="en-US" sz="1800" dirty="0"/>
              <a:t>应答，一般用作测试。</a:t>
            </a:r>
          </a:p>
          <a:p>
            <a:pPr algn="l"/>
            <a:r>
              <a:rPr lang="en-US" altLang="zh-CN" sz="1800" dirty="0"/>
              <a:t>QUIT &lt;CRLF&gt;</a:t>
            </a:r>
            <a:r>
              <a:rPr lang="zh-CN" altLang="en-US" sz="1800" dirty="0"/>
              <a:t>。结束会话。</a:t>
            </a:r>
          </a:p>
          <a:p>
            <a:pPr algn="l"/>
            <a:r>
              <a:rPr lang="en-US" altLang="zh-CN" sz="1800" dirty="0"/>
              <a:t>VRFY &lt;string&gt; &lt;CRLF&gt;</a:t>
            </a:r>
            <a:r>
              <a:rPr lang="zh-CN" altLang="en-US" sz="1800" dirty="0"/>
              <a:t>。验证指定的邮箱是否存在，由于安全方面的原因，服务器大多禁止此命令。</a:t>
            </a:r>
          </a:p>
          <a:p>
            <a:pPr algn="l"/>
            <a:r>
              <a:rPr lang="en-US" altLang="zh-CN" sz="1800" dirty="0"/>
              <a:t>EXPN &lt;string&gt; &lt;CRLF&gt;</a:t>
            </a:r>
            <a:r>
              <a:rPr lang="zh-CN" altLang="en-US" sz="1800" dirty="0"/>
              <a:t>。验证给定的邮箱列表是否存在，由于安全方面的原因，服务器大多禁止此命令。</a:t>
            </a:r>
          </a:p>
          <a:p>
            <a:pPr algn="l"/>
            <a:r>
              <a:rPr lang="en-US" altLang="zh-CN" sz="1800" dirty="0"/>
              <a:t>HELP &lt;CRLF&gt;</a:t>
            </a:r>
            <a:r>
              <a:rPr lang="zh-CN" altLang="en-US" sz="1800" dirty="0"/>
              <a:t>。查询服务器支持什么命令</a:t>
            </a:r>
            <a:endParaRPr lang="en-US" altLang="zh-CN" sz="1800" dirty="0" smtClean="0"/>
          </a:p>
        </p:txBody>
      </p:sp>
    </p:spTree>
    <p:extLst>
      <p:ext uri="{BB962C8B-B14F-4D97-AF65-F5344CB8AC3E}">
        <p14:creationId xmlns:p14="http://schemas.microsoft.com/office/powerpoint/2010/main" val="14157432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常用的响应如下所示，数字后的说明是从英文译过来的。更详细的说明请参考</a:t>
            </a:r>
            <a:r>
              <a:rPr lang="en-US" altLang="zh-CN" sz="1800" dirty="0"/>
              <a:t>RFC821</a:t>
            </a:r>
            <a:r>
              <a:rPr lang="zh-CN" altLang="en-US" sz="1800" dirty="0"/>
              <a:t>。</a:t>
            </a:r>
          </a:p>
          <a:p>
            <a:pPr algn="l"/>
            <a:r>
              <a:rPr lang="en-US" altLang="zh-CN" sz="1800" dirty="0"/>
              <a:t>501</a:t>
            </a:r>
            <a:r>
              <a:rPr lang="zh-CN" altLang="en-US" sz="1800" dirty="0"/>
              <a:t>参数格式错误</a:t>
            </a:r>
          </a:p>
          <a:p>
            <a:pPr algn="l"/>
            <a:r>
              <a:rPr lang="en-US" altLang="zh-CN" sz="1800" dirty="0"/>
              <a:t>502</a:t>
            </a:r>
            <a:r>
              <a:rPr lang="zh-CN" altLang="en-US" sz="1800" dirty="0"/>
              <a:t>命令不可实现</a:t>
            </a:r>
          </a:p>
          <a:p>
            <a:pPr algn="l"/>
            <a:r>
              <a:rPr lang="en-US" altLang="zh-CN" sz="1800" dirty="0"/>
              <a:t>503</a:t>
            </a:r>
            <a:r>
              <a:rPr lang="zh-CN" altLang="en-US" sz="1800" dirty="0"/>
              <a:t>错误的命令序列</a:t>
            </a:r>
          </a:p>
          <a:p>
            <a:pPr algn="l"/>
            <a:r>
              <a:rPr lang="en-US" altLang="zh-CN" sz="1800" dirty="0"/>
              <a:t>504</a:t>
            </a:r>
            <a:r>
              <a:rPr lang="zh-CN" altLang="en-US" sz="1800" dirty="0"/>
              <a:t>命令参数不可实现</a:t>
            </a:r>
          </a:p>
          <a:p>
            <a:pPr algn="l"/>
            <a:r>
              <a:rPr lang="en-US" altLang="zh-CN" sz="1800" dirty="0"/>
              <a:t>211</a:t>
            </a:r>
            <a:r>
              <a:rPr lang="zh-CN" altLang="en-US" sz="1800" dirty="0"/>
              <a:t>系统状态或系统帮助响应</a:t>
            </a:r>
          </a:p>
          <a:p>
            <a:pPr algn="l"/>
            <a:r>
              <a:rPr lang="en-US" altLang="zh-CN" sz="1800" dirty="0"/>
              <a:t>214</a:t>
            </a:r>
            <a:r>
              <a:rPr lang="zh-CN" altLang="en-US" sz="1800" dirty="0"/>
              <a:t>帮助信息</a:t>
            </a:r>
          </a:p>
          <a:p>
            <a:pPr algn="l"/>
            <a:r>
              <a:rPr lang="en-US" altLang="zh-CN" sz="1800" dirty="0"/>
              <a:t>220</a:t>
            </a:r>
            <a:r>
              <a:rPr lang="zh-CN" altLang="en-US" sz="1800" dirty="0"/>
              <a:t>＜</a:t>
            </a:r>
            <a:r>
              <a:rPr lang="en-US" altLang="zh-CN" sz="1800" dirty="0"/>
              <a:t>domain</a:t>
            </a:r>
            <a:r>
              <a:rPr lang="zh-CN" altLang="en-US" sz="1800" dirty="0"/>
              <a:t>＞服务就绪</a:t>
            </a:r>
          </a:p>
          <a:p>
            <a:pPr algn="l"/>
            <a:r>
              <a:rPr lang="en-US" altLang="zh-CN" sz="1800" dirty="0"/>
              <a:t>221</a:t>
            </a:r>
            <a:r>
              <a:rPr lang="zh-CN" altLang="en-US" sz="1800" dirty="0"/>
              <a:t>＜</a:t>
            </a:r>
            <a:r>
              <a:rPr lang="en-US" altLang="zh-CN" sz="1800" dirty="0"/>
              <a:t>domain</a:t>
            </a:r>
            <a:r>
              <a:rPr lang="zh-CN" altLang="en-US" sz="1800" dirty="0"/>
              <a:t>＞服务关闭</a:t>
            </a:r>
          </a:p>
          <a:p>
            <a:pPr algn="l"/>
            <a:r>
              <a:rPr lang="en-US" altLang="zh-CN" sz="1800" dirty="0"/>
              <a:t>421</a:t>
            </a:r>
            <a:r>
              <a:rPr lang="zh-CN" altLang="en-US" sz="1800" dirty="0"/>
              <a:t>＜</a:t>
            </a:r>
            <a:r>
              <a:rPr lang="en-US" altLang="zh-CN" sz="1800" dirty="0"/>
              <a:t>domain</a:t>
            </a:r>
            <a:r>
              <a:rPr lang="zh-CN" altLang="en-US" sz="1800" dirty="0"/>
              <a:t>＞服务未就绪，关闭传输信道</a:t>
            </a:r>
          </a:p>
          <a:p>
            <a:pPr algn="l"/>
            <a:r>
              <a:rPr lang="en-US" altLang="zh-CN" sz="1800" dirty="0"/>
              <a:t>250</a:t>
            </a:r>
            <a:r>
              <a:rPr lang="zh-CN" altLang="en-US" sz="1800" dirty="0"/>
              <a:t>要求的邮件操作完成</a:t>
            </a:r>
          </a:p>
          <a:p>
            <a:pPr algn="l"/>
            <a:r>
              <a:rPr lang="en-US" altLang="zh-CN" sz="1800" dirty="0"/>
              <a:t>251</a:t>
            </a:r>
            <a:r>
              <a:rPr lang="zh-CN" altLang="en-US" sz="1800" dirty="0"/>
              <a:t>用户非本地，将转发向＜</a:t>
            </a:r>
            <a:r>
              <a:rPr lang="en-US" altLang="zh-CN" sz="1800" dirty="0"/>
              <a:t>forward-path</a:t>
            </a:r>
            <a:r>
              <a:rPr lang="zh-CN" altLang="en-US" sz="1800" dirty="0"/>
              <a:t>＞</a:t>
            </a:r>
          </a:p>
          <a:p>
            <a:pPr algn="l"/>
            <a:r>
              <a:rPr lang="en-US" altLang="zh-CN" sz="1800" dirty="0"/>
              <a:t>450</a:t>
            </a:r>
            <a:r>
              <a:rPr lang="zh-CN" altLang="en-US" sz="1800" dirty="0"/>
              <a:t>要求的邮件操作未完成，邮箱不可用</a:t>
            </a:r>
          </a:p>
          <a:p>
            <a:pPr algn="l"/>
            <a:r>
              <a:rPr lang="en-US" altLang="zh-CN" sz="1800" dirty="0"/>
              <a:t>550</a:t>
            </a:r>
            <a:r>
              <a:rPr lang="zh-CN" altLang="en-US" sz="1800" dirty="0"/>
              <a:t>要求的邮件操作未完成，邮箱不可用</a:t>
            </a:r>
          </a:p>
          <a:p>
            <a:pPr algn="l"/>
            <a:r>
              <a:rPr lang="en-US" altLang="zh-CN" sz="1800" dirty="0"/>
              <a:t>451</a:t>
            </a:r>
            <a:r>
              <a:rPr lang="zh-CN" altLang="en-US" sz="1800" dirty="0"/>
              <a:t>放弃要求的操作；处理过程中出错</a:t>
            </a:r>
          </a:p>
          <a:p>
            <a:pPr algn="l"/>
            <a:r>
              <a:rPr lang="en-US" altLang="zh-CN" sz="1800" dirty="0"/>
              <a:t>551</a:t>
            </a:r>
            <a:r>
              <a:rPr lang="zh-CN" altLang="en-US" sz="1800" dirty="0"/>
              <a:t>用户非本地，请尝试＜</a:t>
            </a:r>
            <a:r>
              <a:rPr lang="en-US" altLang="zh-CN" sz="1800" dirty="0"/>
              <a:t>forward-path</a:t>
            </a:r>
            <a:r>
              <a:rPr lang="zh-CN" altLang="en-US" sz="1800" dirty="0"/>
              <a:t>＞</a:t>
            </a:r>
          </a:p>
          <a:p>
            <a:pPr algn="l"/>
            <a:r>
              <a:rPr lang="en-US" altLang="zh-CN" sz="1800" dirty="0"/>
              <a:t>452</a:t>
            </a:r>
            <a:r>
              <a:rPr lang="zh-CN" altLang="en-US" sz="1800" dirty="0"/>
              <a:t>系统存储不足，要求的操作未执行</a:t>
            </a:r>
          </a:p>
          <a:p>
            <a:pPr algn="l"/>
            <a:r>
              <a:rPr lang="en-US" altLang="zh-CN" sz="1800" dirty="0"/>
              <a:t>552</a:t>
            </a:r>
            <a:r>
              <a:rPr lang="zh-CN" altLang="en-US" sz="1800" dirty="0"/>
              <a:t>过量的存储分配，要求的操作未执行</a:t>
            </a:r>
          </a:p>
          <a:p>
            <a:pPr algn="l"/>
            <a:r>
              <a:rPr lang="en-US" altLang="zh-CN" sz="1800" dirty="0"/>
              <a:t>553</a:t>
            </a:r>
            <a:r>
              <a:rPr lang="zh-CN" altLang="en-US" sz="1800" dirty="0"/>
              <a:t>邮箱名不可用，要求的操作未执行</a:t>
            </a:r>
          </a:p>
          <a:p>
            <a:pPr algn="l"/>
            <a:r>
              <a:rPr lang="en-US" altLang="zh-CN" sz="1800" dirty="0"/>
              <a:t>354</a:t>
            </a:r>
            <a:r>
              <a:rPr lang="zh-CN" altLang="en-US" sz="1800" dirty="0"/>
              <a:t>开始邮件输入，以</a:t>
            </a:r>
            <a:r>
              <a:rPr lang="en-US" altLang="zh-CN" sz="1800" dirty="0"/>
              <a:t>"."</a:t>
            </a:r>
            <a:r>
              <a:rPr lang="zh-CN" altLang="en-US" sz="1800" dirty="0"/>
              <a:t>结束</a:t>
            </a:r>
          </a:p>
          <a:p>
            <a:pPr algn="l"/>
            <a:r>
              <a:rPr lang="en-US" altLang="zh-CN" sz="1800" dirty="0"/>
              <a:t>554</a:t>
            </a:r>
            <a:r>
              <a:rPr lang="zh-CN" altLang="en-US" sz="1800" dirty="0"/>
              <a:t>操作失败</a:t>
            </a:r>
            <a:endParaRPr lang="en-US" altLang="zh-CN" sz="1800" dirty="0" smtClean="0"/>
          </a:p>
        </p:txBody>
      </p:sp>
    </p:spTree>
    <p:extLst>
      <p:ext uri="{BB962C8B-B14F-4D97-AF65-F5344CB8AC3E}">
        <p14:creationId xmlns:p14="http://schemas.microsoft.com/office/powerpoint/2010/main" val="28577447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SSLSocket</a:t>
            </a:r>
            <a:r>
              <a:rPr lang="en-US" altLang="zh-CN" sz="1800" dirty="0"/>
              <a:t> socket = (</a:t>
            </a:r>
            <a:r>
              <a:rPr lang="en-US" altLang="zh-CN" sz="1800" dirty="0" err="1"/>
              <a:t>SSLSocket</a:t>
            </a:r>
            <a:r>
              <a:rPr lang="en-US" altLang="zh-CN" sz="1800" dirty="0"/>
              <a:t>) ((</a:t>
            </a:r>
            <a:r>
              <a:rPr lang="en-US" altLang="zh-CN" sz="1800" dirty="0" err="1"/>
              <a:t>SSLSocketFactory</a:t>
            </a:r>
            <a:r>
              <a:rPr lang="en-US" altLang="zh-CN" sz="1800" dirty="0"/>
              <a:t>) </a:t>
            </a:r>
            <a:r>
              <a:rPr lang="en-US" altLang="zh-CN" sz="1800" dirty="0" err="1"/>
              <a:t>SSLSocketFactory.getDefault</a:t>
            </a:r>
            <a:r>
              <a:rPr lang="en-US" altLang="zh-CN" sz="1800" dirty="0"/>
              <a:t>())</a:t>
            </a:r>
          </a:p>
          <a:p>
            <a:pPr algn="l"/>
            <a:r>
              <a:rPr lang="en-US" altLang="zh-CN" sz="1800" dirty="0"/>
              <a:t>.</a:t>
            </a:r>
            <a:r>
              <a:rPr lang="en-US" altLang="zh-CN" sz="1800" dirty="0" err="1"/>
              <a:t>createSocket</a:t>
            </a:r>
            <a:r>
              <a:rPr lang="en-US" altLang="zh-CN" sz="1800" dirty="0" smtClean="0"/>
              <a:t>(“</a:t>
            </a:r>
            <a:r>
              <a:rPr lang="en-CA" sz="1800" dirty="0"/>
              <a:t>smtp.gmail.com</a:t>
            </a:r>
            <a:r>
              <a:rPr lang="en-US" altLang="zh-CN" sz="1800" dirty="0" smtClean="0"/>
              <a:t>”, 465);</a:t>
            </a:r>
            <a:endParaRPr lang="en-US" altLang="zh-CN" sz="1800" dirty="0"/>
          </a:p>
          <a:p>
            <a:pPr algn="l"/>
            <a:r>
              <a:rPr lang="en-US" altLang="zh-CN" sz="1800" dirty="0" err="1" smtClean="0"/>
              <a:t>OutputStream</a:t>
            </a:r>
            <a:r>
              <a:rPr lang="en-US" altLang="zh-CN" sz="1800" dirty="0" smtClean="0"/>
              <a:t> </a:t>
            </a:r>
            <a:r>
              <a:rPr lang="en-US" altLang="zh-CN" sz="1800" dirty="0" err="1"/>
              <a:t>socketOut</a:t>
            </a:r>
            <a:r>
              <a:rPr lang="en-US" altLang="zh-CN" sz="1800" dirty="0"/>
              <a:t> = </a:t>
            </a:r>
            <a:r>
              <a:rPr lang="en-US" altLang="zh-CN" sz="1800" dirty="0" err="1"/>
              <a:t>socket.getOutputStream</a:t>
            </a:r>
            <a:r>
              <a:rPr lang="en-US" altLang="zh-CN" sz="1800" dirty="0"/>
              <a:t>();</a:t>
            </a:r>
          </a:p>
          <a:p>
            <a:pPr algn="l"/>
            <a:r>
              <a:rPr lang="en-US" altLang="zh-CN" sz="1800" dirty="0" err="1"/>
              <a:t>socketOut.write</a:t>
            </a:r>
            <a:r>
              <a:rPr lang="en-US" altLang="zh-CN" sz="1800" dirty="0"/>
              <a:t>(("HELO " + localhost + "\r\n").</a:t>
            </a:r>
            <a:r>
              <a:rPr lang="en-US" altLang="zh-CN" sz="1800" dirty="0" err="1"/>
              <a:t>getBytes</a:t>
            </a:r>
            <a:r>
              <a:rPr lang="en-US" altLang="zh-CN" sz="1800" dirty="0"/>
              <a:t>());</a:t>
            </a:r>
          </a:p>
          <a:p>
            <a:pPr algn="l"/>
            <a:r>
              <a:rPr lang="en-US" altLang="zh-CN" sz="1800" dirty="0" err="1"/>
              <a:t>socketOut.write</a:t>
            </a:r>
            <a:r>
              <a:rPr lang="en-US" altLang="zh-CN" sz="1800" dirty="0"/>
              <a:t>(("AUTH LOGIN " + </a:t>
            </a:r>
            <a:r>
              <a:rPr lang="en-US" altLang="zh-CN" sz="1800" dirty="0" err="1"/>
              <a:t>userName</a:t>
            </a:r>
            <a:r>
              <a:rPr lang="en-US" altLang="zh-CN" sz="1800" dirty="0"/>
              <a:t> + "\r\n").</a:t>
            </a:r>
            <a:r>
              <a:rPr lang="en-US" altLang="zh-CN" sz="1800" dirty="0" err="1"/>
              <a:t>getBytes</a:t>
            </a:r>
            <a:r>
              <a:rPr lang="en-US" altLang="zh-CN" sz="1800" dirty="0"/>
              <a:t>());</a:t>
            </a:r>
          </a:p>
          <a:p>
            <a:pPr algn="l"/>
            <a:r>
              <a:rPr lang="en-US" altLang="zh-CN" sz="1800" dirty="0" err="1"/>
              <a:t>socketOut.write</a:t>
            </a:r>
            <a:r>
              <a:rPr lang="en-US" altLang="zh-CN" sz="1800" dirty="0"/>
              <a:t>((</a:t>
            </a:r>
            <a:r>
              <a:rPr lang="en-US" altLang="zh-CN" sz="1800" dirty="0" err="1"/>
              <a:t>passWord</a:t>
            </a:r>
            <a:r>
              <a:rPr lang="en-US" altLang="zh-CN" sz="1800" dirty="0"/>
              <a:t> + "\r\n").</a:t>
            </a:r>
            <a:r>
              <a:rPr lang="en-US" altLang="zh-CN" sz="1800" dirty="0" err="1"/>
              <a:t>getBytes</a:t>
            </a:r>
            <a:r>
              <a:rPr lang="en-US" altLang="zh-CN" sz="1800" dirty="0"/>
              <a:t>());</a:t>
            </a:r>
          </a:p>
          <a:p>
            <a:pPr algn="l"/>
            <a:r>
              <a:rPr lang="en-US" altLang="zh-CN" sz="1800" dirty="0" err="1"/>
              <a:t>socketOut.write</a:t>
            </a:r>
            <a:r>
              <a:rPr lang="en-US" altLang="zh-CN" sz="1800" dirty="0"/>
              <a:t>(("MAIL FROM:&lt;" + </a:t>
            </a:r>
            <a:r>
              <a:rPr lang="en-US" altLang="zh-CN" sz="1800" dirty="0" err="1"/>
              <a:t>email_from</a:t>
            </a:r>
            <a:r>
              <a:rPr lang="en-US" altLang="zh-CN" sz="1800" dirty="0"/>
              <a:t> + "&gt;" + "\r\n").</a:t>
            </a:r>
            <a:r>
              <a:rPr lang="en-US" altLang="zh-CN" sz="1800" dirty="0" err="1"/>
              <a:t>getBytes</a:t>
            </a:r>
            <a:r>
              <a:rPr lang="en-US" altLang="zh-CN" sz="1800" dirty="0"/>
              <a:t>());</a:t>
            </a:r>
          </a:p>
          <a:p>
            <a:pPr algn="l"/>
            <a:r>
              <a:rPr lang="en-US" altLang="zh-CN" sz="1800" dirty="0" err="1"/>
              <a:t>socketOut.write</a:t>
            </a:r>
            <a:r>
              <a:rPr lang="en-US" altLang="zh-CN" sz="1800" dirty="0"/>
              <a:t>(("RCPT TO:&lt;" + </a:t>
            </a:r>
            <a:r>
              <a:rPr lang="en-US" altLang="zh-CN" sz="1800" dirty="0" err="1"/>
              <a:t>email_to</a:t>
            </a:r>
            <a:r>
              <a:rPr lang="en-US" altLang="zh-CN" sz="1800" dirty="0"/>
              <a:t> + "&gt;" + "\r\n").</a:t>
            </a:r>
            <a:r>
              <a:rPr lang="en-US" altLang="zh-CN" sz="1800" dirty="0" err="1"/>
              <a:t>getBytes</a:t>
            </a:r>
            <a:r>
              <a:rPr lang="en-US" altLang="zh-CN" sz="1800" dirty="0"/>
              <a:t>());</a:t>
            </a:r>
          </a:p>
          <a:p>
            <a:pPr algn="l"/>
            <a:r>
              <a:rPr lang="en-US" altLang="zh-CN" sz="1800" dirty="0" err="1"/>
              <a:t>socketOut.write</a:t>
            </a:r>
            <a:r>
              <a:rPr lang="en-US" altLang="zh-CN" sz="1800" dirty="0"/>
              <a:t>(("DATA" + "\r\n").</a:t>
            </a:r>
            <a:r>
              <a:rPr lang="en-US" altLang="zh-CN" sz="1800" dirty="0" err="1"/>
              <a:t>getBytes</a:t>
            </a:r>
            <a:r>
              <a:rPr lang="en-US" altLang="zh-CN" sz="1800" dirty="0"/>
              <a:t>());</a:t>
            </a:r>
          </a:p>
          <a:p>
            <a:pPr algn="l"/>
            <a:r>
              <a:rPr lang="en-US" altLang="zh-CN" sz="1800" dirty="0" err="1"/>
              <a:t>socketOut.write</a:t>
            </a:r>
            <a:r>
              <a:rPr lang="en-US" altLang="zh-CN" sz="1800" dirty="0"/>
              <a:t>(("SUBJECT:" + </a:t>
            </a:r>
            <a:r>
              <a:rPr lang="en-US" altLang="zh-CN" sz="1800" dirty="0" err="1"/>
              <a:t>email_subject</a:t>
            </a:r>
            <a:r>
              <a:rPr lang="en-US" altLang="zh-CN" sz="1800" dirty="0"/>
              <a:t> + "\r\n").</a:t>
            </a:r>
            <a:r>
              <a:rPr lang="en-US" altLang="zh-CN" sz="1800" dirty="0" err="1"/>
              <a:t>getBytes</a:t>
            </a:r>
            <a:r>
              <a:rPr lang="en-US" altLang="zh-CN" sz="1800" dirty="0"/>
              <a:t>());</a:t>
            </a:r>
          </a:p>
          <a:p>
            <a:pPr algn="l"/>
            <a:r>
              <a:rPr lang="en-US" altLang="zh-CN" sz="1800" dirty="0" err="1"/>
              <a:t>socketOut.write</a:t>
            </a:r>
            <a:r>
              <a:rPr lang="en-US" altLang="zh-CN" sz="1800" dirty="0"/>
              <a:t>((</a:t>
            </a:r>
            <a:r>
              <a:rPr lang="en-US" altLang="zh-CN" sz="1800" dirty="0" err="1"/>
              <a:t>email_body</a:t>
            </a:r>
            <a:r>
              <a:rPr lang="en-US" altLang="zh-CN" sz="1800" dirty="0"/>
              <a:t> + "\r\n").</a:t>
            </a:r>
            <a:r>
              <a:rPr lang="en-US" altLang="zh-CN" sz="1800" dirty="0" err="1"/>
              <a:t>getBytes</a:t>
            </a:r>
            <a:r>
              <a:rPr lang="en-US" altLang="zh-CN" sz="1800" dirty="0"/>
              <a:t>());</a:t>
            </a:r>
          </a:p>
          <a:p>
            <a:pPr algn="l"/>
            <a:r>
              <a:rPr lang="en-US" altLang="zh-CN" sz="1800" dirty="0" err="1"/>
              <a:t>socketOut.write</a:t>
            </a:r>
            <a:r>
              <a:rPr lang="en-US" altLang="zh-CN" sz="1800" dirty="0"/>
              <a:t>(("." + "\r\n").</a:t>
            </a:r>
            <a:r>
              <a:rPr lang="en-US" altLang="zh-CN" sz="1800" dirty="0" err="1"/>
              <a:t>getBytes</a:t>
            </a:r>
            <a:r>
              <a:rPr lang="en-US" altLang="zh-CN" sz="1800" dirty="0"/>
              <a:t>());</a:t>
            </a:r>
          </a:p>
          <a:p>
            <a:pPr algn="l"/>
            <a:r>
              <a:rPr lang="en-US" altLang="zh-CN" sz="1800" dirty="0" err="1"/>
              <a:t>socketOut.write</a:t>
            </a:r>
            <a:r>
              <a:rPr lang="en-US" altLang="zh-CN" sz="1800" dirty="0"/>
              <a:t>(("QUIT" + "\r\n").</a:t>
            </a:r>
            <a:r>
              <a:rPr lang="en-US" altLang="zh-CN" sz="1800" dirty="0" err="1"/>
              <a:t>getBytes</a:t>
            </a:r>
            <a:r>
              <a:rPr lang="en-US" altLang="zh-CN" sz="1800" dirty="0"/>
              <a:t>());</a:t>
            </a:r>
          </a:p>
          <a:p>
            <a:pPr algn="l"/>
            <a:endParaRPr lang="en-US" altLang="zh-CN" sz="1800" dirty="0" smtClean="0"/>
          </a:p>
        </p:txBody>
      </p:sp>
    </p:spTree>
    <p:extLst>
      <p:ext uri="{BB962C8B-B14F-4D97-AF65-F5344CB8AC3E}">
        <p14:creationId xmlns:p14="http://schemas.microsoft.com/office/powerpoint/2010/main" val="3305520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dirty="0" smtClean="0"/>
              <a:t>Exception</a:t>
            </a:r>
          </a:p>
          <a:p>
            <a:pPr marL="0" indent="0">
              <a:buFont typeface="Arial" panose="020B0604020202020204" pitchFamily="34" charset="0"/>
              <a:buNone/>
            </a:pPr>
            <a:r>
              <a:rPr lang="en-CA" altLang="en-US" sz="2000" dirty="0" smtClean="0"/>
              <a:t>Thread</a:t>
            </a:r>
          </a:p>
          <a:p>
            <a:pPr marL="0" indent="0">
              <a:buFont typeface="Arial" panose="020B0604020202020204" pitchFamily="34" charset="0"/>
              <a:buNone/>
            </a:pPr>
            <a:r>
              <a:rPr lang="en-CA" altLang="en-US" sz="2000" dirty="0" smtClean="0"/>
              <a:t>XML</a:t>
            </a:r>
          </a:p>
          <a:p>
            <a:pPr marL="0" indent="0">
              <a:buFont typeface="Arial" panose="020B0604020202020204" pitchFamily="34" charset="0"/>
              <a:buNone/>
            </a:pPr>
            <a:r>
              <a:rPr lang="en-CA" altLang="en-US" sz="2000" dirty="0" smtClean="0"/>
              <a:t>JSON</a:t>
            </a:r>
          </a:p>
          <a:p>
            <a:pPr marL="0" indent="0">
              <a:buFont typeface="Arial" panose="020B0604020202020204" pitchFamily="34" charset="0"/>
              <a:buNone/>
            </a:pPr>
            <a:r>
              <a:rPr lang="en-CA" altLang="en-US" sz="2000" smtClean="0"/>
              <a:t>MAVEN</a:t>
            </a:r>
            <a:endParaRPr lang="en-CA" altLang="en-US" sz="2000" dirty="0" smtClean="0"/>
          </a:p>
        </p:txBody>
      </p:sp>
    </p:spTree>
    <p:extLst>
      <p:ext uri="{BB962C8B-B14F-4D97-AF65-F5344CB8AC3E}">
        <p14:creationId xmlns:p14="http://schemas.microsoft.com/office/powerpoint/2010/main" val="17221391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4175403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51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网</a:t>
            </a:r>
            <a:r>
              <a:rPr lang="zh-CN" altLang="en-US" sz="1800" dirty="0"/>
              <a:t>络层</a:t>
            </a:r>
          </a:p>
          <a:p>
            <a:pPr algn="l"/>
            <a:r>
              <a:rPr lang="zh-CN" altLang="en-US" sz="1800" dirty="0"/>
              <a:t>网络层负责在源和终点之间建立连接</a:t>
            </a:r>
            <a:r>
              <a:rPr lang="en-US" altLang="zh-CN" sz="1800" dirty="0"/>
              <a:t>;</a:t>
            </a:r>
          </a:p>
          <a:p>
            <a:pPr algn="l"/>
            <a:r>
              <a:rPr lang="zh-CN" altLang="en-US" sz="1800" dirty="0"/>
              <a:t>可以理解为，此处需要确定计算机的位置，怎么确定？</a:t>
            </a:r>
            <a:r>
              <a:rPr lang="en-US" altLang="zh-CN" sz="1800" dirty="0"/>
              <a:t>IPv4</a:t>
            </a:r>
            <a:r>
              <a:rPr lang="zh-CN" altLang="en-US" sz="1800" dirty="0"/>
              <a:t>，</a:t>
            </a:r>
            <a:r>
              <a:rPr lang="en-US" altLang="zh-CN" sz="1800" dirty="0"/>
              <a:t>IPv6</a:t>
            </a:r>
            <a:r>
              <a:rPr lang="zh-CN" altLang="en-US" sz="1800" dirty="0"/>
              <a:t>！</a:t>
            </a:r>
          </a:p>
          <a:p>
            <a:pPr algn="l"/>
            <a:r>
              <a:rPr lang="zh-CN" altLang="en-US" sz="1800" dirty="0"/>
              <a:t>在 计算机网络中进行通信的两个计算机之间可能会经过很多个数据链路，也可能还要经过很多通信子网。网络层的任务就是选择合适的网间路由和交换结点， 确保数据及时传送。网络层将数据链路层提供的帧组成数据包，包中封装有网络层包头，其中含有逻辑地址信息</a:t>
            </a:r>
            <a:r>
              <a:rPr lang="en-US" altLang="zh-CN" sz="1800" dirty="0"/>
              <a:t>- -</a:t>
            </a:r>
            <a:r>
              <a:rPr lang="zh-CN" altLang="en-US" sz="1800" dirty="0"/>
              <a:t>源站点和目的站点地址的网络地址。如 果你在谈论一个</a:t>
            </a:r>
            <a:r>
              <a:rPr lang="en-US" altLang="zh-CN" sz="1800" dirty="0"/>
              <a:t>IP</a:t>
            </a:r>
            <a:r>
              <a:rPr lang="zh-CN" altLang="en-US" sz="1800" dirty="0"/>
              <a:t>地址，那么你是在处理第</a:t>
            </a:r>
            <a:r>
              <a:rPr lang="en-US" altLang="zh-CN" sz="1800" dirty="0"/>
              <a:t>3</a:t>
            </a:r>
            <a:r>
              <a:rPr lang="zh-CN" altLang="en-US" sz="1800" dirty="0"/>
              <a:t>层的问题，这是“数据包”问题，而不是第</a:t>
            </a:r>
            <a:r>
              <a:rPr lang="en-US" altLang="zh-CN" sz="1800" dirty="0"/>
              <a:t>2</a:t>
            </a:r>
            <a:r>
              <a:rPr lang="zh-CN" altLang="en-US" sz="1800" dirty="0"/>
              <a:t>层的“帧”。</a:t>
            </a:r>
            <a:r>
              <a:rPr lang="en-US" altLang="zh-CN" sz="1800" dirty="0"/>
              <a:t>IP</a:t>
            </a:r>
            <a:r>
              <a:rPr lang="zh-CN" altLang="en-US" sz="1800" dirty="0"/>
              <a:t>是第</a:t>
            </a:r>
            <a:r>
              <a:rPr lang="en-US" altLang="zh-CN" sz="1800" dirty="0"/>
              <a:t>3</a:t>
            </a:r>
            <a:r>
              <a:rPr lang="zh-CN" altLang="en-US" sz="1800" dirty="0"/>
              <a:t>层问题的一部分，此外还有一些路由协议和地 址解析协议（</a:t>
            </a:r>
            <a:r>
              <a:rPr lang="en-US" altLang="zh-CN" sz="1800" dirty="0"/>
              <a:t>ARP</a:t>
            </a:r>
            <a:r>
              <a:rPr lang="zh-CN" altLang="en-US" sz="1800" dirty="0"/>
              <a:t>）。有关路由的一切事情都在这第</a:t>
            </a:r>
            <a:r>
              <a:rPr lang="en-US" altLang="zh-CN" sz="1800" dirty="0"/>
              <a:t>3</a:t>
            </a:r>
            <a:r>
              <a:rPr lang="zh-CN" altLang="en-US" sz="1800" dirty="0"/>
              <a:t>层处理。地址解析和路由是</a:t>
            </a:r>
            <a:r>
              <a:rPr lang="en-US" altLang="zh-CN" sz="1800" dirty="0"/>
              <a:t>3</a:t>
            </a:r>
            <a:r>
              <a:rPr lang="zh-CN" altLang="en-US" sz="1800" dirty="0"/>
              <a:t>层的重要目的。网络层还可以实现拥塞控制、网际互连等功能。在这一层，数据的单位称为数据包（</a:t>
            </a:r>
            <a:r>
              <a:rPr lang="en-US" altLang="zh-CN" sz="1800" dirty="0"/>
              <a:t>packet</a:t>
            </a:r>
            <a:r>
              <a:rPr lang="zh-CN" altLang="en-US" sz="1800" dirty="0"/>
              <a:t>）。网络层协议的代表包括：</a:t>
            </a:r>
            <a:r>
              <a:rPr lang="en-US" altLang="zh-CN" sz="1800" dirty="0"/>
              <a:t>IP</a:t>
            </a:r>
            <a:r>
              <a:rPr lang="zh-CN" altLang="en-US" sz="1800" dirty="0"/>
              <a:t>、</a:t>
            </a:r>
            <a:r>
              <a:rPr lang="en-US" altLang="zh-CN" sz="1800" dirty="0"/>
              <a:t>IPX</a:t>
            </a:r>
            <a:r>
              <a:rPr lang="zh-CN" altLang="en-US" sz="1800" dirty="0"/>
              <a:t>、</a:t>
            </a:r>
            <a:r>
              <a:rPr lang="en-US" altLang="zh-CN" sz="1800" dirty="0"/>
              <a:t>RIP</a:t>
            </a:r>
            <a:r>
              <a:rPr lang="zh-CN" altLang="en-US" sz="1800" dirty="0"/>
              <a:t>、</a:t>
            </a:r>
            <a:r>
              <a:rPr lang="en-US" altLang="zh-CN" sz="1800" dirty="0"/>
              <a:t>OSPF</a:t>
            </a:r>
            <a:r>
              <a:rPr lang="zh-CN" altLang="en-US" sz="1800" dirty="0"/>
              <a:t>等。</a:t>
            </a:r>
            <a:endParaRPr lang="en-US" sz="1800" dirty="0"/>
          </a:p>
          <a:p>
            <a:pPr algn="l"/>
            <a:endParaRPr lang="en-CA" sz="1800" dirty="0"/>
          </a:p>
        </p:txBody>
      </p:sp>
    </p:spTree>
    <p:extLst>
      <p:ext uri="{BB962C8B-B14F-4D97-AF65-F5344CB8AC3E}">
        <p14:creationId xmlns:p14="http://schemas.microsoft.com/office/powerpoint/2010/main" val="1418103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2693430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dirty="0" smtClean="0"/>
              <a:t>检查异常与非检查异常</a:t>
            </a:r>
          </a:p>
          <a:p>
            <a:pPr marL="0" indent="0">
              <a:buFont typeface="Arial" panose="020B0604020202020204" pitchFamily="34" charset="0"/>
              <a:buNone/>
            </a:pPr>
            <a:r>
              <a:rPr lang="zh-CN" altLang="en-US" sz="2000" dirty="0" smtClean="0"/>
              <a:t>通常我们所说的异常指的都是</a:t>
            </a:r>
            <a:r>
              <a:rPr lang="en-CA" altLang="zh-CN" sz="2000" dirty="0" smtClean="0"/>
              <a:t>Exception</a:t>
            </a:r>
            <a:r>
              <a:rPr lang="zh-CN" altLang="en-US" sz="2000" dirty="0" smtClean="0"/>
              <a:t>的子类，它们具体可以分为两大类</a:t>
            </a:r>
            <a:r>
              <a:rPr lang="zh-CN" altLang="en-CA" sz="2000" dirty="0" smtClean="0"/>
              <a:t>，</a:t>
            </a:r>
            <a:r>
              <a:rPr lang="en-CA" altLang="zh-CN" sz="2000" dirty="0" smtClean="0"/>
              <a:t>Exception</a:t>
            </a:r>
            <a:r>
              <a:rPr lang="zh-CN" altLang="en-US" sz="2000" dirty="0" smtClean="0"/>
              <a:t>的子类和</a:t>
            </a:r>
            <a:r>
              <a:rPr lang="en-CA" altLang="zh-CN" sz="2000" dirty="0" err="1" smtClean="0"/>
              <a:t>RuntimeException</a:t>
            </a:r>
            <a:r>
              <a:rPr lang="zh-CN" altLang="en-US" sz="2000" dirty="0" smtClean="0"/>
              <a:t>的子类，它们分别对应着检查异常和非检查异常。</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smtClean="0"/>
              <a:t>Checked exception</a:t>
            </a:r>
          </a:p>
          <a:p>
            <a:pPr marL="0" indent="0">
              <a:buFont typeface="Arial" panose="020B0604020202020204" pitchFamily="34" charset="0"/>
              <a:buNone/>
            </a:pPr>
            <a:r>
              <a:rPr lang="zh-CN" altLang="en-US" sz="2000" dirty="0" smtClean="0"/>
              <a:t>检查异常，继承自</a:t>
            </a:r>
            <a:r>
              <a:rPr lang="en-CA" altLang="zh-CN" sz="2000" dirty="0" smtClean="0"/>
              <a:t>Exception</a:t>
            </a:r>
            <a:r>
              <a:rPr lang="zh-CN" altLang="en-US" sz="2000" dirty="0" smtClean="0"/>
              <a:t>类。对于检查异常，</a:t>
            </a:r>
            <a:r>
              <a:rPr lang="en-CA" altLang="zh-CN" sz="2000" dirty="0" smtClean="0"/>
              <a:t>Java</a:t>
            </a:r>
            <a:r>
              <a:rPr lang="zh-CN" altLang="en-US" sz="2000" dirty="0" smtClean="0"/>
              <a:t>强制我们必须进行处理。对于抛出检查异常的</a:t>
            </a:r>
            <a:r>
              <a:rPr lang="en-CA" altLang="zh-CN" sz="2000" dirty="0" smtClean="0"/>
              <a:t>API</a:t>
            </a:r>
            <a:r>
              <a:rPr lang="zh-CN" altLang="en-US" sz="2000" dirty="0" smtClean="0"/>
              <a:t>我们有两种处理方式：</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zh-CN" altLang="en-US" sz="2000" dirty="0" smtClean="0"/>
              <a:t>对抛出检查异常的</a:t>
            </a:r>
            <a:r>
              <a:rPr lang="en-CA" altLang="zh-CN" sz="2000" dirty="0" smtClean="0"/>
              <a:t>API</a:t>
            </a:r>
            <a:r>
              <a:rPr lang="zh-CN" altLang="en-US" sz="2000" dirty="0" smtClean="0"/>
              <a:t>进程</a:t>
            </a:r>
            <a:r>
              <a:rPr lang="en-CA" altLang="zh-CN" sz="2000" dirty="0" smtClean="0"/>
              <a:t>try catch</a:t>
            </a:r>
          </a:p>
          <a:p>
            <a:pPr marL="0" indent="0">
              <a:buFont typeface="Arial" panose="020B0604020202020204" pitchFamily="34" charset="0"/>
              <a:buNone/>
            </a:pPr>
            <a:r>
              <a:rPr lang="zh-CN" altLang="en-US" sz="2000" dirty="0" smtClean="0"/>
              <a:t>继续把检查异常往上抛</a:t>
            </a:r>
          </a:p>
          <a:p>
            <a:pPr marL="0" indent="0">
              <a:buFont typeface="Arial" panose="020B0604020202020204" pitchFamily="34" charset="0"/>
              <a:buNone/>
            </a:pPr>
            <a:r>
              <a:rPr lang="zh-CN" altLang="en-US" sz="2000" dirty="0" smtClean="0"/>
              <a:t>常见的检查异常有：</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err="1" smtClean="0"/>
              <a:t>SQLException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IOException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InterruptedException</a:t>
            </a:r>
            <a:endParaRPr lang="en-CA" altLang="en-US" sz="2000" dirty="0" smtClean="0"/>
          </a:p>
        </p:txBody>
      </p:sp>
    </p:spTree>
    <p:extLst>
      <p:ext uri="{BB962C8B-B14F-4D97-AF65-F5344CB8AC3E}">
        <p14:creationId xmlns:p14="http://schemas.microsoft.com/office/powerpoint/2010/main" val="2750849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3238173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979444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2455076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754914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911460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2421931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77500" lnSpcReduction="20000"/>
          </a:bodyPr>
          <a:lstStyle/>
          <a:p>
            <a:pPr marL="0" indent="0">
              <a:buFont typeface="Arial" panose="020B0604020202020204" pitchFamily="34" charset="0"/>
              <a:buNone/>
            </a:pPr>
            <a:r>
              <a:rPr lang="en-CA" altLang="zh-CN" sz="2000" dirty="0" smtClean="0"/>
              <a:t>public class Main {</a:t>
            </a:r>
          </a:p>
          <a:p>
            <a:pPr marL="0" indent="0">
              <a:buFont typeface="Arial" panose="020B0604020202020204" pitchFamily="34" charset="0"/>
              <a:buNone/>
            </a:pPr>
            <a:r>
              <a:rPr lang="en-CA" altLang="zh-CN" sz="2000" dirty="0" smtClean="0"/>
              <a:t>    public static void main(String[] </a:t>
            </a:r>
            <a:r>
              <a:rPr lang="en-CA" altLang="zh-CN" sz="2000" dirty="0" err="1" smtClean="0"/>
              <a:t>args</a:t>
            </a:r>
            <a:r>
              <a:rPr lang="en-CA" altLang="zh-CN" sz="2000" dirty="0" smtClean="0"/>
              <a:t>) {</a:t>
            </a:r>
          </a:p>
          <a:p>
            <a:pPr marL="0" indent="0">
              <a:buFont typeface="Arial" panose="020B0604020202020204" pitchFamily="34" charset="0"/>
              <a:buNone/>
            </a:pPr>
            <a:r>
              <a:rPr lang="en-CA" altLang="zh-CN" sz="2000" dirty="0" smtClean="0"/>
              <a:t>        try {</a:t>
            </a:r>
          </a:p>
          <a:p>
            <a:pPr marL="0" indent="0">
              <a:buFont typeface="Arial" panose="020B0604020202020204" pitchFamily="34" charset="0"/>
              <a:buNone/>
            </a:pPr>
            <a:r>
              <a:rPr lang="en-CA" altLang="zh-CN" sz="2000" dirty="0" smtClean="0"/>
              <a:t>            </a:t>
            </a:r>
            <a:r>
              <a:rPr lang="en-CA" altLang="zh-CN" sz="2000" dirty="0" err="1" smtClean="0"/>
              <a:t>int</a:t>
            </a:r>
            <a:r>
              <a:rPr lang="en-CA" altLang="zh-CN" sz="2000" dirty="0" smtClean="0"/>
              <a:t>[] data = new </a:t>
            </a:r>
            <a:r>
              <a:rPr lang="en-CA" altLang="zh-CN" sz="2000" dirty="0" err="1" smtClean="0"/>
              <a:t>int</a:t>
            </a:r>
            <a:r>
              <a:rPr lang="en-CA" altLang="zh-CN" sz="2000" dirty="0" smtClean="0"/>
              <a:t>[]{1,2,3};</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getDataByIndex</a:t>
            </a:r>
            <a:r>
              <a:rPr lang="en-CA" altLang="zh-CN" sz="2000" dirty="0" smtClean="0"/>
              <a:t>(-1,data));</a:t>
            </a:r>
          </a:p>
          <a:p>
            <a:pPr marL="0" indent="0">
              <a:buFont typeface="Arial" panose="020B0604020202020204" pitchFamily="34" charset="0"/>
              <a:buNone/>
            </a:pPr>
            <a:r>
              <a:rPr lang="en-CA" altLang="zh-CN" sz="2000" dirty="0" smtClean="0"/>
              <a:t>        } catch (Exception e) {</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e.getMessage</a:t>
            </a:r>
            <a:r>
              <a:rPr lang="en-CA" altLang="zh-CN" sz="2000" dirty="0" smtClean="0"/>
              <a:t>());</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public static </a:t>
            </a:r>
            <a:r>
              <a:rPr lang="en-CA" altLang="zh-CN" sz="2000" dirty="0" err="1" smtClean="0"/>
              <a:t>int</a:t>
            </a:r>
            <a:r>
              <a:rPr lang="en-CA" altLang="zh-CN" sz="2000" dirty="0" smtClean="0"/>
              <a:t> </a:t>
            </a:r>
            <a:r>
              <a:rPr lang="en-CA" altLang="zh-CN" sz="2000" dirty="0" err="1" smtClean="0"/>
              <a:t>getDataByIndex</a:t>
            </a:r>
            <a:r>
              <a:rPr lang="en-CA" altLang="zh-CN" sz="2000" dirty="0" smtClean="0"/>
              <a:t>(</a:t>
            </a:r>
            <a:r>
              <a:rPr lang="en-CA" altLang="zh-CN" sz="2000" dirty="0" err="1" smtClean="0"/>
              <a:t>int</a:t>
            </a:r>
            <a:r>
              <a:rPr lang="en-CA" altLang="zh-CN" sz="2000" dirty="0" smtClean="0"/>
              <a:t> </a:t>
            </a:r>
            <a:r>
              <a:rPr lang="en-CA" altLang="zh-CN" sz="2000" dirty="0" err="1" smtClean="0"/>
              <a:t>index,int</a:t>
            </a:r>
            <a:r>
              <a:rPr lang="en-CA" altLang="zh-CN" sz="2000" dirty="0" smtClean="0"/>
              <a:t>[] data) {</a:t>
            </a:r>
          </a:p>
          <a:p>
            <a:pPr marL="0" indent="0">
              <a:buFont typeface="Arial" panose="020B0604020202020204" pitchFamily="34" charset="0"/>
              <a:buNone/>
            </a:pPr>
            <a:r>
              <a:rPr lang="en-CA" altLang="zh-CN" sz="2000" dirty="0" smtClean="0"/>
              <a:t>        if(index&lt;0||index&gt;=</a:t>
            </a:r>
            <a:r>
              <a:rPr lang="en-CA" altLang="zh-CN" sz="2000" dirty="0" err="1" smtClean="0"/>
              <a:t>data.length</a:t>
            </a:r>
            <a:r>
              <a:rPr lang="en-CA" altLang="zh-CN" sz="2000" dirty="0" smtClean="0"/>
              <a:t>){</a:t>
            </a:r>
          </a:p>
          <a:p>
            <a:pPr marL="0" indent="0">
              <a:buFont typeface="Arial" panose="020B0604020202020204" pitchFamily="34" charset="0"/>
              <a:buNone/>
            </a:pPr>
            <a:r>
              <a:rPr lang="en-CA" altLang="zh-CN" sz="2000" dirty="0" smtClean="0"/>
              <a:t>            throw new </a:t>
            </a:r>
            <a:r>
              <a:rPr lang="en-CA" altLang="zh-CN" sz="2000" dirty="0" err="1" smtClean="0"/>
              <a:t>ArrayIndexOutOfBoundsException</a:t>
            </a:r>
            <a:r>
              <a:rPr lang="en-CA" altLang="zh-CN" sz="2000" dirty="0" smtClean="0"/>
              <a:t>("</a:t>
            </a:r>
            <a:r>
              <a:rPr lang="zh-CN" altLang="en-US" sz="2000" dirty="0" smtClean="0"/>
              <a:t>数组下标越界</a:t>
            </a:r>
            <a:r>
              <a:rPr lang="en-US" altLang="zh-CN" sz="2000" dirty="0" smtClean="0"/>
              <a:t>");</a:t>
            </a:r>
          </a:p>
          <a:p>
            <a:pPr marL="0" indent="0">
              <a:buFont typeface="Arial" panose="020B0604020202020204" pitchFamily="34" charset="0"/>
              <a:buNone/>
            </a:pPr>
            <a:r>
              <a:rPr lang="en-US" altLang="zh-CN" sz="2000" dirty="0"/>
              <a:t> </a:t>
            </a:r>
            <a:r>
              <a:rPr lang="en-US" altLang="zh-CN" sz="2000" dirty="0" smtClean="0"/>
              <a:t>           </a:t>
            </a:r>
            <a:r>
              <a:rPr lang="en-US" altLang="zh-CN" sz="2000" dirty="0" err="1" smtClean="0"/>
              <a:t>System.out.println</a:t>
            </a:r>
            <a:r>
              <a:rPr lang="en-US" altLang="zh-CN" sz="2000" dirty="0" smtClean="0"/>
              <a:t>(“fatal errors!”);</a:t>
            </a:r>
          </a:p>
          <a:p>
            <a:pPr marL="0" indent="0">
              <a:buFont typeface="Arial" panose="020B0604020202020204" pitchFamily="34" charset="0"/>
              <a:buNone/>
            </a:pPr>
            <a:r>
              <a:rPr lang="en-US" altLang="zh-CN" sz="2000" dirty="0"/>
              <a:t> </a:t>
            </a:r>
            <a:r>
              <a:rPr lang="en-US" altLang="zh-CN" sz="2000" dirty="0" smtClean="0"/>
              <a:t>       }</a:t>
            </a:r>
          </a:p>
          <a:p>
            <a:pPr marL="0" indent="0">
              <a:buFont typeface="Arial" panose="020B0604020202020204" pitchFamily="34" charset="0"/>
              <a:buNone/>
            </a:pPr>
            <a:r>
              <a:rPr lang="en-US" altLang="zh-CN" sz="2000" dirty="0" smtClean="0"/>
              <a:t>        </a:t>
            </a:r>
            <a:r>
              <a:rPr lang="en-CA" altLang="zh-CN" sz="2000" dirty="0" smtClean="0"/>
              <a:t>return data[index];</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a:t>
            </a:r>
            <a:endParaRPr lang="en-CA" altLang="en-US" sz="2000" dirty="0" smtClean="0"/>
          </a:p>
        </p:txBody>
      </p:sp>
    </p:spTree>
    <p:extLst>
      <p:ext uri="{BB962C8B-B14F-4D97-AF65-F5344CB8AC3E}">
        <p14:creationId xmlns:p14="http://schemas.microsoft.com/office/powerpoint/2010/main" val="1850261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48986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传</a:t>
            </a:r>
            <a:r>
              <a:rPr lang="zh-CN" altLang="en-US" sz="1800" dirty="0"/>
              <a:t>输层</a:t>
            </a:r>
          </a:p>
          <a:p>
            <a:pPr algn="l"/>
            <a:r>
              <a:rPr lang="zh-CN" altLang="en-US" sz="1800" dirty="0"/>
              <a:t>传输层向高层􏰁提供可靠的端到端的网络数据流服务。</a:t>
            </a:r>
          </a:p>
          <a:p>
            <a:pPr algn="l"/>
            <a:r>
              <a:rPr lang="zh-CN" altLang="en-US" sz="1800" dirty="0"/>
              <a:t>可以理解为：每一个应用程序都会在网卡注册一个端口号，该层就是端口与端口的通信！常用的（</a:t>
            </a:r>
            <a:r>
              <a:rPr lang="en-US" altLang="zh-CN" sz="1800" dirty="0"/>
              <a:t>TCP</a:t>
            </a:r>
            <a:r>
              <a:rPr lang="zh-CN" altLang="en-US" sz="1800" dirty="0"/>
              <a:t>／</a:t>
            </a:r>
            <a:r>
              <a:rPr lang="en-US" altLang="zh-CN" sz="1800" dirty="0"/>
              <a:t>IP</a:t>
            </a:r>
            <a:r>
              <a:rPr lang="zh-CN" altLang="en-US" sz="1800" dirty="0"/>
              <a:t>）协议</a:t>
            </a:r>
            <a:r>
              <a:rPr lang="zh-CN" altLang="en-US" sz="1800" dirty="0" smtClean="0"/>
              <a:t>；</a:t>
            </a:r>
            <a:endParaRPr lang="en-US" altLang="zh-CN" sz="1800" dirty="0" smtClean="0"/>
          </a:p>
          <a:p>
            <a:pPr algn="l"/>
            <a:r>
              <a:rPr lang="zh-CN" altLang="en-US" sz="1800" dirty="0"/>
              <a:t>第</a:t>
            </a:r>
            <a:r>
              <a:rPr lang="en-US" altLang="zh-CN" sz="1800" dirty="0"/>
              <a:t>4</a:t>
            </a:r>
            <a:r>
              <a:rPr lang="zh-CN" altLang="en-US" sz="1800" dirty="0"/>
              <a:t>层的数据单元也称作数据包（</a:t>
            </a:r>
            <a:r>
              <a:rPr lang="en-US" altLang="zh-CN" sz="1800" dirty="0"/>
              <a:t>packets</a:t>
            </a:r>
            <a:r>
              <a:rPr lang="zh-CN" altLang="en-US" sz="1800" dirty="0"/>
              <a:t>）。但是，当你谈论</a:t>
            </a:r>
            <a:r>
              <a:rPr lang="en-US" altLang="zh-CN" sz="1800" dirty="0"/>
              <a:t>TCP</a:t>
            </a:r>
            <a:r>
              <a:rPr lang="zh-CN" altLang="en-US" sz="1800" dirty="0"/>
              <a:t>等具体的协议时又有特殊的叫法，</a:t>
            </a:r>
            <a:r>
              <a:rPr lang="en-US" altLang="zh-CN" sz="1800" dirty="0"/>
              <a:t>TCP</a:t>
            </a:r>
            <a:r>
              <a:rPr lang="zh-CN" altLang="en-US" sz="1800" dirty="0"/>
              <a:t>的数据单元称为段 （</a:t>
            </a:r>
            <a:r>
              <a:rPr lang="en-US" altLang="zh-CN" sz="1800" dirty="0"/>
              <a:t>segments</a:t>
            </a:r>
            <a:r>
              <a:rPr lang="zh-CN" altLang="en-US" sz="1800" dirty="0"/>
              <a:t>）而</a:t>
            </a:r>
            <a:r>
              <a:rPr lang="en-US" altLang="zh-CN" sz="1800" dirty="0"/>
              <a:t>UDP</a:t>
            </a:r>
            <a:r>
              <a:rPr lang="zh-CN" altLang="en-US" sz="1800" dirty="0"/>
              <a:t>协议的数据单元称为“数据报（</a:t>
            </a:r>
            <a:r>
              <a:rPr lang="en-US" altLang="zh-CN" sz="1800" dirty="0"/>
              <a:t>datagrams</a:t>
            </a:r>
            <a:r>
              <a:rPr lang="zh-CN" altLang="en-US" sz="1800" dirty="0"/>
              <a:t>）”。这个层负责获取全部信息，因此，它必须跟踪数据单元碎片、乱序到达的 数据包和其它在传输过程中可能发生的危险。第</a:t>
            </a:r>
            <a:r>
              <a:rPr lang="en-US" altLang="zh-CN" sz="1800" dirty="0"/>
              <a:t>4</a:t>
            </a:r>
            <a:r>
              <a:rPr lang="zh-CN" altLang="en-US" sz="1800" dirty="0"/>
              <a:t>层为上层提供端到端（最终用户到最终用户）的透明的、可靠的数据传输服务。所为透明的传输是指在通信过程中 传输层对上层屏蔽了通信传输系统的具体细节。传输层协议的代表包括：</a:t>
            </a:r>
            <a:r>
              <a:rPr lang="en-US" altLang="zh-CN" sz="1800" dirty="0"/>
              <a:t>TCP</a:t>
            </a:r>
            <a:r>
              <a:rPr lang="zh-CN" altLang="en-US" sz="1800" dirty="0"/>
              <a:t>、</a:t>
            </a:r>
            <a:r>
              <a:rPr lang="en-US" altLang="zh-CN" sz="1800" dirty="0"/>
              <a:t>UDP</a:t>
            </a:r>
            <a:r>
              <a:rPr lang="zh-CN" altLang="en-US" sz="1800" dirty="0"/>
              <a:t>、</a:t>
            </a:r>
            <a:r>
              <a:rPr lang="en-US" altLang="zh-CN" sz="1800" dirty="0"/>
              <a:t>SPX</a:t>
            </a:r>
            <a:r>
              <a:rPr lang="zh-CN" altLang="en-US" sz="1800" dirty="0"/>
              <a:t>等。</a:t>
            </a:r>
          </a:p>
          <a:p>
            <a:pPr algn="l"/>
            <a:r>
              <a:rPr lang="zh-CN" altLang="en-US" sz="1800" dirty="0"/>
              <a:t>会话层</a:t>
            </a:r>
          </a:p>
          <a:p>
            <a:pPr algn="l"/>
            <a:r>
              <a:rPr lang="zh-CN" altLang="en-US" sz="1800" dirty="0"/>
              <a:t>会话层建立、管理和终止表示层与实体之间的通信会话；</a:t>
            </a:r>
          </a:p>
          <a:p>
            <a:pPr algn="l"/>
            <a:r>
              <a:rPr lang="zh-CN" altLang="en-US" sz="1800" dirty="0"/>
              <a:t>建立一个连接（自动的手机信息、自动的网络寻址）</a:t>
            </a:r>
            <a:r>
              <a:rPr lang="en-US" altLang="zh-CN" sz="1800" dirty="0"/>
              <a:t>;</a:t>
            </a:r>
          </a:p>
          <a:p>
            <a:pPr algn="l"/>
            <a:r>
              <a:rPr lang="zh-CN" altLang="en-US" sz="1800" dirty="0"/>
              <a:t>在会话层及以上的高层次中，数据传送的单位不再另外命名，而是统称为报文。会话层不参与具体的传输，它提供包括访问验证和会话管理在内的建立和维护应用之间通信的机制。如服务器验证用户登录便是由会话层完成的。</a:t>
            </a:r>
            <a:endParaRPr lang="en-CA" sz="1800" dirty="0"/>
          </a:p>
        </p:txBody>
      </p:sp>
    </p:spTree>
    <p:extLst>
      <p:ext uri="{BB962C8B-B14F-4D97-AF65-F5344CB8AC3E}">
        <p14:creationId xmlns:p14="http://schemas.microsoft.com/office/powerpoint/2010/main" val="12005172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559342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621255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9740798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31911510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下面的列表是 </a:t>
            </a:r>
            <a:r>
              <a:rPr lang="en-CA" altLang="en-US" sz="2000" dirty="0" err="1" smtClean="0"/>
              <a:t>Throwable</a:t>
            </a:r>
            <a:r>
              <a:rPr lang="en-CA" altLang="en-US" sz="2000" dirty="0" smtClean="0"/>
              <a:t> </a:t>
            </a:r>
            <a:r>
              <a:rPr lang="zh-CN" altLang="en-US" sz="2000" dirty="0" smtClean="0"/>
              <a:t>类的主要方法</a:t>
            </a:r>
            <a:r>
              <a:rPr lang="en-US" altLang="zh-CN" sz="2000" dirty="0" smtClean="0"/>
              <a:t>:</a:t>
            </a:r>
          </a:p>
          <a:p>
            <a:pPr marL="0" indent="0">
              <a:buFont typeface="Arial" panose="020B0604020202020204" pitchFamily="34" charset="0"/>
              <a:buNone/>
            </a:pPr>
            <a:r>
              <a:rPr lang="zh-CN" altLang="en-US" sz="2000" dirty="0" smtClean="0"/>
              <a:t>序号	方法及说明</a:t>
            </a:r>
          </a:p>
          <a:p>
            <a:pPr marL="0" indent="0">
              <a:buFont typeface="Arial" panose="020B0604020202020204" pitchFamily="34" charset="0"/>
              <a:buNone/>
            </a:pPr>
            <a:r>
              <a:rPr lang="en-US" altLang="zh-CN" sz="2000" dirty="0" smtClean="0"/>
              <a:t>1	</a:t>
            </a:r>
            <a:r>
              <a:rPr lang="en-CA" altLang="en-US" sz="2000" dirty="0" smtClean="0"/>
              <a:t>public String </a:t>
            </a:r>
            <a:r>
              <a:rPr lang="en-CA" altLang="en-US" sz="2000" dirty="0" err="1" smtClean="0"/>
              <a:t>getMessage</a:t>
            </a:r>
            <a:r>
              <a:rPr lang="en-CA" altLang="en-US" sz="2000" dirty="0" smtClean="0"/>
              <a:t>()</a:t>
            </a:r>
          </a:p>
          <a:p>
            <a:pPr marL="0" indent="0">
              <a:buFont typeface="Arial" panose="020B0604020202020204" pitchFamily="34" charset="0"/>
              <a:buNone/>
            </a:pPr>
            <a:r>
              <a:rPr lang="zh-CN" altLang="en-US" sz="2000" dirty="0" smtClean="0"/>
              <a:t>返回关于发生的异常的详细信息。这个消息在</a:t>
            </a:r>
            <a:r>
              <a:rPr lang="en-CA" altLang="en-US" sz="2000" dirty="0" err="1" smtClean="0"/>
              <a:t>Throwable</a:t>
            </a:r>
            <a:r>
              <a:rPr lang="en-CA" altLang="en-US" sz="2000" dirty="0" smtClean="0"/>
              <a:t> </a:t>
            </a:r>
            <a:r>
              <a:rPr lang="zh-CN" altLang="en-US" sz="2000" dirty="0" smtClean="0"/>
              <a:t>类的构造函数中初始化了。</a:t>
            </a:r>
          </a:p>
          <a:p>
            <a:pPr marL="0" indent="0">
              <a:buFont typeface="Arial" panose="020B0604020202020204" pitchFamily="34" charset="0"/>
              <a:buNone/>
            </a:pPr>
            <a:r>
              <a:rPr lang="en-US" altLang="zh-CN" sz="2000" dirty="0" smtClean="0"/>
              <a:t>2	</a:t>
            </a:r>
            <a:r>
              <a:rPr lang="en-CA" altLang="en-US" sz="2000" dirty="0" smtClean="0"/>
              <a:t>public </a:t>
            </a:r>
            <a:r>
              <a:rPr lang="en-CA" altLang="en-US" sz="2000" dirty="0" err="1" smtClean="0"/>
              <a:t>Throwable</a:t>
            </a:r>
            <a:r>
              <a:rPr lang="en-CA" altLang="en-US" sz="2000" dirty="0" smtClean="0"/>
              <a:t> </a:t>
            </a:r>
            <a:r>
              <a:rPr lang="en-CA" altLang="en-US" sz="2000" dirty="0" err="1" smtClean="0"/>
              <a:t>getCause</a:t>
            </a:r>
            <a:r>
              <a:rPr lang="en-CA" altLang="en-US" sz="2000" dirty="0" smtClean="0"/>
              <a:t>()</a:t>
            </a:r>
          </a:p>
          <a:p>
            <a:pPr marL="0" indent="0">
              <a:buFont typeface="Arial" panose="020B0604020202020204" pitchFamily="34" charset="0"/>
              <a:buNone/>
            </a:pPr>
            <a:r>
              <a:rPr lang="zh-CN" altLang="en-US" sz="2000" dirty="0" smtClean="0"/>
              <a:t>返回一个</a:t>
            </a:r>
            <a:r>
              <a:rPr lang="en-CA" altLang="en-US" sz="2000" dirty="0" err="1" smtClean="0"/>
              <a:t>Throwable</a:t>
            </a:r>
            <a:r>
              <a:rPr lang="en-CA" altLang="en-US" sz="2000" dirty="0" smtClean="0"/>
              <a:t> </a:t>
            </a:r>
            <a:r>
              <a:rPr lang="zh-CN" altLang="en-US" sz="2000" dirty="0" smtClean="0"/>
              <a:t>对象代表异常原因。</a:t>
            </a:r>
          </a:p>
          <a:p>
            <a:pPr marL="0" indent="0">
              <a:buFont typeface="Arial" panose="020B0604020202020204" pitchFamily="34" charset="0"/>
              <a:buNone/>
            </a:pPr>
            <a:r>
              <a:rPr lang="en-US" altLang="zh-CN" sz="2000" dirty="0" smtClean="0"/>
              <a:t>3	</a:t>
            </a:r>
            <a:r>
              <a:rPr lang="en-CA" altLang="en-US" sz="2000" dirty="0" smtClean="0"/>
              <a:t>public String </a:t>
            </a:r>
            <a:r>
              <a:rPr lang="en-CA" altLang="en-US" sz="2000" dirty="0" err="1" smtClean="0"/>
              <a:t>toString</a:t>
            </a:r>
            <a:r>
              <a:rPr lang="en-CA" altLang="en-US" sz="2000" dirty="0" smtClean="0"/>
              <a:t>()</a:t>
            </a:r>
          </a:p>
          <a:p>
            <a:pPr marL="0" indent="0">
              <a:buFont typeface="Arial" panose="020B0604020202020204" pitchFamily="34" charset="0"/>
              <a:buNone/>
            </a:pPr>
            <a:r>
              <a:rPr lang="zh-CN" altLang="en-US" sz="2000" dirty="0" smtClean="0"/>
              <a:t>使用</a:t>
            </a:r>
            <a:r>
              <a:rPr lang="en-CA" altLang="en-US" sz="2000" dirty="0" err="1" smtClean="0"/>
              <a:t>getMessage</a:t>
            </a:r>
            <a:r>
              <a:rPr lang="en-CA" altLang="en-US" sz="2000" dirty="0" smtClean="0"/>
              <a:t>()</a:t>
            </a:r>
            <a:r>
              <a:rPr lang="zh-CN" altLang="en-US" sz="2000" dirty="0" smtClean="0"/>
              <a:t>的结果返回类的串级名字。</a:t>
            </a:r>
          </a:p>
          <a:p>
            <a:pPr marL="0" indent="0">
              <a:buFont typeface="Arial" panose="020B0604020202020204" pitchFamily="34" charset="0"/>
              <a:buNone/>
            </a:pPr>
            <a:r>
              <a:rPr lang="en-US" altLang="zh-CN" sz="2000" dirty="0" smtClean="0"/>
              <a:t>4	</a:t>
            </a:r>
            <a:r>
              <a:rPr lang="en-CA" altLang="en-US" sz="2000" dirty="0" smtClean="0"/>
              <a:t>public void </a:t>
            </a:r>
            <a:r>
              <a:rPr lang="en-CA" altLang="en-US" sz="2000" dirty="0" err="1" smtClean="0"/>
              <a:t>printStackTrace</a:t>
            </a:r>
            <a:r>
              <a:rPr lang="en-CA" altLang="en-US" sz="2000" dirty="0" smtClean="0"/>
              <a:t>()</a:t>
            </a:r>
          </a:p>
          <a:p>
            <a:pPr marL="0" indent="0">
              <a:buFont typeface="Arial" panose="020B0604020202020204" pitchFamily="34" charset="0"/>
              <a:buNone/>
            </a:pPr>
            <a:r>
              <a:rPr lang="zh-CN" altLang="en-US" sz="2000" dirty="0" smtClean="0"/>
              <a:t>打印</a:t>
            </a:r>
            <a:r>
              <a:rPr lang="en-CA" altLang="en-US" sz="2000" dirty="0" err="1" smtClean="0"/>
              <a:t>toString</a:t>
            </a:r>
            <a:r>
              <a:rPr lang="en-CA" altLang="en-US" sz="2000" dirty="0" smtClean="0"/>
              <a:t>()</a:t>
            </a:r>
            <a:r>
              <a:rPr lang="zh-CN" altLang="en-US" sz="2000" dirty="0" smtClean="0"/>
              <a:t>结果和栈层次到</a:t>
            </a:r>
            <a:r>
              <a:rPr lang="en-CA" altLang="en-US" sz="2000" dirty="0" err="1" smtClean="0"/>
              <a:t>System.err</a:t>
            </a:r>
            <a:r>
              <a:rPr lang="en-CA" altLang="en-US" sz="2000" dirty="0" smtClean="0"/>
              <a:t>，</a:t>
            </a:r>
            <a:r>
              <a:rPr lang="zh-CN" altLang="en-US" sz="2000" dirty="0" smtClean="0"/>
              <a:t>即错误输出流。</a:t>
            </a:r>
          </a:p>
          <a:p>
            <a:pPr marL="0" indent="0">
              <a:buFont typeface="Arial" panose="020B0604020202020204" pitchFamily="34" charset="0"/>
              <a:buNone/>
            </a:pPr>
            <a:r>
              <a:rPr lang="en-US" altLang="zh-CN" sz="2000" dirty="0" smtClean="0"/>
              <a:t>5	</a:t>
            </a:r>
            <a:r>
              <a:rPr lang="en-CA" altLang="en-US" sz="2000" dirty="0" smtClean="0"/>
              <a:t>public </a:t>
            </a:r>
            <a:r>
              <a:rPr lang="en-CA" altLang="en-US" sz="2000" dirty="0" err="1" smtClean="0"/>
              <a:t>StackTraceElement</a:t>
            </a:r>
            <a:r>
              <a:rPr lang="en-CA" altLang="en-US" sz="2000" dirty="0" smtClean="0"/>
              <a:t> [] </a:t>
            </a:r>
            <a:r>
              <a:rPr lang="en-CA" altLang="en-US" sz="2000" dirty="0" err="1" smtClean="0"/>
              <a:t>getStackTrace</a:t>
            </a:r>
            <a:r>
              <a:rPr lang="en-CA" altLang="en-US" sz="2000" dirty="0" smtClean="0"/>
              <a:t>()</a:t>
            </a:r>
          </a:p>
          <a:p>
            <a:pPr marL="0" indent="0">
              <a:buFont typeface="Arial" panose="020B0604020202020204" pitchFamily="34" charset="0"/>
              <a:buNone/>
            </a:pPr>
            <a:r>
              <a:rPr lang="zh-CN" altLang="en-US" sz="2000" dirty="0" smtClean="0"/>
              <a:t>返回一个包含堆栈层次的数组。下标为</a:t>
            </a:r>
            <a:r>
              <a:rPr lang="en-US" altLang="zh-CN" sz="2000" dirty="0" smtClean="0"/>
              <a:t>0</a:t>
            </a:r>
            <a:r>
              <a:rPr lang="zh-CN" altLang="en-US" sz="2000" dirty="0" smtClean="0"/>
              <a:t>的元素代表栈顶，最后一个元素代表方法调用堆栈的栈底。</a:t>
            </a:r>
          </a:p>
          <a:p>
            <a:pPr marL="0" indent="0">
              <a:buFont typeface="Arial" panose="020B0604020202020204" pitchFamily="34" charset="0"/>
              <a:buNone/>
            </a:pPr>
            <a:r>
              <a:rPr lang="en-US" altLang="zh-CN" sz="2000" dirty="0" smtClean="0"/>
              <a:t>6	</a:t>
            </a:r>
            <a:r>
              <a:rPr lang="en-CA" altLang="en-US" sz="2000" dirty="0" smtClean="0"/>
              <a:t>public </a:t>
            </a:r>
            <a:r>
              <a:rPr lang="en-CA" altLang="en-US" sz="2000" dirty="0" err="1" smtClean="0"/>
              <a:t>Throwable</a:t>
            </a:r>
            <a:r>
              <a:rPr lang="en-CA" altLang="en-US" sz="2000" dirty="0" smtClean="0"/>
              <a:t> </a:t>
            </a:r>
            <a:r>
              <a:rPr lang="en-CA" altLang="en-US" sz="2000" dirty="0" err="1" smtClean="0"/>
              <a:t>fillInStackTrace</a:t>
            </a:r>
            <a:r>
              <a:rPr lang="en-CA" altLang="en-US" sz="2000" dirty="0" smtClean="0"/>
              <a:t>()</a:t>
            </a:r>
          </a:p>
          <a:p>
            <a:pPr marL="0" indent="0">
              <a:buFont typeface="Arial" panose="020B0604020202020204" pitchFamily="34" charset="0"/>
              <a:buNone/>
            </a:pPr>
            <a:r>
              <a:rPr lang="zh-CN" altLang="en-US" sz="2000" dirty="0" smtClean="0"/>
              <a:t>用当前的调用栈层次填充</a:t>
            </a:r>
            <a:r>
              <a:rPr lang="en-CA" altLang="en-US" sz="2000" dirty="0" err="1" smtClean="0"/>
              <a:t>Throwable</a:t>
            </a:r>
            <a:r>
              <a:rPr lang="en-CA" altLang="en-US" sz="2000" dirty="0" smtClean="0"/>
              <a:t> </a:t>
            </a:r>
            <a:r>
              <a:rPr lang="zh-CN" altLang="en-US" sz="2000" dirty="0" smtClean="0"/>
              <a:t>对象栈层次，添加到栈层次任何先前信息中。</a:t>
            </a:r>
            <a:endParaRPr lang="en-CA" altLang="en-US" sz="2000" dirty="0" smtClean="0"/>
          </a:p>
        </p:txBody>
      </p:sp>
    </p:spTree>
    <p:extLst>
      <p:ext uri="{BB962C8B-B14F-4D97-AF65-F5344CB8AC3E}">
        <p14:creationId xmlns:p14="http://schemas.microsoft.com/office/powerpoint/2010/main" val="3259563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17351148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33736658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4461097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6857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3392045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表</a:t>
            </a:r>
            <a:r>
              <a:rPr lang="zh-CN" altLang="en-US" sz="1800" dirty="0"/>
              <a:t>示层</a:t>
            </a:r>
            <a:r>
              <a:rPr lang="en-US" altLang="zh-CN" sz="1800" dirty="0"/>
              <a:t>:</a:t>
            </a:r>
          </a:p>
          <a:p>
            <a:pPr algn="l"/>
            <a:r>
              <a:rPr lang="zh-CN" altLang="en-US" sz="1800" dirty="0"/>
              <a:t>表示层􏰁供多种功能用于应用层数据编码和转化</a:t>
            </a:r>
            <a:r>
              <a:rPr lang="en-US" altLang="zh-CN" sz="1800" dirty="0"/>
              <a:t>,</a:t>
            </a:r>
            <a:r>
              <a:rPr lang="zh-CN" altLang="en-US" sz="1800" dirty="0"/>
              <a:t>以确保以一个系统应用层发送的信息 可以被另一个系统应用层识别</a:t>
            </a:r>
            <a:r>
              <a:rPr lang="en-US" altLang="zh-CN" sz="1800" dirty="0"/>
              <a:t>;</a:t>
            </a:r>
          </a:p>
          <a:p>
            <a:pPr algn="l"/>
            <a:r>
              <a:rPr lang="zh-CN" altLang="en-US" sz="1800" dirty="0"/>
              <a:t>可以理解为：解决不同系统之间的通信，</a:t>
            </a:r>
            <a:r>
              <a:rPr lang="en-US" altLang="zh-CN" sz="1800" dirty="0" err="1"/>
              <a:t>eg</a:t>
            </a:r>
            <a:r>
              <a:rPr lang="zh-CN" altLang="en-US" sz="1800" dirty="0"/>
              <a:t>：</a:t>
            </a:r>
            <a:r>
              <a:rPr lang="en-US" altLang="zh-CN" sz="1800" dirty="0"/>
              <a:t>Linux</a:t>
            </a:r>
            <a:r>
              <a:rPr lang="zh-CN" altLang="en-US" sz="1800" dirty="0"/>
              <a:t>下的</a:t>
            </a:r>
            <a:r>
              <a:rPr lang="en-US" altLang="zh-CN" sz="1800" dirty="0"/>
              <a:t>QQ</a:t>
            </a:r>
            <a:r>
              <a:rPr lang="zh-CN" altLang="en-US" sz="1800" dirty="0"/>
              <a:t>和</a:t>
            </a:r>
            <a:r>
              <a:rPr lang="en-US" altLang="zh-CN" sz="1800" dirty="0"/>
              <a:t>Windows</a:t>
            </a:r>
            <a:r>
              <a:rPr lang="zh-CN" altLang="en-US" sz="1800" dirty="0"/>
              <a:t>下的</a:t>
            </a:r>
            <a:r>
              <a:rPr lang="en-US" altLang="zh-CN" sz="1800" dirty="0"/>
              <a:t>QQ</a:t>
            </a:r>
            <a:r>
              <a:rPr lang="zh-CN" altLang="en-US" sz="1800" dirty="0"/>
              <a:t>可以通信</a:t>
            </a:r>
            <a:r>
              <a:rPr lang="zh-CN" altLang="en-US" sz="1800" dirty="0" smtClean="0"/>
              <a:t>；</a:t>
            </a:r>
            <a:endParaRPr lang="en-US" altLang="zh-CN" sz="1800" dirty="0" smtClean="0"/>
          </a:p>
          <a:p>
            <a:pPr algn="l"/>
            <a:r>
              <a:rPr lang="zh-CN" altLang="en-US" sz="1800" dirty="0"/>
              <a:t>这一层主要解决拥护信息的语法表示问题。它将欲交换的数据从适合于某一用户的抽象语法，转换为适合于</a:t>
            </a:r>
            <a:r>
              <a:rPr lang="en-US" altLang="zh-CN" sz="1800" dirty="0"/>
              <a:t>OSI</a:t>
            </a:r>
            <a:r>
              <a:rPr lang="zh-CN" altLang="en-US" sz="1800" dirty="0"/>
              <a:t>系统内部使用的传送语法。即提供格式化的表示和转换数据服务。数据的压缩和解压缩， 加密和解密等工作都由表示层负责。</a:t>
            </a:r>
          </a:p>
          <a:p>
            <a:pPr algn="l"/>
            <a:r>
              <a:rPr lang="zh-CN" altLang="en-US" sz="1800" dirty="0"/>
              <a:t>应用层</a:t>
            </a:r>
            <a:r>
              <a:rPr lang="en-US" altLang="zh-CN" sz="1800" dirty="0"/>
              <a:t>:</a:t>
            </a:r>
          </a:p>
          <a:p>
            <a:pPr algn="l"/>
            <a:r>
              <a:rPr lang="en-US" altLang="zh-CN" sz="1800" dirty="0"/>
              <a:t>OSI </a:t>
            </a:r>
            <a:r>
              <a:rPr lang="zh-CN" altLang="en-US" sz="1800" dirty="0"/>
              <a:t>的应用层协议包括文件的传输、访问及管理协议</a:t>
            </a:r>
            <a:r>
              <a:rPr lang="en-US" altLang="zh-CN" sz="1800" dirty="0"/>
              <a:t>(FTAM) ,</a:t>
            </a:r>
            <a:r>
              <a:rPr lang="zh-CN" altLang="en-US" sz="1800" dirty="0"/>
              <a:t>以及文件虚拟终端协议</a:t>
            </a:r>
            <a:r>
              <a:rPr lang="en-US" altLang="zh-CN" sz="1800" dirty="0"/>
              <a:t>(VIP)</a:t>
            </a:r>
            <a:r>
              <a:rPr lang="zh-CN" altLang="en-US" sz="1800" dirty="0"/>
              <a:t>和公用管理系统信息</a:t>
            </a:r>
            <a:r>
              <a:rPr lang="en-US" altLang="zh-CN" sz="1800" dirty="0"/>
              <a:t>(CMIP)</a:t>
            </a:r>
            <a:r>
              <a:rPr lang="zh-CN" altLang="en-US" sz="1800" dirty="0"/>
              <a:t>等</a:t>
            </a:r>
            <a:r>
              <a:rPr lang="en-US" altLang="zh-CN" sz="1800" dirty="0"/>
              <a:t>;</a:t>
            </a:r>
          </a:p>
          <a:p>
            <a:pPr algn="l"/>
            <a:r>
              <a:rPr lang="zh-CN" altLang="en-US" sz="1800" dirty="0"/>
              <a:t>规定数据的传输协议</a:t>
            </a:r>
            <a:r>
              <a:rPr lang="zh-CN" altLang="en-US" sz="1800" dirty="0" smtClean="0"/>
              <a:t>；</a:t>
            </a:r>
            <a:endParaRPr lang="en-US" altLang="zh-CN" sz="1800" dirty="0" smtClean="0"/>
          </a:p>
          <a:p>
            <a:pPr algn="l"/>
            <a:r>
              <a:rPr lang="zh-CN" altLang="en-US" sz="1800" dirty="0"/>
              <a:t>应用层为操作系统或网络应用程序提供访问网络服务的接口。应用层协议的代表包括：</a:t>
            </a:r>
            <a:r>
              <a:rPr lang="en-US" altLang="zh-CN" sz="1800" dirty="0"/>
              <a:t>Telnet</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SNMP</a:t>
            </a:r>
            <a:r>
              <a:rPr lang="zh-CN" altLang="en-US" sz="1800" dirty="0"/>
              <a:t>等。</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28187202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41783014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17210278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26408178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37486909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8026008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2201959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046740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5408366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27014148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13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20711</Words>
  <Application>Microsoft Office PowerPoint</Application>
  <PresentationFormat>Widescreen</PresentationFormat>
  <Paragraphs>1092</Paragraphs>
  <Slides>134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134</vt:i4>
      </vt:variant>
    </vt:vector>
  </HeadingPairs>
  <TitlesOfParts>
    <vt:vector size="139"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305</cp:revision>
  <dcterms:created xsi:type="dcterms:W3CDTF">2017-02-14T13:11:35Z</dcterms:created>
  <dcterms:modified xsi:type="dcterms:W3CDTF">2017-07-06T16:43:10Z</dcterms:modified>
</cp:coreProperties>
</file>