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3" r:id="rId2"/>
    <p:sldId id="504" r:id="rId3"/>
    <p:sldId id="505" r:id="rId4"/>
    <p:sldId id="506" r:id="rId5"/>
    <p:sldId id="508" r:id="rId6"/>
    <p:sldId id="509" r:id="rId7"/>
    <p:sldId id="510" r:id="rId8"/>
    <p:sldId id="512" r:id="rId9"/>
    <p:sldId id="376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9" r:id="rId20"/>
    <p:sldId id="470" r:id="rId21"/>
    <p:sldId id="471" r:id="rId22"/>
    <p:sldId id="472" r:id="rId23"/>
    <p:sldId id="473" r:id="rId24"/>
    <p:sldId id="464" r:id="rId25"/>
    <p:sldId id="468" r:id="rId26"/>
    <p:sldId id="454" r:id="rId27"/>
    <p:sldId id="365" r:id="rId28"/>
    <p:sldId id="366" r:id="rId29"/>
    <p:sldId id="382" r:id="rId30"/>
    <p:sldId id="474" r:id="rId31"/>
    <p:sldId id="475" r:id="rId32"/>
    <p:sldId id="476" r:id="rId33"/>
    <p:sldId id="479" r:id="rId34"/>
    <p:sldId id="480" r:id="rId35"/>
    <p:sldId id="481" r:id="rId36"/>
    <p:sldId id="4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23/testMavenWeb/TestServlet1" TargetMode="External"/><Relationship Id="rId2" Type="http://schemas.openxmlformats.org/officeDocument/2006/relationships/hyperlink" Target="http://localhost:8123/testMavenWeb/index.j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875" y="363986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/>
              <a:t>jin.qian.canada@gmail.com</a:t>
            </a:r>
            <a:r>
              <a:rPr lang="zh-CN" altLang="en-US" dirty="0"/>
              <a:t>钱老师报名、答疑微信号：</a:t>
            </a:r>
            <a:r>
              <a:rPr lang="en-CA" dirty="0" err="1"/>
              <a:t>qianjincanada</a:t>
            </a:r>
            <a:r>
              <a:rPr lang="en-CA" dirty="0"/>
              <a:t>，</a:t>
            </a:r>
            <a:r>
              <a:rPr lang="zh-CN" altLang="en-US" dirty="0"/>
              <a:t>或扫描以下二维码添加：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5" y="1925663"/>
            <a:ext cx="6084646" cy="567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1" y="2370712"/>
            <a:ext cx="4368800" cy="43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一、静态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页面：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、在静态</a:t>
            </a:r>
            <a:r>
              <a:rPr lang="en-US" altLang="zh-CN" sz="1800" dirty="0"/>
              <a:t>Web</a:t>
            </a:r>
            <a:r>
              <a:rPr lang="zh-CN" altLang="en-US" sz="1800" dirty="0"/>
              <a:t>程序中，客户端使用</a:t>
            </a:r>
            <a:r>
              <a:rPr lang="en-US" altLang="zh-CN" sz="1800" dirty="0"/>
              <a:t>Web</a:t>
            </a:r>
            <a:r>
              <a:rPr lang="zh-CN" altLang="en-US" sz="1800" dirty="0"/>
              <a:t>浏览器（</a:t>
            </a:r>
            <a:r>
              <a:rPr lang="en-US" altLang="zh-CN" sz="1800" dirty="0"/>
              <a:t>IE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等）经过网络</a:t>
            </a:r>
            <a:r>
              <a:rPr lang="en-US" altLang="zh-CN" sz="1800" dirty="0"/>
              <a:t>(Network)</a:t>
            </a:r>
            <a:r>
              <a:rPr lang="zh-CN" altLang="en-US" sz="1800" dirty="0"/>
              <a:t>连接到服务器上，使用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协议发起一个请求（</a:t>
            </a:r>
            <a:r>
              <a:rPr lang="en-US" altLang="zh-CN" sz="1800" dirty="0"/>
              <a:t>Request</a:t>
            </a:r>
            <a:r>
              <a:rPr lang="zh-CN" altLang="en-US" sz="1800" dirty="0"/>
              <a:t>），告诉服务器我现在需要得到哪个页面，所有的请求交给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服务器根据用户的需要，从文件系统（存放了所有静态页面的磁盘）取出内容。之后通过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服务器返回给客户端，客户端接收到内容之后经过浏览器渲染解析，得到显示的效果。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、为了让静态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页面显示更加好看，使用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／</a:t>
            </a:r>
            <a:r>
              <a:rPr lang="en-US" altLang="zh-CN" sz="1800" dirty="0"/>
              <a:t>VBScript</a:t>
            </a:r>
            <a:r>
              <a:rPr lang="zh-CN" altLang="en-US" sz="1800" dirty="0"/>
              <a:t>／</a:t>
            </a:r>
            <a:r>
              <a:rPr lang="en-US" altLang="zh-CN" sz="1800" dirty="0"/>
              <a:t>ajax</a:t>
            </a:r>
            <a:r>
              <a:rPr lang="zh-CN" altLang="en-US" sz="1800" dirty="0"/>
              <a:t>（</a:t>
            </a:r>
            <a:r>
              <a:rPr lang="en-US" altLang="zh-CN" sz="1800" dirty="0"/>
              <a:t>AJAX</a:t>
            </a:r>
            <a:r>
              <a:rPr lang="zh-CN" altLang="en-US" sz="1800" dirty="0"/>
              <a:t>即“</a:t>
            </a:r>
            <a:r>
              <a:rPr lang="en-US" altLang="zh-CN" sz="1800" dirty="0"/>
              <a:t>Asynchronous 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 And XML”</a:t>
            </a:r>
            <a:r>
              <a:rPr lang="zh-CN" altLang="en-US" sz="1800" dirty="0"/>
              <a:t>（异步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和</a:t>
            </a:r>
            <a:r>
              <a:rPr lang="en-US" altLang="zh-CN" sz="1800" dirty="0"/>
              <a:t>XML</a:t>
            </a:r>
            <a:r>
              <a:rPr lang="zh-CN" altLang="en-US" sz="1800" dirty="0"/>
              <a:t>），是指一种创建交互式网页应用的网页开发技术。）但是这些特效都是在客户端上借助于浏览器展现给用户的，所以在服务器上本身并没有任何的变化。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无法连接数据库；</a:t>
            </a:r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资源开发技术：</a:t>
            </a:r>
            <a:r>
              <a:rPr lang="en-US" altLang="zh-CN" sz="1800" dirty="0"/>
              <a:t>HTML</a:t>
            </a:r>
            <a:r>
              <a:rPr lang="zh-CN" altLang="en-US" sz="1800" dirty="0"/>
              <a:t>；</a:t>
            </a:r>
          </a:p>
          <a:p>
            <a:pPr algn="l"/>
            <a:r>
              <a:rPr lang="en-US" altLang="zh-CN" sz="1800" dirty="0"/>
              <a:t>5</a:t>
            </a:r>
            <a:r>
              <a:rPr lang="zh-CN" altLang="en-US" sz="1800" dirty="0"/>
              <a:t>、由于现在的</a:t>
            </a:r>
            <a:r>
              <a:rPr lang="en-US" altLang="zh-CN" sz="1800" dirty="0"/>
              <a:t>web</a:t>
            </a:r>
            <a:r>
              <a:rPr lang="zh-CN" altLang="en-US" sz="1800" dirty="0"/>
              <a:t>页面中，大量使用</a:t>
            </a:r>
            <a:r>
              <a:rPr lang="en-US" altLang="zh-CN" sz="1800" dirty="0"/>
              <a:t>JS</a:t>
            </a:r>
            <a:r>
              <a:rPr lang="zh-CN" altLang="en-US" sz="1800" dirty="0"/>
              <a:t>，导致浏览器打开页面，就会占用大量的内存，服务端的压力是减轻了，但压力转移到了客户端。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23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二、动态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页面：</a:t>
            </a:r>
          </a:p>
          <a:p>
            <a:pPr algn="l"/>
            <a:r>
              <a:rPr lang="zh-CN" altLang="en-US" sz="1800" dirty="0"/>
              <a:t>动态</a:t>
            </a:r>
            <a:r>
              <a:rPr lang="en-US" altLang="zh-CN" sz="1800" dirty="0"/>
              <a:t>WEB</a:t>
            </a:r>
            <a:r>
              <a:rPr lang="zh-CN" altLang="en-US" sz="1800" dirty="0"/>
              <a:t>中，程序依然使用客户端和服务端，客户端依然使用浏览器（</a:t>
            </a:r>
            <a:r>
              <a:rPr lang="en-US" altLang="zh-CN" sz="1800" dirty="0"/>
              <a:t>IE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等），通过网络</a:t>
            </a:r>
            <a:r>
              <a:rPr lang="en-US" altLang="zh-CN" sz="1800" dirty="0"/>
              <a:t>(Network)</a:t>
            </a:r>
            <a:r>
              <a:rPr lang="zh-CN" altLang="en-US" sz="1800" dirty="0"/>
              <a:t>连接到服务器上，使用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协议发起请求（</a:t>
            </a:r>
            <a:r>
              <a:rPr lang="en-US" altLang="zh-CN" sz="1800" dirty="0"/>
              <a:t>Request</a:t>
            </a:r>
            <a:r>
              <a:rPr lang="zh-CN" altLang="en-US" sz="1800" dirty="0"/>
              <a:t>），现在的所有请求都先经过一个</a:t>
            </a:r>
            <a:r>
              <a:rPr lang="en-US" altLang="zh-CN" sz="1800" dirty="0"/>
              <a:t>WEB Server</a:t>
            </a:r>
            <a:r>
              <a:rPr lang="zh-CN" altLang="en-US" sz="1800" dirty="0"/>
              <a:t>来处理。</a:t>
            </a:r>
          </a:p>
          <a:p>
            <a:pPr algn="l"/>
            <a:r>
              <a:rPr lang="zh-CN" altLang="en-US" sz="1800" dirty="0"/>
              <a:t>如果客户端请求的是静态资源</a:t>
            </a:r>
            <a:r>
              <a:rPr lang="en-US" altLang="zh-CN" sz="1800" dirty="0"/>
              <a:t>(*.</a:t>
            </a:r>
            <a:r>
              <a:rPr lang="en-US" altLang="zh-CN" sz="1800" dirty="0" err="1"/>
              <a:t>htm</a:t>
            </a:r>
            <a:r>
              <a:rPr lang="zh-CN" altLang="en-US" sz="1800" dirty="0"/>
              <a:t>或者是*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htm</a:t>
            </a:r>
            <a:r>
              <a:rPr lang="en-US" altLang="zh-CN" sz="1800" dirty="0"/>
              <a:t>)</a:t>
            </a:r>
            <a:r>
              <a:rPr lang="zh-CN" altLang="en-US" sz="1800" dirty="0"/>
              <a:t>，则将请求直接转交给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服务器从文件系统中取出内容，发送回客户端浏览器进行解析执行。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如果客户端请求的是动态资源（*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、*</a:t>
            </a:r>
            <a:r>
              <a:rPr lang="en-US" altLang="zh-CN" sz="1800" dirty="0"/>
              <a:t>.asp/*.</a:t>
            </a:r>
            <a:r>
              <a:rPr lang="en-US" altLang="zh-CN" sz="1800" dirty="0" err="1"/>
              <a:t>aspx</a:t>
            </a:r>
            <a:r>
              <a:rPr lang="zh-CN" altLang="en-US" sz="1800" dirty="0"/>
              <a:t>、*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），则先将请求转交给</a:t>
            </a:r>
            <a:r>
              <a:rPr lang="en-US" altLang="zh-CN" sz="1800" dirty="0"/>
              <a:t>WEB Container(WEB</a:t>
            </a:r>
            <a:r>
              <a:rPr lang="zh-CN" altLang="en-US" sz="1800" dirty="0"/>
              <a:t>容器</a:t>
            </a:r>
            <a:r>
              <a:rPr lang="en-US" altLang="zh-CN" sz="1800" dirty="0"/>
              <a:t>)</a:t>
            </a:r>
            <a:r>
              <a:rPr lang="zh-CN" altLang="en-US" sz="1800" dirty="0"/>
              <a:t>，在</a:t>
            </a:r>
            <a:r>
              <a:rPr lang="en-US" altLang="zh-CN" sz="1800" dirty="0"/>
              <a:t>WEB Container</a:t>
            </a:r>
            <a:r>
              <a:rPr lang="zh-CN" altLang="en-US" sz="1800" dirty="0"/>
              <a:t>中连接数据库，从数据库中取出数据等一系列操作后动态拼凑页面的展示内容，拼凑页面的展示内容后，把所有的展示内容交给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服务器，之后通过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服务器将内容发送回客户端浏览器进行解析执行。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937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1026" name="Picture 2" descr="http://images2015.cnblogs.com/blog/1035591/201610/1035591-20161013090832625-1431001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0243"/>
            <a:ext cx="115062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、静态页面就是设计者把页面上所有东西都设定好、做死了，然后放上去，不管是谁在任何时候看到的页面内容都是一样的，一成不变（除非手动修改页面内容）。静态</a:t>
            </a:r>
            <a:r>
              <a:rPr lang="en-US" altLang="zh-CN" sz="1800" dirty="0"/>
              <a:t>html</a:t>
            </a:r>
            <a:r>
              <a:rPr lang="zh-CN" altLang="en-US" sz="1800" dirty="0"/>
              <a:t>页面文件，可以直接用本地的浏览器打开。比如：</a:t>
            </a:r>
            <a:r>
              <a:rPr lang="en-US" altLang="zh-CN" sz="1800" dirty="0"/>
              <a:t>file:///Users/Phil/Documents/DevOps/HBuilderProjects/testJSP/index.html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动态页面的内容一般都是依靠服务器端的程序来生成的，不同人、不同时候访问页面，显示的内容都可能不同。网页设计者在写好服务器端的页面程序后，不需要手工控制，页面内容会按照页面程序的安排自动更改变换。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是</a:t>
            </a:r>
            <a:r>
              <a:rPr lang="en-US" altLang="zh-CN" sz="1800" dirty="0"/>
              <a:t>w3c</a:t>
            </a:r>
            <a:r>
              <a:rPr lang="zh-CN" altLang="en-US" sz="1800" dirty="0"/>
              <a:t>规范的一种网页书写格式，是一种统一协议语言，静态网页。我们上网看的网页都是大部分都是基于</a:t>
            </a:r>
            <a:r>
              <a:rPr lang="en-US" altLang="zh-CN" sz="1800" dirty="0"/>
              <a:t>html</a:t>
            </a:r>
            <a:r>
              <a:rPr lang="zh-CN" altLang="en-US" sz="1800" dirty="0"/>
              <a:t>语言的。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是一种基于动态语言，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可以实现</a:t>
            </a:r>
            <a:r>
              <a:rPr lang="en-US" altLang="zh-CN" sz="1800" dirty="0"/>
              <a:t>html</a:t>
            </a:r>
            <a:r>
              <a:rPr lang="zh-CN" altLang="en-US" sz="1800" dirty="0"/>
              <a:t>的所有任</a:t>
            </a:r>
            <a:r>
              <a:rPr lang="zh-CN" altLang="en-US" sz="1800" dirty="0" smtClean="0"/>
              <a:t>务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（</a:t>
            </a:r>
            <a:r>
              <a:rPr lang="en-US" altLang="zh-CN" sz="1800" dirty="0"/>
              <a:t>Hypertext Markup Language</a:t>
            </a:r>
            <a:r>
              <a:rPr lang="zh-CN" altLang="en-US" sz="1800" dirty="0"/>
              <a:t>）文本标记语言，它是静态页面，和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一样解释性语言，为什么说是解释性语言呢？因为，只要你有一个浏览器那么它就可以正常显示出来，而不需要指定的编译工具，只需在</a:t>
            </a:r>
            <a:r>
              <a:rPr lang="en-US" altLang="zh-CN" sz="1800" dirty="0"/>
              <a:t>TXT</a:t>
            </a:r>
            <a:r>
              <a:rPr lang="zh-CN" altLang="en-US" sz="1800" dirty="0"/>
              <a:t>文档中写上</a:t>
            </a:r>
            <a:r>
              <a:rPr lang="en-US" altLang="zh-CN" sz="1800" dirty="0"/>
              <a:t>HTML</a:t>
            </a:r>
            <a:r>
              <a:rPr lang="zh-CN" altLang="en-US" sz="1800" dirty="0"/>
              <a:t>标记就可以正常显示。</a:t>
            </a:r>
          </a:p>
          <a:p>
            <a:pPr algn="l"/>
            <a:r>
              <a:rPr lang="en-US" altLang="zh-CN" sz="1800" dirty="0"/>
              <a:t>JSP</a:t>
            </a:r>
            <a:r>
              <a:rPr lang="zh-CN" altLang="en-US" sz="1800" dirty="0"/>
              <a:t>（</a:t>
            </a:r>
            <a:r>
              <a:rPr lang="en-US" altLang="zh-CN" sz="1800" dirty="0"/>
              <a:t>Java Server Page</a:t>
            </a:r>
            <a:r>
              <a:rPr lang="zh-CN" altLang="en-US" sz="1800" dirty="0"/>
              <a:t>）是</a:t>
            </a:r>
            <a:r>
              <a:rPr lang="en-US" altLang="zh-CN" sz="1800" dirty="0"/>
              <a:t>Java</a:t>
            </a:r>
            <a:r>
              <a:rPr lang="zh-CN" altLang="en-US" sz="1800" dirty="0"/>
              <a:t>服务端的页面，所以它是动态的，它是需要经过</a:t>
            </a:r>
            <a:r>
              <a:rPr lang="en-US" altLang="zh-CN" sz="1800" dirty="0"/>
              <a:t>JDK</a:t>
            </a:r>
            <a:r>
              <a:rPr lang="zh-CN" altLang="en-US" sz="1800" dirty="0"/>
              <a:t>编译后把内容发给客户端去显示，我们都知道，</a:t>
            </a:r>
            <a:r>
              <a:rPr lang="en-US" altLang="zh-CN" sz="1800" dirty="0"/>
              <a:t>Java</a:t>
            </a:r>
            <a:r>
              <a:rPr lang="zh-CN" altLang="en-US" sz="1800" dirty="0"/>
              <a:t>文件编译后会产生一个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文件，最终执行的就是这个</a:t>
            </a:r>
            <a:r>
              <a:rPr lang="en-US" altLang="zh-CN" sz="1800" dirty="0"/>
              <a:t>class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JSP</a:t>
            </a:r>
            <a:r>
              <a:rPr lang="zh-CN" altLang="en-US" sz="1800" dirty="0"/>
              <a:t>的前身是</a:t>
            </a:r>
            <a:r>
              <a:rPr lang="en-US" altLang="zh-CN" sz="1800" dirty="0" smtClean="0"/>
              <a:t>servlet</a:t>
            </a:r>
            <a:endParaRPr lang="en-US" altLang="zh-CN" sz="1800" dirty="0"/>
          </a:p>
          <a:p>
            <a:pPr algn="l"/>
            <a:r>
              <a:rPr lang="en-US" altLang="zh-CN" sz="1800" dirty="0" smtClean="0"/>
              <a:t>6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的表头不一样，这个是</a:t>
            </a:r>
            <a:r>
              <a:rPr lang="en-US" altLang="zh-CN" sz="1800" dirty="0"/>
              <a:t>JSP</a:t>
            </a:r>
            <a:r>
              <a:rPr lang="zh-CN" altLang="en-US" sz="1800" dirty="0"/>
              <a:t>的头“ </a:t>
            </a:r>
            <a:r>
              <a:rPr lang="en-US" altLang="zh-CN" sz="1800" dirty="0"/>
              <a:t>&lt;%@ page language="java" import="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.*" </a:t>
            </a:r>
            <a:r>
              <a:rPr lang="en-US" altLang="zh-CN" sz="1800" dirty="0" err="1"/>
              <a:t>pageEncoding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"%&gt;”</a:t>
            </a:r>
            <a:r>
              <a:rPr lang="zh-CN" altLang="en-US" sz="1800" dirty="0"/>
              <a:t>在表头中有编码格式和倒入包等。也是很好区分的，在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中用</a:t>
            </a:r>
            <a:r>
              <a:rPr lang="en-US" altLang="zh-CN" sz="1800" dirty="0"/>
              <a:t>&lt;%%&gt;</a:t>
            </a:r>
            <a:r>
              <a:rPr lang="zh-CN" altLang="en-US" sz="1800" dirty="0"/>
              <a:t>就可以写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代码了，而</a:t>
            </a:r>
            <a:r>
              <a:rPr lang="en-US" altLang="zh-CN" sz="1800" dirty="0"/>
              <a:t>html</a:t>
            </a:r>
            <a:r>
              <a:rPr lang="zh-CN" altLang="en-US" sz="1800" dirty="0"/>
              <a:t>没有</a:t>
            </a:r>
            <a:r>
              <a:rPr lang="en-US" altLang="zh-CN" sz="1800" dirty="0"/>
              <a:t>&lt;%%&gt;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5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、，不认识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或者</a:t>
            </a:r>
            <a:r>
              <a:rPr lang="en-US" altLang="zh-CN" sz="1800" dirty="0"/>
              <a:t>asp</a:t>
            </a:r>
            <a:r>
              <a:rPr lang="zh-CN" altLang="en-US" sz="1800" dirty="0"/>
              <a:t>什么什么的，但是有时候界面需要逻辑控制，所以我们就用相应的技术来实现，这样比较方便。而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在后台通过服务器解析为相应的</a:t>
            </a:r>
            <a:r>
              <a:rPr lang="en-US" altLang="zh-CN" sz="1800" dirty="0"/>
              <a:t>html</a:t>
            </a:r>
            <a:r>
              <a:rPr lang="zh-CN" altLang="en-US" sz="1800" dirty="0"/>
              <a:t>，然后在供浏览器识别显示。例如</a:t>
            </a:r>
          </a:p>
          <a:p>
            <a:pPr algn="l"/>
            <a:r>
              <a:rPr lang="en-US" altLang="zh-CN" sz="1800" dirty="0"/>
              <a:t>&lt;%</a:t>
            </a:r>
          </a:p>
          <a:p>
            <a:pPr algn="l"/>
            <a:r>
              <a:rPr lang="en-US" altLang="zh-CN" sz="1800" dirty="0"/>
              <a:t>if(flag == a){</a:t>
            </a:r>
          </a:p>
          <a:p>
            <a:pPr algn="l"/>
            <a:r>
              <a:rPr lang="en-US" altLang="zh-CN" sz="1800" dirty="0"/>
              <a:t>&lt;label&gt;a&lt;label&gt;</a:t>
            </a:r>
          </a:p>
          <a:p>
            <a:pPr algn="l"/>
            <a:r>
              <a:rPr lang="en-US" altLang="zh-CN" sz="1800" dirty="0"/>
              <a:t>}else {</a:t>
            </a:r>
          </a:p>
          <a:p>
            <a:pPr algn="l"/>
            <a:r>
              <a:rPr lang="en-US" altLang="zh-CN" sz="1800" dirty="0"/>
              <a:t>&lt;label&gt;b&lt;label&gt;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%&gt;</a:t>
            </a:r>
          </a:p>
          <a:p>
            <a:pPr algn="l"/>
            <a:r>
              <a:rPr lang="zh-CN" altLang="en-US" sz="1800" dirty="0"/>
              <a:t>服务器在读取到这段代码后，根据相应的业务逻辑，编译成相应的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，再由</a:t>
            </a:r>
            <a:r>
              <a:rPr lang="en-US" altLang="zh-CN" sz="1800" dirty="0"/>
              <a:t>servlet</a:t>
            </a:r>
            <a:r>
              <a:rPr lang="zh-CN" altLang="en-US" sz="1800" dirty="0"/>
              <a:t>输出到页面（输出的就是</a:t>
            </a:r>
            <a:r>
              <a:rPr lang="en-US" altLang="zh-CN" sz="1800" dirty="0"/>
              <a:t>html</a:t>
            </a:r>
            <a:r>
              <a:rPr lang="zh-CN" altLang="en-US" sz="1800" dirty="0"/>
              <a:t>）。</a:t>
            </a:r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94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服务器的基本功能就是提供</a:t>
            </a:r>
            <a:r>
              <a:rPr lang="en-US" altLang="zh-CN" sz="1800" dirty="0"/>
              <a:t>Web</a:t>
            </a:r>
            <a:r>
              <a:rPr lang="zh-CN" altLang="en-US" sz="1800" dirty="0"/>
              <a:t>信息浏览服务。它只需支持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协议、</a:t>
            </a:r>
            <a:r>
              <a:rPr lang="en-US" altLang="zh-CN" sz="1800" dirty="0"/>
              <a:t>HTML</a:t>
            </a:r>
            <a:r>
              <a:rPr lang="zh-CN" altLang="en-US" sz="1800" dirty="0"/>
              <a:t>文档格式及</a:t>
            </a:r>
            <a:r>
              <a:rPr lang="en-US" altLang="zh-CN" sz="1800" dirty="0"/>
              <a:t>URL</a:t>
            </a:r>
            <a:r>
              <a:rPr lang="zh-CN" altLang="en-US" sz="1800" dirty="0"/>
              <a:t>。与客户端的网络浏览器配合。因为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服务器主 要支持的协议就是</a:t>
            </a:r>
            <a:r>
              <a:rPr lang="en-US" altLang="zh-CN" sz="1800" dirty="0"/>
              <a:t>HTTP</a:t>
            </a:r>
            <a:r>
              <a:rPr lang="zh-CN" altLang="en-US" sz="1800" dirty="0"/>
              <a:t>，所以通常情况下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服务器和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服务器是相等</a:t>
            </a:r>
            <a:r>
              <a:rPr lang="zh-CN" altLang="en-US" sz="1800" dirty="0" smtClean="0"/>
              <a:t>的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zh-CN" altLang="en-US" sz="1800" dirty="0"/>
              <a:t>上世纪</a:t>
            </a:r>
            <a:r>
              <a:rPr lang="en-US" altLang="zh-CN" sz="1800" dirty="0"/>
              <a:t>90</a:t>
            </a:r>
            <a:r>
              <a:rPr lang="zh-CN" altLang="en-US" sz="1800" dirty="0"/>
              <a:t>年代，随着</a:t>
            </a:r>
            <a:r>
              <a:rPr lang="en-US" altLang="zh-CN" sz="1800" dirty="0"/>
              <a:t>Internet</a:t>
            </a:r>
            <a:r>
              <a:rPr lang="zh-CN" altLang="en-US" sz="1800" dirty="0"/>
              <a:t>和浏览器的飞速发展，基于浏览器的</a:t>
            </a:r>
            <a:r>
              <a:rPr lang="en-US" altLang="zh-CN" sz="1800" dirty="0"/>
              <a:t>B/S</a:t>
            </a:r>
            <a:r>
              <a:rPr lang="zh-CN" altLang="en-US" sz="1800" dirty="0"/>
              <a:t>模式随之火爆发展起来。 </a:t>
            </a:r>
          </a:p>
          <a:p>
            <a:pPr algn="l"/>
            <a:r>
              <a:rPr lang="zh-CN" altLang="en-US" sz="1800" dirty="0"/>
              <a:t>最初，用户使用浏览器向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服务器发送的请求都是请求静态的资源，比如</a:t>
            </a:r>
            <a:r>
              <a:rPr lang="en-US" altLang="zh-CN" sz="1800" dirty="0"/>
              <a:t>html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css</a:t>
            </a:r>
            <a:r>
              <a:rPr lang="zh-CN" altLang="en-US" sz="1800" dirty="0"/>
              <a:t>等。 </a:t>
            </a:r>
          </a:p>
          <a:p>
            <a:pPr algn="l"/>
            <a:r>
              <a:rPr lang="zh-CN" altLang="en-US" sz="1800" dirty="0"/>
              <a:t>但是可以想象：根据用户请求的不同动态的处理并返回资源是理所当然必须的要求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19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服务器接收一个用户请求；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服务器将请求转交给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服务器关联的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容器找到对应的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并执行这个</a:t>
            </a:r>
            <a:r>
              <a:rPr lang="en-US" altLang="zh-CN" sz="1800" dirty="0"/>
              <a:t>Servlet</a:t>
            </a:r>
            <a:r>
              <a:rPr lang="zh-CN" altLang="en-US" sz="1800" dirty="0"/>
              <a:t>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容器将处理结果返回给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服务器把结果送回用户；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184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Servlet</a:t>
            </a:r>
            <a:r>
              <a:rPr lang="zh-CN" altLang="en-US" sz="1800" dirty="0"/>
              <a:t>有两种意思：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广义上是：基于</a:t>
            </a:r>
            <a:r>
              <a:rPr lang="en-CA" sz="1800" dirty="0"/>
              <a:t>Java</a:t>
            </a:r>
            <a:r>
              <a:rPr lang="zh-CN" altLang="en-US" sz="1800" dirty="0"/>
              <a:t>技术的</a:t>
            </a:r>
            <a:r>
              <a:rPr lang="en-CA" sz="1800" dirty="0"/>
              <a:t>Web</a:t>
            </a:r>
            <a:r>
              <a:rPr lang="zh-CN" altLang="en-US" sz="1800" dirty="0"/>
              <a:t>组件，被容器托管，用于生成动态内容。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再详细点说，</a:t>
            </a:r>
            <a:r>
              <a:rPr lang="en-CA" sz="1800" dirty="0"/>
              <a:t>Servlet</a:t>
            </a:r>
            <a:r>
              <a:rPr lang="zh-CN" altLang="en-US" sz="1800" dirty="0"/>
              <a:t>是</a:t>
            </a:r>
            <a:r>
              <a:rPr lang="en-CA" sz="1800" dirty="0" err="1"/>
              <a:t>JavaEE</a:t>
            </a:r>
            <a:r>
              <a:rPr lang="zh-CN" altLang="en-US" sz="1800" dirty="0"/>
              <a:t>组件中的 </a:t>
            </a:r>
            <a:r>
              <a:rPr lang="en-US" altLang="zh-CN" sz="1800" dirty="0"/>
              <a:t>-&gt; </a:t>
            </a:r>
            <a:r>
              <a:rPr lang="en-CA" sz="1800" dirty="0"/>
              <a:t>Web</a:t>
            </a:r>
            <a:r>
              <a:rPr lang="zh-CN" altLang="en-US" sz="1800" dirty="0"/>
              <a:t>组件的 </a:t>
            </a:r>
            <a:r>
              <a:rPr lang="en-US" altLang="zh-CN" sz="1800" dirty="0"/>
              <a:t>-&gt; </a:t>
            </a:r>
            <a:r>
              <a:rPr lang="zh-CN" altLang="en-US" sz="1800" dirty="0"/>
              <a:t>一种。 </a:t>
            </a:r>
          </a:p>
          <a:p>
            <a:pPr algn="l"/>
            <a:r>
              <a:rPr lang="zh-CN" altLang="en-US" sz="1800" dirty="0"/>
              <a:t>（其它两种是</a:t>
            </a:r>
            <a:r>
              <a:rPr lang="en-CA" sz="1800" dirty="0" err="1"/>
              <a:t>JavaServer</a:t>
            </a:r>
            <a:r>
              <a:rPr lang="en-CA" sz="1800" dirty="0"/>
              <a:t> Faces</a:t>
            </a:r>
            <a:r>
              <a:rPr lang="zh-CN" altLang="en-US" sz="1800" dirty="0"/>
              <a:t>和</a:t>
            </a:r>
            <a:r>
              <a:rPr lang="en-CA" sz="1800" dirty="0" err="1"/>
              <a:t>JavaServer</a:t>
            </a:r>
            <a:r>
              <a:rPr lang="en-CA" sz="1800" dirty="0"/>
              <a:t> Page）</a:t>
            </a:r>
          </a:p>
          <a:p>
            <a:pPr algn="l"/>
            <a:endParaRPr lang="en-CA" sz="1800" dirty="0"/>
          </a:p>
          <a:p>
            <a:pPr algn="l"/>
            <a:r>
              <a:rPr lang="zh-CN" altLang="en-US" sz="1800" dirty="0"/>
              <a:t>狭义上说：是</a:t>
            </a:r>
            <a:r>
              <a:rPr lang="en-CA" sz="1800" dirty="0" err="1"/>
              <a:t>JavaEE</a:t>
            </a:r>
            <a:r>
              <a:rPr lang="en-CA" sz="1800" dirty="0"/>
              <a:t> API</a:t>
            </a:r>
            <a:r>
              <a:rPr lang="zh-CN" altLang="en-US" sz="1800" dirty="0"/>
              <a:t>中的一个</a:t>
            </a:r>
            <a:r>
              <a:rPr lang="en-CA" sz="1800" dirty="0" err="1"/>
              <a:t>interface，javax.servlet.Servlet</a:t>
            </a:r>
            <a:r>
              <a:rPr lang="en-CA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626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Servlet </a:t>
            </a:r>
            <a:r>
              <a:rPr lang="zh-CN" altLang="en-US" sz="1800" dirty="0"/>
              <a:t>容器</a:t>
            </a:r>
            <a:r>
              <a:rPr lang="en-US" altLang="zh-CN" sz="1800" dirty="0"/>
              <a:t>/</a:t>
            </a:r>
            <a:r>
              <a:rPr lang="zh-CN" altLang="en-US" sz="1800" dirty="0"/>
              <a:t>引擎：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容器也可以叫引擎，</a:t>
            </a:r>
            <a:r>
              <a:rPr lang="en-US" altLang="zh-CN" sz="1800" dirty="0"/>
              <a:t>Container/Engine</a:t>
            </a:r>
            <a:r>
              <a:rPr lang="zh-CN" altLang="en-US" sz="1800" dirty="0"/>
              <a:t>，用于执行</a:t>
            </a:r>
            <a:r>
              <a:rPr lang="en-US" altLang="zh-CN" sz="1800" dirty="0"/>
              <a:t>Servlet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容器是以内嵌或者附加组件的形式存在于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服务器或者应用服务器中的。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容器本身（不依赖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服务器）就提供了基于请求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响应发送模型的网络服务，解码基于</a:t>
            </a:r>
            <a:r>
              <a:rPr lang="en-US" altLang="zh-CN" sz="1800" dirty="0"/>
              <a:t>MIME</a:t>
            </a:r>
            <a:r>
              <a:rPr lang="zh-CN" altLang="en-US" sz="1800" dirty="0"/>
              <a:t>的请求，格式化基于</a:t>
            </a:r>
            <a:r>
              <a:rPr lang="en-US" altLang="zh-CN" sz="1800" dirty="0"/>
              <a:t>MIME</a:t>
            </a:r>
            <a:r>
              <a:rPr lang="zh-CN" altLang="en-US" sz="1800" dirty="0"/>
              <a:t>的响应。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所有容器必须实现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响应模型。其它协议不强求，如</a:t>
            </a:r>
            <a:r>
              <a:rPr lang="en-US" altLang="zh-CN" sz="1800" dirty="0"/>
              <a:t>HTTPS</a:t>
            </a:r>
            <a:r>
              <a:rPr lang="zh-CN" altLang="en-US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785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err="1"/>
              <a:t>Serlvet</a:t>
            </a:r>
            <a:r>
              <a:rPr lang="zh-CN" altLang="en-US" sz="1800" dirty="0"/>
              <a:t>接口只定义了一个服务方法就是</a:t>
            </a:r>
            <a:r>
              <a:rPr lang="en-CA" sz="1800" dirty="0"/>
              <a:t>service，</a:t>
            </a:r>
            <a:r>
              <a:rPr lang="zh-CN" altLang="en-US" sz="1800" dirty="0"/>
              <a:t>而</a:t>
            </a:r>
            <a:r>
              <a:rPr lang="en-CA" sz="1800" dirty="0" err="1"/>
              <a:t>HttpServlet</a:t>
            </a:r>
            <a:r>
              <a:rPr lang="zh-CN" altLang="en-US" sz="1800" dirty="0"/>
              <a:t>类实现了该方法并且要求调用下列的方法之一： </a:t>
            </a:r>
          </a:p>
          <a:p>
            <a:pPr algn="l"/>
            <a:r>
              <a:rPr lang="en-CA" sz="1800" dirty="0" err="1"/>
              <a:t>doGet</a:t>
            </a:r>
            <a:r>
              <a:rPr lang="en-CA" sz="1800" dirty="0"/>
              <a:t>：</a:t>
            </a:r>
            <a:r>
              <a:rPr lang="zh-CN" altLang="en-US" sz="1800" dirty="0"/>
              <a:t>处理</a:t>
            </a:r>
            <a:r>
              <a:rPr lang="en-CA" sz="1800" dirty="0"/>
              <a:t>GET</a:t>
            </a:r>
            <a:r>
              <a:rPr lang="zh-CN" altLang="en-US" sz="1800" dirty="0"/>
              <a:t>请求 </a:t>
            </a:r>
          </a:p>
          <a:p>
            <a:pPr algn="l"/>
            <a:r>
              <a:rPr lang="en-CA" sz="1800" dirty="0" err="1"/>
              <a:t>doPost</a:t>
            </a:r>
            <a:r>
              <a:rPr lang="en-CA" sz="1800" dirty="0"/>
              <a:t>：</a:t>
            </a:r>
            <a:r>
              <a:rPr lang="zh-CN" altLang="en-US" sz="1800" dirty="0"/>
              <a:t>处理</a:t>
            </a:r>
            <a:r>
              <a:rPr lang="en-CA" sz="1800" dirty="0"/>
              <a:t>POST</a:t>
            </a:r>
            <a:r>
              <a:rPr lang="zh-CN" altLang="en-US" sz="1800" dirty="0"/>
              <a:t>请求 </a:t>
            </a:r>
          </a:p>
          <a:p>
            <a:pPr algn="l"/>
            <a:r>
              <a:rPr lang="zh-CN" altLang="en-US" sz="1800" dirty="0"/>
              <a:t>当发出客户端请求的时候，调用</a:t>
            </a:r>
            <a:r>
              <a:rPr lang="en-CA" sz="1800" dirty="0"/>
              <a:t>service </a:t>
            </a:r>
            <a:r>
              <a:rPr lang="zh-CN" altLang="en-US" sz="1800" dirty="0"/>
              <a:t>方法并传递一个请求和响应对象。</a:t>
            </a:r>
            <a:r>
              <a:rPr lang="en-CA" sz="1800" dirty="0"/>
              <a:t>Servlet</a:t>
            </a:r>
            <a:r>
              <a:rPr lang="zh-CN" altLang="en-US" sz="1800" dirty="0"/>
              <a:t>首先判断该请求是</a:t>
            </a:r>
            <a:r>
              <a:rPr lang="en-CA" sz="1800" dirty="0"/>
              <a:t>GET </a:t>
            </a:r>
            <a:r>
              <a:rPr lang="zh-CN" altLang="en-US" sz="1800" dirty="0"/>
              <a:t>操作还是</a:t>
            </a:r>
            <a:r>
              <a:rPr lang="en-CA" sz="1800" dirty="0"/>
              <a:t>POST </a:t>
            </a:r>
            <a:r>
              <a:rPr lang="zh-CN" altLang="en-US" sz="1800" dirty="0"/>
              <a:t>操作。然后它调用下面的一个方法：</a:t>
            </a:r>
            <a:r>
              <a:rPr lang="en-CA" sz="1800" dirty="0" err="1"/>
              <a:t>doGet</a:t>
            </a:r>
            <a:r>
              <a:rPr lang="en-CA" sz="1800" dirty="0"/>
              <a:t> </a:t>
            </a:r>
            <a:r>
              <a:rPr lang="zh-CN" altLang="en-US" sz="1800" dirty="0"/>
              <a:t>或 </a:t>
            </a:r>
            <a:r>
              <a:rPr lang="en-CA" sz="1800" dirty="0" err="1"/>
              <a:t>doPost</a:t>
            </a:r>
            <a:r>
              <a:rPr lang="en-CA" sz="1800" dirty="0"/>
              <a:t>。</a:t>
            </a:r>
            <a:r>
              <a:rPr lang="zh-CN" altLang="en-US" sz="1800" dirty="0"/>
              <a:t>如果请求是</a:t>
            </a:r>
            <a:r>
              <a:rPr lang="en-CA" sz="1800" dirty="0"/>
              <a:t>GET</a:t>
            </a:r>
            <a:r>
              <a:rPr lang="zh-CN" altLang="en-US" sz="1800" dirty="0"/>
              <a:t>就调用</a:t>
            </a:r>
            <a:r>
              <a:rPr lang="en-CA" sz="1800" dirty="0" err="1"/>
              <a:t>doGet</a:t>
            </a:r>
            <a:r>
              <a:rPr lang="zh-CN" altLang="en-US" sz="1800" dirty="0"/>
              <a:t>方法，如果请求是</a:t>
            </a:r>
            <a:r>
              <a:rPr lang="en-CA" sz="1800" dirty="0"/>
              <a:t>POST</a:t>
            </a:r>
            <a:r>
              <a:rPr lang="zh-CN" altLang="en-US" sz="1800" dirty="0"/>
              <a:t>就调用</a:t>
            </a:r>
            <a:r>
              <a:rPr lang="en-CA" sz="1800" dirty="0" err="1"/>
              <a:t>doPost</a:t>
            </a:r>
            <a:r>
              <a:rPr lang="zh-CN" altLang="en-US" sz="1800" dirty="0"/>
              <a:t>方法。</a:t>
            </a:r>
            <a:r>
              <a:rPr lang="en-CA" sz="1800" dirty="0" err="1"/>
              <a:t>doGet</a:t>
            </a:r>
            <a:r>
              <a:rPr lang="zh-CN" altLang="en-US" sz="1800" dirty="0"/>
              <a:t>和</a:t>
            </a:r>
            <a:r>
              <a:rPr lang="en-CA" sz="1800" dirty="0" err="1"/>
              <a:t>doPost</a:t>
            </a:r>
            <a:r>
              <a:rPr lang="zh-CN" altLang="en-US" sz="1800" dirty="0"/>
              <a:t>都接受请求</a:t>
            </a:r>
            <a:r>
              <a:rPr lang="en-US" altLang="zh-CN" sz="1800" dirty="0"/>
              <a:t>(</a:t>
            </a:r>
            <a:r>
              <a:rPr lang="en-CA" sz="1800" dirty="0" err="1"/>
              <a:t>HttpServletRequest</a:t>
            </a:r>
            <a:r>
              <a:rPr lang="en-CA" sz="1800" dirty="0"/>
              <a:t>)</a:t>
            </a:r>
            <a:r>
              <a:rPr lang="zh-CN" altLang="en-US" sz="1800" dirty="0"/>
              <a:t>和响应</a:t>
            </a:r>
            <a:r>
              <a:rPr lang="en-US" altLang="zh-CN" sz="1800" dirty="0"/>
              <a:t>(</a:t>
            </a:r>
            <a:r>
              <a:rPr lang="en-CA" sz="1800" dirty="0" err="1"/>
              <a:t>HttpServletResponse</a:t>
            </a:r>
            <a:r>
              <a:rPr lang="en-CA" sz="1800" dirty="0"/>
              <a:t>)。 </a:t>
            </a:r>
          </a:p>
        </p:txBody>
      </p:sp>
    </p:spTree>
    <p:extLst>
      <p:ext uri="{BB962C8B-B14F-4D97-AF65-F5344CB8AC3E}">
        <p14:creationId xmlns:p14="http://schemas.microsoft.com/office/powerpoint/2010/main" val="25771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en-CA" altLang="zh-CN" sz="2800" b="1" dirty="0" smtClean="0"/>
              <a:t>Java</a:t>
            </a:r>
            <a:r>
              <a:rPr lang="zh-CN" altLang="en-US" sz="2800" b="1" dirty="0" smtClean="0"/>
              <a:t>高级速成班</a:t>
            </a:r>
            <a:endParaRPr lang="en-US" altLang="zh-CN" sz="2800" b="1" dirty="0" smtClean="0"/>
          </a:p>
          <a:p>
            <a:endParaRPr lang="en-US" sz="1800" dirty="0" smtClean="0"/>
          </a:p>
          <a:p>
            <a:pPr algn="l"/>
            <a:r>
              <a:rPr lang="zh-CN" altLang="en-US" sz="1800" dirty="0" smtClean="0"/>
              <a:t>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</a:t>
            </a:r>
            <a:r>
              <a:rPr lang="zh-CN" altLang="en-US" sz="1800" dirty="0"/>
              <a:t>针</a:t>
            </a:r>
            <a:r>
              <a:rPr lang="zh-CN" altLang="en-US" sz="1800" dirty="0" smtClean="0"/>
              <a:t>对有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定</a:t>
            </a:r>
            <a:r>
              <a:rPr lang="zh-CN" altLang="en-US" sz="1800" dirty="0"/>
              <a:t>编</a:t>
            </a:r>
            <a:r>
              <a:rPr lang="zh-CN" altLang="en-US" sz="1800" dirty="0" smtClean="0"/>
              <a:t>成</a:t>
            </a:r>
            <a:r>
              <a:rPr lang="zh-CN" altLang="en-US" sz="1800" dirty="0"/>
              <a:t>基</a:t>
            </a:r>
            <a:r>
              <a:rPr lang="zh-CN" altLang="en-US" sz="1800" dirty="0" smtClean="0"/>
              <a:t>础，</a:t>
            </a:r>
            <a:r>
              <a:rPr lang="zh-CN" altLang="en-US" sz="1800" dirty="0"/>
              <a:t>希</a:t>
            </a:r>
            <a:r>
              <a:rPr lang="zh-CN" altLang="en-US" sz="1800" dirty="0" smtClean="0"/>
              <a:t>望在短</a:t>
            </a:r>
            <a:r>
              <a:rPr lang="zh-CN" altLang="en-US" sz="1800" dirty="0"/>
              <a:t>时</a:t>
            </a:r>
            <a:r>
              <a:rPr lang="zh-CN" altLang="en-US" sz="1800" dirty="0" smtClean="0"/>
              <a:t>间内对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企业级开发有所了解的同学。</a:t>
            </a:r>
            <a:endParaRPr lang="en-US" altLang="zh-CN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zh-CN" altLang="en-US" sz="1800" dirty="0"/>
              <a:t>通</a:t>
            </a:r>
            <a:r>
              <a:rPr lang="zh-CN" altLang="en-US" sz="1800" dirty="0" smtClean="0"/>
              <a:t>过本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程的</a:t>
            </a:r>
            <a:r>
              <a:rPr lang="zh-CN" altLang="en-US" sz="1800" dirty="0"/>
              <a:t>学</a:t>
            </a:r>
            <a:r>
              <a:rPr lang="zh-CN" altLang="en-US" sz="1800" dirty="0" smtClean="0"/>
              <a:t>习，学员能够顺利掌</a:t>
            </a:r>
            <a:r>
              <a:rPr lang="zh-CN" altLang="en-US" sz="1800" dirty="0"/>
              <a:t>握</a:t>
            </a:r>
            <a:r>
              <a:rPr lang="en-US" altLang="zh-CN" sz="1800" dirty="0"/>
              <a:t>J2EE</a:t>
            </a:r>
            <a:r>
              <a:rPr lang="zh-CN" altLang="en-US" sz="1800" dirty="0"/>
              <a:t>的体系结构，了解常见的</a:t>
            </a:r>
            <a:r>
              <a:rPr lang="en-US" altLang="zh-CN" sz="1800" dirty="0"/>
              <a:t>Java</a:t>
            </a:r>
            <a:r>
              <a:rPr lang="zh-CN" altLang="en-US" sz="1800" dirty="0"/>
              <a:t>框架并熟练使用</a:t>
            </a:r>
          </a:p>
          <a:p>
            <a:pPr algn="l"/>
            <a:r>
              <a:rPr lang="zh-CN" altLang="en-US" sz="1800" dirty="0" smtClean="0"/>
              <a:t>，具体内</a:t>
            </a:r>
            <a:r>
              <a:rPr lang="zh-CN" altLang="en-US" sz="1800" dirty="0"/>
              <a:t>容包括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1. B/s</a:t>
            </a:r>
            <a:r>
              <a:rPr lang="zh-CN" altLang="en-US" sz="1800" dirty="0"/>
              <a:t>体系结构，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协议栈相关内容（</a:t>
            </a:r>
            <a:r>
              <a:rPr lang="en-US" altLang="zh-CN" sz="1800" dirty="0"/>
              <a:t>HTML</a:t>
            </a:r>
            <a:r>
              <a:rPr lang="zh-CN" altLang="en-US" sz="1800" dirty="0"/>
              <a:t>，</a:t>
            </a:r>
            <a:r>
              <a:rPr lang="en-US" altLang="zh-CN" sz="1800" dirty="0"/>
              <a:t>CSS</a:t>
            </a:r>
            <a:r>
              <a:rPr lang="zh-CN" altLang="en-US" sz="1800" dirty="0"/>
              <a:t>，</a:t>
            </a:r>
            <a:r>
              <a:rPr lang="en-US" altLang="zh-CN" sz="1800" dirty="0"/>
              <a:t>JS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数据库访问的不同方法（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使用）</a:t>
            </a:r>
          </a:p>
          <a:p>
            <a:pPr algn="l"/>
            <a:r>
              <a:rPr lang="en-US" altLang="zh-CN" sz="1800" dirty="0"/>
              <a:t>3. Spring IOC</a:t>
            </a:r>
            <a:r>
              <a:rPr lang="zh-CN" altLang="en-US" sz="1800" dirty="0"/>
              <a:t>在企业开发中的应用</a:t>
            </a:r>
          </a:p>
          <a:p>
            <a:pPr algn="l"/>
            <a:r>
              <a:rPr lang="en-US" altLang="zh-CN" sz="1800" dirty="0"/>
              <a:t>4. Restful API/SOAP</a:t>
            </a:r>
            <a:r>
              <a:rPr lang="zh-CN" altLang="en-US" sz="1800" dirty="0"/>
              <a:t>开发及应用</a:t>
            </a:r>
          </a:p>
          <a:p>
            <a:pPr algn="l"/>
            <a:r>
              <a:rPr lang="en-US" altLang="zh-CN" sz="1800" dirty="0"/>
              <a:t>5. SVN/GIT/MAVEN</a:t>
            </a:r>
            <a:r>
              <a:rPr lang="zh-CN" altLang="en-US" sz="1800" dirty="0"/>
              <a:t>的应用</a:t>
            </a:r>
          </a:p>
          <a:p>
            <a:pPr algn="l"/>
            <a:endParaRPr lang="en-US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73" y="2713353"/>
            <a:ext cx="3489662" cy="3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get</a:t>
            </a:r>
            <a:r>
              <a:rPr lang="zh-CN" altLang="en-US" sz="1800" dirty="0"/>
              <a:t>和</a:t>
            </a:r>
            <a:r>
              <a:rPr lang="en-US" altLang="zh-CN" sz="1800" dirty="0"/>
              <a:t>post</a:t>
            </a:r>
            <a:r>
              <a:rPr lang="zh-CN" altLang="en-US" sz="1800" dirty="0"/>
              <a:t>这是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协议的两种方法，另外还有</a:t>
            </a:r>
            <a:r>
              <a:rPr lang="en-US" altLang="zh-CN" sz="1800" dirty="0"/>
              <a:t>head, delete</a:t>
            </a:r>
            <a:r>
              <a:rPr lang="zh-CN" altLang="en-US" sz="1800" dirty="0"/>
              <a:t>等 </a:t>
            </a:r>
          </a:p>
          <a:p>
            <a:pPr algn="l"/>
            <a:r>
              <a:rPr lang="zh-CN" altLang="en-US" sz="1800" dirty="0"/>
              <a:t>这两种方法有本质的区别，</a:t>
            </a:r>
            <a:r>
              <a:rPr lang="en-US" altLang="zh-CN" sz="1800" dirty="0"/>
              <a:t>get</a:t>
            </a:r>
            <a:r>
              <a:rPr lang="zh-CN" altLang="en-US" sz="1800" dirty="0"/>
              <a:t>只有一个流，参数附加在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后，大小个数有严格限制且只能是字符串。</a:t>
            </a:r>
            <a:r>
              <a:rPr lang="en-US" altLang="zh-CN" sz="1800" dirty="0"/>
              <a:t>post</a:t>
            </a:r>
            <a:r>
              <a:rPr lang="zh-CN" altLang="en-US" sz="1800" dirty="0"/>
              <a:t>的参数是通过另外的流传递的，不通过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，所以可以很大，也可以传递二进制数据，如文件的上传。 </a:t>
            </a:r>
          </a:p>
          <a:p>
            <a:pPr algn="l"/>
            <a:r>
              <a:rPr lang="zh-CN" altLang="en-US" sz="1800" dirty="0"/>
              <a:t>在</a:t>
            </a:r>
            <a:r>
              <a:rPr lang="en-US" altLang="zh-CN" sz="1800" dirty="0"/>
              <a:t>servlet</a:t>
            </a:r>
            <a:r>
              <a:rPr lang="zh-CN" altLang="en-US" sz="1800" dirty="0"/>
              <a:t>开发中，以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doPost</a:t>
            </a:r>
            <a:r>
              <a:rPr lang="en-US" altLang="zh-CN" sz="1800" dirty="0"/>
              <a:t>()</a:t>
            </a:r>
            <a:r>
              <a:rPr lang="zh-CN" altLang="en-US" sz="1800" dirty="0"/>
              <a:t>分别处理</a:t>
            </a:r>
            <a:r>
              <a:rPr lang="en-US" altLang="zh-CN" sz="1800" dirty="0"/>
              <a:t>get</a:t>
            </a:r>
            <a:r>
              <a:rPr lang="zh-CN" altLang="en-US" sz="1800" dirty="0"/>
              <a:t>和</a:t>
            </a:r>
            <a:r>
              <a:rPr lang="en-US" altLang="zh-CN" sz="1800" dirty="0"/>
              <a:t>post</a:t>
            </a:r>
            <a:r>
              <a:rPr lang="zh-CN" altLang="en-US" sz="1800" dirty="0"/>
              <a:t>方法。 </a:t>
            </a:r>
          </a:p>
          <a:p>
            <a:pPr algn="l"/>
            <a:r>
              <a:rPr lang="zh-CN" altLang="en-US" sz="1800" dirty="0"/>
              <a:t>另外还有一个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(), </a:t>
            </a:r>
            <a:r>
              <a:rPr lang="zh-CN" altLang="en-US" sz="1800" dirty="0"/>
              <a:t>它是一个调度方法，当一个请求发生时，首先执行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(),</a:t>
            </a:r>
            <a:r>
              <a:rPr lang="zh-CN" altLang="en-US" sz="1800" dirty="0"/>
              <a:t>不管是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</a:t>
            </a:r>
            <a:r>
              <a:rPr lang="zh-CN" altLang="en-US" sz="1800" dirty="0"/>
              <a:t>。在</a:t>
            </a:r>
            <a:r>
              <a:rPr lang="en-US" altLang="zh-CN" sz="1800" dirty="0" err="1"/>
              <a:t>HttpServlet</a:t>
            </a:r>
            <a:r>
              <a:rPr lang="zh-CN" altLang="en-US" sz="1800" dirty="0"/>
              <a:t>这个基类中实现了一个角度，首先判断是请求时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post,</a:t>
            </a:r>
            <a:r>
              <a:rPr lang="zh-CN" altLang="en-US" sz="1800" dirty="0"/>
              <a:t>如果是</a:t>
            </a:r>
            <a:r>
              <a:rPr lang="en-US" altLang="zh-CN" sz="1800" dirty="0"/>
              <a:t>get</a:t>
            </a:r>
            <a:r>
              <a:rPr lang="zh-CN" altLang="en-US" sz="1800" dirty="0"/>
              <a:t>就调用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(), </a:t>
            </a:r>
            <a:r>
              <a:rPr lang="zh-CN" altLang="en-US" sz="1800" dirty="0"/>
              <a:t>如果是</a:t>
            </a:r>
            <a:r>
              <a:rPr lang="en-US" altLang="zh-CN" sz="1800" dirty="0"/>
              <a:t>post</a:t>
            </a:r>
            <a:r>
              <a:rPr lang="zh-CN" altLang="en-US" sz="1800" dirty="0"/>
              <a:t>就调用</a:t>
            </a:r>
            <a:r>
              <a:rPr lang="en-US" altLang="zh-CN" sz="1800" dirty="0" err="1"/>
              <a:t>doPost</a:t>
            </a:r>
            <a:r>
              <a:rPr lang="en-US" altLang="zh-CN" sz="1800" dirty="0"/>
              <a:t>()</a:t>
            </a:r>
            <a:r>
              <a:rPr lang="zh-CN" altLang="en-US" sz="1800" dirty="0"/>
              <a:t>。你也可以直接过载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方法，这样你可以不管是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</a:t>
            </a:r>
            <a:r>
              <a:rPr lang="zh-CN" altLang="en-US" sz="1800" dirty="0"/>
              <a:t>。都会执行这个方法。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690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Web.xml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&lt;?xml version="1.0" encoding="UTF-8"?&gt;</a:t>
            </a:r>
          </a:p>
          <a:p>
            <a:pPr algn="l"/>
            <a:r>
              <a:rPr lang="en-CA" sz="1800" dirty="0"/>
              <a:t>&lt;web-app </a:t>
            </a:r>
            <a:r>
              <a:rPr lang="en-CA" sz="1800" dirty="0" err="1"/>
              <a:t>xmlns:xsi</a:t>
            </a:r>
            <a:r>
              <a:rPr lang="en-CA" sz="1800" dirty="0"/>
              <a:t>="http://www.w3.org/2001/XMLSchema-instance" </a:t>
            </a:r>
            <a:r>
              <a:rPr lang="en-CA" sz="1800" dirty="0" err="1"/>
              <a:t>xmlns</a:t>
            </a:r>
            <a:r>
              <a:rPr lang="en-CA" sz="1800" dirty="0"/>
              <a:t>="http://java.sun.com/xml/ns/</a:t>
            </a:r>
            <a:r>
              <a:rPr lang="en-CA" sz="1800" dirty="0" err="1"/>
              <a:t>javaee</a:t>
            </a:r>
            <a:r>
              <a:rPr lang="en-CA" sz="1800" dirty="0"/>
              <a:t>" </a:t>
            </a:r>
            <a:r>
              <a:rPr lang="en-CA" sz="1800" dirty="0" err="1"/>
              <a:t>xsi:schemaLocation</a:t>
            </a:r>
            <a:r>
              <a:rPr lang="en-CA" sz="1800" dirty="0"/>
              <a:t>="http://java.sun.com/xml/ns/</a:t>
            </a:r>
            <a:r>
              <a:rPr lang="en-CA" sz="1800" dirty="0" err="1"/>
              <a:t>javaee</a:t>
            </a:r>
            <a:r>
              <a:rPr lang="en-CA" sz="1800" dirty="0"/>
              <a:t> http://java.sun.com/xml/ns/javaee/web-app_3_0.xsd" id="</a:t>
            </a:r>
            <a:r>
              <a:rPr lang="en-CA" sz="1800" dirty="0" err="1"/>
              <a:t>WebApp_ID</a:t>
            </a:r>
            <a:r>
              <a:rPr lang="en-CA" sz="1800" dirty="0"/>
              <a:t>" version="3.0"&gt;</a:t>
            </a:r>
          </a:p>
          <a:p>
            <a:pPr algn="l"/>
            <a:r>
              <a:rPr lang="en-CA" sz="1800" dirty="0"/>
              <a:t>&lt;servlet&gt;</a:t>
            </a:r>
          </a:p>
          <a:p>
            <a:pPr algn="l"/>
            <a:r>
              <a:rPr lang="en-CA" sz="1800" dirty="0"/>
              <a:t>    &lt;servlet-name&gt;</a:t>
            </a:r>
            <a:r>
              <a:rPr lang="en-CA" sz="1800" dirty="0" err="1"/>
              <a:t>Sta</a:t>
            </a:r>
            <a:r>
              <a:rPr lang="en-CA" sz="1800" dirty="0"/>
              <a:t>&lt;/servlet-name&gt;</a:t>
            </a:r>
          </a:p>
          <a:p>
            <a:pPr algn="l"/>
            <a:r>
              <a:rPr lang="en-CA" sz="1800" dirty="0"/>
              <a:t>    &lt;</a:t>
            </a:r>
            <a:r>
              <a:rPr lang="en-CA" sz="1800" dirty="0" smtClean="0"/>
              <a:t>servlet-class&gt;</a:t>
            </a:r>
            <a:r>
              <a:rPr lang="en-CA" sz="1800" dirty="0" err="1" smtClean="0"/>
              <a:t>ca.commonservice.statistics.CommonStatistics</a:t>
            </a:r>
            <a:r>
              <a:rPr lang="en-CA" sz="1800" dirty="0"/>
              <a:t>&lt;/servlet-class&gt;</a:t>
            </a:r>
          </a:p>
          <a:p>
            <a:pPr algn="l"/>
            <a:r>
              <a:rPr lang="en-CA" sz="1800" dirty="0"/>
              <a:t>  &lt;/servlet&gt;</a:t>
            </a:r>
          </a:p>
          <a:p>
            <a:pPr algn="l"/>
            <a:r>
              <a:rPr lang="en-CA" sz="1800" dirty="0"/>
              <a:t>  &lt;servlet-mapping&gt;</a:t>
            </a:r>
          </a:p>
          <a:p>
            <a:pPr algn="l"/>
            <a:r>
              <a:rPr lang="en-CA" sz="1800" dirty="0"/>
              <a:t>    &lt;servlet-name&gt;</a:t>
            </a:r>
            <a:r>
              <a:rPr lang="en-CA" sz="1800" dirty="0" err="1"/>
              <a:t>Sta</a:t>
            </a:r>
            <a:r>
              <a:rPr lang="en-CA" sz="1800" dirty="0"/>
              <a:t>&lt;/servlet-name&gt;</a:t>
            </a:r>
          </a:p>
          <a:p>
            <a:pPr algn="l"/>
            <a:r>
              <a:rPr lang="en-CA" sz="1800" dirty="0"/>
              <a:t>    &lt;</a:t>
            </a:r>
            <a:r>
              <a:rPr lang="en-CA" sz="1800" dirty="0" err="1"/>
              <a:t>url</a:t>
            </a:r>
            <a:r>
              <a:rPr lang="en-CA" sz="1800" dirty="0"/>
              <a:t>-pattern&gt;/</a:t>
            </a:r>
            <a:r>
              <a:rPr lang="en-CA" sz="1800" dirty="0" err="1"/>
              <a:t>sta</a:t>
            </a:r>
            <a:r>
              <a:rPr lang="en-CA" sz="1800" dirty="0"/>
              <a:t>&lt;/</a:t>
            </a:r>
            <a:r>
              <a:rPr lang="en-CA" sz="1800" dirty="0" err="1"/>
              <a:t>url</a:t>
            </a:r>
            <a:r>
              <a:rPr lang="en-CA" sz="1800" dirty="0"/>
              <a:t>-pattern&gt;</a:t>
            </a:r>
          </a:p>
          <a:p>
            <a:pPr algn="l"/>
            <a:r>
              <a:rPr lang="en-CA" sz="1800" dirty="0"/>
              <a:t>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33813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sz="1800" dirty="0"/>
              <a:t>WAR(Web Archive file)</a:t>
            </a:r>
            <a:r>
              <a:rPr lang="zh-CN" altLang="en-US" sz="1800" dirty="0"/>
              <a:t>网络应用程序文件，是与平台无关的文件格式，它允许将许多文件组合成一个压缩文件。</a:t>
            </a:r>
            <a:r>
              <a:rPr lang="en-CA" sz="1800" dirty="0"/>
              <a:t>war</a:t>
            </a:r>
            <a:r>
              <a:rPr lang="zh-CN" altLang="en-US" sz="1800" dirty="0"/>
              <a:t>专用在</a:t>
            </a:r>
            <a:r>
              <a:rPr lang="en-CA" sz="1800" dirty="0"/>
              <a:t>web</a:t>
            </a:r>
            <a:r>
              <a:rPr lang="zh-CN" altLang="en-US" sz="1800" dirty="0"/>
              <a:t>方面 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CA" sz="1800" dirty="0"/>
              <a:t>JAVA WEB</a:t>
            </a:r>
            <a:r>
              <a:rPr lang="zh-CN" altLang="en-US" sz="1800" dirty="0"/>
              <a:t>工程，都是打成</a:t>
            </a:r>
            <a:r>
              <a:rPr lang="en-CA" sz="1800" dirty="0"/>
              <a:t>WAR</a:t>
            </a:r>
            <a:r>
              <a:rPr lang="zh-CN" altLang="en-US" sz="1800" dirty="0"/>
              <a:t>包进行发布。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典型的</a:t>
            </a:r>
            <a:r>
              <a:rPr lang="en-CA" sz="1800" dirty="0"/>
              <a:t>war</a:t>
            </a:r>
            <a:r>
              <a:rPr lang="zh-CN" altLang="en-US" sz="1800" dirty="0"/>
              <a:t>包内部结构如下：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CA" sz="1800" dirty="0" err="1"/>
              <a:t>webapp.war</a:t>
            </a:r>
            <a:endParaRPr lang="en-CA" sz="1800" dirty="0"/>
          </a:p>
          <a:p>
            <a:pPr algn="l"/>
            <a:r>
              <a:rPr lang="en-CA" sz="1800" dirty="0"/>
              <a:t>  |    </a:t>
            </a:r>
            <a:r>
              <a:rPr lang="en-CA" sz="1800" dirty="0" err="1"/>
              <a:t>index.jsp</a:t>
            </a:r>
            <a:endParaRPr lang="en-CA" sz="1800" dirty="0"/>
          </a:p>
          <a:p>
            <a:pPr algn="l"/>
            <a:r>
              <a:rPr lang="en-CA" sz="1800" dirty="0"/>
              <a:t>  |</a:t>
            </a:r>
          </a:p>
          <a:p>
            <a:pPr algn="l"/>
            <a:r>
              <a:rPr lang="en-CA" sz="1800" dirty="0"/>
              <a:t>  |— images</a:t>
            </a:r>
          </a:p>
          <a:p>
            <a:pPr algn="l"/>
            <a:r>
              <a:rPr lang="en-CA" sz="1800" dirty="0"/>
              <a:t>  |— META-INF</a:t>
            </a:r>
          </a:p>
          <a:p>
            <a:pPr algn="l"/>
            <a:r>
              <a:rPr lang="en-CA" sz="1800" dirty="0"/>
              <a:t>  |— WEB-INF</a:t>
            </a:r>
          </a:p>
          <a:p>
            <a:pPr algn="l"/>
            <a:r>
              <a:rPr lang="en-CA" sz="1800" dirty="0"/>
              <a:t>          |   web.xml                   // WAR</a:t>
            </a:r>
            <a:r>
              <a:rPr lang="zh-CN" altLang="en-US" sz="1800" dirty="0"/>
              <a:t>包的描述文件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US" altLang="zh-CN" sz="1800" dirty="0"/>
              <a:t>|</a:t>
            </a:r>
          </a:p>
          <a:p>
            <a:pPr algn="l"/>
            <a:r>
              <a:rPr lang="en-US" altLang="zh-CN" sz="1800" dirty="0"/>
              <a:t>          |— </a:t>
            </a:r>
            <a:r>
              <a:rPr lang="en-CA" sz="1800" dirty="0"/>
              <a:t>classes</a:t>
            </a:r>
          </a:p>
          <a:p>
            <a:pPr algn="l"/>
            <a:r>
              <a:rPr lang="en-CA" sz="1800" dirty="0"/>
              <a:t>          |          </a:t>
            </a:r>
            <a:r>
              <a:rPr lang="en-CA" sz="1800" dirty="0" err="1"/>
              <a:t>action.class</a:t>
            </a:r>
            <a:r>
              <a:rPr lang="en-CA" sz="1800" dirty="0"/>
              <a:t>       // java</a:t>
            </a:r>
            <a:r>
              <a:rPr lang="zh-CN" altLang="en-US" sz="1800" dirty="0"/>
              <a:t>类文件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US" altLang="zh-CN" sz="1800" dirty="0"/>
              <a:t>|</a:t>
            </a:r>
          </a:p>
          <a:p>
            <a:pPr algn="l"/>
            <a:r>
              <a:rPr lang="en-US" altLang="zh-CN" sz="1800" dirty="0"/>
              <a:t>          |— </a:t>
            </a:r>
            <a:r>
              <a:rPr lang="en-CA" sz="1800" dirty="0"/>
              <a:t>lib</a:t>
            </a:r>
          </a:p>
          <a:p>
            <a:pPr algn="l"/>
            <a:r>
              <a:rPr lang="en-CA" sz="1800" dirty="0"/>
              <a:t>                    other.jar             // </a:t>
            </a:r>
            <a:r>
              <a:rPr lang="zh-CN" altLang="en-US" sz="1800" dirty="0"/>
              <a:t>依赖的</a:t>
            </a:r>
            <a:r>
              <a:rPr lang="en-CA" sz="1800" dirty="0"/>
              <a:t>jar</a:t>
            </a:r>
            <a:r>
              <a:rPr lang="zh-CN" altLang="en-US" sz="1800" dirty="0"/>
              <a:t>包</a:t>
            </a:r>
          </a:p>
          <a:p>
            <a:pPr algn="l"/>
            <a:r>
              <a:rPr lang="zh-CN" altLang="en-US" sz="1800" dirty="0"/>
              <a:t>                    </a:t>
            </a:r>
            <a:r>
              <a:rPr lang="en-CA" sz="1800" dirty="0"/>
              <a:t>share.jar</a:t>
            </a:r>
          </a:p>
        </p:txBody>
      </p:sp>
    </p:spTree>
    <p:extLst>
      <p:ext uri="{BB962C8B-B14F-4D97-AF65-F5344CB8AC3E}">
        <p14:creationId xmlns:p14="http://schemas.microsoft.com/office/powerpoint/2010/main" val="5677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65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1800" dirty="0"/>
              <a:t>public class HelloWorld extends </a:t>
            </a:r>
            <a:r>
              <a:rPr lang="en-CA" sz="1800" dirty="0" err="1"/>
              <a:t>HttpServlet</a:t>
            </a:r>
            <a:r>
              <a:rPr lang="en-CA" sz="1800" dirty="0"/>
              <a:t> {</a:t>
            </a:r>
          </a:p>
          <a:p>
            <a:pPr algn="l"/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/>
              <a:t>private String message;</a:t>
            </a:r>
          </a:p>
          <a:p>
            <a:pPr algn="l"/>
            <a:r>
              <a:rPr lang="en-CA" sz="1800" dirty="0" smtClean="0"/>
              <a:t>  </a:t>
            </a:r>
            <a:r>
              <a:rPr lang="en-CA" sz="1800" dirty="0"/>
              <a:t>public void </a:t>
            </a:r>
            <a:r>
              <a:rPr lang="en-CA" sz="1800" dirty="0" err="1"/>
              <a:t>init</a:t>
            </a:r>
            <a:r>
              <a:rPr lang="en-CA" sz="1800" dirty="0"/>
              <a:t>() throws </a:t>
            </a:r>
            <a:r>
              <a:rPr lang="en-CA" sz="1800" dirty="0" err="1"/>
              <a:t>ServletException</a:t>
            </a:r>
            <a:endParaRPr lang="en-CA" sz="1800" dirty="0"/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 smtClean="0"/>
              <a:t>message </a:t>
            </a:r>
            <a:r>
              <a:rPr lang="en-CA" sz="1800" dirty="0"/>
              <a:t>= "Hello World";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 smtClean="0"/>
              <a:t>  </a:t>
            </a:r>
            <a:r>
              <a:rPr lang="en-CA" sz="1800" dirty="0"/>
              <a:t>public void </a:t>
            </a:r>
            <a:r>
              <a:rPr lang="en-CA" sz="1800" dirty="0" err="1"/>
              <a:t>doGet</a:t>
            </a:r>
            <a:r>
              <a:rPr lang="en-CA" sz="1800" dirty="0"/>
              <a:t>(</a:t>
            </a:r>
            <a:r>
              <a:rPr lang="en-CA" sz="1800" dirty="0" err="1"/>
              <a:t>HttpServletRequest</a:t>
            </a:r>
            <a:r>
              <a:rPr lang="en-CA" sz="1800" dirty="0"/>
              <a:t> request</a:t>
            </a:r>
            <a:r>
              <a:rPr lang="en-CA" sz="1800" dirty="0" smtClean="0"/>
              <a:t>,   </a:t>
            </a:r>
            <a:r>
              <a:rPr lang="en-CA" sz="1800" dirty="0" err="1"/>
              <a:t>HttpServletResponse</a:t>
            </a:r>
            <a:r>
              <a:rPr lang="en-CA" sz="1800" dirty="0"/>
              <a:t> response)</a:t>
            </a:r>
          </a:p>
          <a:p>
            <a:pPr algn="l"/>
            <a:r>
              <a:rPr lang="en-CA" sz="1800" dirty="0"/>
              <a:t>            throws </a:t>
            </a:r>
            <a:r>
              <a:rPr lang="en-CA" sz="1800" dirty="0" err="1"/>
              <a:t>ServletException</a:t>
            </a:r>
            <a:r>
              <a:rPr lang="en-CA" sz="1800" dirty="0"/>
              <a:t>, </a:t>
            </a:r>
            <a:r>
              <a:rPr lang="en-CA" sz="1800" dirty="0" err="1"/>
              <a:t>IOException</a:t>
            </a:r>
            <a:endParaRPr lang="en-CA" sz="1800" dirty="0"/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 err="1" smtClean="0"/>
              <a:t>response.setContentType</a:t>
            </a:r>
            <a:r>
              <a:rPr lang="en-CA" sz="1800" dirty="0"/>
              <a:t>("text/html");</a:t>
            </a:r>
          </a:p>
          <a:p>
            <a:pPr algn="l"/>
            <a:r>
              <a:rPr lang="en-CA" sz="1800" dirty="0" err="1" smtClean="0"/>
              <a:t>PrintWriter</a:t>
            </a:r>
            <a:r>
              <a:rPr lang="en-CA" sz="1800" dirty="0" smtClean="0"/>
              <a:t> </a:t>
            </a:r>
            <a:r>
              <a:rPr lang="en-CA" sz="1800" dirty="0"/>
              <a:t>out = </a:t>
            </a:r>
            <a:r>
              <a:rPr lang="en-CA" sz="1800" dirty="0" err="1"/>
              <a:t>response.getWriter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out.println</a:t>
            </a:r>
            <a:r>
              <a:rPr lang="en-CA" sz="1800" dirty="0"/>
              <a:t>("&lt;h1&gt;" + message + "&lt;/h1&gt;");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 smtClean="0"/>
              <a:t>public </a:t>
            </a:r>
            <a:r>
              <a:rPr lang="en-CA" sz="1800" dirty="0"/>
              <a:t>void destroy()</a:t>
            </a:r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/>
              <a:t>      // do nothing.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3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442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Apache</a:t>
            </a:r>
            <a:r>
              <a:rPr lang="zh-CN" altLang="en-US" sz="1800" dirty="0"/>
              <a:t>与</a:t>
            </a:r>
            <a:r>
              <a:rPr lang="en-US" altLang="zh-CN" sz="1800" dirty="0"/>
              <a:t>Tomcat</a:t>
            </a:r>
            <a:r>
              <a:rPr lang="zh-CN" altLang="en-US" sz="1800" dirty="0"/>
              <a:t>都是</a:t>
            </a:r>
            <a:r>
              <a:rPr lang="en-US" altLang="zh-CN" sz="1800" dirty="0"/>
              <a:t>Apache</a:t>
            </a:r>
            <a:r>
              <a:rPr lang="zh-CN" altLang="en-US" sz="1800" dirty="0"/>
              <a:t>开源组织开发的用于处理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服务的项目，两者都是免费的，都可以做为独立的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服务器运行。</a:t>
            </a:r>
            <a:r>
              <a:rPr lang="en-US" altLang="zh-CN" sz="1800" dirty="0"/>
              <a:t>Apache</a:t>
            </a:r>
            <a:r>
              <a:rPr lang="zh-CN" altLang="en-US" sz="1800" dirty="0"/>
              <a:t>是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服务器而</a:t>
            </a:r>
            <a:r>
              <a:rPr lang="en-US" altLang="zh-CN" sz="1800" dirty="0"/>
              <a:t>Tomcat</a:t>
            </a:r>
            <a:r>
              <a:rPr lang="zh-CN" altLang="en-US" sz="1800" dirty="0"/>
              <a:t>是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应用服务器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Apache</a:t>
            </a:r>
            <a:r>
              <a:rPr lang="zh-CN" altLang="en-US" sz="1800" dirty="0"/>
              <a:t>：是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语言实现的，专门用来提供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r>
              <a:rPr lang="en-US" altLang="zh-CN" sz="1800" dirty="0"/>
              <a:t>Tomcat</a:t>
            </a:r>
            <a:r>
              <a:rPr lang="zh-CN" altLang="en-US" sz="1800" dirty="0"/>
              <a:t>：是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开发的一个符合</a:t>
            </a:r>
            <a:r>
              <a:rPr lang="en-US" altLang="zh-CN" sz="1800" dirty="0" err="1"/>
              <a:t>JavaEE</a:t>
            </a:r>
            <a:r>
              <a:rPr lang="zh-CN" altLang="en-US" sz="1800" dirty="0"/>
              <a:t>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规范的</a:t>
            </a:r>
            <a:r>
              <a:rPr lang="en-US" altLang="zh-CN" sz="1800" dirty="0"/>
              <a:t>JSP</a:t>
            </a:r>
            <a:r>
              <a:rPr lang="zh-CN" altLang="en-US" sz="1800" dirty="0"/>
              <a:t>服务器（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容器），是 </a:t>
            </a:r>
            <a:r>
              <a:rPr lang="en-US" altLang="zh-CN" sz="1800" dirty="0"/>
              <a:t>Apache </a:t>
            </a:r>
            <a:r>
              <a:rPr lang="zh-CN" altLang="en-US" sz="1800" dirty="0"/>
              <a:t>的扩展。</a:t>
            </a:r>
          </a:p>
          <a:p>
            <a:pPr algn="l"/>
            <a:r>
              <a:rPr lang="zh-CN" altLang="en-US" sz="1800" dirty="0"/>
              <a:t>特性：免费的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应用服务器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、主要用于解析</a:t>
            </a:r>
            <a:r>
              <a:rPr lang="en-US" altLang="zh-CN" sz="1800" dirty="0"/>
              <a:t>JSP/Servlet</a:t>
            </a:r>
            <a:r>
              <a:rPr lang="zh-CN" altLang="en-US" sz="1800" dirty="0"/>
              <a:t>，侧重于</a:t>
            </a:r>
            <a:r>
              <a:rPr lang="en-US" altLang="zh-CN" sz="1800" dirty="0"/>
              <a:t>Servlet</a:t>
            </a:r>
            <a:r>
              <a:rPr lang="zh-CN" altLang="en-US" sz="1800" dirty="0"/>
              <a:t>引擎；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、支持静态页，但效率没有</a:t>
            </a:r>
            <a:r>
              <a:rPr lang="en-US" altLang="zh-CN" sz="1800" dirty="0"/>
              <a:t>Apache</a:t>
            </a:r>
            <a:r>
              <a:rPr lang="zh-CN" altLang="en-US" sz="1800" dirty="0"/>
              <a:t>高；支持</a:t>
            </a:r>
            <a:r>
              <a:rPr lang="en-US" altLang="zh-CN" sz="1800" dirty="0"/>
              <a:t>Servlet</a:t>
            </a:r>
            <a:r>
              <a:rPr lang="zh-CN" altLang="en-US" sz="1800" dirty="0"/>
              <a:t>、</a:t>
            </a:r>
            <a:r>
              <a:rPr lang="en-US" altLang="zh-CN" sz="1800" dirty="0"/>
              <a:t>JSP</a:t>
            </a:r>
            <a:r>
              <a:rPr lang="zh-CN" altLang="en-US" sz="1800" dirty="0"/>
              <a:t>请求</a:t>
            </a:r>
            <a:r>
              <a:rPr lang="zh-CN" altLang="en-US" sz="1800" dirty="0" smtClean="0"/>
              <a:t>；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57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在市场上有许多 </a:t>
            </a:r>
            <a:r>
              <a:rPr lang="en-CA" sz="1800" dirty="0"/>
              <a:t>Web </a:t>
            </a:r>
            <a:r>
              <a:rPr lang="zh-CN" altLang="en-US" sz="1800" dirty="0"/>
              <a:t>服务器支持 </a:t>
            </a:r>
            <a:r>
              <a:rPr lang="en-CA" sz="1800" dirty="0"/>
              <a:t>Servlet。</a:t>
            </a:r>
            <a:r>
              <a:rPr lang="zh-CN" altLang="en-US" sz="1800" dirty="0"/>
              <a:t>有些 </a:t>
            </a:r>
            <a:r>
              <a:rPr lang="en-CA" sz="1800" dirty="0"/>
              <a:t>Web </a:t>
            </a:r>
            <a:r>
              <a:rPr lang="zh-CN" altLang="en-US" sz="1800" dirty="0"/>
              <a:t>服务器是免费下载的，</a:t>
            </a:r>
            <a:r>
              <a:rPr lang="en-CA" sz="1800" dirty="0"/>
              <a:t>Tomcat </a:t>
            </a:r>
            <a:r>
              <a:rPr lang="zh-CN" altLang="en-US" sz="1800" dirty="0"/>
              <a:t>就是其中的一个。</a:t>
            </a:r>
          </a:p>
          <a:p>
            <a:pPr algn="l"/>
            <a:r>
              <a:rPr lang="en-CA" sz="1800" dirty="0"/>
              <a:t>Apache Tomcat </a:t>
            </a:r>
            <a:r>
              <a:rPr lang="zh-CN" altLang="en-US" sz="1800" dirty="0"/>
              <a:t>是一款 </a:t>
            </a:r>
            <a:r>
              <a:rPr lang="en-CA" sz="1800" dirty="0"/>
              <a:t>Java Servlet </a:t>
            </a:r>
            <a:r>
              <a:rPr lang="zh-CN" altLang="en-US" sz="1800" dirty="0"/>
              <a:t>和 </a:t>
            </a:r>
            <a:r>
              <a:rPr lang="en-CA" sz="1800" dirty="0" err="1"/>
              <a:t>JavaServer</a:t>
            </a:r>
            <a:r>
              <a:rPr lang="en-CA" sz="1800" dirty="0"/>
              <a:t> Pages </a:t>
            </a:r>
            <a:r>
              <a:rPr lang="zh-CN" altLang="en-US" sz="1800" dirty="0"/>
              <a:t>技术的开源软件实现，可以作为测试 </a:t>
            </a:r>
            <a:r>
              <a:rPr lang="en-CA" sz="1800" dirty="0"/>
              <a:t>Servlet </a:t>
            </a:r>
            <a:r>
              <a:rPr lang="zh-CN" altLang="en-US" sz="1800" dirty="0"/>
              <a:t>的独立服务器，而且可以集成到 </a:t>
            </a:r>
            <a:r>
              <a:rPr lang="en-CA" sz="1800" dirty="0"/>
              <a:t>Apache Web </a:t>
            </a:r>
            <a:r>
              <a:rPr lang="zh-CN" altLang="en-US" sz="1800" dirty="0"/>
              <a:t>服务器。下面是在电脑上安装 </a:t>
            </a:r>
            <a:r>
              <a:rPr lang="en-CA" sz="1800" dirty="0"/>
              <a:t>Tomcat </a:t>
            </a:r>
            <a:r>
              <a:rPr lang="zh-CN" altLang="en-US" sz="1800" dirty="0"/>
              <a:t>的步骤：</a:t>
            </a:r>
          </a:p>
          <a:p>
            <a:pPr algn="l"/>
            <a:r>
              <a:rPr lang="zh-CN" altLang="en-US" sz="1800" dirty="0"/>
              <a:t>从 </a:t>
            </a:r>
            <a:r>
              <a:rPr lang="en-CA" sz="1800" dirty="0"/>
              <a:t>http://tomcat.apache.org/ </a:t>
            </a:r>
            <a:r>
              <a:rPr lang="zh-CN" altLang="en-US" sz="1800" dirty="0"/>
              <a:t>上下载最新版本的 </a:t>
            </a:r>
            <a:r>
              <a:rPr lang="en-CA" sz="1800" dirty="0"/>
              <a:t>Tomcat。</a:t>
            </a:r>
          </a:p>
          <a:p>
            <a:pPr algn="l"/>
            <a:r>
              <a:rPr lang="zh-CN" altLang="en-US" sz="1800" dirty="0"/>
              <a:t>一旦您下载了 </a:t>
            </a:r>
            <a:r>
              <a:rPr lang="en-CA" sz="1800" dirty="0"/>
              <a:t>Tomcat，</a:t>
            </a:r>
            <a:r>
              <a:rPr lang="zh-CN" altLang="en-US" sz="1800" dirty="0"/>
              <a:t>解压缩到一个方便的位置。例如，如果您使用的是 </a:t>
            </a:r>
            <a:r>
              <a:rPr lang="en-CA" sz="1800" dirty="0"/>
              <a:t>Windows，</a:t>
            </a:r>
            <a:r>
              <a:rPr lang="zh-CN" altLang="en-US" sz="1800" dirty="0"/>
              <a:t>则解压缩到 </a:t>
            </a:r>
            <a:r>
              <a:rPr lang="en-CA" sz="1800" dirty="0"/>
              <a:t>C:\apache-tomcat-5.5.29 </a:t>
            </a:r>
            <a:r>
              <a:rPr lang="zh-CN" altLang="en-US" sz="1800" dirty="0"/>
              <a:t>中，如果您使用的是 </a:t>
            </a:r>
            <a:r>
              <a:rPr lang="en-CA" sz="1800" dirty="0"/>
              <a:t>Linux/Unix，</a:t>
            </a:r>
            <a:r>
              <a:rPr lang="zh-CN" altLang="en-US" sz="1800" dirty="0"/>
              <a:t>则解压缩到 </a:t>
            </a:r>
            <a:r>
              <a:rPr lang="en-US" altLang="zh-CN" sz="1800" dirty="0"/>
              <a:t>/</a:t>
            </a:r>
            <a:r>
              <a:rPr lang="en-CA" sz="1800" dirty="0" err="1"/>
              <a:t>usr</a:t>
            </a:r>
            <a:r>
              <a:rPr lang="en-CA" sz="1800" dirty="0"/>
              <a:t>/local/apache-tomcat-5.5.29 </a:t>
            </a:r>
            <a:r>
              <a:rPr lang="zh-CN" altLang="en-US" sz="1800" dirty="0"/>
              <a:t>中，并创建 </a:t>
            </a:r>
            <a:r>
              <a:rPr lang="en-CA" sz="1800" dirty="0"/>
              <a:t>CATALINA_HOME </a:t>
            </a:r>
            <a:r>
              <a:rPr lang="zh-CN" altLang="en-US" sz="1800" dirty="0"/>
              <a:t>环境变量指向这些位置。</a:t>
            </a:r>
          </a:p>
          <a:p>
            <a:pPr algn="l"/>
            <a:r>
              <a:rPr lang="zh-CN" altLang="en-US" sz="1800" dirty="0"/>
              <a:t>在 </a:t>
            </a:r>
            <a:r>
              <a:rPr lang="en-CA" sz="1800" dirty="0"/>
              <a:t>Windows </a:t>
            </a:r>
            <a:r>
              <a:rPr lang="zh-CN" altLang="en-US" sz="1800" dirty="0"/>
              <a:t>上，可以通过执行下面的命令来启动 </a:t>
            </a:r>
            <a:r>
              <a:rPr lang="en-CA" sz="1800" dirty="0"/>
              <a:t>Tomcat：</a:t>
            </a:r>
          </a:p>
          <a:p>
            <a:pPr algn="l"/>
            <a:r>
              <a:rPr lang="en-CA" sz="1800" dirty="0"/>
              <a:t> %CATALINA_HOME%\bin\startup.bat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 </a:t>
            </a:r>
            <a:r>
              <a:rPr lang="zh-CN" altLang="en-US" sz="1800" dirty="0"/>
              <a:t>或者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</a:t>
            </a:r>
            <a:r>
              <a:rPr lang="en-CA" sz="1800" dirty="0"/>
              <a:t>C:\apache-tomcat-5.5.29\bin\startup.bat</a:t>
            </a:r>
          </a:p>
        </p:txBody>
      </p:sp>
    </p:spTree>
    <p:extLst>
      <p:ext uri="{BB962C8B-B14F-4D97-AF65-F5344CB8AC3E}">
        <p14:creationId xmlns:p14="http://schemas.microsoft.com/office/powerpoint/2010/main" val="18616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Tomcat</a:t>
            </a:r>
            <a:r>
              <a:rPr lang="zh-CN" altLang="en-US" sz="1800" dirty="0"/>
              <a:t>运行在</a:t>
            </a:r>
            <a:r>
              <a:rPr lang="en-US" altLang="zh-CN" sz="1800" dirty="0"/>
              <a:t>JVM</a:t>
            </a:r>
            <a:r>
              <a:rPr lang="zh-CN" altLang="en-US" sz="1800" dirty="0"/>
              <a:t>之上，它和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服务器一样，绑定</a:t>
            </a:r>
            <a:r>
              <a:rPr lang="en-US" altLang="zh-CN" sz="1800" dirty="0"/>
              <a:t>IP</a:t>
            </a:r>
            <a:r>
              <a:rPr lang="zh-CN" altLang="en-US" sz="1800" dirty="0"/>
              <a:t>地址并监听</a:t>
            </a:r>
            <a:r>
              <a:rPr lang="en-US" altLang="zh-CN" sz="1800" dirty="0"/>
              <a:t>TCP</a:t>
            </a:r>
            <a:r>
              <a:rPr lang="zh-CN" altLang="en-US" sz="1800" dirty="0"/>
              <a:t>端口，同时还包含以下指责：管理</a:t>
            </a:r>
            <a:r>
              <a:rPr lang="en-US" altLang="zh-CN" sz="1800" dirty="0"/>
              <a:t>Servlet</a:t>
            </a:r>
            <a:r>
              <a:rPr lang="zh-CN" altLang="en-US" sz="1800" dirty="0"/>
              <a:t>程序的生命周期将</a:t>
            </a:r>
            <a:r>
              <a:rPr lang="en-US" altLang="zh-CN" sz="1800" dirty="0"/>
              <a:t>URL</a:t>
            </a:r>
            <a:r>
              <a:rPr lang="zh-CN" altLang="en-US" sz="1800" dirty="0"/>
              <a:t>映射到指定的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进行处理与</a:t>
            </a:r>
            <a:r>
              <a:rPr lang="en-US" altLang="zh-CN" sz="1800" dirty="0"/>
              <a:t>Servlet</a:t>
            </a:r>
            <a:r>
              <a:rPr lang="zh-CN" altLang="en-US" sz="1800" dirty="0"/>
              <a:t>程序合作处理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</a:t>
            </a:r>
            <a:r>
              <a:rPr lang="en-US" altLang="zh-CN" sz="1800" dirty="0"/>
              <a:t>——</a:t>
            </a:r>
            <a:r>
              <a:rPr lang="zh-CN" altLang="en-US" sz="1800" dirty="0"/>
              <a:t>根据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请求生成</a:t>
            </a:r>
            <a:r>
              <a:rPr lang="en-US" altLang="zh-CN" sz="1800" dirty="0" err="1"/>
              <a:t>HttpServletResponse</a:t>
            </a:r>
            <a:r>
              <a:rPr lang="zh-CN" altLang="en-US" sz="1800" dirty="0"/>
              <a:t>对象并传递给</a:t>
            </a:r>
            <a:r>
              <a:rPr lang="en-US" altLang="zh-CN" sz="1800" dirty="0"/>
              <a:t>Servlet</a:t>
            </a:r>
            <a:r>
              <a:rPr lang="zh-CN" altLang="en-US" sz="1800" dirty="0"/>
              <a:t>进行处理，将</a:t>
            </a:r>
            <a:r>
              <a:rPr lang="en-US" altLang="zh-CN" sz="1800" dirty="0"/>
              <a:t>Servlet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HttpServletResponse</a:t>
            </a:r>
            <a:r>
              <a:rPr lang="zh-CN" altLang="en-US" sz="1800" dirty="0"/>
              <a:t>对象生成的内容返回给浏览</a:t>
            </a:r>
            <a:r>
              <a:rPr lang="zh-CN" altLang="en-US" sz="1800" dirty="0" smtClean="0"/>
              <a:t>器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Tomcat </a:t>
            </a:r>
            <a:r>
              <a:rPr lang="zh-CN" altLang="en-US" sz="1800" dirty="0"/>
              <a:t>启动后，可以通过在浏览器地址栏输入 </a:t>
            </a:r>
            <a:r>
              <a:rPr lang="en-US" altLang="zh-CN" sz="1800" dirty="0"/>
              <a:t>http://localhost:8080/ </a:t>
            </a:r>
            <a:r>
              <a:rPr lang="zh-CN" altLang="en-US" sz="1800" dirty="0"/>
              <a:t>访问 </a:t>
            </a:r>
            <a:r>
              <a:rPr lang="en-US" altLang="zh-CN" sz="1800" dirty="0"/>
              <a:t>Tomcat </a:t>
            </a:r>
            <a:r>
              <a:rPr lang="zh-CN" altLang="en-US" sz="1800" dirty="0"/>
              <a:t>中的默认应用程序。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091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Create maven web application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&lt;dependency&gt;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  <a:r>
              <a:rPr lang="en-CA" sz="1800" dirty="0" err="1"/>
              <a:t>javax.servlet</a:t>
            </a:r>
            <a:r>
              <a:rPr lang="en-CA" sz="1800" dirty="0"/>
              <a:t>&lt;/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  <a:r>
              <a:rPr lang="en-CA" sz="1800" dirty="0" err="1"/>
              <a:t>javax.servlet-api</a:t>
            </a:r>
            <a:r>
              <a:rPr lang="en-CA" sz="1800" dirty="0"/>
              <a:t>&lt;/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&lt;version&gt;3.1.0&lt;/version&gt;</a:t>
            </a:r>
          </a:p>
          <a:p>
            <a:pPr algn="l"/>
            <a:r>
              <a:rPr lang="en-CA" sz="18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0620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zh-CN" altLang="en-US" sz="3200" b="1" dirty="0"/>
              <a:t>四</a:t>
            </a:r>
            <a:r>
              <a:rPr lang="zh-CN" altLang="en-US" sz="3200" b="1" dirty="0" smtClean="0"/>
              <a:t>讲：</a:t>
            </a:r>
            <a:r>
              <a:rPr lang="en-US" altLang="zh-CN" sz="3200" b="1" dirty="0" smtClean="0"/>
              <a:t>Web</a:t>
            </a:r>
            <a:r>
              <a:rPr lang="zh-CN" altLang="en-US" sz="3200" b="1" dirty="0" smtClean="0"/>
              <a:t>相关</a:t>
            </a:r>
            <a:endParaRPr lang="en-US" altLang="zh-CN" sz="3200" b="1" dirty="0" smtClean="0"/>
          </a:p>
          <a:p>
            <a:pPr algn="l"/>
            <a:endParaRPr lang="en-US" sz="3200" b="1" dirty="0"/>
          </a:p>
          <a:p>
            <a:pPr algn="l"/>
            <a:endParaRPr lang="en-US" sz="3200" b="1" dirty="0" smtClean="0"/>
          </a:p>
          <a:p>
            <a:pPr algn="l"/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 server</a:t>
            </a:r>
          </a:p>
          <a:p>
            <a:pPr algn="l"/>
            <a:r>
              <a:rPr lang="en-US" dirty="0" smtClean="0"/>
              <a:t>Tomcat</a:t>
            </a:r>
          </a:p>
          <a:p>
            <a:pPr algn="l"/>
            <a:r>
              <a:rPr lang="en-US" dirty="0" smtClean="0"/>
              <a:t>Servlet</a:t>
            </a:r>
          </a:p>
          <a:p>
            <a:pPr algn="l"/>
            <a:r>
              <a:rPr lang="en-US" dirty="0" smtClean="0"/>
              <a:t>JSP</a:t>
            </a:r>
          </a:p>
          <a:p>
            <a:pPr algn="l"/>
            <a:r>
              <a:rPr lang="en-US" dirty="0" smtClean="0"/>
              <a:t>Restful API</a:t>
            </a:r>
          </a:p>
          <a:p>
            <a:pPr algn="l"/>
            <a:r>
              <a:rPr lang="en-US" smtClean="0"/>
              <a:t>SOAP</a:t>
            </a:r>
          </a:p>
          <a:p>
            <a:pPr algn="l"/>
            <a:endParaRPr lang="en-US" dirty="0" smtClean="0"/>
          </a:p>
          <a:p>
            <a:pPr algn="l"/>
            <a:endParaRPr lang="en-US" sz="3200" dirty="0"/>
          </a:p>
          <a:p>
            <a:pPr algn="l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525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1026" name="Picture 2" descr="add-new-folders-in-maven-web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430305"/>
            <a:ext cx="7313588" cy="56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2050" name="Picture 2" descr="update-maven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0583"/>
            <a:ext cx="10959407" cy="50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3074" name="Picture 2" descr="updated-source-fol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" y="226105"/>
            <a:ext cx="10581430" cy="63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1800" dirty="0" smtClean="0"/>
              <a:t>apache-tomcat-8.5.12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 err="1"/>
              <a:t>response.setContentType</a:t>
            </a:r>
            <a:r>
              <a:rPr lang="en-CA" sz="1800" dirty="0"/>
              <a:t>("text/html");</a:t>
            </a:r>
          </a:p>
          <a:p>
            <a:pPr algn="l"/>
            <a:r>
              <a:rPr lang="en-CA" sz="1800" dirty="0" err="1" smtClean="0"/>
              <a:t>PrintWriter</a:t>
            </a:r>
            <a:r>
              <a:rPr lang="en-CA" sz="1800" dirty="0" smtClean="0"/>
              <a:t> </a:t>
            </a:r>
            <a:r>
              <a:rPr lang="en-CA" sz="1800" dirty="0"/>
              <a:t>out = </a:t>
            </a:r>
            <a:r>
              <a:rPr lang="en-CA" sz="1800" dirty="0" err="1"/>
              <a:t>response.getWriter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out.println</a:t>
            </a:r>
            <a:r>
              <a:rPr lang="en-CA" sz="1800" dirty="0"/>
              <a:t>("&lt;h1&gt; this is a servlet&lt;/h1</a:t>
            </a:r>
            <a:r>
              <a:rPr lang="en-CA" sz="1800" dirty="0" smtClean="0"/>
              <a:t>&gt;");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&lt;%@ page language="java" </a:t>
            </a:r>
            <a:r>
              <a:rPr lang="en-CA" sz="1800" dirty="0" err="1"/>
              <a:t>contentType</a:t>
            </a:r>
            <a:r>
              <a:rPr lang="en-CA" sz="1800" dirty="0"/>
              <a:t>="text/html; charset=ISO-8859-1"     </a:t>
            </a:r>
            <a:r>
              <a:rPr lang="en-CA" sz="1800" dirty="0" err="1"/>
              <a:t>pageEncoding</a:t>
            </a:r>
            <a:r>
              <a:rPr lang="en-CA" sz="1800" dirty="0"/>
              <a:t>="ISO-8859-1"%&gt;</a:t>
            </a:r>
          </a:p>
          <a:p>
            <a:pPr algn="l"/>
            <a:r>
              <a:rPr lang="en-CA" sz="1800" dirty="0"/>
              <a:t>&lt;!DOCTYPE html PUBLIC "-//W3C//DTD HTML 4.01 Transitional//EN" "http://www.w3.org/TR/html4/loose.dtd"&gt;</a:t>
            </a:r>
          </a:p>
          <a:p>
            <a:pPr algn="l"/>
            <a:r>
              <a:rPr lang="en-CA" sz="1800" dirty="0"/>
              <a:t>&lt;html&gt;</a:t>
            </a:r>
          </a:p>
          <a:p>
            <a:pPr algn="l"/>
            <a:r>
              <a:rPr lang="en-CA" sz="1800" dirty="0"/>
              <a:t>&lt;head&gt;</a:t>
            </a:r>
          </a:p>
          <a:p>
            <a:pPr algn="l"/>
            <a:r>
              <a:rPr lang="en-CA" sz="1800" dirty="0"/>
              <a:t>&lt;meta http-</a:t>
            </a:r>
            <a:r>
              <a:rPr lang="en-CA" sz="1800" dirty="0" err="1"/>
              <a:t>equiv</a:t>
            </a:r>
            <a:r>
              <a:rPr lang="en-CA" sz="1800" dirty="0"/>
              <a:t>="Content-Type" content="text/html; charset=ISO-8859-1"&gt;</a:t>
            </a:r>
          </a:p>
          <a:p>
            <a:pPr algn="l"/>
            <a:r>
              <a:rPr lang="en-CA" sz="1800" dirty="0"/>
              <a:t>&lt;title&gt;Hello World - JSP tutorial&lt;/title&gt;</a:t>
            </a:r>
          </a:p>
          <a:p>
            <a:pPr algn="l"/>
            <a:r>
              <a:rPr lang="en-CA" sz="1800" dirty="0"/>
              <a:t>&lt;/head&gt;</a:t>
            </a:r>
          </a:p>
          <a:p>
            <a:pPr algn="l"/>
            <a:r>
              <a:rPr lang="en-CA" sz="1800" dirty="0"/>
              <a:t>&lt;body&gt;</a:t>
            </a:r>
          </a:p>
          <a:p>
            <a:pPr algn="l"/>
            <a:r>
              <a:rPr lang="en-CA" sz="1800" dirty="0"/>
              <a:t>    &lt;%= "Hello World this is </a:t>
            </a:r>
            <a:r>
              <a:rPr lang="en-CA" sz="1800" dirty="0" err="1"/>
              <a:t>jsp</a:t>
            </a:r>
            <a:r>
              <a:rPr lang="en-CA" sz="1800" dirty="0"/>
              <a:t>!" %&gt;</a:t>
            </a:r>
          </a:p>
          <a:p>
            <a:pPr algn="l"/>
            <a:r>
              <a:rPr lang="en-CA" sz="1800" dirty="0"/>
              <a:t>&lt;/body&gt;</a:t>
            </a:r>
          </a:p>
          <a:p>
            <a:pPr algn="l"/>
            <a:r>
              <a:rPr lang="en-CA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77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1800" dirty="0"/>
              <a:t>&lt;!DOCTYPE web-app PUBLIC</a:t>
            </a:r>
          </a:p>
          <a:p>
            <a:pPr algn="l"/>
            <a:r>
              <a:rPr lang="en-CA" sz="1800" dirty="0"/>
              <a:t> "-//Sun Microsystems, Inc.//DTD Web Application 2.3//EN"</a:t>
            </a:r>
          </a:p>
          <a:p>
            <a:pPr algn="l"/>
            <a:r>
              <a:rPr lang="en-CA" sz="1800" dirty="0"/>
              <a:t> "http://java.sun.com/</a:t>
            </a:r>
            <a:r>
              <a:rPr lang="en-CA" sz="1800" dirty="0" err="1"/>
              <a:t>dtd</a:t>
            </a:r>
            <a:r>
              <a:rPr lang="en-CA" sz="1800" dirty="0"/>
              <a:t>/web-app_2_3.dtd" &gt;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&lt;web-app&gt;</a:t>
            </a:r>
          </a:p>
          <a:p>
            <a:pPr algn="l"/>
            <a:r>
              <a:rPr lang="en-CA" sz="1800" dirty="0"/>
              <a:t>  &lt;display-name&gt;Archetype Created Web Application&lt;/display-name&gt;</a:t>
            </a:r>
          </a:p>
          <a:p>
            <a:pPr algn="l"/>
            <a:r>
              <a:rPr lang="en-CA" sz="1800" dirty="0"/>
              <a:t>  &lt;servlet&gt;</a:t>
            </a:r>
          </a:p>
          <a:p>
            <a:pPr algn="l"/>
            <a:r>
              <a:rPr lang="en-CA" sz="1800" dirty="0"/>
              <a:t>  	&lt;servlet-name&gt;TestServlet1&lt;/servlet-name&gt;</a:t>
            </a:r>
          </a:p>
          <a:p>
            <a:pPr algn="l"/>
            <a:r>
              <a:rPr lang="en-CA" sz="1800" dirty="0"/>
              <a:t>  	&lt;display-name&gt;TestServlet1&lt;/display-name&gt;</a:t>
            </a:r>
          </a:p>
          <a:p>
            <a:pPr algn="l"/>
            <a:r>
              <a:rPr lang="en-CA" sz="1800" dirty="0"/>
              <a:t>  	&lt;description&gt;&lt;/description&gt;</a:t>
            </a:r>
          </a:p>
          <a:p>
            <a:pPr algn="l"/>
            <a:r>
              <a:rPr lang="en-CA" sz="1800" dirty="0"/>
              <a:t>  	&lt;servlet-class&gt;com.test.TestServlet1&lt;/servlet-class&gt;</a:t>
            </a:r>
          </a:p>
          <a:p>
            <a:pPr algn="l"/>
            <a:r>
              <a:rPr lang="en-CA" sz="1800" dirty="0"/>
              <a:t>  &lt;/servlet&gt;</a:t>
            </a:r>
          </a:p>
          <a:p>
            <a:pPr algn="l"/>
            <a:r>
              <a:rPr lang="en-CA" sz="1800" dirty="0"/>
              <a:t>  &lt;servlet-mapping&gt;</a:t>
            </a:r>
          </a:p>
          <a:p>
            <a:pPr algn="l"/>
            <a:r>
              <a:rPr lang="en-CA" sz="1800" dirty="0"/>
              <a:t>  	&lt;servlet-name&gt;TestServlet1&lt;/servlet-name&gt;</a:t>
            </a:r>
          </a:p>
          <a:p>
            <a:pPr algn="l"/>
            <a:r>
              <a:rPr lang="en-CA" sz="1800" dirty="0"/>
              <a:t>  	&lt;</a:t>
            </a:r>
            <a:r>
              <a:rPr lang="en-CA" sz="1800" dirty="0" err="1"/>
              <a:t>url</a:t>
            </a:r>
            <a:r>
              <a:rPr lang="en-CA" sz="1800" dirty="0"/>
              <a:t>-pattern&gt;/TestServlet1&lt;/</a:t>
            </a:r>
            <a:r>
              <a:rPr lang="en-CA" sz="1800" dirty="0" err="1"/>
              <a:t>url</a:t>
            </a:r>
            <a:r>
              <a:rPr lang="en-CA" sz="1800" dirty="0"/>
              <a:t>-pattern&gt;</a:t>
            </a:r>
          </a:p>
          <a:p>
            <a:pPr algn="l"/>
            <a:r>
              <a:rPr lang="en-CA" sz="1800" dirty="0"/>
              <a:t>  &lt;/servlet-mapping&gt;</a:t>
            </a:r>
          </a:p>
          <a:p>
            <a:pPr algn="l"/>
            <a:r>
              <a:rPr lang="en-CA" sz="1800" dirty="0"/>
              <a:t>&lt;/web-app&gt;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91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 &lt;dependency&gt;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  <a:r>
              <a:rPr lang="en-CA" sz="1800" dirty="0" err="1"/>
              <a:t>javax.servlet</a:t>
            </a:r>
            <a:r>
              <a:rPr lang="en-CA" sz="1800" dirty="0"/>
              <a:t>&lt;/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  <a:r>
              <a:rPr lang="en-CA" sz="1800" dirty="0" err="1"/>
              <a:t>javax.servlet-api</a:t>
            </a:r>
            <a:r>
              <a:rPr lang="en-CA" sz="1800" dirty="0"/>
              <a:t>&lt;/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&lt;version&gt;3.1.0&lt;/version&gt;</a:t>
            </a:r>
          </a:p>
          <a:p>
            <a:pPr algn="l"/>
            <a:r>
              <a:rPr lang="en-CA" sz="1800" dirty="0"/>
              <a:t>&lt;/dependency&gt;</a:t>
            </a:r>
          </a:p>
          <a:p>
            <a:pPr algn="l"/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0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>
                <a:hlinkClick r:id="rId2"/>
              </a:rPr>
              <a:t>http://</a:t>
            </a:r>
            <a:r>
              <a:rPr lang="en-CA" sz="1800" dirty="0" smtClean="0">
                <a:hlinkClick r:id="rId2"/>
              </a:rPr>
              <a:t>localhost:8123/testMavenWeb/index.jsp</a:t>
            </a:r>
            <a:endParaRPr lang="en-CA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localhost:8123/testMavenWeb/TestServlet1</a:t>
            </a:r>
            <a:endParaRPr lang="en-CA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25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最初在</a:t>
            </a:r>
            <a:r>
              <a:rPr lang="en-US" altLang="zh-CN" sz="2000" dirty="0"/>
              <a:t>1970</a:t>
            </a:r>
            <a:r>
              <a:rPr lang="zh-CN" altLang="en-US" sz="2000" dirty="0"/>
              <a:t>年前后，互联网技术仅仅是处在雏形阶段的一种构想，经过多年发展然后才慢慢逐步向非军方或科研部门外开始接入使用，虽然那时“互联网”的规模还不如现在局域网成熟，但依然为网络应用技术爆发式增长打下了扎实的基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我们平</a:t>
            </a:r>
            <a:r>
              <a:rPr lang="zh-CN" altLang="en-US" sz="2000" dirty="0"/>
              <a:t>时访问的网站服务就是</a:t>
            </a:r>
            <a:r>
              <a:rPr lang="en-US" altLang="zh-CN" sz="2000" dirty="0"/>
              <a:t>Web</a:t>
            </a:r>
            <a:r>
              <a:rPr lang="zh-CN" altLang="en-US" sz="2000" dirty="0"/>
              <a:t>网络服务也叫</a:t>
            </a:r>
            <a:r>
              <a:rPr lang="en-US" altLang="zh-CN" sz="2000" dirty="0"/>
              <a:t>WWW</a:t>
            </a:r>
            <a:r>
              <a:rPr lang="zh-CN" altLang="en-US" sz="2000" dirty="0"/>
              <a:t>万维网</a:t>
            </a:r>
            <a:r>
              <a:rPr lang="en-US" altLang="zh-CN" sz="2000" dirty="0"/>
              <a:t>(World Wide Web)</a:t>
            </a:r>
            <a:r>
              <a:rPr lang="zh-CN" altLang="en-US" sz="2000" dirty="0"/>
              <a:t>，一般是指能够让用户通过浏览器访问到互联网中文档等资源的服务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如图所</a:t>
            </a:r>
            <a:r>
              <a:rPr lang="zh-CN" altLang="en-US" sz="2000" dirty="0"/>
              <a:t>示，</a:t>
            </a:r>
            <a:r>
              <a:rPr lang="en-US" altLang="zh-CN" sz="2000" dirty="0"/>
              <a:t>Web</a:t>
            </a:r>
            <a:r>
              <a:rPr lang="zh-CN" altLang="en-US" sz="2000" dirty="0"/>
              <a:t>网站服务是一种被动访问的服务程序，即只有接收到互联网中其他计算机发出的请求后才会响应，最终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服务器会通过</a:t>
            </a:r>
            <a:r>
              <a:rPr lang="en-US" altLang="zh-CN" sz="2000" dirty="0"/>
              <a:t>HTTP(</a:t>
            </a:r>
            <a:r>
              <a:rPr lang="zh-CN" altLang="en-US" sz="2000" dirty="0"/>
              <a:t>超文本传输协议</a:t>
            </a:r>
            <a:r>
              <a:rPr lang="en-US" altLang="zh-CN" sz="2000" dirty="0"/>
              <a:t>)</a:t>
            </a:r>
            <a:r>
              <a:rPr lang="zh-CN" altLang="en-US" sz="2000" dirty="0"/>
              <a:t>或</a:t>
            </a:r>
            <a:r>
              <a:rPr lang="en-US" altLang="zh-CN" sz="2000" dirty="0"/>
              <a:t>HTTPS</a:t>
            </a:r>
            <a:r>
              <a:rPr lang="zh-CN" altLang="en-US" sz="2000" dirty="0"/>
              <a:t>（超文本安全传输协议）把指定文件传送到客户机的浏览器上。</a:t>
            </a:r>
            <a:endParaRPr lang="en-CA" altLang="en-US" sz="2000" dirty="0" smtClean="0"/>
          </a:p>
        </p:txBody>
      </p:sp>
      <p:pic>
        <p:nvPicPr>
          <p:cNvPr id="1026" name="Picture 2" descr="http://www.linuxprobe.com/wp-content/uploads/2015/05/%E9%A1%B5%E9%9D%A2%E8%AF%B7%E6%B1%82%E8%BF%87%E7%A8%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66281"/>
            <a:ext cx="10443057" cy="26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目前能够提供</a:t>
            </a:r>
            <a:r>
              <a:rPr lang="en-CA" altLang="en-US" sz="2000" dirty="0"/>
              <a:t>WEB</a:t>
            </a:r>
            <a:r>
              <a:rPr lang="zh-CN" altLang="en-US" sz="2000" dirty="0"/>
              <a:t>网络服务的程序有</a:t>
            </a:r>
            <a:r>
              <a:rPr lang="en-CA" altLang="en-US" sz="2000" dirty="0" err="1"/>
              <a:t>Apache、Nginx</a:t>
            </a:r>
            <a:r>
              <a:rPr lang="zh-CN" altLang="en-US" sz="2000" dirty="0"/>
              <a:t>或</a:t>
            </a:r>
            <a:r>
              <a:rPr lang="en-CA" altLang="en-US" sz="2000" dirty="0"/>
              <a:t>IIS</a:t>
            </a:r>
            <a:r>
              <a:rPr lang="zh-CN" altLang="en-US" sz="2000" dirty="0"/>
              <a:t>等等，在</a:t>
            </a:r>
            <a:r>
              <a:rPr lang="en-CA" altLang="en-US" sz="2000" dirty="0"/>
              <a:t>Windows</a:t>
            </a:r>
            <a:r>
              <a:rPr lang="zh-CN" altLang="en-US" sz="2000" dirty="0"/>
              <a:t>系统中默认</a:t>
            </a:r>
            <a:r>
              <a:rPr lang="en-CA" altLang="en-US" sz="2000" dirty="0"/>
              <a:t>Web</a:t>
            </a:r>
            <a:r>
              <a:rPr lang="zh-CN" altLang="en-US" sz="2000" dirty="0"/>
              <a:t>服务程序是</a:t>
            </a:r>
            <a:r>
              <a:rPr lang="en-CA" altLang="en-US" sz="2000" dirty="0"/>
              <a:t>IIS</a:t>
            </a:r>
            <a:r>
              <a:rPr lang="zh-CN" altLang="en-US" sz="2000" dirty="0"/>
              <a:t>互联网信息服务</a:t>
            </a:r>
            <a:r>
              <a:rPr lang="en-US" altLang="zh-CN" sz="2000" dirty="0"/>
              <a:t>(</a:t>
            </a:r>
            <a:r>
              <a:rPr lang="en-CA" altLang="en-US" sz="2000" dirty="0"/>
              <a:t>Internet Information Services)，</a:t>
            </a:r>
            <a:r>
              <a:rPr lang="zh-CN" altLang="en-US" sz="2000" dirty="0"/>
              <a:t>这是一款图形化的网站管理工具，</a:t>
            </a:r>
            <a:r>
              <a:rPr lang="en-CA" altLang="en-US" sz="2000" dirty="0"/>
              <a:t>IIS</a:t>
            </a:r>
            <a:r>
              <a:rPr lang="zh-CN" altLang="en-US" sz="2000" dirty="0"/>
              <a:t>程序不光能提供</a:t>
            </a:r>
            <a:r>
              <a:rPr lang="en-CA" altLang="en-US" sz="2000" dirty="0"/>
              <a:t>Web</a:t>
            </a:r>
            <a:r>
              <a:rPr lang="zh-CN" altLang="en-US" sz="2000" dirty="0"/>
              <a:t>网站服务，还能够提供</a:t>
            </a:r>
            <a:r>
              <a:rPr lang="en-CA" altLang="en-US" sz="2000" dirty="0"/>
              <a:t>FTP、NMTP、SMTP</a:t>
            </a:r>
            <a:r>
              <a:rPr lang="zh-CN" altLang="en-US" sz="2000" dirty="0"/>
              <a:t>等服务功能，但只能在</a:t>
            </a:r>
            <a:r>
              <a:rPr lang="en-CA" altLang="en-US" sz="2000" dirty="0"/>
              <a:t>Windows</a:t>
            </a:r>
            <a:r>
              <a:rPr lang="zh-CN" altLang="en-US" sz="2000" dirty="0"/>
              <a:t>系统中使</a:t>
            </a:r>
            <a:r>
              <a:rPr lang="zh-CN" altLang="en-US" sz="2000" dirty="0" smtClean="0"/>
              <a:t>用。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4</a:t>
            </a:r>
            <a:r>
              <a:rPr lang="zh-CN" altLang="en-US" sz="2000" dirty="0"/>
              <a:t>日为俄罗斯知名门户站点而开发的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服务程序</a:t>
            </a:r>
            <a:r>
              <a:rPr lang="en-US" altLang="zh-CN" sz="2000" dirty="0"/>
              <a:t>Nginx</a:t>
            </a:r>
            <a:r>
              <a:rPr lang="zh-CN" altLang="en-US" sz="2000" dirty="0"/>
              <a:t>出世了，</a:t>
            </a:r>
            <a:r>
              <a:rPr lang="en-US" altLang="zh-CN" sz="2000" dirty="0"/>
              <a:t>Nginx</a:t>
            </a:r>
            <a:r>
              <a:rPr lang="zh-CN" altLang="en-US" sz="2000" dirty="0"/>
              <a:t>程序作为一款轻量级的网站服务软件，因其稳定性和丰富的功能而快速占领服务器市场，但最最最被认可的还当属是低系统资源、占用内存少且并发能力强，目前国内如新浪、网易、腾讯等门户站均使</a:t>
            </a:r>
            <a:r>
              <a:rPr lang="zh-CN" altLang="en-US" sz="2000" dirty="0" smtClean="0"/>
              <a:t>用。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zh-CN" sz="2000" dirty="0"/>
              <a:t>Apache</a:t>
            </a:r>
            <a:r>
              <a:rPr lang="zh-CN" altLang="en-US" sz="2000" dirty="0"/>
              <a:t>程序是目前拥有很高市场占有率的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服务程序之一，其跨平台和安全性广泛被认可且拥有快速、可靠、简单的</a:t>
            </a:r>
            <a:r>
              <a:rPr lang="en-US" altLang="zh-CN" sz="2000" dirty="0"/>
              <a:t>API</a:t>
            </a:r>
            <a:r>
              <a:rPr lang="zh-CN" altLang="en-US" sz="2000" dirty="0"/>
              <a:t>扩展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的名字取</a:t>
            </a:r>
            <a:r>
              <a:rPr lang="zh-CN" altLang="en-US" sz="2000" dirty="0"/>
              <a:t>自美国印第安人土著语，寓意着拥有高超的作战策略和无穷的耐</a:t>
            </a:r>
            <a:r>
              <a:rPr lang="zh-CN" altLang="en-US" sz="2000" dirty="0" smtClean="0"/>
              <a:t>性。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Apache</a:t>
            </a:r>
            <a:r>
              <a:rPr lang="zh-CN" altLang="en-US" sz="2000" dirty="0"/>
              <a:t>服务程序可以运行在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系统、</a:t>
            </a:r>
            <a:r>
              <a:rPr lang="en-US" altLang="zh-CN" sz="2000" dirty="0"/>
              <a:t>Unix</a:t>
            </a:r>
            <a:r>
              <a:rPr lang="zh-CN" altLang="en-US" sz="2000" dirty="0"/>
              <a:t>系统甚至是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系统中，支持基于</a:t>
            </a:r>
            <a:r>
              <a:rPr lang="en-US" altLang="zh-CN" sz="2000" dirty="0"/>
              <a:t>IP</a:t>
            </a:r>
            <a:r>
              <a:rPr lang="zh-CN" altLang="en-US" sz="2000" dirty="0"/>
              <a:t>、域名及端口号的虚拟主机功能、支持多种</a:t>
            </a:r>
            <a:r>
              <a:rPr lang="en-US" altLang="zh-CN" sz="2000" dirty="0"/>
              <a:t>HTTP</a:t>
            </a:r>
            <a:r>
              <a:rPr lang="zh-CN" altLang="en-US" sz="2000" dirty="0"/>
              <a:t>认证方式、集成有代理服务器模块、安全</a:t>
            </a:r>
            <a:r>
              <a:rPr lang="en-US" altLang="zh-CN" sz="2000" dirty="0"/>
              <a:t>Socket</a:t>
            </a:r>
            <a:r>
              <a:rPr lang="zh-CN" altLang="en-US" sz="2000" dirty="0"/>
              <a:t>层</a:t>
            </a:r>
            <a:r>
              <a:rPr lang="en-US" altLang="zh-CN" sz="2000" dirty="0"/>
              <a:t>(SSL)</a:t>
            </a:r>
            <a:r>
              <a:rPr lang="zh-CN" altLang="en-US" sz="2000" dirty="0"/>
              <a:t>、能够实时监视服务状态与定制日志消息，并有着各类丰富的模块支持。</a:t>
            </a:r>
            <a:endParaRPr lang="en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791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82625" y="515089"/>
            <a:ext cx="10515600" cy="5821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HTTP</a:t>
            </a:r>
            <a:r>
              <a:rPr lang="zh-CN" altLang="en-US" sz="2000" dirty="0"/>
              <a:t>服务器本质上也是一种应用程序</a:t>
            </a:r>
            <a:r>
              <a:rPr lang="en-US" altLang="zh-CN" sz="2000" dirty="0"/>
              <a:t>——</a:t>
            </a:r>
            <a:r>
              <a:rPr lang="zh-CN" altLang="en-US" sz="2000" dirty="0"/>
              <a:t>它通常运行在服务器之上，绑定服务器的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地址并监听某一个</a:t>
            </a:r>
            <a:r>
              <a:rPr lang="en-US" altLang="zh-CN" sz="2000" dirty="0" err="1"/>
              <a:t>tcp</a:t>
            </a:r>
            <a:r>
              <a:rPr lang="zh-CN" altLang="en-US" sz="2000" dirty="0"/>
              <a:t>端口来接收并处理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请求，这样客户端（一般来说是</a:t>
            </a:r>
            <a:r>
              <a:rPr lang="en-US" altLang="zh-CN" sz="2000" dirty="0"/>
              <a:t>IE, Firefox</a:t>
            </a:r>
            <a:r>
              <a:rPr lang="zh-CN" altLang="en-US" sz="2000" dirty="0"/>
              <a:t>，</a:t>
            </a:r>
            <a:r>
              <a:rPr lang="en-US" altLang="zh-CN" sz="2000" dirty="0"/>
              <a:t>Chrome</a:t>
            </a:r>
            <a:r>
              <a:rPr lang="zh-CN" altLang="en-US" sz="2000" dirty="0"/>
              <a:t>这样的浏览器）就能够通过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协议来获取服务器上的网页（</a:t>
            </a:r>
            <a:r>
              <a:rPr lang="en-US" altLang="zh-CN" sz="2000" dirty="0"/>
              <a:t>HTML</a:t>
            </a:r>
            <a:r>
              <a:rPr lang="zh-CN" altLang="en-US" sz="2000" dirty="0"/>
              <a:t>格式）、文档（</a:t>
            </a:r>
            <a:r>
              <a:rPr lang="en-US" altLang="zh-CN" sz="2000" dirty="0"/>
              <a:t>PDF</a:t>
            </a:r>
            <a:r>
              <a:rPr lang="zh-CN" altLang="en-US" sz="2000" dirty="0"/>
              <a:t>格式）、音频（</a:t>
            </a:r>
            <a:r>
              <a:rPr lang="en-US" altLang="zh-CN" sz="2000" dirty="0"/>
              <a:t>MP4</a:t>
            </a:r>
            <a:r>
              <a:rPr lang="zh-CN" altLang="en-US" sz="2000" dirty="0"/>
              <a:t>格式）、视频（</a:t>
            </a:r>
            <a:r>
              <a:rPr lang="en-US" altLang="zh-CN" sz="2000" dirty="0"/>
              <a:t>MOV</a:t>
            </a:r>
            <a:r>
              <a:rPr lang="zh-CN" altLang="en-US" sz="2000" dirty="0"/>
              <a:t>格式）等等资源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CA" altLang="en-US" sz="2000" dirty="0" smtClean="0"/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70" y="2448074"/>
            <a:ext cx="80867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7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pache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配置文件位于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zh-CN" altLang="en-US" sz="2000" dirty="0"/>
              <a:t>，主要的配置文件是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, </a:t>
            </a:r>
            <a:r>
              <a:rPr lang="zh-CN" altLang="en-US" sz="2000" dirty="0"/>
              <a:t>此文件会引用其它文件。</a:t>
            </a:r>
          </a:p>
          <a:p>
            <a:pPr marL="0" indent="0">
              <a:buNone/>
            </a:pPr>
            <a:r>
              <a:rPr lang="zh-CN" altLang="en-US" sz="2000" dirty="0"/>
              <a:t>用默认配置可以启动一个简单的服务，有用户访问时会提供目录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srv</a:t>
            </a:r>
            <a:r>
              <a:rPr lang="en-US" altLang="zh-CN" sz="2000" dirty="0"/>
              <a:t>/http </a:t>
            </a:r>
            <a:r>
              <a:rPr lang="zh-CN" altLang="en-US" sz="2000" dirty="0"/>
              <a:t>下的内容。</a:t>
            </a:r>
          </a:p>
          <a:p>
            <a:pPr marL="0" indent="0">
              <a:buNone/>
            </a:pPr>
            <a:r>
              <a:rPr lang="zh-CN" altLang="en-US" sz="2000" dirty="0"/>
              <a:t>启动 </a:t>
            </a:r>
            <a:r>
              <a:rPr lang="en-US" altLang="zh-CN" sz="2000" dirty="0" err="1"/>
              <a:t>httpd.service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systemd</a:t>
            </a:r>
            <a:r>
              <a:rPr lang="en-US" altLang="zh-CN" sz="2000" dirty="0"/>
              <a:t> </a:t>
            </a:r>
            <a:r>
              <a:rPr lang="zh-CN" altLang="en-US" sz="2000" dirty="0"/>
              <a:t>服务，</a:t>
            </a:r>
            <a:r>
              <a:rPr lang="en-US" altLang="zh-CN" sz="2000" dirty="0"/>
              <a:t>Apache </a:t>
            </a:r>
            <a:r>
              <a:rPr lang="zh-CN" altLang="en-US" sz="2000" dirty="0"/>
              <a:t>就会启动，从浏览器中访问 </a:t>
            </a:r>
            <a:r>
              <a:rPr lang="en-US" altLang="zh-CN" sz="2000" dirty="0"/>
              <a:t>http://localhost/ </a:t>
            </a:r>
            <a:r>
              <a:rPr lang="zh-CN" altLang="en-US" sz="2000" dirty="0"/>
              <a:t>会显示一个简单的索引页</a:t>
            </a:r>
            <a:r>
              <a:rPr lang="zh-CN" altLang="en-US" sz="2000" dirty="0" smtClean="0"/>
              <a:t>面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312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09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Tomcat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047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4426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353</cp:revision>
  <dcterms:created xsi:type="dcterms:W3CDTF">2017-02-14T13:11:35Z</dcterms:created>
  <dcterms:modified xsi:type="dcterms:W3CDTF">2017-06-29T14:13:07Z</dcterms:modified>
</cp:coreProperties>
</file>