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8" r:id="rId2"/>
    <p:sldId id="300" r:id="rId3"/>
    <p:sldId id="301" r:id="rId4"/>
    <p:sldId id="275" r:id="rId5"/>
    <p:sldId id="276" r:id="rId6"/>
    <p:sldId id="277" r:id="rId7"/>
    <p:sldId id="290" r:id="rId8"/>
    <p:sldId id="278" r:id="rId9"/>
    <p:sldId id="279" r:id="rId10"/>
    <p:sldId id="280" r:id="rId11"/>
    <p:sldId id="282" r:id="rId12"/>
    <p:sldId id="283" r:id="rId13"/>
    <p:sldId id="284" r:id="rId14"/>
    <p:sldId id="286" r:id="rId15"/>
    <p:sldId id="287" r:id="rId16"/>
    <p:sldId id="288" r:id="rId17"/>
    <p:sldId id="289" r:id="rId18"/>
    <p:sldId id="291" r:id="rId19"/>
    <p:sldId id="292" r:id="rId20"/>
    <p:sldId id="293" r:id="rId21"/>
    <p:sldId id="297" r:id="rId22"/>
    <p:sldId id="256" r:id="rId23"/>
    <p:sldId id="257" r:id="rId24"/>
    <p:sldId id="258" r:id="rId25"/>
    <p:sldId id="259" r:id="rId26"/>
    <p:sldId id="260" r:id="rId27"/>
    <p:sldId id="261" r:id="rId28"/>
    <p:sldId id="262" r:id="rId29"/>
    <p:sldId id="263" r:id="rId30"/>
    <p:sldId id="264" r:id="rId31"/>
    <p:sldId id="266" r:id="rId32"/>
    <p:sldId id="294" r:id="rId33"/>
    <p:sldId id="295" r:id="rId34"/>
    <p:sldId id="267" r:id="rId35"/>
    <p:sldId id="302" r:id="rId36"/>
    <p:sldId id="305" r:id="rId37"/>
    <p:sldId id="306" r:id="rId38"/>
    <p:sldId id="307" r:id="rId39"/>
    <p:sldId id="308" r:id="rId40"/>
    <p:sldId id="309" r:id="rId41"/>
    <p:sldId id="310" r:id="rId42"/>
    <p:sldId id="311" r:id="rId43"/>
    <p:sldId id="312" r:id="rId44"/>
    <p:sldId id="313" r:id="rId45"/>
    <p:sldId id="316" r:id="rId46"/>
    <p:sldId id="317" r:id="rId47"/>
    <p:sldId id="319" r:id="rId48"/>
    <p:sldId id="321" r:id="rId49"/>
    <p:sldId id="322" r:id="rId50"/>
    <p:sldId id="323" r:id="rId51"/>
    <p:sldId id="326" r:id="rId52"/>
    <p:sldId id="327" r:id="rId53"/>
    <p:sldId id="328" r:id="rId54"/>
    <p:sldId id="329" r:id="rId55"/>
    <p:sldId id="330" r:id="rId56"/>
    <p:sldId id="331" r:id="rId57"/>
    <p:sldId id="332" r:id="rId58"/>
    <p:sldId id="333" r:id="rId59"/>
    <p:sldId id="335" r:id="rId60"/>
    <p:sldId id="336" r:id="rId61"/>
    <p:sldId id="337" r:id="rId62"/>
    <p:sldId id="338" r:id="rId63"/>
    <p:sldId id="339" r:id="rId64"/>
    <p:sldId id="340" r:id="rId65"/>
    <p:sldId id="341" r:id="rId66"/>
    <p:sldId id="342" r:id="rId67"/>
    <p:sldId id="343" r:id="rId68"/>
    <p:sldId id="344" r:id="rId69"/>
    <p:sldId id="345" r:id="rId70"/>
    <p:sldId id="346" r:id="rId71"/>
    <p:sldId id="347" r:id="rId72"/>
    <p:sldId id="299" r:id="rId7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89" d="100"/>
          <a:sy n="89" d="100"/>
        </p:scale>
        <p:origin x="120"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A4657C70-6C77-4BAA-8198-78B080AEE7B6}" type="datetimeFigureOut">
              <a:rPr lang="en-CA" smtClean="0"/>
              <a:t>29/06/2017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564066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A4657C70-6C77-4BAA-8198-78B080AEE7B6}" type="datetimeFigureOut">
              <a:rPr lang="en-CA" smtClean="0"/>
              <a:t>29/06/2017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3521236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A4657C70-6C77-4BAA-8198-78B080AEE7B6}" type="datetimeFigureOut">
              <a:rPr lang="en-CA" smtClean="0"/>
              <a:t>29/06/2017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1814353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A4657C70-6C77-4BAA-8198-78B080AEE7B6}" type="datetimeFigureOut">
              <a:rPr lang="en-CA" smtClean="0"/>
              <a:t>29/06/2017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4039725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657C70-6C77-4BAA-8198-78B080AEE7B6}" type="datetimeFigureOut">
              <a:rPr lang="en-CA" smtClean="0"/>
              <a:t>29/06/2017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3097145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A4657C70-6C77-4BAA-8198-78B080AEE7B6}" type="datetimeFigureOut">
              <a:rPr lang="en-CA" smtClean="0"/>
              <a:t>29/06/2017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2679348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A4657C70-6C77-4BAA-8198-78B080AEE7B6}" type="datetimeFigureOut">
              <a:rPr lang="en-CA" smtClean="0"/>
              <a:t>29/06/2017</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3103276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A4657C70-6C77-4BAA-8198-78B080AEE7B6}" type="datetimeFigureOut">
              <a:rPr lang="en-CA" smtClean="0"/>
              <a:t>29/06/2017</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969211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657C70-6C77-4BAA-8198-78B080AEE7B6}" type="datetimeFigureOut">
              <a:rPr lang="en-CA" smtClean="0"/>
              <a:t>29/06/2017</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4074953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657C70-6C77-4BAA-8198-78B080AEE7B6}" type="datetimeFigureOut">
              <a:rPr lang="en-CA" smtClean="0"/>
              <a:t>29/06/2017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95637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657C70-6C77-4BAA-8198-78B080AEE7B6}" type="datetimeFigureOut">
              <a:rPr lang="en-CA" smtClean="0"/>
              <a:t>29/06/2017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1937733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657C70-6C77-4BAA-8198-78B080AEE7B6}" type="datetimeFigureOut">
              <a:rPr lang="en-CA" smtClean="0"/>
              <a:t>29/06/2017</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2E07BB-2AE8-4C05-95E2-056D46BEC916}" type="slidenum">
              <a:rPr lang="en-CA" smtClean="0"/>
              <a:t>‹#›</a:t>
            </a:fld>
            <a:endParaRPr lang="en-CA"/>
          </a:p>
        </p:txBody>
      </p:sp>
    </p:spTree>
    <p:extLst>
      <p:ext uri="{BB962C8B-B14F-4D97-AF65-F5344CB8AC3E}">
        <p14:creationId xmlns:p14="http://schemas.microsoft.com/office/powerpoint/2010/main" val="36633870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hyperlink" Target="https://commons.apache.org/proper/commons-lang/index.html" TargetMode="Externa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hyperlink" Target="https://www.jcp.org/en/home/index" TargetMode="Externa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hyperlink" Target="http://thechronicleherald.ca/heraldflyers" TargetMode="Externa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13.wmf"/><Relationship Id="rId4" Type="http://schemas.openxmlformats.org/officeDocument/2006/relationships/oleObject" Target="../embeddings/oleObject1.bin"/></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hyperlink" Target="http://commons.apache.org/proper/commons-io/download_io.cgi" TargetMode="External"/><Relationship Id="rId2" Type="http://schemas.openxmlformats.org/officeDocument/2006/relationships/hyperlink" Target="https://commons.apache.org/proper/commons-lang/download_lang.cgi" TargetMode="External"/><Relationship Id="rId1" Type="http://schemas.openxmlformats.org/officeDocument/2006/relationships/slideLayout" Target="../slideLayouts/slideLayout1.xml"/><Relationship Id="rId4" Type="http://schemas.openxmlformats.org/officeDocument/2006/relationships/hyperlink" Target="http://thechronicleherald.ca/heraldflyers"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96875" y="363986"/>
            <a:ext cx="9144000" cy="1655762"/>
          </a:xfrm>
        </p:spPr>
        <p:txBody>
          <a:bodyPr/>
          <a:lstStyle/>
          <a:p>
            <a:pPr algn="l"/>
            <a:r>
              <a:rPr lang="zh-CN" altLang="en-US" dirty="0"/>
              <a:t>钱进培训是哈法地区资深工程师组成的培训机构，通过各位老师的现身说法，帮助各位学员迅速掌握实战知识，为求职打下坚实的基础。电子邮件：</a:t>
            </a:r>
            <a:r>
              <a:rPr lang="en-CA" dirty="0"/>
              <a:t>jin.qian.canada@gmail.com</a:t>
            </a:r>
            <a:r>
              <a:rPr lang="zh-CN" altLang="en-US" dirty="0"/>
              <a:t>钱老师报名、答疑微信号：</a:t>
            </a:r>
            <a:r>
              <a:rPr lang="en-CA" dirty="0" err="1"/>
              <a:t>qianjincanada</a:t>
            </a:r>
            <a:r>
              <a:rPr lang="en-CA" dirty="0"/>
              <a:t>，</a:t>
            </a:r>
            <a:r>
              <a:rPr lang="zh-CN" altLang="en-US" dirty="0"/>
              <a:t>或扫描以下二维码添加：</a:t>
            </a:r>
            <a:endParaRPr lang="en-CA" dirty="0"/>
          </a:p>
        </p:txBody>
      </p:sp>
      <p:pic>
        <p:nvPicPr>
          <p:cNvPr id="4" name="Picture 3"/>
          <p:cNvPicPr>
            <a:picLocks noChangeAspect="1"/>
          </p:cNvPicPr>
          <p:nvPr/>
        </p:nvPicPr>
        <p:blipFill>
          <a:blip r:embed="rId2"/>
          <a:stretch>
            <a:fillRect/>
          </a:stretch>
        </p:blipFill>
        <p:spPr>
          <a:xfrm>
            <a:off x="996875" y="1925663"/>
            <a:ext cx="6084646" cy="5673386"/>
          </a:xfrm>
          <a:prstGeom prst="rect">
            <a:avLst/>
          </a:prstGeom>
        </p:spPr>
      </p:pic>
      <p:pic>
        <p:nvPicPr>
          <p:cNvPr id="5" name="Picture 4"/>
          <p:cNvPicPr>
            <a:picLocks noChangeAspect="1"/>
          </p:cNvPicPr>
          <p:nvPr/>
        </p:nvPicPr>
        <p:blipFill>
          <a:blip r:embed="rId3"/>
          <a:stretch>
            <a:fillRect/>
          </a:stretch>
        </p:blipFill>
        <p:spPr>
          <a:xfrm>
            <a:off x="6532881" y="2370712"/>
            <a:ext cx="4368800" cy="4375681"/>
          </a:xfrm>
          <a:prstGeom prst="rect">
            <a:avLst/>
          </a:prstGeom>
        </p:spPr>
      </p:pic>
    </p:spTree>
    <p:extLst>
      <p:ext uri="{BB962C8B-B14F-4D97-AF65-F5344CB8AC3E}">
        <p14:creationId xmlns:p14="http://schemas.microsoft.com/office/powerpoint/2010/main" val="5272105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1</a:t>
            </a:r>
            <a:r>
              <a:rPr lang="zh-CN" altLang="en-US" sz="1800" dirty="0"/>
              <a:t>、</a:t>
            </a:r>
            <a:r>
              <a:rPr lang="en-US" altLang="zh-CN" sz="1800" dirty="0"/>
              <a:t>.JVM -- Java virtual machine</a:t>
            </a:r>
          </a:p>
          <a:p>
            <a:pPr algn="l"/>
            <a:r>
              <a:rPr lang="en-US" altLang="zh-CN" sz="1800" dirty="0"/>
              <a:t>   	JVM</a:t>
            </a:r>
            <a:r>
              <a:rPr lang="zh-CN" altLang="en-US" sz="1800" dirty="0"/>
              <a:t>就是我们常说的</a:t>
            </a:r>
            <a:r>
              <a:rPr lang="en-US" altLang="zh-CN" sz="1800" dirty="0"/>
              <a:t>Java</a:t>
            </a:r>
            <a:r>
              <a:rPr lang="zh-CN" altLang="en-US" sz="1800" dirty="0"/>
              <a:t>虚拟机，它是整个</a:t>
            </a:r>
            <a:r>
              <a:rPr lang="en-US" altLang="zh-CN" sz="1800" dirty="0"/>
              <a:t>java</a:t>
            </a:r>
            <a:r>
              <a:rPr lang="zh-CN" altLang="en-US" sz="1800" dirty="0"/>
              <a:t>实现跨平台的最核心的部分，所有的</a:t>
            </a:r>
            <a:r>
              <a:rPr lang="en-US" altLang="zh-CN" sz="1800" dirty="0"/>
              <a:t>java</a:t>
            </a:r>
            <a:r>
              <a:rPr lang="zh-CN" altLang="en-US" sz="1800" dirty="0"/>
              <a:t>程序会首先被编译为</a:t>
            </a:r>
            <a:r>
              <a:rPr lang="en-US" altLang="zh-CN" sz="1800" dirty="0"/>
              <a:t>.class</a:t>
            </a:r>
            <a:r>
              <a:rPr lang="zh-CN" altLang="en-US" sz="1800" dirty="0"/>
              <a:t>的类文件，这种类文件可以在虚拟机上执行，也就是说</a:t>
            </a:r>
            <a:r>
              <a:rPr lang="en-US" altLang="zh-CN" sz="1800" dirty="0"/>
              <a:t>class</a:t>
            </a:r>
            <a:r>
              <a:rPr lang="zh-CN" altLang="en-US" sz="1800" dirty="0"/>
              <a:t>并不直接与机器的操作系统相对应，而是经过虚拟机间接与操作系统交互，由虚拟机将程序解释给本地系统执行。</a:t>
            </a:r>
          </a:p>
          <a:p>
            <a:pPr algn="l"/>
            <a:r>
              <a:rPr lang="en-US" altLang="zh-CN" sz="1800" dirty="0"/>
              <a:t>2.</a:t>
            </a:r>
            <a:r>
              <a:rPr lang="zh-CN" altLang="en-US" sz="1800" dirty="0"/>
              <a:t>、</a:t>
            </a:r>
            <a:r>
              <a:rPr lang="en-US" altLang="zh-CN" sz="1800" dirty="0"/>
              <a:t>JRE -- java runtime environment</a:t>
            </a:r>
          </a:p>
          <a:p>
            <a:pPr algn="l"/>
            <a:r>
              <a:rPr lang="en-US" altLang="zh-CN" sz="1800" dirty="0"/>
              <a:t>   	JRE</a:t>
            </a:r>
            <a:r>
              <a:rPr lang="zh-CN" altLang="en-US" sz="1800" dirty="0"/>
              <a:t>是指</a:t>
            </a:r>
            <a:r>
              <a:rPr lang="en-US" altLang="zh-CN" sz="1800" dirty="0"/>
              <a:t>java</a:t>
            </a:r>
            <a:r>
              <a:rPr lang="zh-CN" altLang="en-US" sz="1800" dirty="0"/>
              <a:t>运行环境。光有</a:t>
            </a:r>
            <a:r>
              <a:rPr lang="en-US" altLang="zh-CN" sz="1800" dirty="0"/>
              <a:t>JVM</a:t>
            </a:r>
            <a:r>
              <a:rPr lang="zh-CN" altLang="en-US" sz="1800" dirty="0"/>
              <a:t>还不能成</a:t>
            </a:r>
            <a:r>
              <a:rPr lang="en-US" altLang="zh-CN" sz="1800" dirty="0"/>
              <a:t>class</a:t>
            </a:r>
            <a:r>
              <a:rPr lang="zh-CN" altLang="en-US" sz="1800" dirty="0"/>
              <a:t>的执行，因为在解释</a:t>
            </a:r>
            <a:r>
              <a:rPr lang="en-US" altLang="zh-CN" sz="1800" dirty="0"/>
              <a:t>class</a:t>
            </a:r>
            <a:r>
              <a:rPr lang="zh-CN" altLang="en-US" sz="1800" dirty="0"/>
              <a:t>的时候</a:t>
            </a:r>
            <a:r>
              <a:rPr lang="en-US" altLang="zh-CN" sz="1800" dirty="0"/>
              <a:t>JVM</a:t>
            </a:r>
            <a:r>
              <a:rPr lang="zh-CN" altLang="en-US" sz="1800" dirty="0"/>
              <a:t>需要调用解释所需要的类库</a:t>
            </a:r>
            <a:r>
              <a:rPr lang="en-US" altLang="zh-CN" sz="1800" dirty="0"/>
              <a:t>lib</a:t>
            </a:r>
            <a:r>
              <a:rPr lang="zh-CN" altLang="en-US" sz="1800" dirty="0"/>
              <a:t>。在</a:t>
            </a:r>
            <a:r>
              <a:rPr lang="en-US" altLang="zh-CN" sz="1800" dirty="0"/>
              <a:t>JDK</a:t>
            </a:r>
            <a:r>
              <a:rPr lang="zh-CN" altLang="en-US" sz="1800" dirty="0"/>
              <a:t>的安装目录里你可以找到</a:t>
            </a:r>
            <a:r>
              <a:rPr lang="en-US" altLang="zh-CN" sz="1800" dirty="0" err="1"/>
              <a:t>jre</a:t>
            </a:r>
            <a:r>
              <a:rPr lang="zh-CN" altLang="en-US" sz="1800" dirty="0"/>
              <a:t>目录，里面有两个文件夹</a:t>
            </a:r>
            <a:r>
              <a:rPr lang="en-US" altLang="zh-CN" sz="1800" dirty="0"/>
              <a:t>bin</a:t>
            </a:r>
            <a:r>
              <a:rPr lang="zh-CN" altLang="en-US" sz="1800" dirty="0"/>
              <a:t>和</a:t>
            </a:r>
            <a:r>
              <a:rPr lang="en-US" altLang="zh-CN" sz="1800" dirty="0"/>
              <a:t>lib,</a:t>
            </a:r>
            <a:r>
              <a:rPr lang="zh-CN" altLang="en-US" sz="1800" dirty="0"/>
              <a:t>在这里可以认为</a:t>
            </a:r>
            <a:r>
              <a:rPr lang="en-US" altLang="zh-CN" sz="1800" dirty="0"/>
              <a:t>bin</a:t>
            </a:r>
            <a:r>
              <a:rPr lang="zh-CN" altLang="en-US" sz="1800" dirty="0"/>
              <a:t>里的就是</a:t>
            </a:r>
            <a:r>
              <a:rPr lang="en-US" altLang="zh-CN" sz="1800" dirty="0" err="1"/>
              <a:t>jvm</a:t>
            </a:r>
            <a:r>
              <a:rPr lang="zh-CN" altLang="en-US" sz="1800" dirty="0"/>
              <a:t>，</a:t>
            </a:r>
            <a:r>
              <a:rPr lang="en-US" altLang="zh-CN" sz="1800" dirty="0"/>
              <a:t>lib</a:t>
            </a:r>
            <a:r>
              <a:rPr lang="zh-CN" altLang="en-US" sz="1800" dirty="0"/>
              <a:t>中则是</a:t>
            </a:r>
            <a:r>
              <a:rPr lang="en-US" altLang="zh-CN" sz="1800" dirty="0" err="1"/>
              <a:t>jvm</a:t>
            </a:r>
            <a:r>
              <a:rPr lang="zh-CN" altLang="en-US" sz="1800" dirty="0"/>
              <a:t>工作所需要的类库，而</a:t>
            </a:r>
            <a:r>
              <a:rPr lang="en-US" altLang="zh-CN" sz="1800" dirty="0" err="1"/>
              <a:t>jvm</a:t>
            </a:r>
            <a:r>
              <a:rPr lang="zh-CN" altLang="en-US" sz="1800" dirty="0"/>
              <a:t>和 </a:t>
            </a:r>
            <a:r>
              <a:rPr lang="en-US" altLang="zh-CN" sz="1800" dirty="0"/>
              <a:t>lib</a:t>
            </a:r>
            <a:r>
              <a:rPr lang="zh-CN" altLang="en-US" sz="1800" dirty="0"/>
              <a:t>和起来就称为</a:t>
            </a:r>
            <a:r>
              <a:rPr lang="en-US" altLang="zh-CN" sz="1800" dirty="0" err="1"/>
              <a:t>jre</a:t>
            </a:r>
            <a:r>
              <a:rPr lang="zh-CN" altLang="en-US" sz="1800" dirty="0"/>
              <a:t>。所以，在你写完</a:t>
            </a:r>
            <a:r>
              <a:rPr lang="en-US" altLang="zh-CN" sz="1800" dirty="0"/>
              <a:t>java</a:t>
            </a:r>
            <a:r>
              <a:rPr lang="zh-CN" altLang="en-US" sz="1800" dirty="0"/>
              <a:t>程序编译成</a:t>
            </a:r>
            <a:r>
              <a:rPr lang="en-US" altLang="zh-CN" sz="1800" dirty="0"/>
              <a:t>.class</a:t>
            </a:r>
            <a:r>
              <a:rPr lang="zh-CN" altLang="en-US" sz="1800" dirty="0"/>
              <a:t>之后，你可以把这个</a:t>
            </a:r>
            <a:r>
              <a:rPr lang="en-US" altLang="zh-CN" sz="1800" dirty="0"/>
              <a:t>.class</a:t>
            </a:r>
            <a:r>
              <a:rPr lang="zh-CN" altLang="en-US" sz="1800" dirty="0"/>
              <a:t>文件和</a:t>
            </a:r>
            <a:r>
              <a:rPr lang="en-US" altLang="zh-CN" sz="1800" dirty="0" err="1"/>
              <a:t>jre</a:t>
            </a:r>
            <a:r>
              <a:rPr lang="zh-CN" altLang="en-US" sz="1800" dirty="0"/>
              <a:t>一起打包发给朋友，这样你的朋友就可以运行你写程序了。（</a:t>
            </a:r>
            <a:r>
              <a:rPr lang="en-US" altLang="zh-CN" sz="1800" dirty="0" err="1"/>
              <a:t>jre</a:t>
            </a:r>
            <a:r>
              <a:rPr lang="zh-CN" altLang="en-US" sz="1800" dirty="0"/>
              <a:t>里有运行</a:t>
            </a:r>
            <a:r>
              <a:rPr lang="en-US" altLang="zh-CN" sz="1800" dirty="0"/>
              <a:t>.class</a:t>
            </a:r>
            <a:r>
              <a:rPr lang="zh-CN" altLang="en-US" sz="1800" dirty="0"/>
              <a:t>的</a:t>
            </a:r>
            <a:r>
              <a:rPr lang="en-US" altLang="zh-CN" sz="1800" dirty="0"/>
              <a:t>java.exe</a:t>
            </a:r>
            <a:r>
              <a:rPr lang="zh-CN" altLang="en-US" sz="1800" dirty="0"/>
              <a:t>）</a:t>
            </a:r>
          </a:p>
          <a:p>
            <a:pPr algn="l"/>
            <a:r>
              <a:rPr lang="en-US" altLang="zh-CN" sz="1800" dirty="0"/>
              <a:t>3</a:t>
            </a:r>
            <a:r>
              <a:rPr lang="zh-CN" altLang="en-US" sz="1800" dirty="0"/>
              <a:t>、</a:t>
            </a:r>
            <a:r>
              <a:rPr lang="en-US" altLang="zh-CN" sz="1800" dirty="0"/>
              <a:t>.JDK -- java development kit</a:t>
            </a:r>
          </a:p>
          <a:p>
            <a:pPr algn="l"/>
            <a:r>
              <a:rPr lang="en-US" altLang="zh-CN" sz="1800" dirty="0"/>
              <a:t>   	JDK</a:t>
            </a:r>
            <a:r>
              <a:rPr lang="zh-CN" altLang="en-US" sz="1800" dirty="0"/>
              <a:t>是</a:t>
            </a:r>
            <a:r>
              <a:rPr lang="en-US" altLang="zh-CN" sz="1800" dirty="0"/>
              <a:t>java</a:t>
            </a:r>
            <a:r>
              <a:rPr lang="zh-CN" altLang="en-US" sz="1800" dirty="0"/>
              <a:t>开发工具包，基本上每个学</a:t>
            </a:r>
            <a:r>
              <a:rPr lang="en-US" altLang="zh-CN" sz="1800" dirty="0"/>
              <a:t>java</a:t>
            </a:r>
            <a:r>
              <a:rPr lang="zh-CN" altLang="en-US" sz="1800" dirty="0"/>
              <a:t>的人都会先在机器上装一个</a:t>
            </a:r>
            <a:r>
              <a:rPr lang="en-US" altLang="zh-CN" sz="1800" dirty="0"/>
              <a:t>JDK</a:t>
            </a:r>
            <a:r>
              <a:rPr lang="zh-CN" altLang="en-US" sz="1800" dirty="0"/>
              <a:t>，那他都包含哪几部分呢？让我们看一下</a:t>
            </a:r>
            <a:r>
              <a:rPr lang="en-US" altLang="zh-CN" sz="1800" dirty="0"/>
              <a:t>JDK</a:t>
            </a:r>
            <a:r>
              <a:rPr lang="zh-CN" altLang="en-US" sz="1800" dirty="0"/>
              <a:t>的安装目录。在目录下面有六个文件夹、一个</a:t>
            </a:r>
            <a:r>
              <a:rPr lang="en-US" altLang="zh-CN" sz="1800" dirty="0" err="1"/>
              <a:t>src</a:t>
            </a:r>
            <a:r>
              <a:rPr lang="zh-CN" altLang="en-US" sz="1800" dirty="0"/>
              <a:t>类库源码压缩包、和其他几个声明文件。其中，真正在运行</a:t>
            </a:r>
            <a:r>
              <a:rPr lang="en-US" altLang="zh-CN" sz="1800" dirty="0"/>
              <a:t>java</a:t>
            </a:r>
            <a:r>
              <a:rPr lang="zh-CN" altLang="en-US" sz="1800" dirty="0"/>
              <a:t>时起作用的是以下四个文件夹：</a:t>
            </a:r>
            <a:r>
              <a:rPr lang="en-US" altLang="zh-CN" sz="1800" dirty="0"/>
              <a:t>bin</a:t>
            </a:r>
            <a:r>
              <a:rPr lang="zh-CN" altLang="en-US" sz="1800" dirty="0"/>
              <a:t>、</a:t>
            </a:r>
            <a:r>
              <a:rPr lang="en-US" altLang="zh-CN" sz="1800" dirty="0"/>
              <a:t>include</a:t>
            </a:r>
            <a:r>
              <a:rPr lang="zh-CN" altLang="en-US" sz="1800" dirty="0"/>
              <a:t>、</a:t>
            </a:r>
            <a:r>
              <a:rPr lang="en-US" altLang="zh-CN" sz="1800" dirty="0"/>
              <a:t>lib</a:t>
            </a:r>
            <a:r>
              <a:rPr lang="zh-CN" altLang="en-US" sz="1800" dirty="0"/>
              <a:t>、 </a:t>
            </a:r>
            <a:r>
              <a:rPr lang="en-US" altLang="zh-CN" sz="1800" dirty="0" err="1"/>
              <a:t>jre</a:t>
            </a:r>
            <a:r>
              <a:rPr lang="zh-CN" altLang="en-US" sz="1800" dirty="0"/>
              <a:t>。现在我们可以看出这样一个关系，</a:t>
            </a:r>
            <a:r>
              <a:rPr lang="en-US" altLang="zh-CN" sz="1800" dirty="0"/>
              <a:t>JDK</a:t>
            </a:r>
            <a:r>
              <a:rPr lang="zh-CN" altLang="en-US" sz="1800" dirty="0"/>
              <a:t>包含</a:t>
            </a:r>
            <a:r>
              <a:rPr lang="en-US" altLang="zh-CN" sz="1800" dirty="0"/>
              <a:t>JRE</a:t>
            </a:r>
            <a:r>
              <a:rPr lang="zh-CN" altLang="en-US" sz="1800" dirty="0"/>
              <a:t>，而</a:t>
            </a:r>
            <a:r>
              <a:rPr lang="en-US" altLang="zh-CN" sz="1800" dirty="0"/>
              <a:t>JRE</a:t>
            </a:r>
            <a:r>
              <a:rPr lang="zh-CN" altLang="en-US" sz="1800" dirty="0"/>
              <a:t>包含</a:t>
            </a:r>
            <a:r>
              <a:rPr lang="en-US" altLang="zh-CN" sz="1800" dirty="0"/>
              <a:t>JVM</a:t>
            </a:r>
            <a:r>
              <a:rPr lang="zh-CN" altLang="en-US" sz="1800" dirty="0"/>
              <a:t>。</a:t>
            </a:r>
          </a:p>
          <a:p>
            <a:pPr algn="l"/>
            <a:endParaRPr lang="en-CA" sz="1800" dirty="0"/>
          </a:p>
        </p:txBody>
      </p:sp>
    </p:spTree>
    <p:extLst>
      <p:ext uri="{BB962C8B-B14F-4D97-AF65-F5344CB8AC3E}">
        <p14:creationId xmlns:p14="http://schemas.microsoft.com/office/powerpoint/2010/main" val="37442355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在所有字符集中，最知名的可能要数被称为</a:t>
            </a:r>
            <a:r>
              <a:rPr lang="en-US" altLang="zh-CN" sz="1800" dirty="0"/>
              <a:t>ASCII</a:t>
            </a:r>
            <a:r>
              <a:rPr lang="zh-CN" altLang="en-US" sz="1800" dirty="0"/>
              <a:t>的</a:t>
            </a:r>
            <a:r>
              <a:rPr lang="en-US" altLang="zh-CN" sz="1800" dirty="0"/>
              <a:t>7</a:t>
            </a:r>
            <a:r>
              <a:rPr lang="zh-CN" altLang="en-US" sz="1800" dirty="0"/>
              <a:t>位字符集了。它是美国标准信息交换代码（</a:t>
            </a:r>
            <a:r>
              <a:rPr lang="en-US" altLang="zh-CN" sz="1800" dirty="0"/>
              <a:t>American Standard Code for Information Interchange</a:t>
            </a:r>
            <a:r>
              <a:rPr lang="zh-CN" altLang="en-US" sz="1800" dirty="0"/>
              <a:t>）的缩写</a:t>
            </a:r>
            <a:r>
              <a:rPr lang="en-US" altLang="zh-CN" sz="1800" dirty="0"/>
              <a:t>, </a:t>
            </a:r>
            <a:r>
              <a:rPr lang="zh-CN" altLang="en-US" sz="1800" dirty="0"/>
              <a:t>为美国英语通信所设计。它由</a:t>
            </a:r>
            <a:r>
              <a:rPr lang="en-US" altLang="zh-CN" sz="1800" dirty="0"/>
              <a:t>128</a:t>
            </a:r>
            <a:r>
              <a:rPr lang="zh-CN" altLang="en-US" sz="1800" dirty="0"/>
              <a:t>个字符组成，包括大小写字母、数字</a:t>
            </a:r>
            <a:r>
              <a:rPr lang="en-US" altLang="zh-CN" sz="1800" dirty="0"/>
              <a:t>0-9</a:t>
            </a:r>
            <a:r>
              <a:rPr lang="zh-CN" altLang="en-US" sz="1800" dirty="0"/>
              <a:t>、标点符号、非打印字符（换行符、制表符等</a:t>
            </a:r>
            <a:r>
              <a:rPr lang="en-US" altLang="zh-CN" sz="1800" dirty="0"/>
              <a:t>4</a:t>
            </a:r>
            <a:r>
              <a:rPr lang="zh-CN" altLang="en-US" sz="1800" dirty="0"/>
              <a:t>个）以及控制字符（退格、响铃等）组成。</a:t>
            </a:r>
          </a:p>
          <a:p>
            <a:pPr algn="l"/>
            <a:r>
              <a:rPr lang="zh-CN" altLang="en-US" sz="1800" dirty="0"/>
              <a:t>但是，由于他是针对英语设计的，当处理带有音调标号（形如汉语的拼音）的亚洲文字时就会出现问题。因此，创建出了一些包括</a:t>
            </a:r>
            <a:r>
              <a:rPr lang="en-US" altLang="zh-CN" sz="1800" dirty="0"/>
              <a:t>255</a:t>
            </a:r>
            <a:r>
              <a:rPr lang="zh-CN" altLang="en-US" sz="1800" dirty="0"/>
              <a:t>个字符的由</a:t>
            </a:r>
            <a:r>
              <a:rPr lang="en-US" altLang="zh-CN" sz="1800" dirty="0"/>
              <a:t>ASCII</a:t>
            </a:r>
            <a:r>
              <a:rPr lang="zh-CN" altLang="en-US" sz="1800" dirty="0"/>
              <a:t>扩展的字符集。其中有一种通常被称为</a:t>
            </a:r>
            <a:r>
              <a:rPr lang="en-US" altLang="zh-CN" sz="1800" dirty="0"/>
              <a:t>IBM</a:t>
            </a:r>
            <a:r>
              <a:rPr lang="zh-CN" altLang="en-US" sz="1800" dirty="0"/>
              <a:t>字符集，它把值为</a:t>
            </a:r>
            <a:r>
              <a:rPr lang="en-US" altLang="zh-CN" sz="1800" dirty="0"/>
              <a:t>128-255</a:t>
            </a:r>
            <a:r>
              <a:rPr lang="zh-CN" altLang="en-US" sz="1800" dirty="0"/>
              <a:t>之间的字符用于画图和画线，以及一些特殊的欧洲字符。另一种</a:t>
            </a:r>
            <a:r>
              <a:rPr lang="en-US" altLang="zh-CN" sz="1800" dirty="0"/>
              <a:t>8</a:t>
            </a:r>
            <a:r>
              <a:rPr lang="zh-CN" altLang="en-US" sz="1800" dirty="0"/>
              <a:t>位字符集是</a:t>
            </a:r>
            <a:r>
              <a:rPr lang="en-US" altLang="zh-CN" sz="1800" dirty="0"/>
              <a:t>ISO 8859-1Latin 1</a:t>
            </a:r>
            <a:r>
              <a:rPr lang="zh-CN" altLang="en-US" sz="1800" dirty="0"/>
              <a:t>，也简称为</a:t>
            </a:r>
            <a:r>
              <a:rPr lang="en-US" altLang="zh-CN" sz="1800" dirty="0"/>
              <a:t>ISOLatin-1</a:t>
            </a:r>
            <a:r>
              <a:rPr lang="zh-CN" altLang="en-US" sz="1800" dirty="0"/>
              <a:t>。它把位于</a:t>
            </a:r>
            <a:r>
              <a:rPr lang="en-US" altLang="zh-CN" sz="1800" dirty="0"/>
              <a:t>128-255</a:t>
            </a:r>
            <a:r>
              <a:rPr lang="zh-CN" altLang="en-US" sz="1800" dirty="0"/>
              <a:t>之间的字符用于拉丁字母表中特殊语言字符的编码，也因此而得名。欧洲语言不是地球上的唯一语言，因此亚洲和非洲语言并不能被</a:t>
            </a:r>
            <a:r>
              <a:rPr lang="en-US" altLang="zh-CN" sz="1800" dirty="0"/>
              <a:t>8</a:t>
            </a:r>
            <a:r>
              <a:rPr lang="zh-CN" altLang="en-US" sz="1800" dirty="0"/>
              <a:t>位字符集所支持。仅汉语字母表（或</a:t>
            </a:r>
            <a:r>
              <a:rPr lang="en-US" altLang="zh-CN" sz="1800" dirty="0"/>
              <a:t>pictograms</a:t>
            </a:r>
            <a:r>
              <a:rPr lang="zh-CN" altLang="en-US" sz="1800" dirty="0"/>
              <a:t>）就有</a:t>
            </a:r>
            <a:r>
              <a:rPr lang="en-US" altLang="zh-CN" sz="1800" dirty="0"/>
              <a:t>80000</a:t>
            </a:r>
            <a:r>
              <a:rPr lang="zh-CN" altLang="en-US" sz="1800" dirty="0"/>
              <a:t>以上个字符。但是把汉语、日语和越南语的一些相似的字符结合起来，在不同的语言里，使不同的字符代表不同的字，这样只用</a:t>
            </a:r>
            <a:r>
              <a:rPr lang="en-US" altLang="zh-CN" sz="1800" dirty="0"/>
              <a:t>2</a:t>
            </a:r>
            <a:r>
              <a:rPr lang="zh-CN" altLang="en-US" sz="1800" dirty="0"/>
              <a:t>个字节就可以编码地球上几乎所有地区的文字。因此，创建了</a:t>
            </a:r>
            <a:r>
              <a:rPr lang="en-US" altLang="zh-CN" sz="1800" dirty="0"/>
              <a:t>UNICODE</a:t>
            </a:r>
            <a:r>
              <a:rPr lang="zh-CN" altLang="en-US" sz="1800" dirty="0"/>
              <a:t>编码。它通过增加一个高字节对</a:t>
            </a:r>
            <a:r>
              <a:rPr lang="en-US" altLang="zh-CN" sz="1800" dirty="0"/>
              <a:t>ISO Latin-1</a:t>
            </a:r>
            <a:r>
              <a:rPr lang="zh-CN" altLang="en-US" sz="1800" dirty="0"/>
              <a:t>字符集进行扩展，当这些高字节位为</a:t>
            </a:r>
            <a:r>
              <a:rPr lang="en-US" altLang="zh-CN" sz="1800" dirty="0"/>
              <a:t>0</a:t>
            </a:r>
            <a:r>
              <a:rPr lang="zh-CN" altLang="en-US" sz="1800" dirty="0"/>
              <a:t>时，低字节就是</a:t>
            </a:r>
            <a:r>
              <a:rPr lang="en-US" altLang="zh-CN" sz="1800" dirty="0"/>
              <a:t>ISO Latin-1</a:t>
            </a:r>
            <a:r>
              <a:rPr lang="zh-CN" altLang="en-US" sz="1800" dirty="0"/>
              <a:t>字符。</a:t>
            </a:r>
            <a:r>
              <a:rPr lang="en-US" altLang="zh-CN" sz="1800" dirty="0"/>
              <a:t>UNICODE</a:t>
            </a:r>
            <a:r>
              <a:rPr lang="zh-CN" altLang="en-US" sz="1800" dirty="0"/>
              <a:t>支持欧洲、非洲、中东、亚洲（包括统一标准的东亚象形汉字和韩国表音文字）。但是，</a:t>
            </a:r>
            <a:r>
              <a:rPr lang="en-US" altLang="zh-CN" sz="1800" dirty="0"/>
              <a:t>UNICODE</a:t>
            </a:r>
            <a:r>
              <a:rPr lang="zh-CN" altLang="en-US" sz="1800" dirty="0"/>
              <a:t>并没有提供对诸如</a:t>
            </a:r>
            <a:r>
              <a:rPr lang="en-US" altLang="zh-CN" sz="1800" dirty="0" err="1"/>
              <a:t>Braille,Cherokee</a:t>
            </a:r>
            <a:r>
              <a:rPr lang="en-US" altLang="zh-CN" sz="1800" dirty="0"/>
              <a:t>, Ethiopic, Khmer, Mongolian, Hmong, Tai Lu, Tai Mau</a:t>
            </a:r>
            <a:r>
              <a:rPr lang="zh-CN" altLang="en-US" sz="1800" dirty="0"/>
              <a:t>文字的支持。同时它也不支持如</a:t>
            </a:r>
            <a:r>
              <a:rPr lang="en-US" altLang="zh-CN" sz="1800" dirty="0"/>
              <a:t>Ahom, Akkadian, Aramaic, </a:t>
            </a:r>
            <a:r>
              <a:rPr lang="en-US" altLang="zh-CN" sz="1800" dirty="0" err="1"/>
              <a:t>BabylonianCuneiform</a:t>
            </a:r>
            <a:r>
              <a:rPr lang="en-US" altLang="zh-CN" sz="1800" dirty="0"/>
              <a:t>, Balti, Brahmi, Etruscan, Hittite, Javanese, Numidian, Old Persian Cuneiform, Syrian</a:t>
            </a:r>
            <a:r>
              <a:rPr lang="zh-CN" altLang="en-US" sz="1800" dirty="0"/>
              <a:t>之类的古老文字。</a:t>
            </a:r>
          </a:p>
          <a:p>
            <a:pPr algn="l"/>
            <a:endParaRPr lang="zh-CN" altLang="en-US" sz="1800" dirty="0"/>
          </a:p>
          <a:p>
            <a:pPr algn="l"/>
            <a:endParaRPr lang="en-CA" sz="1800" dirty="0"/>
          </a:p>
        </p:txBody>
      </p:sp>
    </p:spTree>
    <p:extLst>
      <p:ext uri="{BB962C8B-B14F-4D97-AF65-F5344CB8AC3E}">
        <p14:creationId xmlns:p14="http://schemas.microsoft.com/office/powerpoint/2010/main" val="6229796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1. ASCII</a:t>
            </a:r>
            <a:r>
              <a:rPr lang="zh-CN" altLang="en-US" sz="1800" dirty="0"/>
              <a:t>码</a:t>
            </a:r>
          </a:p>
          <a:p>
            <a:pPr algn="l"/>
            <a:r>
              <a:rPr lang="zh-CN" altLang="en-US" sz="1800" dirty="0"/>
              <a:t>我们知道，在计算机内部，所有的信息最终都表示为一个二进制的字符串。每一个二进制位（</a:t>
            </a:r>
            <a:r>
              <a:rPr lang="en-US" altLang="zh-CN" sz="1800" dirty="0"/>
              <a:t>bit</a:t>
            </a:r>
            <a:r>
              <a:rPr lang="zh-CN" altLang="en-US" sz="1800" dirty="0"/>
              <a:t>）有</a:t>
            </a:r>
            <a:r>
              <a:rPr lang="en-US" altLang="zh-CN" sz="1800" dirty="0"/>
              <a:t>0</a:t>
            </a:r>
            <a:r>
              <a:rPr lang="zh-CN" altLang="en-US" sz="1800" dirty="0"/>
              <a:t>和</a:t>
            </a:r>
            <a:r>
              <a:rPr lang="en-US" altLang="zh-CN" sz="1800" dirty="0"/>
              <a:t>1</a:t>
            </a:r>
            <a:r>
              <a:rPr lang="zh-CN" altLang="en-US" sz="1800" dirty="0"/>
              <a:t>两种状态，因此八个二进制位就可以组合出</a:t>
            </a:r>
            <a:r>
              <a:rPr lang="en-US" altLang="zh-CN" sz="1800" dirty="0"/>
              <a:t>256</a:t>
            </a:r>
            <a:r>
              <a:rPr lang="zh-CN" altLang="en-US" sz="1800" dirty="0"/>
              <a:t>种状态，这被称为一个字节（</a:t>
            </a:r>
            <a:r>
              <a:rPr lang="en-US" altLang="zh-CN" sz="1800" dirty="0"/>
              <a:t>byte</a:t>
            </a:r>
            <a:r>
              <a:rPr lang="zh-CN" altLang="en-US" sz="1800" dirty="0"/>
              <a:t>）。也就是说，一个字节一共可以用来表示</a:t>
            </a:r>
            <a:r>
              <a:rPr lang="en-US" altLang="zh-CN" sz="1800" dirty="0"/>
              <a:t>256</a:t>
            </a:r>
            <a:r>
              <a:rPr lang="zh-CN" altLang="en-US" sz="1800" dirty="0"/>
              <a:t>种不同的状态，每一个状态对应一个符号，就是</a:t>
            </a:r>
            <a:r>
              <a:rPr lang="en-US" altLang="zh-CN" sz="1800" dirty="0"/>
              <a:t>256</a:t>
            </a:r>
            <a:r>
              <a:rPr lang="zh-CN" altLang="en-US" sz="1800" dirty="0"/>
              <a:t>个符号，从</a:t>
            </a:r>
            <a:r>
              <a:rPr lang="en-US" altLang="zh-CN" sz="1800" dirty="0"/>
              <a:t>0000000</a:t>
            </a:r>
            <a:r>
              <a:rPr lang="zh-CN" altLang="en-US" sz="1800" dirty="0"/>
              <a:t>到</a:t>
            </a:r>
            <a:r>
              <a:rPr lang="en-US" altLang="zh-CN" sz="1800" dirty="0"/>
              <a:t>11111111</a:t>
            </a:r>
            <a:r>
              <a:rPr lang="zh-CN" altLang="en-US" sz="1800" dirty="0"/>
              <a:t>。</a:t>
            </a:r>
          </a:p>
          <a:p>
            <a:pPr algn="l"/>
            <a:r>
              <a:rPr lang="zh-CN" altLang="en-US" sz="1800" dirty="0"/>
              <a:t>上个世纪</a:t>
            </a:r>
            <a:r>
              <a:rPr lang="en-US" altLang="zh-CN" sz="1800" dirty="0"/>
              <a:t>60</a:t>
            </a:r>
            <a:r>
              <a:rPr lang="zh-CN" altLang="en-US" sz="1800" dirty="0"/>
              <a:t>年代，美国制定了一套字符编码，对英语字符与二进制位之间的关系，做了统一规定。这被称为</a:t>
            </a:r>
            <a:r>
              <a:rPr lang="en-US" altLang="zh-CN" sz="1800" dirty="0"/>
              <a:t>ASCII</a:t>
            </a:r>
            <a:r>
              <a:rPr lang="zh-CN" altLang="en-US" sz="1800" dirty="0"/>
              <a:t>码，一直沿用至今。</a:t>
            </a:r>
          </a:p>
          <a:p>
            <a:pPr algn="l"/>
            <a:r>
              <a:rPr lang="en-US" altLang="zh-CN" sz="1800" dirty="0"/>
              <a:t>ASCII</a:t>
            </a:r>
            <a:r>
              <a:rPr lang="zh-CN" altLang="en-US" sz="1800" dirty="0"/>
              <a:t>码一共规定了</a:t>
            </a:r>
            <a:r>
              <a:rPr lang="en-US" altLang="zh-CN" sz="1800" dirty="0"/>
              <a:t>128</a:t>
            </a:r>
            <a:r>
              <a:rPr lang="zh-CN" altLang="en-US" sz="1800" dirty="0"/>
              <a:t>个字符的编码，比如空格</a:t>
            </a:r>
            <a:r>
              <a:rPr lang="en-US" altLang="zh-CN" sz="1800" dirty="0"/>
              <a:t>"SPACE"</a:t>
            </a:r>
            <a:r>
              <a:rPr lang="zh-CN" altLang="en-US" sz="1800" dirty="0"/>
              <a:t>是</a:t>
            </a:r>
            <a:r>
              <a:rPr lang="en-US" altLang="zh-CN" sz="1800" dirty="0"/>
              <a:t>32</a:t>
            </a:r>
            <a:r>
              <a:rPr lang="zh-CN" altLang="en-US" sz="1800" dirty="0"/>
              <a:t>（二进制</a:t>
            </a:r>
            <a:r>
              <a:rPr lang="en-US" altLang="zh-CN" sz="1800" dirty="0"/>
              <a:t>00100000</a:t>
            </a:r>
            <a:r>
              <a:rPr lang="zh-CN" altLang="en-US" sz="1800" dirty="0"/>
              <a:t>），大写的字母</a:t>
            </a:r>
            <a:r>
              <a:rPr lang="en-US" altLang="zh-CN" sz="1800" dirty="0"/>
              <a:t>A</a:t>
            </a:r>
            <a:r>
              <a:rPr lang="zh-CN" altLang="en-US" sz="1800" dirty="0"/>
              <a:t>是</a:t>
            </a:r>
            <a:r>
              <a:rPr lang="en-US" altLang="zh-CN" sz="1800" dirty="0"/>
              <a:t>65</a:t>
            </a:r>
            <a:r>
              <a:rPr lang="zh-CN" altLang="en-US" sz="1800" dirty="0"/>
              <a:t>（二进制</a:t>
            </a:r>
            <a:r>
              <a:rPr lang="en-US" altLang="zh-CN" sz="1800" dirty="0"/>
              <a:t>01000001</a:t>
            </a:r>
            <a:r>
              <a:rPr lang="zh-CN" altLang="en-US" sz="1800" dirty="0"/>
              <a:t>）。这</a:t>
            </a:r>
            <a:r>
              <a:rPr lang="en-US" altLang="zh-CN" sz="1800" dirty="0"/>
              <a:t>128</a:t>
            </a:r>
            <a:r>
              <a:rPr lang="zh-CN" altLang="en-US" sz="1800" dirty="0"/>
              <a:t>个符号（包括</a:t>
            </a:r>
            <a:r>
              <a:rPr lang="en-US" altLang="zh-CN" sz="1800" dirty="0"/>
              <a:t>32</a:t>
            </a:r>
            <a:r>
              <a:rPr lang="zh-CN" altLang="en-US" sz="1800" dirty="0"/>
              <a:t>个不能打印出来的控制符号），只占用了一个字节的后面</a:t>
            </a:r>
            <a:r>
              <a:rPr lang="en-US" altLang="zh-CN" sz="1800" dirty="0"/>
              <a:t>7</a:t>
            </a:r>
            <a:r>
              <a:rPr lang="zh-CN" altLang="en-US" sz="1800" dirty="0"/>
              <a:t>位，最前面的</a:t>
            </a:r>
            <a:r>
              <a:rPr lang="en-US" altLang="zh-CN" sz="1800" dirty="0"/>
              <a:t>1</a:t>
            </a:r>
            <a:r>
              <a:rPr lang="zh-CN" altLang="en-US" sz="1800" dirty="0"/>
              <a:t>位统一规定为</a:t>
            </a:r>
            <a:r>
              <a:rPr lang="en-US" altLang="zh-CN" sz="1800" dirty="0"/>
              <a:t>0</a:t>
            </a:r>
            <a:r>
              <a:rPr lang="zh-CN" altLang="en-US" sz="1800" dirty="0"/>
              <a:t>。</a:t>
            </a:r>
          </a:p>
          <a:p>
            <a:pPr algn="l"/>
            <a:endParaRPr lang="zh-CN" altLang="en-US" sz="1800" dirty="0"/>
          </a:p>
          <a:p>
            <a:pPr algn="l"/>
            <a:endParaRPr lang="en-CA" sz="1800" dirty="0"/>
          </a:p>
        </p:txBody>
      </p:sp>
    </p:spTree>
    <p:extLst>
      <p:ext uri="{BB962C8B-B14F-4D97-AF65-F5344CB8AC3E}">
        <p14:creationId xmlns:p14="http://schemas.microsoft.com/office/powerpoint/2010/main" val="23763461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2</a:t>
            </a:r>
            <a:r>
              <a:rPr lang="zh-CN" altLang="en-US" sz="1800" dirty="0"/>
              <a:t>、非</a:t>
            </a:r>
            <a:r>
              <a:rPr lang="en-US" altLang="zh-CN" sz="1800" dirty="0"/>
              <a:t>ASCII</a:t>
            </a:r>
            <a:r>
              <a:rPr lang="zh-CN" altLang="en-US" sz="1800" dirty="0"/>
              <a:t>编码</a:t>
            </a:r>
          </a:p>
          <a:p>
            <a:pPr algn="l"/>
            <a:r>
              <a:rPr lang="zh-CN" altLang="en-US" sz="1800" dirty="0"/>
              <a:t>英语用</a:t>
            </a:r>
            <a:r>
              <a:rPr lang="en-US" altLang="zh-CN" sz="1800" dirty="0"/>
              <a:t>128</a:t>
            </a:r>
            <a:r>
              <a:rPr lang="zh-CN" altLang="en-US" sz="1800" dirty="0"/>
              <a:t>个符号编码就够了，但是用来表示其他语言，</a:t>
            </a:r>
            <a:r>
              <a:rPr lang="en-US" altLang="zh-CN" sz="1800" dirty="0"/>
              <a:t>128</a:t>
            </a:r>
            <a:r>
              <a:rPr lang="zh-CN" altLang="en-US" sz="1800" dirty="0"/>
              <a:t>个符号是不够的。比如，在法语中，字母上方有注音符号，它就无法用</a:t>
            </a:r>
            <a:r>
              <a:rPr lang="en-US" altLang="zh-CN" sz="1800" dirty="0"/>
              <a:t>ASCII</a:t>
            </a:r>
            <a:r>
              <a:rPr lang="zh-CN" altLang="en-US" sz="1800" dirty="0"/>
              <a:t>码表示。于是，一些欧洲国家就决定，利用字节中闲置的最高位编入新的符号。比如，法语中的</a:t>
            </a:r>
            <a:r>
              <a:rPr lang="en-US" altLang="zh-CN" sz="1800" dirty="0"/>
              <a:t>é</a:t>
            </a:r>
            <a:r>
              <a:rPr lang="zh-CN" altLang="en-US" sz="1800" dirty="0"/>
              <a:t>的编码为</a:t>
            </a:r>
            <a:r>
              <a:rPr lang="en-US" altLang="zh-CN" sz="1800" dirty="0"/>
              <a:t>130</a:t>
            </a:r>
            <a:r>
              <a:rPr lang="zh-CN" altLang="en-US" sz="1800" dirty="0"/>
              <a:t>（二进制</a:t>
            </a:r>
            <a:r>
              <a:rPr lang="en-US" altLang="zh-CN" sz="1800" dirty="0"/>
              <a:t>10000010</a:t>
            </a:r>
            <a:r>
              <a:rPr lang="zh-CN" altLang="en-US" sz="1800" dirty="0"/>
              <a:t>）。这样一来，这些欧洲国家使用的编码体系，可以表示最多</a:t>
            </a:r>
            <a:r>
              <a:rPr lang="en-US" altLang="zh-CN" sz="1800" dirty="0"/>
              <a:t>256</a:t>
            </a:r>
            <a:r>
              <a:rPr lang="zh-CN" altLang="en-US" sz="1800" dirty="0"/>
              <a:t>个符号。</a:t>
            </a:r>
          </a:p>
          <a:p>
            <a:pPr algn="l"/>
            <a:r>
              <a:rPr lang="zh-CN" altLang="en-US" sz="1800" dirty="0"/>
              <a:t>但是，这里又出现了新的问题。不同的国家有不同的字母，因此，哪怕它们都使用</a:t>
            </a:r>
            <a:r>
              <a:rPr lang="en-US" altLang="zh-CN" sz="1800" dirty="0"/>
              <a:t>256</a:t>
            </a:r>
            <a:r>
              <a:rPr lang="zh-CN" altLang="en-US" sz="1800" dirty="0"/>
              <a:t>个符号的编码方式，代表的字母却不一样。比如，</a:t>
            </a:r>
            <a:r>
              <a:rPr lang="en-US" altLang="zh-CN" sz="1800" dirty="0"/>
              <a:t>130</a:t>
            </a:r>
            <a:r>
              <a:rPr lang="zh-CN" altLang="en-US" sz="1800" dirty="0"/>
              <a:t>在法语编码中代表了</a:t>
            </a:r>
            <a:r>
              <a:rPr lang="en-US" altLang="zh-CN" sz="1800" dirty="0"/>
              <a:t>é</a:t>
            </a:r>
            <a:r>
              <a:rPr lang="zh-CN" altLang="en-US" sz="1800" dirty="0"/>
              <a:t>，在希伯来语编码中却代表了字母</a:t>
            </a:r>
            <a:r>
              <a:rPr lang="en-US" altLang="zh-CN" sz="1800" dirty="0"/>
              <a:t>Gimel (ג)</a:t>
            </a:r>
            <a:r>
              <a:rPr lang="zh-CN" altLang="en-US" sz="1800" dirty="0"/>
              <a:t>，在俄语编码中又会代表另一个符号。但是不管怎样，所有这些编码方式中，</a:t>
            </a:r>
            <a:r>
              <a:rPr lang="en-US" altLang="zh-CN" sz="1800" dirty="0"/>
              <a:t>0--127</a:t>
            </a:r>
            <a:r>
              <a:rPr lang="zh-CN" altLang="en-US" sz="1800" dirty="0"/>
              <a:t>表示的符号是一样的，不一样的只是</a:t>
            </a:r>
            <a:r>
              <a:rPr lang="en-US" altLang="zh-CN" sz="1800" dirty="0"/>
              <a:t>128--255</a:t>
            </a:r>
            <a:r>
              <a:rPr lang="zh-CN" altLang="en-US" sz="1800" dirty="0"/>
              <a:t>的这一段。</a:t>
            </a:r>
          </a:p>
          <a:p>
            <a:pPr algn="l"/>
            <a:r>
              <a:rPr lang="zh-CN" altLang="en-US" sz="1800" dirty="0"/>
              <a:t>至于亚洲国家的文字，使用的符号就更多了，汉字就多达</a:t>
            </a:r>
            <a:r>
              <a:rPr lang="en-US" altLang="zh-CN" sz="1800" dirty="0"/>
              <a:t>10</a:t>
            </a:r>
            <a:r>
              <a:rPr lang="zh-CN" altLang="en-US" sz="1800" dirty="0"/>
              <a:t>万左右。一个字节只能表示</a:t>
            </a:r>
            <a:r>
              <a:rPr lang="en-US" altLang="zh-CN" sz="1800" dirty="0"/>
              <a:t>256</a:t>
            </a:r>
            <a:r>
              <a:rPr lang="zh-CN" altLang="en-US" sz="1800" dirty="0"/>
              <a:t>种符号，肯定是不够的，就必须使用多个字节表达一个符号。比如，简体中文常见的编码方式是</a:t>
            </a:r>
            <a:r>
              <a:rPr lang="en-US" altLang="zh-CN" sz="1800" dirty="0"/>
              <a:t>GB2312</a:t>
            </a:r>
            <a:r>
              <a:rPr lang="zh-CN" altLang="en-US" sz="1800" dirty="0"/>
              <a:t>，使用两个字节表示一个汉字，所以理论上最多可以表示</a:t>
            </a:r>
            <a:r>
              <a:rPr lang="en-US" altLang="zh-CN" sz="1800" dirty="0"/>
              <a:t>256x256=65536</a:t>
            </a:r>
            <a:r>
              <a:rPr lang="zh-CN" altLang="en-US" sz="1800" dirty="0"/>
              <a:t>个符号。</a:t>
            </a:r>
          </a:p>
          <a:p>
            <a:pPr algn="l"/>
            <a:endParaRPr lang="zh-CN" altLang="en-US" sz="1800" dirty="0"/>
          </a:p>
          <a:p>
            <a:pPr algn="l"/>
            <a:endParaRPr lang="en-CA" sz="1800" dirty="0"/>
          </a:p>
        </p:txBody>
      </p:sp>
    </p:spTree>
    <p:extLst>
      <p:ext uri="{BB962C8B-B14F-4D97-AF65-F5344CB8AC3E}">
        <p14:creationId xmlns:p14="http://schemas.microsoft.com/office/powerpoint/2010/main" val="32635469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3.Unicode</a:t>
            </a:r>
          </a:p>
          <a:p>
            <a:pPr algn="l"/>
            <a:r>
              <a:rPr lang="zh-CN" altLang="en-US" sz="1800" dirty="0"/>
              <a:t>正如上一节所说，世界上存在着多种编码方式，同一个二进制数字可以被解释成不同的符号。因此，要想打开一个文本文件，就必须知道它的编码方式，否则用错误的编码方式解读，就会出现乱码。为什么电子邮件常常出现乱码？就是因为发信人和收信人使用的编码方式不一样。</a:t>
            </a:r>
          </a:p>
          <a:p>
            <a:pPr algn="l"/>
            <a:r>
              <a:rPr lang="zh-CN" altLang="en-US" sz="1800" dirty="0"/>
              <a:t>可以想象，如果有一种编码，将世界上所有的符号都纳入其中。每一个符号都给予一个独一无二的编码，那么乱码问题就会消失。这就是</a:t>
            </a:r>
            <a:r>
              <a:rPr lang="en-US" altLang="zh-CN" sz="1800" dirty="0"/>
              <a:t>Unicode</a:t>
            </a:r>
            <a:r>
              <a:rPr lang="zh-CN" altLang="en-US" sz="1800" dirty="0"/>
              <a:t>，就像它的名字都表示的，这是一种所有符号的编码。</a:t>
            </a:r>
          </a:p>
          <a:p>
            <a:pPr algn="l"/>
            <a:r>
              <a:rPr lang="en-US" altLang="zh-CN" sz="1800" dirty="0"/>
              <a:t>Unicode</a:t>
            </a:r>
            <a:r>
              <a:rPr lang="zh-CN" altLang="en-US" sz="1800" dirty="0"/>
              <a:t>当然是一个很大的集合，现在的规模可以容纳</a:t>
            </a:r>
            <a:r>
              <a:rPr lang="en-US" altLang="zh-CN" sz="1800" dirty="0"/>
              <a:t>100</a:t>
            </a:r>
            <a:r>
              <a:rPr lang="zh-CN" altLang="en-US" sz="1800" dirty="0"/>
              <a:t>多万个符号。每个符号的编码都不一样，比如，</a:t>
            </a:r>
            <a:r>
              <a:rPr lang="en-US" altLang="zh-CN" sz="1800" dirty="0"/>
              <a:t>U+0639</a:t>
            </a:r>
            <a:r>
              <a:rPr lang="zh-CN" altLang="en-US" sz="1800" dirty="0"/>
              <a:t>表示阿拉伯字母</a:t>
            </a:r>
            <a:r>
              <a:rPr lang="en-US" altLang="zh-CN" sz="1800" dirty="0"/>
              <a:t>Ain</a:t>
            </a:r>
            <a:r>
              <a:rPr lang="zh-CN" altLang="en-US" sz="1800" dirty="0"/>
              <a:t>，</a:t>
            </a:r>
            <a:r>
              <a:rPr lang="en-US" altLang="zh-CN" sz="1800" dirty="0"/>
              <a:t>U+0041</a:t>
            </a:r>
            <a:r>
              <a:rPr lang="zh-CN" altLang="en-US" sz="1800" dirty="0"/>
              <a:t>表示英语的大写字母</a:t>
            </a:r>
            <a:r>
              <a:rPr lang="en-US" altLang="zh-CN" sz="1800" dirty="0"/>
              <a:t>A</a:t>
            </a:r>
            <a:r>
              <a:rPr lang="zh-CN" altLang="en-US" sz="1800" dirty="0"/>
              <a:t>，</a:t>
            </a:r>
            <a:r>
              <a:rPr lang="en-US" altLang="zh-CN" sz="1800" dirty="0"/>
              <a:t>U+4E25</a:t>
            </a:r>
            <a:r>
              <a:rPr lang="zh-CN" altLang="en-US" sz="1800" dirty="0"/>
              <a:t>表示汉字</a:t>
            </a:r>
            <a:r>
              <a:rPr lang="en-US" altLang="zh-CN" sz="1800" dirty="0"/>
              <a:t>"</a:t>
            </a:r>
            <a:r>
              <a:rPr lang="zh-CN" altLang="en-US" sz="1800" dirty="0"/>
              <a:t>严</a:t>
            </a:r>
            <a:r>
              <a:rPr lang="en-US" altLang="zh-CN" sz="1800" dirty="0"/>
              <a:t>"</a:t>
            </a:r>
            <a:r>
              <a:rPr lang="zh-CN" altLang="en-US" sz="1800" dirty="0"/>
              <a:t>。具体的符号对应表，可以查询</a:t>
            </a:r>
            <a:r>
              <a:rPr lang="en-US" altLang="zh-CN" sz="1800" dirty="0"/>
              <a:t>unicode.org</a:t>
            </a:r>
          </a:p>
          <a:p>
            <a:pPr algn="l"/>
            <a:endParaRPr lang="en-US" altLang="zh-CN" sz="1800" dirty="0"/>
          </a:p>
          <a:p>
            <a:pPr algn="l"/>
            <a:endParaRPr lang="en-CA" sz="1800" dirty="0"/>
          </a:p>
        </p:txBody>
      </p:sp>
    </p:spTree>
    <p:extLst>
      <p:ext uri="{BB962C8B-B14F-4D97-AF65-F5344CB8AC3E}">
        <p14:creationId xmlns:p14="http://schemas.microsoft.com/office/powerpoint/2010/main" val="31952379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UTF-8</a:t>
            </a:r>
          </a:p>
          <a:p>
            <a:pPr algn="l"/>
            <a:r>
              <a:rPr lang="zh-CN" altLang="en-US" sz="1800" dirty="0"/>
              <a:t>互联网的普及，强烈要求出现一种统一的编码方式。</a:t>
            </a:r>
            <a:r>
              <a:rPr lang="en-US" altLang="zh-CN" sz="1800" dirty="0"/>
              <a:t>UTF-8</a:t>
            </a:r>
            <a:r>
              <a:rPr lang="zh-CN" altLang="en-US" sz="1800" dirty="0"/>
              <a:t>就是在互联网上使用最广的一种</a:t>
            </a:r>
            <a:r>
              <a:rPr lang="en-US" altLang="zh-CN" sz="1800" dirty="0"/>
              <a:t>Unicode</a:t>
            </a:r>
            <a:r>
              <a:rPr lang="zh-CN" altLang="en-US" sz="1800" dirty="0"/>
              <a:t>的实现方式。其他实现方式还包括</a:t>
            </a:r>
            <a:r>
              <a:rPr lang="en-US" altLang="zh-CN" sz="1800" dirty="0"/>
              <a:t>UTF-16</a:t>
            </a:r>
            <a:r>
              <a:rPr lang="zh-CN" altLang="en-US" sz="1800" dirty="0"/>
              <a:t>（字符用两个字节或四个字节表示）和</a:t>
            </a:r>
            <a:r>
              <a:rPr lang="en-US" altLang="zh-CN" sz="1800" dirty="0"/>
              <a:t>UTF-32</a:t>
            </a:r>
            <a:r>
              <a:rPr lang="zh-CN" altLang="en-US" sz="1800" dirty="0"/>
              <a:t>（字符用四个字节表示），不过在互联网上基本不用。重复一遍，这里的关系是，</a:t>
            </a:r>
            <a:r>
              <a:rPr lang="en-US" altLang="zh-CN" sz="1800" dirty="0"/>
              <a:t>UTF-8</a:t>
            </a:r>
            <a:r>
              <a:rPr lang="zh-CN" altLang="en-US" sz="1800" dirty="0"/>
              <a:t>是</a:t>
            </a:r>
            <a:r>
              <a:rPr lang="en-US" altLang="zh-CN" sz="1800" dirty="0"/>
              <a:t>Unicode</a:t>
            </a:r>
            <a:r>
              <a:rPr lang="zh-CN" altLang="en-US" sz="1800" dirty="0"/>
              <a:t>的实现方式之一。</a:t>
            </a:r>
          </a:p>
          <a:p>
            <a:pPr algn="l"/>
            <a:r>
              <a:rPr lang="en-US" altLang="zh-CN" sz="1800" dirty="0"/>
              <a:t>UTF-8</a:t>
            </a:r>
            <a:r>
              <a:rPr lang="zh-CN" altLang="en-US" sz="1800" dirty="0"/>
              <a:t>最大的一个特点，就是它是一种变长的编码方式。它可以使用</a:t>
            </a:r>
            <a:r>
              <a:rPr lang="en-US" altLang="zh-CN" sz="1800" dirty="0"/>
              <a:t>1~4</a:t>
            </a:r>
            <a:r>
              <a:rPr lang="zh-CN" altLang="en-US" sz="1800" dirty="0"/>
              <a:t>个字节表示一个符号，根据不同的符号而变化字节长度。</a:t>
            </a:r>
          </a:p>
          <a:p>
            <a:pPr algn="l"/>
            <a:r>
              <a:rPr lang="en-US" altLang="zh-CN" sz="1800" dirty="0"/>
              <a:t>UTF-8</a:t>
            </a:r>
            <a:r>
              <a:rPr lang="zh-CN" altLang="en-US" sz="1800" dirty="0"/>
              <a:t>的编码规则很简单，只有二条：</a:t>
            </a:r>
          </a:p>
          <a:p>
            <a:pPr algn="l"/>
            <a:r>
              <a:rPr lang="en-US" altLang="zh-CN" sz="1800" dirty="0"/>
              <a:t>1</a:t>
            </a:r>
            <a:r>
              <a:rPr lang="zh-CN" altLang="en-US" sz="1800" dirty="0"/>
              <a:t>）对于单字节的符号，字节的第一位设为</a:t>
            </a:r>
            <a:r>
              <a:rPr lang="en-US" altLang="zh-CN" sz="1800" dirty="0"/>
              <a:t>0</a:t>
            </a:r>
            <a:r>
              <a:rPr lang="zh-CN" altLang="en-US" sz="1800" dirty="0"/>
              <a:t>，后面</a:t>
            </a:r>
            <a:r>
              <a:rPr lang="en-US" altLang="zh-CN" sz="1800" dirty="0"/>
              <a:t>7</a:t>
            </a:r>
            <a:r>
              <a:rPr lang="zh-CN" altLang="en-US" sz="1800" dirty="0"/>
              <a:t>位为这个符号的</a:t>
            </a:r>
            <a:r>
              <a:rPr lang="en-US" altLang="zh-CN" sz="1800" dirty="0" err="1"/>
              <a:t>unicode</a:t>
            </a:r>
            <a:r>
              <a:rPr lang="zh-CN" altLang="en-US" sz="1800" dirty="0"/>
              <a:t>码。因此对于英语字母，</a:t>
            </a:r>
            <a:r>
              <a:rPr lang="en-US" altLang="zh-CN" sz="1800" dirty="0"/>
              <a:t>UTF-8</a:t>
            </a:r>
            <a:r>
              <a:rPr lang="zh-CN" altLang="en-US" sz="1800" dirty="0"/>
              <a:t>编码和</a:t>
            </a:r>
            <a:r>
              <a:rPr lang="en-US" altLang="zh-CN" sz="1800" dirty="0"/>
              <a:t>ASCII</a:t>
            </a:r>
            <a:r>
              <a:rPr lang="zh-CN" altLang="en-US" sz="1800" dirty="0"/>
              <a:t>码是相同的。</a:t>
            </a:r>
          </a:p>
          <a:p>
            <a:pPr algn="l"/>
            <a:r>
              <a:rPr lang="en-US" altLang="zh-CN" sz="1800" dirty="0"/>
              <a:t>2</a:t>
            </a:r>
            <a:r>
              <a:rPr lang="zh-CN" altLang="en-US" sz="1800" dirty="0"/>
              <a:t>）对于</a:t>
            </a:r>
            <a:r>
              <a:rPr lang="en-US" altLang="zh-CN" sz="1800" dirty="0"/>
              <a:t>n</a:t>
            </a:r>
            <a:r>
              <a:rPr lang="zh-CN" altLang="en-US" sz="1800" dirty="0"/>
              <a:t>字节的符号（</a:t>
            </a:r>
            <a:r>
              <a:rPr lang="en-US" altLang="zh-CN" sz="1800" dirty="0"/>
              <a:t>n&gt;1</a:t>
            </a:r>
            <a:r>
              <a:rPr lang="zh-CN" altLang="en-US" sz="1800" dirty="0"/>
              <a:t>），第一个字节的前</a:t>
            </a:r>
            <a:r>
              <a:rPr lang="en-US" altLang="zh-CN" sz="1800" dirty="0"/>
              <a:t>n</a:t>
            </a:r>
            <a:r>
              <a:rPr lang="zh-CN" altLang="en-US" sz="1800" dirty="0"/>
              <a:t>位都设为</a:t>
            </a:r>
            <a:r>
              <a:rPr lang="en-US" altLang="zh-CN" sz="1800" dirty="0"/>
              <a:t>1</a:t>
            </a:r>
            <a:r>
              <a:rPr lang="zh-CN" altLang="en-US" sz="1800" dirty="0"/>
              <a:t>，第</a:t>
            </a:r>
            <a:r>
              <a:rPr lang="en-US" altLang="zh-CN" sz="1800" dirty="0"/>
              <a:t>n+1</a:t>
            </a:r>
            <a:r>
              <a:rPr lang="zh-CN" altLang="en-US" sz="1800" dirty="0"/>
              <a:t>位设为</a:t>
            </a:r>
            <a:r>
              <a:rPr lang="en-US" altLang="zh-CN" sz="1800" dirty="0"/>
              <a:t>0</a:t>
            </a:r>
            <a:r>
              <a:rPr lang="zh-CN" altLang="en-US" sz="1800" dirty="0"/>
              <a:t>，后面字节的前两位一律设为</a:t>
            </a:r>
            <a:r>
              <a:rPr lang="en-US" altLang="zh-CN" sz="1800" dirty="0"/>
              <a:t>10</a:t>
            </a:r>
            <a:r>
              <a:rPr lang="zh-CN" altLang="en-US" sz="1800" dirty="0"/>
              <a:t>。剩下的没有提及的二进制位，全部为这个符号的</a:t>
            </a:r>
            <a:r>
              <a:rPr lang="en-US" altLang="zh-CN" sz="1800" dirty="0" err="1"/>
              <a:t>unicode</a:t>
            </a:r>
            <a:r>
              <a:rPr lang="zh-CN" altLang="en-US" sz="1800" dirty="0"/>
              <a:t>码。</a:t>
            </a:r>
          </a:p>
          <a:p>
            <a:pPr algn="l"/>
            <a:endParaRPr lang="zh-CN" altLang="en-US" sz="1800" dirty="0"/>
          </a:p>
          <a:p>
            <a:pPr algn="l"/>
            <a:endParaRPr lang="en-CA" sz="1800" dirty="0"/>
          </a:p>
        </p:txBody>
      </p:sp>
    </p:spTree>
    <p:extLst>
      <p:ext uri="{BB962C8B-B14F-4D97-AF65-F5344CB8AC3E}">
        <p14:creationId xmlns:p14="http://schemas.microsoft.com/office/powerpoint/2010/main" val="33628317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endParaRPr lang="en-CA" sz="1800" dirty="0"/>
          </a:p>
        </p:txBody>
      </p:sp>
      <p:pic>
        <p:nvPicPr>
          <p:cNvPr id="5122" name="Picture 2" descr="Screen Shot 2016-11-18 at 8.14.43 P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851" y="267017"/>
            <a:ext cx="8858250" cy="6019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33529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endParaRPr lang="en-CA" sz="1800" dirty="0"/>
          </a:p>
        </p:txBody>
      </p:sp>
      <p:pic>
        <p:nvPicPr>
          <p:cNvPr id="6146" name="Picture 2" descr="https://lh4.googleusercontent.com/G_GvtrcpxN8C7ePPWtTdagUgvVTXVZ5st3E4tUr0t5wzI4wTikMu3ZPkGPUllRex4UWkaYjBKf7-SPBZKDeuKAsqh0jWjnQmf032tUAOCBqtjtocb91LcUvqAhax_NV1GjthIZO48q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9673" y="700648"/>
            <a:ext cx="6800850" cy="4410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40229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endParaRPr lang="en-CA" sz="1800" dirty="0"/>
          </a:p>
        </p:txBody>
      </p:sp>
      <p:pic>
        <p:nvPicPr>
          <p:cNvPr id="7170" name="Picture 2" descr="https://lh4.googleusercontent.com/2Ys_NSSM6HsLFHXTTi5eHuFfPDZZZBIrVPMHYR5rMPrY22BO03ifC2GnGRSrTNtX1ne5KQywKhb668mlocwBj3vfjPgwf1wnCa4WfkeOWl4ORm3wc5BgSVnevlmyi6ECqE1f0mjz41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8916" y="926054"/>
            <a:ext cx="6610350" cy="4133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68913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endParaRPr lang="en-CA" sz="1800" dirty="0"/>
          </a:p>
        </p:txBody>
      </p:sp>
      <p:pic>
        <p:nvPicPr>
          <p:cNvPr id="8194" name="Picture 2" descr="Screen Shot 2016-11-18 at 8.15.12 P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123" y="430305"/>
            <a:ext cx="8963025" cy="6057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71679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r>
              <a:rPr lang="en-CA" altLang="zh-CN" sz="2800" b="1" dirty="0" smtClean="0"/>
              <a:t>Java</a:t>
            </a:r>
            <a:r>
              <a:rPr lang="zh-CN" altLang="en-US" sz="2800" b="1" dirty="0" smtClean="0"/>
              <a:t>高级速成班</a:t>
            </a:r>
            <a:endParaRPr lang="en-US" altLang="zh-CN" sz="2800" b="1" dirty="0" smtClean="0"/>
          </a:p>
          <a:p>
            <a:endParaRPr lang="en-US" sz="1800" dirty="0" smtClean="0"/>
          </a:p>
          <a:p>
            <a:pPr algn="l"/>
            <a:r>
              <a:rPr lang="zh-CN" altLang="en-US" sz="1800" dirty="0" smtClean="0"/>
              <a:t>本</a:t>
            </a:r>
            <a:r>
              <a:rPr lang="zh-CN" altLang="en-US" sz="1800" dirty="0"/>
              <a:t>课</a:t>
            </a:r>
            <a:r>
              <a:rPr lang="zh-CN" altLang="en-US" sz="1800" dirty="0" smtClean="0"/>
              <a:t>程</a:t>
            </a:r>
            <a:r>
              <a:rPr lang="zh-CN" altLang="en-US" sz="1800" dirty="0"/>
              <a:t>针</a:t>
            </a:r>
            <a:r>
              <a:rPr lang="zh-CN" altLang="en-US" sz="1800" dirty="0" smtClean="0"/>
              <a:t>对有</a:t>
            </a:r>
            <a:r>
              <a:rPr lang="zh-CN" altLang="en-US" sz="1800" dirty="0"/>
              <a:t>一</a:t>
            </a:r>
            <a:r>
              <a:rPr lang="zh-CN" altLang="en-US" sz="1800" dirty="0" smtClean="0"/>
              <a:t>定</a:t>
            </a:r>
            <a:r>
              <a:rPr lang="zh-CN" altLang="en-US" sz="1800" dirty="0"/>
              <a:t>编</a:t>
            </a:r>
            <a:r>
              <a:rPr lang="zh-CN" altLang="en-US" sz="1800" dirty="0" smtClean="0"/>
              <a:t>成</a:t>
            </a:r>
            <a:r>
              <a:rPr lang="zh-CN" altLang="en-US" sz="1800" dirty="0"/>
              <a:t>基</a:t>
            </a:r>
            <a:r>
              <a:rPr lang="zh-CN" altLang="en-US" sz="1800" dirty="0" smtClean="0"/>
              <a:t>础，</a:t>
            </a:r>
            <a:r>
              <a:rPr lang="zh-CN" altLang="en-US" sz="1800" dirty="0"/>
              <a:t>希</a:t>
            </a:r>
            <a:r>
              <a:rPr lang="zh-CN" altLang="en-US" sz="1800" dirty="0" smtClean="0"/>
              <a:t>望在短</a:t>
            </a:r>
            <a:r>
              <a:rPr lang="zh-CN" altLang="en-US" sz="1800" dirty="0"/>
              <a:t>时</a:t>
            </a:r>
            <a:r>
              <a:rPr lang="zh-CN" altLang="en-US" sz="1800" dirty="0" smtClean="0"/>
              <a:t>间内对</a:t>
            </a:r>
            <a:r>
              <a:rPr lang="en-US" altLang="zh-CN" sz="1800" dirty="0" smtClean="0"/>
              <a:t>Java</a:t>
            </a:r>
            <a:r>
              <a:rPr lang="zh-CN" altLang="en-US" sz="1800" dirty="0" smtClean="0"/>
              <a:t>企业级开发有所了解的同学。</a:t>
            </a:r>
            <a:endParaRPr lang="en-US" altLang="zh-CN" sz="1800" dirty="0" smtClean="0"/>
          </a:p>
          <a:p>
            <a:pPr algn="l"/>
            <a:endParaRPr lang="en-US" sz="1800" dirty="0" smtClean="0"/>
          </a:p>
          <a:p>
            <a:pPr algn="l"/>
            <a:r>
              <a:rPr lang="zh-CN" altLang="en-US" sz="1800" dirty="0"/>
              <a:t>通</a:t>
            </a:r>
            <a:r>
              <a:rPr lang="zh-CN" altLang="en-US" sz="1800" dirty="0" smtClean="0"/>
              <a:t>过本</a:t>
            </a:r>
            <a:r>
              <a:rPr lang="zh-CN" altLang="en-US" sz="1800" dirty="0"/>
              <a:t>课</a:t>
            </a:r>
            <a:r>
              <a:rPr lang="zh-CN" altLang="en-US" sz="1800" dirty="0" smtClean="0"/>
              <a:t>程的</a:t>
            </a:r>
            <a:r>
              <a:rPr lang="zh-CN" altLang="en-US" sz="1800" dirty="0"/>
              <a:t>学</a:t>
            </a:r>
            <a:r>
              <a:rPr lang="zh-CN" altLang="en-US" sz="1800" dirty="0" smtClean="0"/>
              <a:t>习，学员能够顺利掌</a:t>
            </a:r>
            <a:r>
              <a:rPr lang="zh-CN" altLang="en-US" sz="1800" dirty="0"/>
              <a:t>握</a:t>
            </a:r>
            <a:r>
              <a:rPr lang="en-US" altLang="zh-CN" sz="1800" dirty="0"/>
              <a:t>J2EE</a:t>
            </a:r>
            <a:r>
              <a:rPr lang="zh-CN" altLang="en-US" sz="1800" dirty="0"/>
              <a:t>的体系结构，了解常见的</a:t>
            </a:r>
            <a:r>
              <a:rPr lang="en-US" altLang="zh-CN" sz="1800" dirty="0"/>
              <a:t>Java</a:t>
            </a:r>
            <a:r>
              <a:rPr lang="zh-CN" altLang="en-US" sz="1800" dirty="0"/>
              <a:t>框架并熟练使用</a:t>
            </a:r>
          </a:p>
          <a:p>
            <a:pPr algn="l"/>
            <a:r>
              <a:rPr lang="zh-CN" altLang="en-US" sz="1800" dirty="0" smtClean="0"/>
              <a:t>，具体内</a:t>
            </a:r>
            <a:r>
              <a:rPr lang="zh-CN" altLang="en-US" sz="1800" dirty="0"/>
              <a:t>容包括</a:t>
            </a:r>
            <a:r>
              <a:rPr lang="en-US" altLang="zh-CN" sz="1800" dirty="0"/>
              <a:t>:</a:t>
            </a:r>
          </a:p>
          <a:p>
            <a:pPr algn="l"/>
            <a:r>
              <a:rPr lang="en-US" altLang="zh-CN" sz="1800" dirty="0"/>
              <a:t>1. B/s</a:t>
            </a:r>
            <a:r>
              <a:rPr lang="zh-CN" altLang="en-US" sz="1800" dirty="0"/>
              <a:t>体系结构，</a:t>
            </a:r>
            <a:r>
              <a:rPr lang="en-US" altLang="zh-CN" sz="1800" dirty="0"/>
              <a:t>HTTP</a:t>
            </a:r>
            <a:r>
              <a:rPr lang="zh-CN" altLang="en-US" sz="1800" dirty="0"/>
              <a:t>协议栈相关内容（</a:t>
            </a:r>
            <a:r>
              <a:rPr lang="en-US" altLang="zh-CN" sz="1800" dirty="0"/>
              <a:t>HTML</a:t>
            </a:r>
            <a:r>
              <a:rPr lang="zh-CN" altLang="en-US" sz="1800" dirty="0"/>
              <a:t>，</a:t>
            </a:r>
            <a:r>
              <a:rPr lang="en-US" altLang="zh-CN" sz="1800" dirty="0"/>
              <a:t>CSS</a:t>
            </a:r>
            <a:r>
              <a:rPr lang="zh-CN" altLang="en-US" sz="1800" dirty="0"/>
              <a:t>，</a:t>
            </a:r>
            <a:r>
              <a:rPr lang="en-US" altLang="zh-CN" sz="1800" dirty="0"/>
              <a:t>JS</a:t>
            </a:r>
            <a:r>
              <a:rPr lang="zh-CN" altLang="en-US" sz="1800" dirty="0"/>
              <a:t>）</a:t>
            </a:r>
          </a:p>
          <a:p>
            <a:pPr algn="l"/>
            <a:r>
              <a:rPr lang="en-US" altLang="zh-CN" sz="1800" dirty="0"/>
              <a:t>2. </a:t>
            </a:r>
            <a:r>
              <a:rPr lang="zh-CN" altLang="en-US" sz="1800" dirty="0"/>
              <a:t>数据库访问的不同方法（</a:t>
            </a:r>
            <a:r>
              <a:rPr lang="en-US" altLang="zh-CN" sz="1800" dirty="0"/>
              <a:t>Hibernate</a:t>
            </a:r>
            <a:r>
              <a:rPr lang="zh-CN" altLang="en-US" sz="1800" dirty="0"/>
              <a:t>使用）</a:t>
            </a:r>
          </a:p>
          <a:p>
            <a:pPr algn="l"/>
            <a:r>
              <a:rPr lang="en-US" altLang="zh-CN" sz="1800" dirty="0"/>
              <a:t>3. Spring IOC</a:t>
            </a:r>
            <a:r>
              <a:rPr lang="zh-CN" altLang="en-US" sz="1800" dirty="0"/>
              <a:t>在企业开发中的应用</a:t>
            </a:r>
          </a:p>
          <a:p>
            <a:pPr algn="l"/>
            <a:r>
              <a:rPr lang="en-US" altLang="zh-CN" sz="1800" dirty="0"/>
              <a:t>4. Restful API/SOAP</a:t>
            </a:r>
            <a:r>
              <a:rPr lang="zh-CN" altLang="en-US" sz="1800" dirty="0"/>
              <a:t>开发及应用</a:t>
            </a:r>
          </a:p>
          <a:p>
            <a:pPr algn="l"/>
            <a:r>
              <a:rPr lang="en-US" altLang="zh-CN" sz="1800" dirty="0"/>
              <a:t>5. SVN/GIT/MAVEN</a:t>
            </a:r>
            <a:r>
              <a:rPr lang="zh-CN" altLang="en-US" sz="1800" dirty="0"/>
              <a:t>的应用</a:t>
            </a:r>
          </a:p>
          <a:p>
            <a:pPr algn="l"/>
            <a:endParaRPr lang="en-US" altLang="zh-CN" sz="1800" dirty="0" smtClean="0"/>
          </a:p>
          <a:p>
            <a:pPr algn="l"/>
            <a:endParaRPr lang="en-CA" sz="1800" dirty="0"/>
          </a:p>
        </p:txBody>
      </p:sp>
      <p:pic>
        <p:nvPicPr>
          <p:cNvPr id="4" name="Picture 3"/>
          <p:cNvPicPr>
            <a:picLocks noChangeAspect="1"/>
          </p:cNvPicPr>
          <p:nvPr/>
        </p:nvPicPr>
        <p:blipFill>
          <a:blip r:embed="rId2"/>
          <a:stretch>
            <a:fillRect/>
          </a:stretch>
        </p:blipFill>
        <p:spPr>
          <a:xfrm>
            <a:off x="7347473" y="2713353"/>
            <a:ext cx="3489662" cy="3495158"/>
          </a:xfrm>
          <a:prstGeom prst="rect">
            <a:avLst/>
          </a:prstGeom>
        </p:spPr>
      </p:pic>
    </p:spTree>
    <p:extLst>
      <p:ext uri="{BB962C8B-B14F-4D97-AF65-F5344CB8AC3E}">
        <p14:creationId xmlns:p14="http://schemas.microsoft.com/office/powerpoint/2010/main" val="42605278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endParaRPr lang="en-CA" sz="1800" dirty="0"/>
          </a:p>
        </p:txBody>
      </p:sp>
      <p:pic>
        <p:nvPicPr>
          <p:cNvPr id="9218" name="Picture 2" descr="Screen Shot 2016-11-18 at 8.15.40 P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9368" y="504263"/>
            <a:ext cx="8963025" cy="6057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25022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err="1"/>
              <a:t>javac</a:t>
            </a:r>
            <a:r>
              <a:rPr lang="zh-CN" altLang="en-US" sz="1800" dirty="0"/>
              <a:t>，即</a:t>
            </a:r>
            <a:r>
              <a:rPr lang="en-US" altLang="zh-CN" sz="1800" dirty="0"/>
              <a:t>javac.exe</a:t>
            </a:r>
            <a:r>
              <a:rPr lang="zh-CN" altLang="en-US" sz="1800" dirty="0"/>
              <a:t>，是</a:t>
            </a:r>
            <a:r>
              <a:rPr lang="en-US" altLang="zh-CN" sz="1800" dirty="0"/>
              <a:t>JDK</a:t>
            </a:r>
            <a:r>
              <a:rPr lang="zh-CN" altLang="en-US" sz="1800" dirty="0"/>
              <a:t>中自带的一个</a:t>
            </a:r>
            <a:r>
              <a:rPr lang="en-US" altLang="zh-CN" sz="1800" dirty="0"/>
              <a:t>Java</a:t>
            </a:r>
            <a:r>
              <a:rPr lang="zh-CN" altLang="en-US" sz="1800" dirty="0"/>
              <a:t>源代码编译工具。</a:t>
            </a:r>
            <a:r>
              <a:rPr lang="en-US" altLang="zh-CN" sz="1800" dirty="0"/>
              <a:t>Eclipse</a:t>
            </a:r>
            <a:r>
              <a:rPr lang="zh-CN" altLang="en-US" sz="1800" dirty="0"/>
              <a:t>等开发工具实际上也是调用</a:t>
            </a:r>
            <a:r>
              <a:rPr lang="en-US" altLang="zh-CN" sz="1800" dirty="0" err="1"/>
              <a:t>javac</a:t>
            </a:r>
            <a:r>
              <a:rPr lang="zh-CN" altLang="en-US" sz="1800" dirty="0"/>
              <a:t>来编译</a:t>
            </a:r>
            <a:r>
              <a:rPr lang="en-US" altLang="zh-CN" sz="1800" dirty="0"/>
              <a:t>Java</a:t>
            </a:r>
            <a:r>
              <a:rPr lang="zh-CN" altLang="en-US" sz="1800" dirty="0"/>
              <a:t>源代码的。</a:t>
            </a:r>
            <a:r>
              <a:rPr lang="en-US" altLang="zh-CN" sz="1800" dirty="0"/>
              <a:t>javac.exe</a:t>
            </a:r>
            <a:r>
              <a:rPr lang="zh-CN" altLang="en-US" sz="1800" dirty="0"/>
              <a:t>一般位于</a:t>
            </a:r>
            <a:r>
              <a:rPr lang="en-US" altLang="zh-CN" sz="1800" dirty="0"/>
              <a:t>JDK</a:t>
            </a:r>
            <a:r>
              <a:rPr lang="zh-CN" altLang="en-US" sz="1800" dirty="0"/>
              <a:t>安装目录</a:t>
            </a:r>
            <a:r>
              <a:rPr lang="en-US" altLang="zh-CN" sz="1800" dirty="0"/>
              <a:t>/bin</a:t>
            </a:r>
            <a:r>
              <a:rPr lang="zh-CN" altLang="en-US" sz="1800" dirty="0"/>
              <a:t>文件夹中，想要在命令行窗口中直接使用</a:t>
            </a:r>
            <a:r>
              <a:rPr lang="en-US" altLang="zh-CN" sz="1800" dirty="0" err="1"/>
              <a:t>javac</a:t>
            </a:r>
            <a:r>
              <a:rPr lang="zh-CN" altLang="en-US" sz="1800" dirty="0"/>
              <a:t>命令，我们需要将该路径追加到系统环境变量</a:t>
            </a:r>
            <a:r>
              <a:rPr lang="en-US" altLang="zh-CN" sz="1800" dirty="0"/>
              <a:t>path</a:t>
            </a:r>
            <a:r>
              <a:rPr lang="zh-CN" altLang="en-US" sz="1800" dirty="0" smtClean="0"/>
              <a:t>中</a:t>
            </a:r>
            <a:endParaRPr lang="en-CA" altLang="zh-CN" sz="1800" dirty="0" smtClean="0"/>
          </a:p>
          <a:p>
            <a:pPr algn="l"/>
            <a:endParaRPr lang="en-CA" sz="1800" dirty="0" smtClean="0"/>
          </a:p>
          <a:p>
            <a:pPr algn="l"/>
            <a:r>
              <a:rPr lang="en-US" altLang="zh-CN" sz="1800" dirty="0"/>
              <a:t>-</a:t>
            </a:r>
            <a:r>
              <a:rPr lang="en-US" altLang="zh-CN" sz="1800" dirty="0" err="1"/>
              <a:t>classpath</a:t>
            </a:r>
            <a:r>
              <a:rPr lang="en-US" altLang="zh-CN" sz="1800" dirty="0"/>
              <a:t>  &lt;</a:t>
            </a:r>
            <a:r>
              <a:rPr lang="zh-CN" altLang="en-US" sz="1800" dirty="0"/>
              <a:t>路径</a:t>
            </a:r>
            <a:r>
              <a:rPr lang="en-US" altLang="zh-CN" sz="1800" dirty="0"/>
              <a:t>&gt;</a:t>
            </a:r>
            <a:r>
              <a:rPr lang="zh-CN" altLang="en-US" sz="1800" dirty="0"/>
              <a:t>（</a:t>
            </a:r>
            <a:r>
              <a:rPr lang="en-US" altLang="zh-CN" sz="1800" dirty="0"/>
              <a:t>-</a:t>
            </a:r>
            <a:r>
              <a:rPr lang="en-US" altLang="zh-CN" sz="1800" dirty="0" err="1"/>
              <a:t>cp</a:t>
            </a:r>
            <a:r>
              <a:rPr lang="zh-CN" altLang="en-US" sz="1800" dirty="0"/>
              <a:t>缩写）：指定要使用的类路径或要使用的</a:t>
            </a:r>
            <a:r>
              <a:rPr lang="en-US" altLang="zh-CN" sz="1800" dirty="0"/>
              <a:t>jar</a:t>
            </a:r>
            <a:r>
              <a:rPr lang="zh-CN" altLang="en-US" sz="1800" dirty="0"/>
              <a:t>包的路径</a:t>
            </a:r>
            <a:r>
              <a:rPr lang="en-US" altLang="zh-CN" sz="1800" dirty="0"/>
              <a:t>(jar</a:t>
            </a:r>
            <a:r>
              <a:rPr lang="zh-CN" altLang="en-US" sz="1800" dirty="0"/>
              <a:t>文件、</a:t>
            </a:r>
            <a:r>
              <a:rPr lang="en-US" altLang="zh-CN" sz="1800" dirty="0"/>
              <a:t>zip</a:t>
            </a:r>
            <a:r>
              <a:rPr lang="zh-CN" altLang="en-US" sz="1800" dirty="0"/>
              <a:t>文件（里面都是错啦搜索文件）</a:t>
            </a:r>
            <a:r>
              <a:rPr lang="en-US" altLang="zh-CN" sz="1800" dirty="0"/>
              <a:t>)</a:t>
            </a:r>
            <a:r>
              <a:rPr lang="zh-CN" altLang="en-US" sz="1800" dirty="0"/>
              <a:t>，使用</a:t>
            </a:r>
            <a:r>
              <a:rPr lang="zh-CN" altLang="en-US" sz="1800" dirty="0" smtClean="0"/>
              <a:t>后覆</a:t>
            </a:r>
            <a:r>
              <a:rPr lang="zh-CN" altLang="en-US" sz="1800" dirty="0"/>
              <a:t>盖</a:t>
            </a:r>
            <a:r>
              <a:rPr lang="en-US" altLang="zh-CN" sz="1800" dirty="0"/>
              <a:t>CLASSPATH</a:t>
            </a:r>
            <a:r>
              <a:rPr lang="zh-CN" altLang="en-US" sz="1800" dirty="0"/>
              <a:t>的设</a:t>
            </a:r>
            <a:r>
              <a:rPr lang="zh-CN" altLang="en-US" sz="1800" dirty="0" smtClean="0"/>
              <a:t>定</a:t>
            </a:r>
            <a:endParaRPr lang="en-CA" altLang="zh-CN" sz="1800" dirty="0" smtClean="0"/>
          </a:p>
          <a:p>
            <a:pPr algn="l"/>
            <a:endParaRPr lang="en-CA" sz="1800" dirty="0"/>
          </a:p>
          <a:p>
            <a:pPr algn="l"/>
            <a:endParaRPr lang="en-CA" sz="1800" dirty="0" smtClean="0"/>
          </a:p>
          <a:p>
            <a:pPr algn="l"/>
            <a:r>
              <a:rPr lang="en-CA" sz="1800" dirty="0" smtClean="0"/>
              <a:t>C</a:t>
            </a:r>
            <a:r>
              <a:rPr lang="en-CA" sz="1800" dirty="0"/>
              <a:t>:\work-train\workspaces\Assign1\src&gt;javac C:\work-train\workspaces\Assign1\src\</a:t>
            </a:r>
          </a:p>
          <a:p>
            <a:pPr algn="l"/>
            <a:r>
              <a:rPr lang="en-CA" sz="1800" dirty="0" smtClean="0"/>
              <a:t>lab5\Lottery.java</a:t>
            </a:r>
          </a:p>
          <a:p>
            <a:pPr algn="l"/>
            <a:endParaRPr lang="en-CA" sz="1800" dirty="0"/>
          </a:p>
          <a:p>
            <a:pPr algn="l"/>
            <a:endParaRPr lang="en-CA" sz="1800" dirty="0"/>
          </a:p>
          <a:p>
            <a:pPr algn="l"/>
            <a:r>
              <a:rPr lang="en-CA" sz="1800" dirty="0"/>
              <a:t>C:\work-train\workspaces\Assign1\src&gt;javac -</a:t>
            </a:r>
            <a:r>
              <a:rPr lang="en-CA" sz="1800" dirty="0" err="1"/>
              <a:t>cp</a:t>
            </a:r>
            <a:r>
              <a:rPr lang="en-CA" sz="1800" dirty="0"/>
              <a:t> . C:\work-train\workspaces\Assign</a:t>
            </a:r>
          </a:p>
          <a:p>
            <a:pPr algn="l"/>
            <a:r>
              <a:rPr lang="en-CA" sz="1800" dirty="0" smtClean="0"/>
              <a:t>1\</a:t>
            </a:r>
            <a:r>
              <a:rPr lang="en-CA" sz="1800" dirty="0" err="1" smtClean="0"/>
              <a:t>src</a:t>
            </a:r>
            <a:r>
              <a:rPr lang="en-CA" sz="1800" dirty="0" smtClean="0"/>
              <a:t>\lab5\LotteryDemo.java</a:t>
            </a:r>
          </a:p>
          <a:p>
            <a:pPr algn="l"/>
            <a:endParaRPr lang="en-CA" sz="1800" dirty="0"/>
          </a:p>
          <a:p>
            <a:pPr algn="l"/>
            <a:r>
              <a:rPr lang="en-CA" sz="1800" dirty="0"/>
              <a:t>C:\&gt;java -</a:t>
            </a:r>
            <a:r>
              <a:rPr lang="en-CA" sz="1800" dirty="0" err="1"/>
              <a:t>classpath</a:t>
            </a:r>
            <a:r>
              <a:rPr lang="en-CA" sz="1800" dirty="0"/>
              <a:t> C:\work-train\workspaces\Assign1\src\ lab5.LotteryDemo</a:t>
            </a:r>
          </a:p>
          <a:p>
            <a:pPr algn="l"/>
            <a:r>
              <a:rPr lang="en-CA" sz="1800" dirty="0"/>
              <a:t>lab5.Lottery@459bdb65</a:t>
            </a:r>
          </a:p>
        </p:txBody>
      </p:sp>
    </p:spTree>
    <p:extLst>
      <p:ext uri="{BB962C8B-B14F-4D97-AF65-F5344CB8AC3E}">
        <p14:creationId xmlns:p14="http://schemas.microsoft.com/office/powerpoint/2010/main" val="12871861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smtClean="0"/>
              <a:t>Java </a:t>
            </a:r>
            <a:r>
              <a:rPr lang="zh-CN" altLang="en-US" sz="1800" dirty="0" smtClean="0"/>
              <a:t>包</a:t>
            </a:r>
            <a:r>
              <a:rPr lang="en-US" altLang="zh-CN" sz="1800" dirty="0" smtClean="0"/>
              <a:t>(package)</a:t>
            </a:r>
          </a:p>
          <a:p>
            <a:pPr algn="l"/>
            <a:r>
              <a:rPr lang="zh-CN" altLang="en-US" sz="1800" dirty="0" smtClean="0"/>
              <a:t>为了更好地组织类，</a:t>
            </a:r>
            <a:r>
              <a:rPr lang="en-US" altLang="zh-CN" sz="1800" dirty="0" smtClean="0"/>
              <a:t>Java </a:t>
            </a:r>
            <a:r>
              <a:rPr lang="zh-CN" altLang="en-US" sz="1800" dirty="0" smtClean="0"/>
              <a:t>提供了包机制，用于区别类名的命名空间。</a:t>
            </a:r>
          </a:p>
          <a:p>
            <a:pPr algn="l"/>
            <a:r>
              <a:rPr lang="zh-CN" altLang="en-US" sz="1800" dirty="0" smtClean="0"/>
              <a:t>包的作用</a:t>
            </a:r>
          </a:p>
          <a:p>
            <a:pPr algn="l"/>
            <a:r>
              <a:rPr lang="en-US" altLang="zh-CN" sz="1800" dirty="0" smtClean="0"/>
              <a:t>1</a:t>
            </a:r>
            <a:r>
              <a:rPr lang="zh-CN" altLang="en-US" sz="1800" dirty="0" smtClean="0"/>
              <a:t>、把功能相似或相关的类或接口组织在同一个包中，方便类的查找和使用。</a:t>
            </a:r>
          </a:p>
          <a:p>
            <a:pPr algn="l"/>
            <a:r>
              <a:rPr lang="en-US" altLang="zh-CN" sz="1800" dirty="0" smtClean="0"/>
              <a:t>2</a:t>
            </a:r>
            <a:r>
              <a:rPr lang="zh-CN" altLang="en-US" sz="1800" dirty="0" smtClean="0"/>
              <a:t>、如同文件夹一样，包也采用了树形目录的存储方式。同一个包中的类名字是不同的，不同的包中的类的名字是可以相同的，当同时调用两个不同包中相同类名的类时，应该加上包名加以区别。因此，包可以避免名字冲突。</a:t>
            </a:r>
          </a:p>
          <a:p>
            <a:pPr algn="l"/>
            <a:r>
              <a:rPr lang="en-US" altLang="zh-CN" sz="1800" dirty="0" smtClean="0"/>
              <a:t>3</a:t>
            </a:r>
            <a:r>
              <a:rPr lang="zh-CN" altLang="en-US" sz="1800" dirty="0" smtClean="0"/>
              <a:t>、包也限定了访问权限，拥有包访问权限的类才能访问某个包中的类。</a:t>
            </a:r>
            <a:endParaRPr lang="en-US" altLang="zh-CN" sz="1800" dirty="0" smtClean="0"/>
          </a:p>
          <a:p>
            <a:pPr algn="l"/>
            <a:endParaRPr lang="en-CA" sz="1800" dirty="0" smtClean="0"/>
          </a:p>
          <a:p>
            <a:pPr algn="l"/>
            <a:r>
              <a:rPr lang="en-CA" sz="1800" dirty="0" smtClean="0"/>
              <a:t>package pkg1[．pkg2[．pkg3…]];</a:t>
            </a:r>
          </a:p>
          <a:p>
            <a:pPr algn="l"/>
            <a:r>
              <a:rPr lang="zh-CN" altLang="en-US" sz="1800" dirty="0" smtClean="0"/>
              <a:t>例如</a:t>
            </a:r>
            <a:r>
              <a:rPr lang="en-US" altLang="zh-CN" sz="1800" dirty="0" smtClean="0"/>
              <a:t>,</a:t>
            </a:r>
            <a:r>
              <a:rPr lang="zh-CN" altLang="en-US" sz="1800" dirty="0" smtClean="0"/>
              <a:t>一个</a:t>
            </a:r>
            <a:r>
              <a:rPr lang="en-CA" sz="1800" dirty="0" smtClean="0"/>
              <a:t>Something.java </a:t>
            </a:r>
            <a:r>
              <a:rPr lang="zh-CN" altLang="en-US" sz="1800" dirty="0" smtClean="0"/>
              <a:t>文件它的内容</a:t>
            </a:r>
          </a:p>
          <a:p>
            <a:pPr algn="l"/>
            <a:r>
              <a:rPr lang="en-CA" sz="1800" dirty="0" smtClean="0"/>
              <a:t>package </a:t>
            </a:r>
            <a:r>
              <a:rPr lang="en-CA" sz="1800" dirty="0" err="1" smtClean="0"/>
              <a:t>net.java.util</a:t>
            </a:r>
            <a:endParaRPr lang="en-CA" sz="1800" dirty="0" smtClean="0"/>
          </a:p>
          <a:p>
            <a:pPr algn="l"/>
            <a:r>
              <a:rPr lang="en-CA" sz="1800" dirty="0" smtClean="0"/>
              <a:t>public class Something{</a:t>
            </a:r>
          </a:p>
          <a:p>
            <a:pPr algn="l"/>
            <a:r>
              <a:rPr lang="en-CA" sz="1800" dirty="0" smtClean="0"/>
              <a:t>   ...</a:t>
            </a:r>
          </a:p>
          <a:p>
            <a:pPr algn="l"/>
            <a:r>
              <a:rPr lang="zh-CN" altLang="en-US" sz="1800" dirty="0" smtClean="0"/>
              <a:t>那么它的路径应该是 </a:t>
            </a:r>
            <a:r>
              <a:rPr lang="en-CA" sz="1800" dirty="0" smtClean="0"/>
              <a:t>net/java/</a:t>
            </a:r>
            <a:r>
              <a:rPr lang="en-CA" sz="1800" dirty="0" err="1" smtClean="0"/>
              <a:t>util</a:t>
            </a:r>
            <a:r>
              <a:rPr lang="en-CA" sz="1800" dirty="0" smtClean="0"/>
              <a:t>/Something.java </a:t>
            </a:r>
            <a:r>
              <a:rPr lang="zh-CN" altLang="en-US" sz="1800" dirty="0" smtClean="0"/>
              <a:t>这样保存的。 </a:t>
            </a:r>
            <a:r>
              <a:rPr lang="en-CA" sz="1800" dirty="0" smtClean="0"/>
              <a:t>package(</a:t>
            </a:r>
            <a:r>
              <a:rPr lang="zh-CN" altLang="en-US" sz="1800" dirty="0" smtClean="0"/>
              <a:t>包</a:t>
            </a:r>
            <a:r>
              <a:rPr lang="en-US" altLang="zh-CN" sz="1800" dirty="0" smtClean="0"/>
              <a:t>) </a:t>
            </a:r>
            <a:r>
              <a:rPr lang="zh-CN" altLang="en-US" sz="1800" dirty="0" smtClean="0"/>
              <a:t>的作用是把不同的 </a:t>
            </a:r>
            <a:r>
              <a:rPr lang="en-CA" sz="1800" dirty="0" smtClean="0"/>
              <a:t>java </a:t>
            </a:r>
            <a:r>
              <a:rPr lang="zh-CN" altLang="en-US" sz="1800" dirty="0" smtClean="0"/>
              <a:t>程序分类保存，更方便的被其他 </a:t>
            </a:r>
            <a:r>
              <a:rPr lang="en-CA" sz="1800" dirty="0" smtClean="0"/>
              <a:t>java </a:t>
            </a:r>
            <a:r>
              <a:rPr lang="zh-CN" altLang="en-US" sz="1800" dirty="0" smtClean="0"/>
              <a:t>程序调用。</a:t>
            </a:r>
            <a:endParaRPr lang="en-CA" sz="1800" dirty="0"/>
          </a:p>
        </p:txBody>
      </p:sp>
    </p:spTree>
    <p:extLst>
      <p:ext uri="{BB962C8B-B14F-4D97-AF65-F5344CB8AC3E}">
        <p14:creationId xmlns:p14="http://schemas.microsoft.com/office/powerpoint/2010/main" val="37485467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fontScale="92500" lnSpcReduction="10000"/>
          </a:bodyPr>
          <a:lstStyle/>
          <a:p>
            <a:pPr algn="l"/>
            <a:r>
              <a:rPr lang="zh-CN" altLang="en-US" sz="1800" dirty="0" smtClean="0"/>
              <a:t>创建包</a:t>
            </a:r>
          </a:p>
          <a:p>
            <a:pPr algn="l"/>
            <a:r>
              <a:rPr lang="zh-CN" altLang="en-US" sz="1800" dirty="0" smtClean="0"/>
              <a:t>创建包的时候，你需要为这个包取一个合适的名字。之后，如果其他的一个源文件包含了这个包提供的类、接口、枚举或者注释类型的时候，都必须将这个包的声明放在这个源文件的开头。</a:t>
            </a:r>
          </a:p>
          <a:p>
            <a:pPr algn="l"/>
            <a:r>
              <a:rPr lang="zh-CN" altLang="en-US" sz="1800" dirty="0" smtClean="0"/>
              <a:t>包声明应该在源文件的第一行，每个源文件只能有一个包声明，这个文件中的每个类型都应用于它。</a:t>
            </a:r>
          </a:p>
          <a:p>
            <a:pPr algn="l"/>
            <a:r>
              <a:rPr lang="zh-CN" altLang="en-US" sz="1800" dirty="0" smtClean="0"/>
              <a:t>如果一个源文件中没有使用包声明，那么其中的类，函数，枚举，注释等将被放在一个无名的包（</a:t>
            </a:r>
            <a:r>
              <a:rPr lang="en-US" altLang="zh-CN" sz="1800" dirty="0" smtClean="0"/>
              <a:t>unnamed package</a:t>
            </a:r>
            <a:r>
              <a:rPr lang="zh-CN" altLang="en-US" sz="1800" dirty="0" smtClean="0"/>
              <a:t>）中。</a:t>
            </a:r>
          </a:p>
          <a:p>
            <a:pPr algn="l"/>
            <a:r>
              <a:rPr lang="zh-CN" altLang="en-US" sz="1800" dirty="0" smtClean="0"/>
              <a:t>例子</a:t>
            </a:r>
          </a:p>
          <a:p>
            <a:pPr algn="l"/>
            <a:r>
              <a:rPr lang="zh-CN" altLang="en-US" sz="1800" dirty="0" smtClean="0"/>
              <a:t>让我们来看一个例子，这个例子创建了一个叫做</a:t>
            </a:r>
            <a:r>
              <a:rPr lang="en-US" altLang="zh-CN" sz="1800" dirty="0" smtClean="0"/>
              <a:t>animals</a:t>
            </a:r>
            <a:r>
              <a:rPr lang="zh-CN" altLang="en-US" sz="1800" dirty="0" smtClean="0"/>
              <a:t>的包。通常使用小写的字母来命名避免与类、接口名字的冲突。</a:t>
            </a:r>
          </a:p>
          <a:p>
            <a:pPr algn="l"/>
            <a:r>
              <a:rPr lang="zh-CN" altLang="en-US" sz="1800" dirty="0" smtClean="0"/>
              <a:t>在 </a:t>
            </a:r>
            <a:r>
              <a:rPr lang="en-US" altLang="zh-CN" sz="1800" dirty="0" smtClean="0"/>
              <a:t>animals </a:t>
            </a:r>
            <a:r>
              <a:rPr lang="zh-CN" altLang="en-US" sz="1800" dirty="0" smtClean="0"/>
              <a:t>包中加入一个接口（</a:t>
            </a:r>
            <a:r>
              <a:rPr lang="en-US" altLang="zh-CN" sz="1800" dirty="0" smtClean="0"/>
              <a:t>interface</a:t>
            </a:r>
            <a:r>
              <a:rPr lang="zh-CN" altLang="en-US" sz="1800" dirty="0" smtClean="0"/>
              <a:t>）：</a:t>
            </a:r>
          </a:p>
          <a:p>
            <a:pPr algn="l"/>
            <a:r>
              <a:rPr lang="en-US" altLang="zh-CN" sz="1800" dirty="0" smtClean="0"/>
              <a:t>Animal.java </a:t>
            </a:r>
            <a:r>
              <a:rPr lang="zh-CN" altLang="en-US" sz="1800" dirty="0" smtClean="0"/>
              <a:t>文件代码：</a:t>
            </a:r>
          </a:p>
          <a:p>
            <a:pPr algn="l"/>
            <a:r>
              <a:rPr lang="en-US" altLang="zh-CN" sz="1800" dirty="0" smtClean="0"/>
              <a:t>/* </a:t>
            </a:r>
            <a:r>
              <a:rPr lang="zh-CN" altLang="en-US" sz="1800" dirty="0" smtClean="0"/>
              <a:t>文件名</a:t>
            </a:r>
            <a:r>
              <a:rPr lang="en-US" altLang="zh-CN" sz="1800" dirty="0" smtClean="0"/>
              <a:t>: Animal.java */</a:t>
            </a:r>
          </a:p>
          <a:p>
            <a:pPr algn="l"/>
            <a:r>
              <a:rPr lang="en-US" altLang="zh-CN" sz="1800" dirty="0" smtClean="0"/>
              <a:t>package animals;</a:t>
            </a:r>
          </a:p>
          <a:p>
            <a:pPr algn="l"/>
            <a:r>
              <a:rPr lang="en-US" altLang="zh-CN" sz="1800" dirty="0" smtClean="0"/>
              <a:t> </a:t>
            </a:r>
          </a:p>
          <a:p>
            <a:pPr algn="l"/>
            <a:r>
              <a:rPr lang="en-US" altLang="zh-CN" sz="1800" dirty="0" smtClean="0"/>
              <a:t>interface Animal {</a:t>
            </a:r>
          </a:p>
          <a:p>
            <a:pPr algn="l"/>
            <a:r>
              <a:rPr lang="en-US" altLang="zh-CN" sz="1800" dirty="0" smtClean="0"/>
              <a:t>   public void eat();</a:t>
            </a:r>
          </a:p>
          <a:p>
            <a:pPr algn="l"/>
            <a:r>
              <a:rPr lang="en-US" altLang="zh-CN" sz="1800" dirty="0" smtClean="0"/>
              <a:t>   public void travel();</a:t>
            </a:r>
          </a:p>
          <a:p>
            <a:pPr algn="l"/>
            <a:r>
              <a:rPr lang="en-US" altLang="zh-CN" sz="1800" dirty="0" smtClean="0"/>
              <a:t>}</a:t>
            </a:r>
            <a:endParaRPr lang="en-CA" sz="1800" dirty="0"/>
          </a:p>
        </p:txBody>
      </p:sp>
    </p:spTree>
    <p:extLst>
      <p:ext uri="{BB962C8B-B14F-4D97-AF65-F5344CB8AC3E}">
        <p14:creationId xmlns:p14="http://schemas.microsoft.com/office/powerpoint/2010/main" val="37184322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smtClean="0"/>
              <a:t>import </a:t>
            </a:r>
            <a:r>
              <a:rPr lang="zh-CN" altLang="en-US" sz="1800" dirty="0" smtClean="0"/>
              <a:t>关键字</a:t>
            </a:r>
          </a:p>
          <a:p>
            <a:pPr algn="l"/>
            <a:r>
              <a:rPr lang="zh-CN" altLang="en-US" sz="1800" dirty="0" smtClean="0"/>
              <a:t>为了能够使用某一个包的成员，我们需要在 </a:t>
            </a:r>
            <a:r>
              <a:rPr lang="en-CA" sz="1800" dirty="0" smtClean="0"/>
              <a:t>Java </a:t>
            </a:r>
            <a:r>
              <a:rPr lang="zh-CN" altLang="en-US" sz="1800" dirty="0" smtClean="0"/>
              <a:t>程序中明确导入该包。使用 </a:t>
            </a:r>
            <a:r>
              <a:rPr lang="en-US" altLang="zh-CN" sz="1800" dirty="0" smtClean="0"/>
              <a:t>"</a:t>
            </a:r>
            <a:r>
              <a:rPr lang="en-CA" sz="1800" dirty="0" smtClean="0"/>
              <a:t>import" </a:t>
            </a:r>
            <a:r>
              <a:rPr lang="zh-CN" altLang="en-US" sz="1800" dirty="0" smtClean="0"/>
              <a:t>语句可完成此功能。</a:t>
            </a:r>
          </a:p>
          <a:p>
            <a:pPr algn="l"/>
            <a:r>
              <a:rPr lang="zh-CN" altLang="en-US" sz="1800" dirty="0" smtClean="0"/>
              <a:t>在 </a:t>
            </a:r>
            <a:r>
              <a:rPr lang="en-CA" sz="1800" dirty="0" smtClean="0"/>
              <a:t>java </a:t>
            </a:r>
            <a:r>
              <a:rPr lang="zh-CN" altLang="en-US" sz="1800" dirty="0" smtClean="0"/>
              <a:t>源文件中 </a:t>
            </a:r>
            <a:r>
              <a:rPr lang="en-CA" sz="1800" dirty="0" smtClean="0"/>
              <a:t>import </a:t>
            </a:r>
            <a:r>
              <a:rPr lang="zh-CN" altLang="en-US" sz="1800" dirty="0" smtClean="0"/>
              <a:t>语句应位于 </a:t>
            </a:r>
            <a:r>
              <a:rPr lang="en-CA" sz="1800" dirty="0" smtClean="0"/>
              <a:t>package </a:t>
            </a:r>
            <a:r>
              <a:rPr lang="zh-CN" altLang="en-US" sz="1800" dirty="0" smtClean="0"/>
              <a:t>语句之后，所有类的定义之前，可以没有，也可以有多条，其语法格式为：</a:t>
            </a:r>
          </a:p>
          <a:p>
            <a:pPr algn="l"/>
            <a:r>
              <a:rPr lang="en-CA" sz="1800" dirty="0" smtClean="0"/>
              <a:t>import package1[.package2…].(</a:t>
            </a:r>
            <a:r>
              <a:rPr lang="en-CA" sz="1800" dirty="0" err="1" smtClean="0"/>
              <a:t>classname</a:t>
            </a:r>
            <a:r>
              <a:rPr lang="en-CA" sz="1800" dirty="0" smtClean="0"/>
              <a:t>|*);</a:t>
            </a:r>
          </a:p>
          <a:p>
            <a:pPr algn="l"/>
            <a:r>
              <a:rPr lang="zh-CN" altLang="en-US" sz="1800" dirty="0" smtClean="0"/>
              <a:t>如果在一个包中，一个类想要使用本包中的另一个类，那么该包名可以省略。</a:t>
            </a:r>
            <a:endParaRPr lang="en-CA" sz="1800" dirty="0"/>
          </a:p>
        </p:txBody>
      </p:sp>
    </p:spTree>
    <p:extLst>
      <p:ext uri="{BB962C8B-B14F-4D97-AF65-F5344CB8AC3E}">
        <p14:creationId xmlns:p14="http://schemas.microsoft.com/office/powerpoint/2010/main" val="35428321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smtClean="0"/>
              <a:t>通常，一个公司使用它互联网域名的颠倒形式来作为它的包名</a:t>
            </a:r>
            <a:r>
              <a:rPr lang="en-US" altLang="zh-CN" sz="1800" dirty="0" smtClean="0"/>
              <a:t>.</a:t>
            </a:r>
            <a:r>
              <a:rPr lang="zh-CN" altLang="en-US" sz="1800" dirty="0" smtClean="0"/>
              <a:t>例如：互联网域名是 </a:t>
            </a:r>
            <a:r>
              <a:rPr lang="en-US" altLang="zh-CN" sz="1800" dirty="0" smtClean="0"/>
              <a:t>runoob.com</a:t>
            </a:r>
            <a:r>
              <a:rPr lang="zh-CN" altLang="en-US" sz="1800" dirty="0" smtClean="0"/>
              <a:t>，所有的包名都以 </a:t>
            </a:r>
            <a:r>
              <a:rPr lang="en-US" altLang="zh-CN" sz="1800" dirty="0" err="1" smtClean="0"/>
              <a:t>com.runoob</a:t>
            </a:r>
            <a:r>
              <a:rPr lang="en-US" altLang="zh-CN" sz="1800" dirty="0" smtClean="0"/>
              <a:t> </a:t>
            </a:r>
            <a:r>
              <a:rPr lang="zh-CN" altLang="en-US" sz="1800" dirty="0" smtClean="0"/>
              <a:t>开头。包名中的每一个部分对应一个子目录。</a:t>
            </a:r>
          </a:p>
          <a:p>
            <a:pPr algn="l"/>
            <a:r>
              <a:rPr lang="zh-CN" altLang="en-US" sz="1800" dirty="0" smtClean="0"/>
              <a:t>例如：有一个 </a:t>
            </a:r>
            <a:r>
              <a:rPr lang="en-US" altLang="zh-CN" sz="1800" dirty="0" err="1" smtClean="0"/>
              <a:t>com.runoob.test</a:t>
            </a:r>
            <a:r>
              <a:rPr lang="en-US" altLang="zh-CN" sz="1800" dirty="0" smtClean="0"/>
              <a:t> </a:t>
            </a:r>
            <a:r>
              <a:rPr lang="zh-CN" altLang="en-US" sz="1800" dirty="0" smtClean="0"/>
              <a:t>的包，这个包包含一个叫做 </a:t>
            </a:r>
            <a:r>
              <a:rPr lang="en-US" altLang="zh-CN" sz="1800" dirty="0" smtClean="0"/>
              <a:t>Sites.java </a:t>
            </a:r>
            <a:r>
              <a:rPr lang="zh-CN" altLang="en-US" sz="1800" dirty="0" smtClean="0"/>
              <a:t>的源文件，那么相应的，应该有如下面的一连串子目录：</a:t>
            </a:r>
          </a:p>
          <a:p>
            <a:pPr algn="l"/>
            <a:r>
              <a:rPr lang="en-US" altLang="zh-CN" sz="1800" dirty="0" smtClean="0"/>
              <a:t>....\com\</a:t>
            </a:r>
            <a:r>
              <a:rPr lang="en-US" altLang="zh-CN" sz="1800" dirty="0" err="1" smtClean="0"/>
              <a:t>runoob</a:t>
            </a:r>
            <a:r>
              <a:rPr lang="en-US" altLang="zh-CN" sz="1800" dirty="0" smtClean="0"/>
              <a:t>\test\Sites.java</a:t>
            </a:r>
            <a:endParaRPr lang="en-CA" sz="1800" dirty="0"/>
          </a:p>
        </p:txBody>
      </p:sp>
    </p:spTree>
    <p:extLst>
      <p:ext uri="{BB962C8B-B14F-4D97-AF65-F5344CB8AC3E}">
        <p14:creationId xmlns:p14="http://schemas.microsoft.com/office/powerpoint/2010/main" val="23075075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smtClean="0"/>
              <a:t> </a:t>
            </a:r>
            <a:r>
              <a:rPr lang="en-US" altLang="zh-CN" sz="1800" dirty="0" smtClean="0"/>
              <a:t>Windows</a:t>
            </a:r>
            <a:r>
              <a:rPr lang="zh-CN" altLang="en-US" sz="1800" dirty="0" smtClean="0"/>
              <a:t>下</a:t>
            </a:r>
            <a:r>
              <a:rPr lang="en-US" altLang="zh-CN" sz="1800" dirty="0" smtClean="0"/>
              <a:t>JAVA</a:t>
            </a:r>
            <a:r>
              <a:rPr lang="zh-CN" altLang="en-US" sz="1800" dirty="0" smtClean="0"/>
              <a:t>用到的环境变量主要有</a:t>
            </a:r>
            <a:r>
              <a:rPr lang="en-US" altLang="zh-CN" sz="1800" dirty="0" smtClean="0"/>
              <a:t>3</a:t>
            </a:r>
            <a:r>
              <a:rPr lang="zh-CN" altLang="en-US" sz="1800" dirty="0" smtClean="0"/>
              <a:t>个，</a:t>
            </a:r>
            <a:r>
              <a:rPr lang="en-US" altLang="zh-CN" sz="1800" dirty="0" smtClean="0"/>
              <a:t>JAVA_HOME</a:t>
            </a:r>
            <a:r>
              <a:rPr lang="zh-CN" altLang="en-US" sz="1800" dirty="0" smtClean="0"/>
              <a:t>、</a:t>
            </a:r>
            <a:r>
              <a:rPr lang="en-US" altLang="zh-CN" sz="1800" dirty="0" smtClean="0"/>
              <a:t>CLASSPATH</a:t>
            </a:r>
            <a:r>
              <a:rPr lang="zh-CN" altLang="en-US" sz="1800" dirty="0" smtClean="0"/>
              <a:t>、</a:t>
            </a:r>
            <a:r>
              <a:rPr lang="en-US" altLang="zh-CN" sz="1800" dirty="0" smtClean="0"/>
              <a:t>PATH</a:t>
            </a:r>
            <a:r>
              <a:rPr lang="zh-CN" altLang="en-US" sz="1800" dirty="0" smtClean="0"/>
              <a:t>。下面逐个分析。</a:t>
            </a:r>
          </a:p>
          <a:p>
            <a:pPr algn="l"/>
            <a:endParaRPr lang="zh-CN" altLang="en-US" sz="1800" dirty="0" smtClean="0"/>
          </a:p>
          <a:p>
            <a:pPr algn="l"/>
            <a:r>
              <a:rPr lang="zh-CN" altLang="en-US" sz="1800" dirty="0" smtClean="0"/>
              <a:t>     </a:t>
            </a:r>
            <a:r>
              <a:rPr lang="en-US" altLang="zh-CN" sz="1800" dirty="0" smtClean="0"/>
              <a:t>JAVA_HOME </a:t>
            </a:r>
            <a:r>
              <a:rPr lang="zh-CN" altLang="en-US" sz="1800" dirty="0" smtClean="0"/>
              <a:t>指向的是</a:t>
            </a:r>
            <a:r>
              <a:rPr lang="en-US" altLang="zh-CN" sz="1800" dirty="0" smtClean="0"/>
              <a:t>JDK</a:t>
            </a:r>
            <a:r>
              <a:rPr lang="zh-CN" altLang="en-US" sz="1800" dirty="0" smtClean="0"/>
              <a:t>的安装路径，如</a:t>
            </a:r>
            <a:r>
              <a:rPr lang="en-US" altLang="zh-CN" sz="1800" dirty="0" smtClean="0"/>
              <a:t>C:\jdk1.5.0_06</a:t>
            </a:r>
            <a:r>
              <a:rPr lang="zh-CN" altLang="en-US" sz="1800" dirty="0" smtClean="0"/>
              <a:t>，在这路径下你应该能够找到</a:t>
            </a:r>
            <a:r>
              <a:rPr lang="en-US" altLang="zh-CN" sz="1800" dirty="0" smtClean="0"/>
              <a:t>bin</a:t>
            </a:r>
            <a:r>
              <a:rPr lang="zh-CN" altLang="en-US" sz="1800" dirty="0" smtClean="0"/>
              <a:t>、</a:t>
            </a:r>
            <a:r>
              <a:rPr lang="en-US" altLang="zh-CN" sz="1800" dirty="0" smtClean="0"/>
              <a:t>lib</a:t>
            </a:r>
            <a:r>
              <a:rPr lang="zh-CN" altLang="en-US" sz="1800" dirty="0" smtClean="0"/>
              <a:t>等目录。值得一提的是，</a:t>
            </a:r>
            <a:r>
              <a:rPr lang="en-US" altLang="zh-CN" sz="1800" dirty="0" smtClean="0"/>
              <a:t>JDK</a:t>
            </a:r>
            <a:r>
              <a:rPr lang="zh-CN" altLang="en-US" sz="1800" dirty="0" smtClean="0"/>
              <a:t>的安装路径可以选择任意磁盘目录，</a:t>
            </a:r>
            <a:endParaRPr lang="en-US" altLang="zh-CN" sz="1800" dirty="0" smtClean="0"/>
          </a:p>
          <a:p>
            <a:pPr algn="l"/>
            <a:r>
              <a:rPr lang="zh-CN" altLang="en-US" sz="1800" dirty="0" smtClean="0"/>
              <a:t> </a:t>
            </a:r>
            <a:r>
              <a:rPr lang="en-US" altLang="zh-CN" sz="1800" dirty="0" smtClean="0"/>
              <a:t>PATH </a:t>
            </a:r>
            <a:r>
              <a:rPr lang="zh-CN" altLang="en-US" sz="1800" dirty="0" smtClean="0"/>
              <a:t>环境变量原来</a:t>
            </a:r>
            <a:r>
              <a:rPr lang="en-US" altLang="zh-CN" sz="1800" dirty="0" smtClean="0"/>
              <a:t>Windows</a:t>
            </a:r>
            <a:r>
              <a:rPr lang="zh-CN" altLang="en-US" sz="1800" dirty="0" smtClean="0"/>
              <a:t>里面就有，你只需修改一下，使他指向</a:t>
            </a:r>
            <a:r>
              <a:rPr lang="en-US" altLang="zh-CN" sz="1800" dirty="0" smtClean="0"/>
              <a:t>JDK</a:t>
            </a:r>
            <a:r>
              <a:rPr lang="zh-CN" altLang="en-US" sz="1800" dirty="0" smtClean="0"/>
              <a:t>的</a:t>
            </a:r>
            <a:r>
              <a:rPr lang="en-US" altLang="zh-CN" sz="1800" dirty="0" smtClean="0"/>
              <a:t>bin</a:t>
            </a:r>
            <a:r>
              <a:rPr lang="zh-CN" altLang="en-US" sz="1800" dirty="0" smtClean="0"/>
              <a:t>目录，这样你在控制台下面编译、执行程序时就不需要再键入一大串路径了。设置方法是保留原来的</a:t>
            </a:r>
            <a:r>
              <a:rPr lang="en-US" altLang="zh-CN" sz="1800" dirty="0" smtClean="0"/>
              <a:t>PATH</a:t>
            </a:r>
            <a:r>
              <a:rPr lang="zh-CN" altLang="en-US" sz="1800" dirty="0" smtClean="0"/>
              <a:t>的内容，并在其中加上</a:t>
            </a:r>
            <a:r>
              <a:rPr lang="en-US" altLang="zh-CN" sz="1800" dirty="0" smtClean="0"/>
              <a:t>%JAVA_HOME%\bin</a:t>
            </a:r>
          </a:p>
          <a:p>
            <a:pPr algn="l"/>
            <a:r>
              <a:rPr lang="en-US" altLang="zh-CN" sz="1800" dirty="0" smtClean="0"/>
              <a:t>CLASSPATH</a:t>
            </a:r>
            <a:r>
              <a:rPr lang="zh-CN" altLang="en-US" sz="1800" dirty="0" smtClean="0"/>
              <a:t>是什么？它的作用是什么？</a:t>
            </a:r>
          </a:p>
          <a:p>
            <a:pPr algn="l"/>
            <a:r>
              <a:rPr lang="zh-CN" altLang="en-US" sz="1800" dirty="0" smtClean="0"/>
              <a:t>　　它是</a:t>
            </a:r>
            <a:r>
              <a:rPr lang="en-US" altLang="zh-CN" sz="1800" dirty="0" err="1" smtClean="0"/>
              <a:t>javac</a:t>
            </a:r>
            <a:r>
              <a:rPr lang="zh-CN" altLang="en-US" sz="1800" dirty="0" smtClean="0"/>
              <a:t>编译器的一个环境变量。</a:t>
            </a:r>
          </a:p>
          <a:p>
            <a:pPr algn="l"/>
            <a:r>
              <a:rPr lang="zh-CN" altLang="en-US" sz="1800" dirty="0" smtClean="0"/>
              <a:t>　　它的作用与</a:t>
            </a:r>
            <a:r>
              <a:rPr lang="en-US" altLang="zh-CN" sz="1800" dirty="0" smtClean="0"/>
              <a:t>import</a:t>
            </a:r>
            <a:r>
              <a:rPr lang="zh-CN" altLang="en-US" sz="1800" dirty="0" smtClean="0"/>
              <a:t>、</a:t>
            </a:r>
            <a:r>
              <a:rPr lang="en-US" altLang="zh-CN" sz="1800" dirty="0" smtClean="0"/>
              <a:t>package</a:t>
            </a:r>
            <a:r>
              <a:rPr lang="zh-CN" altLang="en-US" sz="1800" dirty="0" smtClean="0"/>
              <a:t>关键字有关。</a:t>
            </a:r>
          </a:p>
          <a:p>
            <a:pPr algn="l"/>
            <a:r>
              <a:rPr lang="zh-CN" altLang="en-US" sz="1800" dirty="0" smtClean="0"/>
              <a:t>　　当你写下</a:t>
            </a:r>
            <a:r>
              <a:rPr lang="en-US" altLang="zh-CN" sz="1800" dirty="0" err="1" smtClean="0"/>
              <a:t>improt</a:t>
            </a:r>
            <a:r>
              <a:rPr lang="en-US" altLang="zh-CN" sz="1800" dirty="0" smtClean="0"/>
              <a:t> java.util.*</a:t>
            </a:r>
            <a:r>
              <a:rPr lang="zh-CN" altLang="en-US" sz="1800" dirty="0" smtClean="0"/>
              <a:t>时，编译器面对</a:t>
            </a:r>
            <a:r>
              <a:rPr lang="en-US" altLang="zh-CN" sz="1800" dirty="0" smtClean="0"/>
              <a:t>import</a:t>
            </a:r>
            <a:r>
              <a:rPr lang="zh-CN" altLang="en-US" sz="1800" dirty="0" smtClean="0"/>
              <a:t>关键字时，就知道你要引入</a:t>
            </a:r>
            <a:r>
              <a:rPr lang="en-US" altLang="zh-CN" sz="1800" dirty="0" err="1" smtClean="0"/>
              <a:t>java.util</a:t>
            </a:r>
            <a:r>
              <a:rPr lang="zh-CN" altLang="en-US" sz="1800" dirty="0" smtClean="0"/>
              <a:t>这个</a:t>
            </a:r>
            <a:r>
              <a:rPr lang="en-US" altLang="zh-CN" sz="1800" dirty="0" smtClean="0"/>
              <a:t>package</a:t>
            </a:r>
            <a:r>
              <a:rPr lang="zh-CN" altLang="en-US" sz="1800" dirty="0" smtClean="0"/>
              <a:t>中的类；但是编译器如何知道你把这个</a:t>
            </a:r>
            <a:r>
              <a:rPr lang="en-US" altLang="zh-CN" sz="1800" dirty="0" smtClean="0"/>
              <a:t>package</a:t>
            </a:r>
            <a:r>
              <a:rPr lang="zh-CN" altLang="en-US" sz="1800" dirty="0" smtClean="0"/>
              <a:t>放在哪里了呢？所以你首先得告诉编译器这个</a:t>
            </a:r>
            <a:r>
              <a:rPr lang="en-US" altLang="zh-CN" sz="1800" dirty="0" smtClean="0"/>
              <a:t>package</a:t>
            </a:r>
            <a:r>
              <a:rPr lang="zh-CN" altLang="en-US" sz="1800" dirty="0" smtClean="0"/>
              <a:t>的所在位置；如何告诉它呢？就是设置</a:t>
            </a:r>
            <a:r>
              <a:rPr lang="en-US" altLang="zh-CN" sz="1800" dirty="0" smtClean="0"/>
              <a:t>CLASSPATH</a:t>
            </a:r>
            <a:r>
              <a:rPr lang="zh-CN" altLang="en-US" sz="1800" dirty="0" smtClean="0"/>
              <a:t>，</a:t>
            </a:r>
            <a:r>
              <a:rPr lang="en-US" altLang="zh-CN" sz="1800" dirty="0" smtClean="0"/>
              <a:t> </a:t>
            </a:r>
            <a:r>
              <a:rPr lang="zh-CN" altLang="en-US" sz="1800" dirty="0" smtClean="0"/>
              <a:t>如果</a:t>
            </a:r>
            <a:r>
              <a:rPr lang="en-US" altLang="zh-CN" sz="1800" dirty="0" err="1" smtClean="0"/>
              <a:t>java.util</a:t>
            </a:r>
            <a:r>
              <a:rPr lang="zh-CN" altLang="en-US" sz="1800" dirty="0" smtClean="0"/>
              <a:t>这个</a:t>
            </a:r>
            <a:r>
              <a:rPr lang="en-US" altLang="zh-CN" sz="1800" dirty="0" smtClean="0"/>
              <a:t>package</a:t>
            </a:r>
            <a:r>
              <a:rPr lang="zh-CN" altLang="en-US" sz="1800" dirty="0" smtClean="0"/>
              <a:t>在</a:t>
            </a:r>
            <a:r>
              <a:rPr lang="en-US" altLang="zh-CN" sz="1800" dirty="0" smtClean="0"/>
              <a:t>c:\jdk\ </a:t>
            </a:r>
            <a:r>
              <a:rPr lang="zh-CN" altLang="en-US" sz="1800" dirty="0" smtClean="0"/>
              <a:t>目录下，你得把</a:t>
            </a:r>
            <a:r>
              <a:rPr lang="en-US" altLang="zh-CN" sz="1800" dirty="0" smtClean="0"/>
              <a:t>c:\jdk\</a:t>
            </a:r>
            <a:r>
              <a:rPr lang="zh-CN" altLang="en-US" sz="1800" dirty="0" smtClean="0"/>
              <a:t>这个路径设置到</a:t>
            </a:r>
            <a:r>
              <a:rPr lang="en-US" altLang="zh-CN" sz="1800" dirty="0" smtClean="0"/>
              <a:t>CLASSPATH</a:t>
            </a:r>
            <a:r>
              <a:rPr lang="zh-CN" altLang="en-US" sz="1800" dirty="0" smtClean="0"/>
              <a:t>中去！当编译器面对</a:t>
            </a:r>
            <a:r>
              <a:rPr lang="en-US" altLang="zh-CN" sz="1800" dirty="0" smtClean="0"/>
              <a:t>import java.util.*</a:t>
            </a:r>
            <a:r>
              <a:rPr lang="zh-CN" altLang="en-US" sz="1800" dirty="0" smtClean="0"/>
              <a:t>这个语句时，它先会查找</a:t>
            </a:r>
            <a:r>
              <a:rPr lang="en-US" altLang="zh-CN" sz="1800" dirty="0" smtClean="0"/>
              <a:t>CLASSPATH</a:t>
            </a:r>
            <a:r>
              <a:rPr lang="zh-CN" altLang="en-US" sz="1800" dirty="0" smtClean="0"/>
              <a:t>所指定的目录，并检视子目录</a:t>
            </a:r>
            <a:r>
              <a:rPr lang="en-US" altLang="zh-CN" sz="1800" dirty="0" smtClean="0"/>
              <a:t>java\</a:t>
            </a:r>
            <a:r>
              <a:rPr lang="en-US" altLang="zh-CN" sz="1800" dirty="0" err="1" smtClean="0"/>
              <a:t>util</a:t>
            </a:r>
            <a:r>
              <a:rPr lang="zh-CN" altLang="en-US" sz="1800" dirty="0" smtClean="0"/>
              <a:t>是否存在，然后找出名称吻合的已编译文件（</a:t>
            </a:r>
            <a:r>
              <a:rPr lang="en-US" altLang="zh-CN" sz="1800" dirty="0" smtClean="0"/>
              <a:t>.class</a:t>
            </a:r>
            <a:r>
              <a:rPr lang="zh-CN" altLang="en-US" sz="1800" dirty="0" smtClean="0"/>
              <a:t>文件）。如果没有找到就会报错！</a:t>
            </a:r>
            <a:endParaRPr lang="en-CA" sz="1800" dirty="0"/>
          </a:p>
        </p:txBody>
      </p:sp>
    </p:spTree>
    <p:extLst>
      <p:ext uri="{BB962C8B-B14F-4D97-AF65-F5344CB8AC3E}">
        <p14:creationId xmlns:p14="http://schemas.microsoft.com/office/powerpoint/2010/main" val="9890992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smtClean="0"/>
              <a:t>Java</a:t>
            </a:r>
            <a:r>
              <a:rPr lang="zh-CN" altLang="en-US" sz="1800" dirty="0" smtClean="0"/>
              <a:t>归档文件格式</a:t>
            </a:r>
            <a:r>
              <a:rPr lang="en-US" altLang="zh-CN" sz="1800" dirty="0" smtClean="0"/>
              <a:t>(Java Archive, JAR)</a:t>
            </a:r>
            <a:r>
              <a:rPr lang="zh-CN" altLang="en-US" sz="1800" dirty="0" smtClean="0"/>
              <a:t>能够将多个源码、资源等文件打包到一个归档文件中。这样，有如下好处：</a:t>
            </a:r>
          </a:p>
          <a:p>
            <a:pPr algn="l"/>
            <a:endParaRPr lang="zh-CN" altLang="en-US" sz="1800" dirty="0" smtClean="0"/>
          </a:p>
          <a:p>
            <a:pPr algn="l"/>
            <a:r>
              <a:rPr lang="zh-CN" altLang="en-US" sz="1800" dirty="0" smtClean="0"/>
              <a:t>安全性</a:t>
            </a:r>
          </a:p>
          <a:p>
            <a:pPr algn="l"/>
            <a:r>
              <a:rPr lang="zh-CN" altLang="en-US" sz="1800" dirty="0" smtClean="0"/>
              <a:t>可以对整个</a:t>
            </a:r>
            <a:r>
              <a:rPr lang="en-US" altLang="zh-CN" sz="1800" dirty="0" smtClean="0"/>
              <a:t>jar</a:t>
            </a:r>
            <a:r>
              <a:rPr lang="zh-CN" altLang="en-US" sz="1800" dirty="0" smtClean="0"/>
              <a:t>包的内容进行签名。</a:t>
            </a:r>
          </a:p>
          <a:p>
            <a:pPr algn="l"/>
            <a:r>
              <a:rPr lang="zh-CN" altLang="en-US" sz="1800" dirty="0" smtClean="0"/>
              <a:t>减少了下载时间</a:t>
            </a:r>
          </a:p>
          <a:p>
            <a:pPr algn="l"/>
            <a:r>
              <a:rPr lang="zh-CN" altLang="en-US" sz="1800" dirty="0" smtClean="0"/>
              <a:t>如果</a:t>
            </a:r>
            <a:r>
              <a:rPr lang="en-US" altLang="zh-CN" sz="1800" dirty="0" smtClean="0"/>
              <a:t>applet</a:t>
            </a:r>
            <a:r>
              <a:rPr lang="zh-CN" altLang="en-US" sz="1800" dirty="0" smtClean="0"/>
              <a:t>被打包成一个</a:t>
            </a:r>
            <a:r>
              <a:rPr lang="en-US" altLang="zh-CN" sz="1800" dirty="0" smtClean="0"/>
              <a:t>jar</a:t>
            </a:r>
            <a:r>
              <a:rPr lang="zh-CN" altLang="en-US" sz="1800" dirty="0" smtClean="0"/>
              <a:t>文件，那么所有相关的资源就可以在一个</a:t>
            </a:r>
            <a:r>
              <a:rPr lang="en-US" altLang="zh-CN" sz="1800" dirty="0" smtClean="0"/>
              <a:t>HTTP transaction</a:t>
            </a:r>
            <a:r>
              <a:rPr lang="zh-CN" altLang="en-US" sz="1800" dirty="0" smtClean="0"/>
              <a:t>中下载完成，而无需为每一个文件新建一个连接。</a:t>
            </a:r>
          </a:p>
          <a:p>
            <a:pPr algn="l"/>
            <a:r>
              <a:rPr lang="zh-CN" altLang="en-US" sz="1800" dirty="0" smtClean="0"/>
              <a:t>压缩</a:t>
            </a:r>
          </a:p>
          <a:p>
            <a:pPr algn="l"/>
            <a:r>
              <a:rPr lang="zh-CN" altLang="en-US" sz="1800" dirty="0" smtClean="0"/>
              <a:t>减少了磁盘空间的占用。</a:t>
            </a:r>
          </a:p>
          <a:p>
            <a:pPr algn="l"/>
            <a:r>
              <a:rPr lang="zh-CN" altLang="en-US" sz="1800" dirty="0" smtClean="0"/>
              <a:t>容易扩展</a:t>
            </a:r>
          </a:p>
          <a:p>
            <a:pPr algn="l"/>
            <a:r>
              <a:rPr lang="zh-CN" altLang="en-US" sz="1800" dirty="0" smtClean="0"/>
              <a:t>通过</a:t>
            </a:r>
            <a:r>
              <a:rPr lang="en-US" altLang="zh-CN" sz="1800" dirty="0" smtClean="0"/>
              <a:t>jar</a:t>
            </a:r>
            <a:r>
              <a:rPr lang="zh-CN" altLang="en-US" sz="1800" dirty="0" smtClean="0"/>
              <a:t>这种格式，可以和容易地将自己的程序打包提供给别人使用。</a:t>
            </a:r>
            <a:endParaRPr lang="en-CA" sz="1800" dirty="0"/>
          </a:p>
        </p:txBody>
      </p:sp>
    </p:spTree>
    <p:extLst>
      <p:ext uri="{BB962C8B-B14F-4D97-AF65-F5344CB8AC3E}">
        <p14:creationId xmlns:p14="http://schemas.microsoft.com/office/powerpoint/2010/main" val="19360073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smtClean="0"/>
              <a:t>2</a:t>
            </a:r>
            <a:r>
              <a:rPr lang="zh-CN" altLang="en-US" sz="1800" dirty="0" smtClean="0"/>
              <a:t>、</a:t>
            </a:r>
            <a:r>
              <a:rPr lang="en-US" altLang="zh-CN" sz="1800" dirty="0" smtClean="0"/>
              <a:t>jar</a:t>
            </a:r>
            <a:r>
              <a:rPr lang="zh-CN" altLang="en-US" sz="1800" dirty="0" smtClean="0"/>
              <a:t>的使用</a:t>
            </a:r>
          </a:p>
          <a:p>
            <a:pPr algn="l"/>
            <a:endParaRPr lang="zh-CN" altLang="en-US" sz="1800" dirty="0" smtClean="0"/>
          </a:p>
          <a:p>
            <a:pPr algn="l"/>
            <a:r>
              <a:rPr lang="en-US" altLang="zh-CN" sz="1800" dirty="0" smtClean="0"/>
              <a:t>JDK</a:t>
            </a:r>
            <a:r>
              <a:rPr lang="zh-CN" altLang="en-US" sz="1800" dirty="0" smtClean="0"/>
              <a:t>自带的打包工具通过</a:t>
            </a:r>
            <a:r>
              <a:rPr lang="en-US" altLang="zh-CN" sz="1800" dirty="0" smtClean="0"/>
              <a:t>jar</a:t>
            </a:r>
            <a:r>
              <a:rPr lang="zh-CN" altLang="en-US" sz="1800" dirty="0" smtClean="0"/>
              <a:t>命令来调用，</a:t>
            </a:r>
            <a:r>
              <a:rPr lang="en-US" altLang="zh-CN" sz="1800" dirty="0" smtClean="0"/>
              <a:t>jar</a:t>
            </a:r>
            <a:r>
              <a:rPr lang="zh-CN" altLang="en-US" sz="1800" dirty="0" smtClean="0"/>
              <a:t>是通过</a:t>
            </a:r>
            <a:r>
              <a:rPr lang="en-US" altLang="zh-CN" sz="1800" dirty="0" smtClean="0"/>
              <a:t>zip</a:t>
            </a:r>
            <a:r>
              <a:rPr lang="zh-CN" altLang="en-US" sz="1800" dirty="0" smtClean="0"/>
              <a:t>格式进行打包的。所以，这个</a:t>
            </a:r>
            <a:r>
              <a:rPr lang="en-US" altLang="zh-CN" sz="1800" dirty="0" smtClean="0"/>
              <a:t>jar</a:t>
            </a:r>
            <a:r>
              <a:rPr lang="zh-CN" altLang="en-US" sz="1800" dirty="0" smtClean="0"/>
              <a:t>工具也可以作为日常的压缩、解压缩工具来进行使用。</a:t>
            </a:r>
            <a:endParaRPr lang="en-US" altLang="zh-CN" sz="1800" dirty="0" smtClean="0"/>
          </a:p>
          <a:p>
            <a:pPr algn="l"/>
            <a:endParaRPr lang="en-US" sz="1800" dirty="0"/>
          </a:p>
          <a:p>
            <a:pPr algn="l"/>
            <a:r>
              <a:rPr lang="zh-CN" altLang="en-US" sz="1800" dirty="0" smtClean="0"/>
              <a:t>如果安装了</a:t>
            </a:r>
            <a:r>
              <a:rPr lang="en-US" altLang="zh-CN" sz="1800" dirty="0" smtClean="0"/>
              <a:t>JDK</a:t>
            </a:r>
            <a:r>
              <a:rPr lang="zh-CN" altLang="en-US" sz="1800" dirty="0" smtClean="0"/>
              <a:t>并配置了环境变量，在命令行中输入</a:t>
            </a:r>
            <a:r>
              <a:rPr lang="en-US" altLang="zh-CN" sz="1800" dirty="0" smtClean="0"/>
              <a:t>jar</a:t>
            </a:r>
            <a:r>
              <a:rPr lang="zh-CN" altLang="en-US" sz="1800" dirty="0" smtClean="0"/>
              <a:t>命令，不加任何参数，就可以看到</a:t>
            </a:r>
            <a:r>
              <a:rPr lang="en-US" altLang="zh-CN" sz="1800" dirty="0" smtClean="0"/>
              <a:t>jar</a:t>
            </a:r>
            <a:r>
              <a:rPr lang="zh-CN" altLang="en-US" sz="1800" dirty="0" smtClean="0"/>
              <a:t>命令的使用说明：</a:t>
            </a:r>
            <a:endParaRPr lang="en-CA" sz="1800" dirty="0"/>
          </a:p>
        </p:txBody>
      </p:sp>
    </p:spTree>
    <p:extLst>
      <p:ext uri="{BB962C8B-B14F-4D97-AF65-F5344CB8AC3E}">
        <p14:creationId xmlns:p14="http://schemas.microsoft.com/office/powerpoint/2010/main" val="12463333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endParaRPr lang="en-CA" sz="1800" dirty="0"/>
          </a:p>
        </p:txBody>
      </p:sp>
      <p:pic>
        <p:nvPicPr>
          <p:cNvPr id="2050" name="Picture 2" descr="在Eclipse中添加jar引用"/>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7852" y="430305"/>
            <a:ext cx="9863242" cy="4754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28515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r>
              <a:rPr lang="zh-CN" altLang="en-US" sz="3200" b="1" dirty="0" smtClean="0"/>
              <a:t>第一讲：</a:t>
            </a:r>
            <a:r>
              <a:rPr lang="en-US" altLang="zh-CN" sz="3200" b="1" dirty="0" smtClean="0"/>
              <a:t>Java SE</a:t>
            </a:r>
            <a:r>
              <a:rPr lang="zh-CN" altLang="en-US" sz="3200" b="1" dirty="0" smtClean="0"/>
              <a:t>回顾</a:t>
            </a:r>
            <a:endParaRPr lang="en-CA" sz="3200" b="1" dirty="0"/>
          </a:p>
        </p:txBody>
      </p:sp>
    </p:spTree>
    <p:extLst>
      <p:ext uri="{BB962C8B-B14F-4D97-AF65-F5344CB8AC3E}">
        <p14:creationId xmlns:p14="http://schemas.microsoft.com/office/powerpoint/2010/main" val="14745892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smtClean="0"/>
              <a:t>Apache</a:t>
            </a:r>
            <a:r>
              <a:rPr lang="zh-CN" altLang="en-US" sz="1800" dirty="0" smtClean="0"/>
              <a:t>软件基金会（</a:t>
            </a:r>
            <a:r>
              <a:rPr lang="en-US" altLang="zh-CN" sz="1800" dirty="0" smtClean="0"/>
              <a:t>Apache Software Foundation</a:t>
            </a:r>
            <a:r>
              <a:rPr lang="zh-CN" altLang="en-US" sz="1800" dirty="0" smtClean="0"/>
              <a:t>，简称为</a:t>
            </a:r>
            <a:r>
              <a:rPr lang="en-US" altLang="zh-CN" sz="1800" dirty="0" smtClean="0"/>
              <a:t>ASF</a:t>
            </a:r>
            <a:r>
              <a:rPr lang="zh-CN" altLang="en-US" sz="1800" dirty="0" smtClean="0"/>
              <a:t>），是专门为支持开源软件项目而办的一个非营利性组织。在它所支持的</a:t>
            </a:r>
            <a:r>
              <a:rPr lang="en-US" altLang="zh-CN" sz="1800" dirty="0" smtClean="0"/>
              <a:t>Apache</a:t>
            </a:r>
            <a:r>
              <a:rPr lang="zh-CN" altLang="en-US" sz="1800" dirty="0" smtClean="0"/>
              <a:t>项目与子项目中，所发行的软件产品都遵循</a:t>
            </a:r>
            <a:r>
              <a:rPr lang="en-US" altLang="zh-CN" sz="1800" dirty="0" smtClean="0"/>
              <a:t>Apache</a:t>
            </a:r>
            <a:r>
              <a:rPr lang="zh-CN" altLang="en-US" sz="1800" dirty="0" smtClean="0"/>
              <a:t>许可证（</a:t>
            </a:r>
            <a:r>
              <a:rPr lang="en-US" altLang="zh-CN" sz="1800" dirty="0" smtClean="0"/>
              <a:t>Apache License</a:t>
            </a:r>
            <a:r>
              <a:rPr lang="zh-CN" altLang="en-US" sz="1800" dirty="0" smtClean="0"/>
              <a:t>）</a:t>
            </a:r>
            <a:endParaRPr lang="en-US" altLang="zh-CN" sz="1800" dirty="0" smtClean="0"/>
          </a:p>
          <a:p>
            <a:pPr algn="l"/>
            <a:endParaRPr lang="en-US" sz="1800" dirty="0"/>
          </a:p>
          <a:p>
            <a:pPr algn="l"/>
            <a:r>
              <a:rPr lang="en-US" altLang="zh-CN" sz="1800" dirty="0" smtClean="0"/>
              <a:t>Apache</a:t>
            </a:r>
            <a:r>
              <a:rPr lang="zh-CN" altLang="en-US" sz="1800" dirty="0" smtClean="0"/>
              <a:t>软件基金会正式创建于</a:t>
            </a:r>
            <a:r>
              <a:rPr lang="en-US" altLang="zh-CN" sz="1800" dirty="0" smtClean="0"/>
              <a:t>1999</a:t>
            </a:r>
            <a:r>
              <a:rPr lang="zh-CN" altLang="en-US" sz="1800" dirty="0" smtClean="0"/>
              <a:t>年，它的创建者是一个自称为“</a:t>
            </a:r>
            <a:r>
              <a:rPr lang="en-US" altLang="zh-CN" sz="1800" dirty="0" smtClean="0"/>
              <a:t>Apache</a:t>
            </a:r>
            <a:r>
              <a:rPr lang="zh-CN" altLang="en-US" sz="1800" dirty="0" smtClean="0"/>
              <a:t>组织”的群体。这个“</a:t>
            </a:r>
            <a:r>
              <a:rPr lang="en-US" altLang="zh-CN" sz="1800" dirty="0" smtClean="0"/>
              <a:t>Apache</a:t>
            </a:r>
            <a:r>
              <a:rPr lang="zh-CN" altLang="en-US" sz="1800" dirty="0" smtClean="0"/>
              <a:t>组织”在</a:t>
            </a:r>
            <a:r>
              <a:rPr lang="en-US" altLang="zh-CN" sz="1800" dirty="0" smtClean="0"/>
              <a:t>1999</a:t>
            </a:r>
            <a:r>
              <a:rPr lang="zh-CN" altLang="en-US" sz="1800" dirty="0" smtClean="0"/>
              <a:t>年以前就已经存在很长时间了，这个组织的开发爱好者们聚集在一起，在美国伊利诺伊大学超级计算机应用程序国家中心（</a:t>
            </a:r>
            <a:r>
              <a:rPr lang="en-US" altLang="zh-CN" sz="1800" dirty="0" smtClean="0"/>
              <a:t>National Center for Supercomputing Applications</a:t>
            </a:r>
            <a:r>
              <a:rPr lang="zh-CN" altLang="en-US" sz="1800" dirty="0" smtClean="0"/>
              <a:t>，简称为</a:t>
            </a:r>
            <a:r>
              <a:rPr lang="en-US" altLang="zh-CN" sz="1800" dirty="0" smtClean="0"/>
              <a:t>NCSA</a:t>
            </a:r>
            <a:r>
              <a:rPr lang="zh-CN" altLang="en-US" sz="1800" dirty="0" smtClean="0"/>
              <a:t>）开发的</a:t>
            </a:r>
            <a:r>
              <a:rPr lang="en-US" altLang="zh-CN" sz="1800" dirty="0" smtClean="0"/>
              <a:t>NCSA </a:t>
            </a:r>
            <a:r>
              <a:rPr lang="en-US" altLang="zh-CN" sz="1800" dirty="0" err="1" smtClean="0"/>
              <a:t>HTTPd</a:t>
            </a:r>
            <a:r>
              <a:rPr lang="zh-CN" altLang="en-US" sz="1800" dirty="0" smtClean="0"/>
              <a:t>服务器的基础上开发与维护了一个叫</a:t>
            </a:r>
            <a:r>
              <a:rPr lang="en-US" altLang="zh-CN" sz="1800" dirty="0" smtClean="0"/>
              <a:t>Apache</a:t>
            </a:r>
            <a:r>
              <a:rPr lang="zh-CN" altLang="en-US" sz="1800" dirty="0" smtClean="0"/>
              <a:t>的</a:t>
            </a:r>
            <a:r>
              <a:rPr lang="en-US" altLang="zh-CN" sz="1800" dirty="0" smtClean="0"/>
              <a:t>HTTP</a:t>
            </a:r>
            <a:r>
              <a:rPr lang="zh-CN" altLang="en-US" sz="1800" dirty="0" smtClean="0"/>
              <a:t>服务器。</a:t>
            </a:r>
          </a:p>
          <a:p>
            <a:pPr algn="l"/>
            <a:r>
              <a:rPr lang="zh-CN" altLang="en-US" sz="1800" dirty="0" smtClean="0"/>
              <a:t>最初</a:t>
            </a:r>
            <a:r>
              <a:rPr lang="en-US" altLang="zh-CN" sz="1800" dirty="0" smtClean="0"/>
              <a:t>NCSA </a:t>
            </a:r>
            <a:r>
              <a:rPr lang="en-US" altLang="zh-CN" sz="1800" dirty="0" err="1" smtClean="0"/>
              <a:t>HTTPd</a:t>
            </a:r>
            <a:r>
              <a:rPr lang="zh-CN" altLang="en-US" sz="1800" dirty="0" smtClean="0"/>
              <a:t>服务器是由</a:t>
            </a:r>
            <a:r>
              <a:rPr lang="en-US" altLang="zh-CN" sz="1800" dirty="0" smtClean="0"/>
              <a:t>Rob McCool</a:t>
            </a:r>
            <a:r>
              <a:rPr lang="zh-CN" altLang="en-US" sz="1800" dirty="0" smtClean="0"/>
              <a:t>开发出来的，但是它的最初开发者们逐渐对这个软件失去了兴趣，并转移到了其他地方，造成了没有人来对这个服务器软件提供更多的技术支持。因为这个服务器的功能又如此强大，而代码可以自由下载修改与发布，当时这个服务器软件的一些爱好者与用户开始自发起来，互相交流并分发自己修正后的软件版本，并不断改善其功能。为了更好进行沟通，</a:t>
            </a:r>
            <a:r>
              <a:rPr lang="en-US" altLang="zh-CN" sz="1800" dirty="0" smtClean="0"/>
              <a:t>Brian </a:t>
            </a:r>
            <a:r>
              <a:rPr lang="en-US" altLang="zh-CN" sz="1800" dirty="0" err="1" smtClean="0"/>
              <a:t>Behlendorf</a:t>
            </a:r>
            <a:r>
              <a:rPr lang="zh-CN" altLang="en-US" sz="1800" dirty="0" smtClean="0"/>
              <a:t>自己创建了一个邮件列表，把它作为这个群体（或者社区）交流技术、维护软件的一个媒介，把代码重写与维护的工作有效组织起来。这些开发者们逐渐地把他们这个群体称为“</a:t>
            </a:r>
            <a:r>
              <a:rPr lang="en-US" altLang="zh-CN" sz="1800" dirty="0" smtClean="0"/>
              <a:t>Apache</a:t>
            </a:r>
            <a:r>
              <a:rPr lang="zh-CN" altLang="en-US" sz="1800" dirty="0" smtClean="0"/>
              <a:t>组织”，把这个经过不断修正并改善的服务器软件命名为</a:t>
            </a:r>
            <a:r>
              <a:rPr lang="en-US" altLang="zh-CN" sz="1800" dirty="0" smtClean="0"/>
              <a:t>Apache</a:t>
            </a:r>
            <a:r>
              <a:rPr lang="zh-CN" altLang="en-US" sz="1800" dirty="0" smtClean="0"/>
              <a:t>服务器（</a:t>
            </a:r>
            <a:r>
              <a:rPr lang="en-US" altLang="zh-CN" sz="1800" dirty="0" smtClean="0"/>
              <a:t>Apache Server</a:t>
            </a:r>
            <a:r>
              <a:rPr lang="zh-CN" altLang="en-US" sz="1800" dirty="0" smtClean="0"/>
              <a:t>）</a:t>
            </a:r>
            <a:endParaRPr lang="en-US" sz="1800" dirty="0" smtClean="0"/>
          </a:p>
          <a:p>
            <a:pPr algn="l"/>
            <a:endParaRPr lang="en-US" sz="1800" dirty="0"/>
          </a:p>
          <a:p>
            <a:pPr algn="l"/>
            <a:endParaRPr lang="en-CA" sz="1800" dirty="0"/>
          </a:p>
        </p:txBody>
      </p:sp>
    </p:spTree>
    <p:extLst>
      <p:ext uri="{BB962C8B-B14F-4D97-AF65-F5344CB8AC3E}">
        <p14:creationId xmlns:p14="http://schemas.microsoft.com/office/powerpoint/2010/main" val="84324977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lnSpcReduction="10000"/>
          </a:bodyPr>
          <a:lstStyle/>
          <a:p>
            <a:pPr algn="l"/>
            <a:r>
              <a:rPr lang="en-CA" sz="1800" dirty="0" smtClean="0">
                <a:hlinkClick r:id="rId2"/>
              </a:rPr>
              <a:t>https://commons.apache.org/proper/commons-lang/index.html</a:t>
            </a:r>
            <a:endParaRPr lang="en-CA" sz="1800" dirty="0" smtClean="0"/>
          </a:p>
          <a:p>
            <a:pPr algn="l"/>
            <a:r>
              <a:rPr lang="en-CA" sz="1800" dirty="0" err="1"/>
              <a:t>StringUtils</a:t>
            </a:r>
            <a:r>
              <a:rPr lang="en-CA" sz="1800" dirty="0"/>
              <a:t> </a:t>
            </a:r>
            <a:r>
              <a:rPr lang="zh-CN" altLang="en-US" sz="1800" dirty="0"/>
              <a:t>方法的操作对象是 </a:t>
            </a:r>
            <a:r>
              <a:rPr lang="en-CA" sz="1800" dirty="0" err="1"/>
              <a:t>java.lang.String</a:t>
            </a:r>
            <a:r>
              <a:rPr lang="en-CA" sz="1800" dirty="0"/>
              <a:t> </a:t>
            </a:r>
            <a:r>
              <a:rPr lang="zh-CN" altLang="en-US" sz="1800" dirty="0"/>
              <a:t>类型的对象，是对 </a:t>
            </a:r>
            <a:r>
              <a:rPr lang="en-CA" sz="1800" dirty="0"/>
              <a:t>JDK </a:t>
            </a:r>
            <a:r>
              <a:rPr lang="zh-CN" altLang="en-US" sz="1800" dirty="0"/>
              <a:t>提供的 </a:t>
            </a:r>
            <a:r>
              <a:rPr lang="en-CA" sz="1800" dirty="0"/>
              <a:t>String </a:t>
            </a:r>
            <a:r>
              <a:rPr lang="zh-CN" altLang="en-US" sz="1800" dirty="0"/>
              <a:t>类型操作方法的补充，并且是 </a:t>
            </a:r>
            <a:r>
              <a:rPr lang="en-CA" sz="1800" dirty="0"/>
              <a:t>null </a:t>
            </a:r>
            <a:r>
              <a:rPr lang="zh-CN" altLang="en-US" sz="1800" dirty="0"/>
              <a:t>安全的</a:t>
            </a:r>
            <a:r>
              <a:rPr lang="en-US" altLang="zh-CN" sz="1800" dirty="0"/>
              <a:t>(</a:t>
            </a:r>
            <a:r>
              <a:rPr lang="zh-CN" altLang="en-US" sz="1800" dirty="0"/>
              <a:t>即如果输入参数 </a:t>
            </a:r>
            <a:r>
              <a:rPr lang="en-CA" sz="1800" dirty="0"/>
              <a:t>String </a:t>
            </a:r>
            <a:r>
              <a:rPr lang="zh-CN" altLang="en-US" sz="1800" dirty="0"/>
              <a:t>为 </a:t>
            </a:r>
            <a:r>
              <a:rPr lang="en-CA" sz="1800" dirty="0"/>
              <a:t>null </a:t>
            </a:r>
            <a:r>
              <a:rPr lang="zh-CN" altLang="en-US" sz="1800" dirty="0"/>
              <a:t>则不会抛出  </a:t>
            </a:r>
            <a:r>
              <a:rPr lang="en-CA" sz="1800" dirty="0" err="1"/>
              <a:t>NullPointerException</a:t>
            </a:r>
            <a:r>
              <a:rPr lang="en-CA" sz="1800" dirty="0"/>
              <a:t> ，</a:t>
            </a:r>
            <a:r>
              <a:rPr lang="zh-CN" altLang="en-US" sz="1800" dirty="0"/>
              <a:t>而是做了相应处理，例如，如果输入为 </a:t>
            </a:r>
            <a:r>
              <a:rPr lang="en-CA" sz="1800" dirty="0"/>
              <a:t>null </a:t>
            </a:r>
            <a:r>
              <a:rPr lang="zh-CN" altLang="en-US" sz="1800" dirty="0"/>
              <a:t>则返回也是 </a:t>
            </a:r>
            <a:r>
              <a:rPr lang="en-CA" sz="1800" dirty="0"/>
              <a:t>null </a:t>
            </a:r>
            <a:r>
              <a:rPr lang="zh-CN" altLang="en-US" sz="1800" dirty="0"/>
              <a:t>等，具体可以查看源代码</a:t>
            </a:r>
            <a:r>
              <a:rPr lang="en-US" altLang="zh-CN" sz="1800" dirty="0"/>
              <a:t>)</a:t>
            </a:r>
            <a:r>
              <a:rPr lang="zh-CN" altLang="en-US" sz="1800" dirty="0"/>
              <a:t>。</a:t>
            </a:r>
          </a:p>
          <a:p>
            <a:pPr algn="l"/>
            <a:endParaRPr lang="zh-CN" altLang="en-US" sz="1800" dirty="0"/>
          </a:p>
          <a:p>
            <a:pPr algn="l"/>
            <a:r>
              <a:rPr lang="zh-CN" altLang="en-US" sz="1800" dirty="0"/>
              <a:t>除了构造器，</a:t>
            </a:r>
            <a:r>
              <a:rPr lang="en-CA" sz="1800" dirty="0" err="1"/>
              <a:t>StringUtils</a:t>
            </a:r>
            <a:r>
              <a:rPr lang="en-CA" sz="1800" dirty="0"/>
              <a:t> </a:t>
            </a:r>
            <a:r>
              <a:rPr lang="zh-CN" altLang="en-US" sz="1800" dirty="0"/>
              <a:t>中一共有</a:t>
            </a:r>
            <a:r>
              <a:rPr lang="en-US" altLang="zh-CN" sz="1800" dirty="0"/>
              <a:t>130</a:t>
            </a:r>
            <a:r>
              <a:rPr lang="zh-CN" altLang="en-US" sz="1800" dirty="0"/>
              <a:t>多个方法，并且都是 </a:t>
            </a:r>
            <a:r>
              <a:rPr lang="en-CA" sz="1800" dirty="0"/>
              <a:t>static </a:t>
            </a:r>
            <a:r>
              <a:rPr lang="zh-CN" altLang="en-US" sz="1800" dirty="0"/>
              <a:t>的，所以我们可以这样调用 </a:t>
            </a:r>
            <a:r>
              <a:rPr lang="en-CA" sz="1800" dirty="0" err="1"/>
              <a:t>StringUtils.xxx</a:t>
            </a:r>
            <a:r>
              <a:rPr lang="en-CA" sz="1800" dirty="0"/>
              <a:t>() </a:t>
            </a:r>
            <a:endParaRPr lang="en-CA" sz="1800" dirty="0" smtClean="0"/>
          </a:p>
          <a:p>
            <a:pPr algn="l"/>
            <a:endParaRPr lang="en-CA" sz="1800" dirty="0"/>
          </a:p>
          <a:p>
            <a:pPr algn="l"/>
            <a:r>
              <a:rPr lang="en-CA" sz="1800" dirty="0"/>
              <a:t>1. public static </a:t>
            </a:r>
            <a:r>
              <a:rPr lang="en-CA" sz="1800" dirty="0" err="1"/>
              <a:t>boolean</a:t>
            </a:r>
            <a:r>
              <a:rPr lang="en-CA" sz="1800" dirty="0"/>
              <a:t> </a:t>
            </a:r>
            <a:r>
              <a:rPr lang="en-CA" sz="1800" dirty="0" err="1"/>
              <a:t>isEmpty</a:t>
            </a:r>
            <a:r>
              <a:rPr lang="en-CA" sz="1800" dirty="0"/>
              <a:t>(String </a:t>
            </a:r>
            <a:r>
              <a:rPr lang="en-CA" sz="1800" dirty="0" err="1"/>
              <a:t>str</a:t>
            </a:r>
            <a:r>
              <a:rPr lang="en-CA" sz="1800" dirty="0"/>
              <a:t>) </a:t>
            </a:r>
          </a:p>
          <a:p>
            <a:pPr algn="l"/>
            <a:r>
              <a:rPr lang="en-CA" sz="1800" dirty="0"/>
              <a:t>   </a:t>
            </a:r>
            <a:r>
              <a:rPr lang="zh-CN" altLang="en-US" sz="1800" dirty="0"/>
              <a:t>判断某字符串是否为空，为空的标准是 </a:t>
            </a:r>
            <a:r>
              <a:rPr lang="en-CA" sz="1800" dirty="0" err="1"/>
              <a:t>str</a:t>
            </a:r>
            <a:r>
              <a:rPr lang="en-CA" sz="1800" dirty="0"/>
              <a:t>==null </a:t>
            </a:r>
            <a:r>
              <a:rPr lang="zh-CN" altLang="en-US" sz="1800" dirty="0"/>
              <a:t>或 </a:t>
            </a:r>
            <a:r>
              <a:rPr lang="en-CA" sz="1800" dirty="0" err="1"/>
              <a:t>str.length</a:t>
            </a:r>
            <a:r>
              <a:rPr lang="en-CA" sz="1800" dirty="0"/>
              <a:t>()==0 </a:t>
            </a:r>
          </a:p>
          <a:p>
            <a:pPr algn="l"/>
            <a:r>
              <a:rPr lang="en-CA" sz="1800" dirty="0"/>
              <a:t>   </a:t>
            </a:r>
            <a:r>
              <a:rPr lang="zh-CN" altLang="en-US" sz="1800" dirty="0"/>
              <a:t>下面是 </a:t>
            </a:r>
            <a:r>
              <a:rPr lang="en-CA" sz="1800" dirty="0" err="1"/>
              <a:t>StringUtils</a:t>
            </a:r>
            <a:r>
              <a:rPr lang="en-CA" sz="1800" dirty="0"/>
              <a:t> </a:t>
            </a:r>
            <a:r>
              <a:rPr lang="zh-CN" altLang="en-US" sz="1800" dirty="0"/>
              <a:t>判断是否为空的示例：</a:t>
            </a:r>
          </a:p>
          <a:p>
            <a:pPr algn="l"/>
            <a:r>
              <a:rPr lang="en-CA" sz="1800" dirty="0" err="1"/>
              <a:t>StringUtils.isEmpty</a:t>
            </a:r>
            <a:r>
              <a:rPr lang="en-CA" sz="1800" dirty="0"/>
              <a:t>(null) = true</a:t>
            </a:r>
          </a:p>
          <a:p>
            <a:pPr algn="l"/>
            <a:r>
              <a:rPr lang="en-CA" sz="1800" dirty="0" err="1"/>
              <a:t>StringUtils.isEmpty</a:t>
            </a:r>
            <a:r>
              <a:rPr lang="en-CA" sz="1800" dirty="0"/>
              <a:t>("") = true </a:t>
            </a:r>
          </a:p>
          <a:p>
            <a:pPr algn="l"/>
            <a:r>
              <a:rPr lang="en-CA" sz="1800" dirty="0" err="1"/>
              <a:t>StringUtils.isEmpty</a:t>
            </a:r>
            <a:r>
              <a:rPr lang="en-CA" sz="1800" dirty="0"/>
              <a:t>(" ") = false //</a:t>
            </a:r>
            <a:r>
              <a:rPr lang="zh-CN" altLang="en-US" sz="1800" dirty="0"/>
              <a:t>注意在 </a:t>
            </a:r>
            <a:r>
              <a:rPr lang="en-CA" sz="1800" dirty="0" err="1"/>
              <a:t>StringUtils</a:t>
            </a:r>
            <a:r>
              <a:rPr lang="en-CA" sz="1800" dirty="0"/>
              <a:t> </a:t>
            </a:r>
            <a:r>
              <a:rPr lang="zh-CN" altLang="en-US" sz="1800" dirty="0"/>
              <a:t>中空格作非空处理</a:t>
            </a:r>
          </a:p>
          <a:p>
            <a:pPr algn="l"/>
            <a:r>
              <a:rPr lang="en-CA" sz="1800" dirty="0" err="1"/>
              <a:t>StringUtils.isEmpty</a:t>
            </a:r>
            <a:r>
              <a:rPr lang="en-CA" sz="1800" dirty="0"/>
              <a:t>("   ") = false</a:t>
            </a:r>
          </a:p>
          <a:p>
            <a:pPr algn="l"/>
            <a:r>
              <a:rPr lang="en-CA" sz="1800" dirty="0" err="1"/>
              <a:t>StringUtils.isEmpty</a:t>
            </a:r>
            <a:r>
              <a:rPr lang="en-CA" sz="1800" dirty="0"/>
              <a:t>("bob") = false</a:t>
            </a:r>
          </a:p>
          <a:p>
            <a:pPr algn="l"/>
            <a:r>
              <a:rPr lang="en-CA" sz="1800" dirty="0" err="1"/>
              <a:t>StringUtils.isEmpty</a:t>
            </a:r>
            <a:r>
              <a:rPr lang="en-CA" sz="1800" dirty="0"/>
              <a:t>(" bob ") = false</a:t>
            </a:r>
          </a:p>
        </p:txBody>
      </p:sp>
    </p:spTree>
    <p:extLst>
      <p:ext uri="{BB962C8B-B14F-4D97-AF65-F5344CB8AC3E}">
        <p14:creationId xmlns:p14="http://schemas.microsoft.com/office/powerpoint/2010/main" val="31887090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 public static </a:t>
            </a:r>
            <a:r>
              <a:rPr lang="en-CA" sz="1800" dirty="0" err="1"/>
              <a:t>boolean</a:t>
            </a:r>
            <a:r>
              <a:rPr lang="en-CA" sz="1800" dirty="0"/>
              <a:t> </a:t>
            </a:r>
            <a:r>
              <a:rPr lang="en-CA" sz="1800" dirty="0" err="1"/>
              <a:t>isBlank</a:t>
            </a:r>
            <a:r>
              <a:rPr lang="en-CA" sz="1800" dirty="0"/>
              <a:t>(String </a:t>
            </a:r>
            <a:r>
              <a:rPr lang="en-CA" sz="1800" dirty="0" err="1"/>
              <a:t>str</a:t>
            </a:r>
            <a:r>
              <a:rPr lang="en-CA" sz="1800" dirty="0"/>
              <a:t>) </a:t>
            </a:r>
          </a:p>
          <a:p>
            <a:pPr algn="l"/>
            <a:r>
              <a:rPr lang="en-CA" sz="1800" dirty="0"/>
              <a:t>   </a:t>
            </a:r>
            <a:r>
              <a:rPr lang="zh-CN" altLang="en-US" sz="1800" dirty="0"/>
              <a:t>判断某字符串是否为空或长度为</a:t>
            </a:r>
            <a:r>
              <a:rPr lang="en-US" altLang="zh-CN" sz="1800" dirty="0"/>
              <a:t>0</a:t>
            </a:r>
            <a:r>
              <a:rPr lang="zh-CN" altLang="en-US" sz="1800" dirty="0"/>
              <a:t>或由空白符</a:t>
            </a:r>
            <a:r>
              <a:rPr lang="en-US" altLang="zh-CN" sz="1800" dirty="0"/>
              <a:t>(</a:t>
            </a:r>
            <a:r>
              <a:rPr lang="en-CA" sz="1800" dirty="0"/>
              <a:t>whitespace) </a:t>
            </a:r>
            <a:r>
              <a:rPr lang="zh-CN" altLang="en-US" sz="1800" dirty="0"/>
              <a:t>构成</a:t>
            </a:r>
          </a:p>
          <a:p>
            <a:pPr algn="l"/>
            <a:r>
              <a:rPr lang="zh-CN" altLang="en-US" sz="1800" dirty="0"/>
              <a:t>   下面是示例：</a:t>
            </a:r>
          </a:p>
          <a:p>
            <a:pPr algn="l"/>
            <a:r>
              <a:rPr lang="zh-CN" altLang="en-US" sz="1800" dirty="0"/>
              <a:t>      </a:t>
            </a:r>
            <a:r>
              <a:rPr lang="en-CA" sz="1800" dirty="0" err="1"/>
              <a:t>StringUtils.isBlank</a:t>
            </a:r>
            <a:r>
              <a:rPr lang="en-CA" sz="1800" dirty="0"/>
              <a:t>(null) = true</a:t>
            </a:r>
          </a:p>
          <a:p>
            <a:pPr algn="l"/>
            <a:r>
              <a:rPr lang="en-CA" sz="1800" dirty="0"/>
              <a:t>      </a:t>
            </a:r>
            <a:r>
              <a:rPr lang="en-CA" sz="1800" dirty="0" err="1"/>
              <a:t>StringUtils.isBlank</a:t>
            </a:r>
            <a:r>
              <a:rPr lang="en-CA" sz="1800" dirty="0"/>
              <a:t>("") = true</a:t>
            </a:r>
          </a:p>
          <a:p>
            <a:pPr algn="l"/>
            <a:r>
              <a:rPr lang="en-CA" sz="1800" dirty="0"/>
              <a:t>      </a:t>
            </a:r>
            <a:r>
              <a:rPr lang="en-CA" sz="1800" dirty="0" err="1"/>
              <a:t>StringUtils.isBlank</a:t>
            </a:r>
            <a:r>
              <a:rPr lang="en-CA" sz="1800" dirty="0"/>
              <a:t>(" ") = true</a:t>
            </a:r>
          </a:p>
          <a:p>
            <a:pPr algn="l"/>
            <a:r>
              <a:rPr lang="en-CA" sz="1800" dirty="0"/>
              <a:t>      </a:t>
            </a:r>
            <a:r>
              <a:rPr lang="en-CA" sz="1800" dirty="0" err="1"/>
              <a:t>StringUtils.isBlank</a:t>
            </a:r>
            <a:r>
              <a:rPr lang="en-CA" sz="1800" dirty="0"/>
              <a:t>("        ") = true</a:t>
            </a:r>
          </a:p>
          <a:p>
            <a:pPr algn="l"/>
            <a:r>
              <a:rPr lang="en-CA" sz="1800" dirty="0"/>
              <a:t>      </a:t>
            </a:r>
            <a:r>
              <a:rPr lang="en-CA" sz="1800" dirty="0" err="1"/>
              <a:t>StringUtils.isBlank</a:t>
            </a:r>
            <a:r>
              <a:rPr lang="en-CA" sz="1800" dirty="0"/>
              <a:t>("\t \n \f \r") = true   //</a:t>
            </a:r>
            <a:r>
              <a:rPr lang="zh-CN" altLang="en-US" sz="1800" dirty="0"/>
              <a:t>对于制表符、换行符、换页符和回车符</a:t>
            </a:r>
          </a:p>
          <a:p>
            <a:pPr algn="l"/>
            <a:r>
              <a:rPr lang="zh-CN" altLang="en-US" sz="1800" dirty="0"/>
              <a:t>      </a:t>
            </a:r>
            <a:r>
              <a:rPr lang="en-CA" sz="1800" dirty="0" err="1"/>
              <a:t>StringUtils.isBlank</a:t>
            </a:r>
            <a:r>
              <a:rPr lang="en-CA" sz="1800" dirty="0"/>
              <a:t>()   //</a:t>
            </a:r>
            <a:r>
              <a:rPr lang="zh-CN" altLang="en-US" sz="1800" dirty="0"/>
              <a:t>均识为空白符</a:t>
            </a:r>
          </a:p>
          <a:p>
            <a:pPr algn="l"/>
            <a:r>
              <a:rPr lang="zh-CN" altLang="en-US" sz="1800" dirty="0"/>
              <a:t>      </a:t>
            </a:r>
            <a:r>
              <a:rPr lang="en-CA" sz="1800" dirty="0" err="1"/>
              <a:t>StringUtils.isBlank</a:t>
            </a:r>
            <a:r>
              <a:rPr lang="en-CA" sz="1800" dirty="0"/>
              <a:t>("\b") = false   //"\b"</a:t>
            </a:r>
            <a:r>
              <a:rPr lang="zh-CN" altLang="en-US" sz="1800" dirty="0"/>
              <a:t>为单词边界符</a:t>
            </a:r>
          </a:p>
          <a:p>
            <a:pPr algn="l"/>
            <a:r>
              <a:rPr lang="zh-CN" altLang="en-US" sz="1800" dirty="0"/>
              <a:t>      </a:t>
            </a:r>
            <a:r>
              <a:rPr lang="en-CA" sz="1800" dirty="0" err="1"/>
              <a:t>StringUtils.isBlank</a:t>
            </a:r>
            <a:r>
              <a:rPr lang="en-CA" sz="1800" dirty="0"/>
              <a:t>("bob") = false</a:t>
            </a:r>
          </a:p>
          <a:p>
            <a:pPr algn="l"/>
            <a:r>
              <a:rPr lang="en-CA" sz="1800" dirty="0"/>
              <a:t>      </a:t>
            </a:r>
            <a:r>
              <a:rPr lang="en-CA" sz="1800" dirty="0" err="1"/>
              <a:t>StringUtils.isBlank</a:t>
            </a:r>
            <a:r>
              <a:rPr lang="en-CA" sz="1800" dirty="0"/>
              <a:t>(" bob ") = false </a:t>
            </a:r>
          </a:p>
          <a:p>
            <a:pPr algn="l"/>
            <a:endParaRPr lang="en-CA" sz="1800" dirty="0"/>
          </a:p>
        </p:txBody>
      </p:sp>
    </p:spTree>
    <p:extLst>
      <p:ext uri="{BB962C8B-B14F-4D97-AF65-F5344CB8AC3E}">
        <p14:creationId xmlns:p14="http://schemas.microsoft.com/office/powerpoint/2010/main" val="128334168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55059" y="0"/>
            <a:ext cx="9144000" cy="6131859"/>
          </a:xfrm>
        </p:spPr>
        <p:txBody>
          <a:bodyPr>
            <a:normAutofit/>
          </a:bodyPr>
          <a:lstStyle/>
          <a:p>
            <a:pPr algn="l"/>
            <a:r>
              <a:rPr lang="en-US" altLang="zh-CN" sz="1800" dirty="0"/>
              <a:t>IO</a:t>
            </a:r>
            <a:r>
              <a:rPr lang="zh-CN" altLang="en-US" sz="1800" dirty="0"/>
              <a:t>文件操作，可以说是除了</a:t>
            </a:r>
            <a:r>
              <a:rPr lang="en-US" altLang="zh-CN" sz="1800" dirty="0"/>
              <a:t>JDBC</a:t>
            </a:r>
            <a:r>
              <a:rPr lang="zh-CN" altLang="en-US" sz="1800" dirty="0"/>
              <a:t>操作之外，日常最常用的功能之一了。</a:t>
            </a:r>
            <a:r>
              <a:rPr lang="en-US" altLang="zh-CN" sz="1800" dirty="0"/>
              <a:t>IO</a:t>
            </a:r>
            <a:r>
              <a:rPr lang="zh-CN" altLang="en-US" sz="1800" dirty="0"/>
              <a:t>的读写方式如何，直接影响到系统的性能。很多时候系统的性能瓶颈往往不是出现在对象层面，而是出现在底层的</a:t>
            </a:r>
            <a:r>
              <a:rPr lang="en-US" altLang="zh-CN" sz="1800" dirty="0"/>
              <a:t>IO</a:t>
            </a:r>
            <a:r>
              <a:rPr lang="zh-CN" altLang="en-US" sz="1800" dirty="0"/>
              <a:t>层面上。</a:t>
            </a:r>
          </a:p>
          <a:p>
            <a:pPr algn="l"/>
            <a:endParaRPr lang="zh-CN" altLang="en-US" sz="1800" dirty="0"/>
          </a:p>
          <a:p>
            <a:pPr algn="l"/>
            <a:r>
              <a:rPr lang="en-US" altLang="zh-CN" sz="1800" dirty="0"/>
              <a:t>Apache </a:t>
            </a:r>
            <a:r>
              <a:rPr lang="en-US" altLang="zh-CN" sz="1800" dirty="0" err="1"/>
              <a:t>commosn</a:t>
            </a:r>
            <a:r>
              <a:rPr lang="en-US" altLang="zh-CN" sz="1800" dirty="0"/>
              <a:t> IO</a:t>
            </a:r>
            <a:r>
              <a:rPr lang="zh-CN" altLang="en-US" sz="1800" dirty="0"/>
              <a:t>包在</a:t>
            </a:r>
            <a:r>
              <a:rPr lang="en-US" altLang="zh-CN" sz="1800" dirty="0"/>
              <a:t>input, output</a:t>
            </a:r>
            <a:r>
              <a:rPr lang="zh-CN" altLang="en-US" sz="1800" dirty="0"/>
              <a:t>包的基础上，提供了一个高效，方便的文件类处理工具：</a:t>
            </a:r>
            <a:r>
              <a:rPr lang="en-US" altLang="zh-CN" sz="1800" dirty="0" err="1"/>
              <a:t>FileUtils</a:t>
            </a:r>
            <a:r>
              <a:rPr lang="zh-CN" altLang="en-US" sz="1800" dirty="0"/>
              <a:t>，其功能涵盖了所有日常常用的</a:t>
            </a:r>
            <a:r>
              <a:rPr lang="en-US" altLang="zh-CN" sz="1800" dirty="0"/>
              <a:t>IO</a:t>
            </a:r>
            <a:r>
              <a:rPr lang="zh-CN" altLang="en-US" sz="1800" dirty="0"/>
              <a:t>操作，由于这个类的部分方法底层是基于</a:t>
            </a:r>
            <a:r>
              <a:rPr lang="en-US" altLang="zh-CN" sz="1800" dirty="0"/>
              <a:t>Apache commons IO</a:t>
            </a:r>
            <a:r>
              <a:rPr lang="zh-CN" altLang="en-US" sz="1800" dirty="0"/>
              <a:t>自己的读写流去实现的，所以在性能上会相对高于</a:t>
            </a:r>
            <a:r>
              <a:rPr lang="en-US" altLang="zh-CN" sz="1800" dirty="0"/>
              <a:t>JDK</a:t>
            </a:r>
            <a:r>
              <a:rPr lang="zh-CN" altLang="en-US" sz="1800" dirty="0"/>
              <a:t>自带的</a:t>
            </a:r>
            <a:r>
              <a:rPr lang="zh-CN" altLang="en-US" sz="1800" dirty="0" smtClean="0"/>
              <a:t>类</a:t>
            </a:r>
            <a:r>
              <a:rPr lang="en-US" altLang="zh-CN" sz="1800" dirty="0" smtClean="0"/>
              <a:t>)</a:t>
            </a:r>
            <a:endParaRPr lang="en-US" altLang="zh-CN" sz="1800" dirty="0"/>
          </a:p>
          <a:p>
            <a:pPr algn="l"/>
            <a:endParaRPr lang="en-US" altLang="zh-CN" sz="1800" dirty="0"/>
          </a:p>
          <a:p>
            <a:pPr algn="l"/>
            <a:r>
              <a:rPr lang="zh-CN" altLang="en-US" sz="1800" dirty="0"/>
              <a:t>根据</a:t>
            </a:r>
            <a:r>
              <a:rPr lang="en-US" altLang="zh-CN" sz="1800" dirty="0"/>
              <a:t>Apache commons IO</a:t>
            </a:r>
            <a:r>
              <a:rPr lang="zh-CN" altLang="en-US" sz="1800" dirty="0"/>
              <a:t>官方的说法，这个类可以提供如下功能：</a:t>
            </a:r>
          </a:p>
          <a:p>
            <a:pPr algn="l"/>
            <a:endParaRPr lang="en-CA" sz="1800" dirty="0"/>
          </a:p>
        </p:txBody>
      </p:sp>
      <p:pic>
        <p:nvPicPr>
          <p:cNvPr id="1026" name="Picture 2" descr="http://www.blogjava.net/images/blogjava_net/pengpenglin/J2SE/apache-commons-io-file-func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5283" y="3065929"/>
            <a:ext cx="3257550" cy="2238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5024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smtClean="0"/>
              <a:t> </a:t>
            </a:r>
            <a:r>
              <a:rPr lang="en-US" altLang="zh-CN" sz="1800" dirty="0" smtClean="0"/>
              <a:t>JCP</a:t>
            </a:r>
            <a:r>
              <a:rPr lang="zh-CN" altLang="en-US" sz="1800" dirty="0" smtClean="0"/>
              <a:t>（</a:t>
            </a:r>
            <a:r>
              <a:rPr lang="en-US" altLang="zh-CN" sz="1800" dirty="0" smtClean="0"/>
              <a:t>Java Community Process </a:t>
            </a:r>
            <a:r>
              <a:rPr lang="zh-CN" altLang="en-US" sz="1800" dirty="0" smtClean="0"/>
              <a:t>标准制定组织）</a:t>
            </a:r>
          </a:p>
          <a:p>
            <a:pPr algn="l"/>
            <a:endParaRPr lang="zh-CN" altLang="en-US" sz="1800" dirty="0" smtClean="0"/>
          </a:p>
          <a:p>
            <a:pPr algn="l"/>
            <a:r>
              <a:rPr lang="zh-CN" altLang="en-US" sz="1800" dirty="0" smtClean="0"/>
              <a:t>  </a:t>
            </a:r>
            <a:r>
              <a:rPr lang="en-US" altLang="zh-CN" sz="1800" dirty="0" smtClean="0"/>
              <a:t>JCP</a:t>
            </a:r>
            <a:r>
              <a:rPr lang="zh-CN" altLang="en-US" sz="1800" dirty="0" smtClean="0"/>
              <a:t>（</a:t>
            </a:r>
            <a:r>
              <a:rPr lang="en-US" altLang="zh-CN" sz="1800" dirty="0" smtClean="0"/>
              <a:t>Java Community Process) </a:t>
            </a:r>
            <a:r>
              <a:rPr lang="zh-CN" altLang="en-US" sz="1800" dirty="0" smtClean="0"/>
              <a:t>是一个开放的国际组织，主要由</a:t>
            </a:r>
            <a:r>
              <a:rPr lang="en-US" altLang="zh-CN" sz="1800" dirty="0" smtClean="0"/>
              <a:t>Java</a:t>
            </a:r>
            <a:r>
              <a:rPr lang="zh-CN" altLang="en-US" sz="1800" dirty="0" smtClean="0"/>
              <a:t>开发者以及被授权者组成，职能是发展和更新</a:t>
            </a:r>
            <a:r>
              <a:rPr lang="en-US" altLang="zh-CN" sz="1800" dirty="0" smtClean="0"/>
              <a:t>Java</a:t>
            </a:r>
            <a:r>
              <a:rPr lang="zh-CN" altLang="en-US" sz="1800" dirty="0" smtClean="0"/>
              <a:t>技术规范、参考实现（</a:t>
            </a:r>
            <a:r>
              <a:rPr lang="en-US" altLang="zh-CN" sz="1800" dirty="0" smtClean="0"/>
              <a:t>RI</a:t>
            </a:r>
            <a:r>
              <a:rPr lang="zh-CN" altLang="en-US" sz="1800" dirty="0" smtClean="0"/>
              <a:t>）、技术兼容包（</a:t>
            </a:r>
            <a:r>
              <a:rPr lang="en-US" altLang="zh-CN" sz="1800" dirty="0" smtClean="0"/>
              <a:t>TCK</a:t>
            </a:r>
            <a:r>
              <a:rPr lang="zh-CN" altLang="en-US" sz="1800" dirty="0" smtClean="0"/>
              <a:t>）。</a:t>
            </a:r>
            <a:r>
              <a:rPr lang="en-US" altLang="zh-CN" sz="1800" dirty="0" smtClean="0"/>
              <a:t>Java</a:t>
            </a:r>
            <a:r>
              <a:rPr lang="zh-CN" altLang="en-US" sz="1800" dirty="0" smtClean="0"/>
              <a:t>技术和</a:t>
            </a:r>
            <a:r>
              <a:rPr lang="en-US" altLang="zh-CN" sz="1800" dirty="0" smtClean="0"/>
              <a:t>JCP</a:t>
            </a:r>
            <a:r>
              <a:rPr lang="zh-CN" altLang="en-US" sz="1800" dirty="0" smtClean="0"/>
              <a:t>两者的原创者都是</a:t>
            </a:r>
            <a:r>
              <a:rPr lang="en-US" altLang="zh-CN" sz="1800" dirty="0" smtClean="0"/>
              <a:t>SUN</a:t>
            </a:r>
            <a:r>
              <a:rPr lang="zh-CN" altLang="en-US" sz="1800" dirty="0" smtClean="0"/>
              <a:t>计算机公司。然而，</a:t>
            </a:r>
            <a:r>
              <a:rPr lang="en-US" altLang="zh-CN" sz="1800" dirty="0" smtClean="0"/>
              <a:t>JCP</a:t>
            </a:r>
            <a:r>
              <a:rPr lang="zh-CN" altLang="en-US" sz="1800" dirty="0" smtClean="0"/>
              <a:t>已经由</a:t>
            </a:r>
            <a:r>
              <a:rPr lang="en-US" altLang="zh-CN" sz="1800" dirty="0" smtClean="0"/>
              <a:t>SUN</a:t>
            </a:r>
            <a:r>
              <a:rPr lang="zh-CN" altLang="en-US" sz="1800" dirty="0" smtClean="0"/>
              <a:t>于</a:t>
            </a:r>
            <a:r>
              <a:rPr lang="en-US" altLang="zh-CN" sz="1800" dirty="0" smtClean="0"/>
              <a:t>1995</a:t>
            </a:r>
            <a:r>
              <a:rPr lang="zh-CN" altLang="en-US" sz="1800" dirty="0" smtClean="0"/>
              <a:t>年创造</a:t>
            </a:r>
            <a:r>
              <a:rPr lang="en-US" altLang="zh-CN" sz="1800" dirty="0" smtClean="0"/>
              <a:t>Java</a:t>
            </a:r>
            <a:r>
              <a:rPr lang="zh-CN" altLang="en-US" sz="1800" dirty="0" smtClean="0"/>
              <a:t>的非正式过程，演进到如今有数百名来自世界各地</a:t>
            </a:r>
            <a:r>
              <a:rPr lang="en-US" altLang="zh-CN" sz="1800" dirty="0" smtClean="0"/>
              <a:t>Java</a:t>
            </a:r>
            <a:r>
              <a:rPr lang="zh-CN" altLang="en-US" sz="1800" dirty="0" smtClean="0"/>
              <a:t>代表成员一同监督</a:t>
            </a:r>
            <a:r>
              <a:rPr lang="en-US" altLang="zh-CN" sz="1800" dirty="0" smtClean="0"/>
              <a:t>Java</a:t>
            </a:r>
            <a:r>
              <a:rPr lang="zh-CN" altLang="en-US" sz="1800" dirty="0" smtClean="0"/>
              <a:t>发展的正式程序。</a:t>
            </a:r>
          </a:p>
          <a:p>
            <a:pPr algn="l"/>
            <a:endParaRPr lang="zh-CN" altLang="en-US" sz="1800" dirty="0" smtClean="0"/>
          </a:p>
          <a:p>
            <a:pPr algn="l"/>
            <a:r>
              <a:rPr lang="zh-CN" altLang="en-US" sz="1800" dirty="0" smtClean="0"/>
              <a:t>  </a:t>
            </a:r>
            <a:r>
              <a:rPr lang="en-US" altLang="zh-CN" sz="1800" dirty="0" smtClean="0"/>
              <a:t>JCP</a:t>
            </a:r>
            <a:r>
              <a:rPr lang="zh-CN" altLang="en-US" sz="1800" dirty="0" smtClean="0"/>
              <a:t>维护的规范包括</a:t>
            </a:r>
            <a:r>
              <a:rPr lang="en-US" altLang="zh-CN" sz="1800" dirty="0" smtClean="0"/>
              <a:t>J2ME</a:t>
            </a:r>
            <a:r>
              <a:rPr lang="zh-CN" altLang="en-US" sz="1800" dirty="0" smtClean="0"/>
              <a:t>、</a:t>
            </a:r>
            <a:r>
              <a:rPr lang="en-US" altLang="zh-CN" sz="1800" dirty="0" smtClean="0"/>
              <a:t>J2SE</a:t>
            </a:r>
            <a:r>
              <a:rPr lang="zh-CN" altLang="en-US" sz="1800" dirty="0" smtClean="0"/>
              <a:t>、</a:t>
            </a:r>
            <a:r>
              <a:rPr lang="en-US" altLang="zh-CN" sz="1800" dirty="0" smtClean="0"/>
              <a:t>J2EE</a:t>
            </a:r>
            <a:r>
              <a:rPr lang="zh-CN" altLang="en-US" sz="1800" dirty="0" smtClean="0"/>
              <a:t>，</a:t>
            </a:r>
            <a:r>
              <a:rPr lang="en-US" altLang="zh-CN" sz="1800" dirty="0" smtClean="0"/>
              <a:t>XML</a:t>
            </a:r>
            <a:r>
              <a:rPr lang="zh-CN" altLang="en-US" sz="1800" dirty="0" smtClean="0"/>
              <a:t>，</a:t>
            </a:r>
            <a:r>
              <a:rPr lang="en-US" altLang="zh-CN" sz="1800" dirty="0" smtClean="0"/>
              <a:t>OSS</a:t>
            </a:r>
            <a:r>
              <a:rPr lang="zh-CN" altLang="en-US" sz="1800" dirty="0" smtClean="0"/>
              <a:t>，</a:t>
            </a:r>
            <a:r>
              <a:rPr lang="en-US" altLang="zh-CN" sz="1800" dirty="0" smtClean="0"/>
              <a:t>JAIN</a:t>
            </a:r>
            <a:r>
              <a:rPr lang="zh-CN" altLang="en-US" sz="1800" dirty="0" smtClean="0"/>
              <a:t>等。组织成员可以提交</a:t>
            </a:r>
            <a:r>
              <a:rPr lang="en-US" altLang="zh-CN" sz="1800" dirty="0" smtClean="0"/>
              <a:t>JSR</a:t>
            </a:r>
            <a:r>
              <a:rPr lang="zh-CN" altLang="en-US" sz="1800" dirty="0" smtClean="0"/>
              <a:t>（</a:t>
            </a:r>
            <a:r>
              <a:rPr lang="en-US" altLang="zh-CN" sz="1800" dirty="0" smtClean="0"/>
              <a:t>Java Specification Requests</a:t>
            </a:r>
            <a:r>
              <a:rPr lang="zh-CN" altLang="en-US" sz="1800" dirty="0" smtClean="0"/>
              <a:t>），通过特定程序以后，进入到下一版本的规范里面。</a:t>
            </a:r>
            <a:endParaRPr lang="en-US" altLang="zh-CN" sz="1800" dirty="0" smtClean="0"/>
          </a:p>
          <a:p>
            <a:pPr algn="l"/>
            <a:endParaRPr lang="en-US" altLang="zh-CN" sz="1800" dirty="0"/>
          </a:p>
          <a:p>
            <a:pPr algn="l"/>
            <a:r>
              <a:rPr lang="en-CA" altLang="zh-CN" sz="1800" dirty="0" smtClean="0"/>
              <a:t>Java Specification Requests</a:t>
            </a:r>
            <a:r>
              <a:rPr lang="zh-CN" altLang="en-CA" sz="1800" dirty="0" smtClean="0"/>
              <a:t>，</a:t>
            </a:r>
            <a:r>
              <a:rPr lang="en-CA" altLang="zh-CN" sz="1800" dirty="0" smtClean="0"/>
              <a:t>Java</a:t>
            </a:r>
            <a:r>
              <a:rPr lang="zh-CN" altLang="en-US" sz="1800" dirty="0" smtClean="0"/>
              <a:t>规范请求，由</a:t>
            </a:r>
            <a:r>
              <a:rPr lang="en-CA" altLang="zh-CN" sz="1800" dirty="0" smtClean="0"/>
              <a:t>JCP</a:t>
            </a:r>
            <a:r>
              <a:rPr lang="zh-CN" altLang="en-US" sz="1800" dirty="0" smtClean="0"/>
              <a:t>成员向委员会提交的</a:t>
            </a:r>
            <a:r>
              <a:rPr lang="en-CA" altLang="zh-CN" sz="1800" dirty="0" smtClean="0"/>
              <a:t>Java</a:t>
            </a:r>
            <a:r>
              <a:rPr lang="zh-CN" altLang="en-US" sz="1800" dirty="0" smtClean="0"/>
              <a:t>发展议案，经过一系列流程后，如果通过最终会体现在未来的</a:t>
            </a:r>
            <a:r>
              <a:rPr lang="en-CA" altLang="zh-CN" sz="1800" dirty="0" smtClean="0"/>
              <a:t>Java</a:t>
            </a:r>
            <a:r>
              <a:rPr lang="zh-CN" altLang="en-US" sz="1800" dirty="0" smtClean="0"/>
              <a:t>中</a:t>
            </a:r>
          </a:p>
          <a:p>
            <a:pPr algn="l"/>
            <a:endParaRPr lang="zh-CN" altLang="en-US" sz="1800" dirty="0" smtClean="0"/>
          </a:p>
          <a:p>
            <a:pPr algn="l"/>
            <a:r>
              <a:rPr lang="zh-CN" altLang="en-US" sz="1800" dirty="0" smtClean="0"/>
              <a:t>  所有声称符合</a:t>
            </a:r>
            <a:r>
              <a:rPr lang="en-US" altLang="zh-CN" sz="1800" dirty="0" smtClean="0"/>
              <a:t>J2EE</a:t>
            </a:r>
            <a:r>
              <a:rPr lang="zh-CN" altLang="en-US" sz="1800" dirty="0" smtClean="0"/>
              <a:t>规范的</a:t>
            </a:r>
            <a:r>
              <a:rPr lang="en-US" altLang="zh-CN" sz="1800" dirty="0" smtClean="0"/>
              <a:t>J2EE</a:t>
            </a:r>
            <a:r>
              <a:rPr lang="zh-CN" altLang="en-US" sz="1800" dirty="0" smtClean="0"/>
              <a:t>类产品（应用服务器、应用软件、开发工具等），必须通过该组织提供的</a:t>
            </a:r>
            <a:r>
              <a:rPr lang="en-US" altLang="zh-CN" sz="1800" dirty="0" smtClean="0"/>
              <a:t>TCK</a:t>
            </a:r>
            <a:r>
              <a:rPr lang="zh-CN" altLang="en-US" sz="1800" dirty="0" smtClean="0"/>
              <a:t>兼容性测试（需要购买测试包），通过该测试后，需要缴纳</a:t>
            </a:r>
            <a:r>
              <a:rPr lang="en-US" altLang="zh-CN" sz="1800" dirty="0" smtClean="0"/>
              <a:t>J2EE</a:t>
            </a:r>
            <a:r>
              <a:rPr lang="zh-CN" altLang="en-US" sz="1800" dirty="0" smtClean="0"/>
              <a:t>商标使用费。两项完成，即是通过</a:t>
            </a:r>
            <a:r>
              <a:rPr lang="en-US" altLang="zh-CN" sz="1800" dirty="0" smtClean="0"/>
              <a:t>J2EE</a:t>
            </a:r>
            <a:r>
              <a:rPr lang="zh-CN" altLang="en-US" sz="1800" dirty="0" smtClean="0"/>
              <a:t>认证（</a:t>
            </a:r>
            <a:r>
              <a:rPr lang="en-US" altLang="zh-CN" sz="1800" dirty="0" smtClean="0"/>
              <a:t>Authorized Java Licensees of J2EE</a:t>
            </a:r>
            <a:r>
              <a:rPr lang="zh-CN" altLang="en-US" sz="1800" dirty="0" smtClean="0"/>
              <a:t>）。</a:t>
            </a:r>
            <a:endParaRPr lang="en-US" altLang="zh-CN" sz="1800" dirty="0" smtClean="0"/>
          </a:p>
          <a:p>
            <a:pPr algn="l"/>
            <a:r>
              <a:rPr lang="en-CA" sz="1800" dirty="0" smtClean="0">
                <a:hlinkClick r:id="rId2"/>
              </a:rPr>
              <a:t>https://www.jcp.org/en/home/index</a:t>
            </a:r>
            <a:endParaRPr lang="en-CA" sz="1800" dirty="0" smtClean="0"/>
          </a:p>
          <a:p>
            <a:pPr algn="l"/>
            <a:endParaRPr lang="en-CA" sz="1800" dirty="0"/>
          </a:p>
        </p:txBody>
      </p:sp>
    </p:spTree>
    <p:extLst>
      <p:ext uri="{BB962C8B-B14F-4D97-AF65-F5344CB8AC3E}">
        <p14:creationId xmlns:p14="http://schemas.microsoft.com/office/powerpoint/2010/main" val="174313660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smtClean="0"/>
              <a:t>练习使用 </a:t>
            </a:r>
            <a:r>
              <a:rPr lang="en-US" altLang="zh-CN" sz="1800" dirty="0" err="1" smtClean="0"/>
              <a:t>FileUtils</a:t>
            </a:r>
            <a:r>
              <a:rPr lang="zh-CN" altLang="en-US" sz="1800" dirty="0" smtClean="0"/>
              <a:t>和</a:t>
            </a:r>
            <a:r>
              <a:rPr lang="en-US" altLang="zh-CN" sz="1800" dirty="0" err="1" smtClean="0"/>
              <a:t>StringIUtils</a:t>
            </a:r>
            <a:endParaRPr lang="en-CA" altLang="zh-CN" sz="1800" dirty="0" smtClean="0"/>
          </a:p>
          <a:p>
            <a:pPr algn="l"/>
            <a:endParaRPr lang="en-CA" altLang="zh-CN" sz="1800" dirty="0"/>
          </a:p>
          <a:p>
            <a:pPr algn="l"/>
            <a:endParaRPr lang="en-CA" altLang="zh-CN" sz="1800" dirty="0" smtClean="0"/>
          </a:p>
          <a:p>
            <a:pPr algn="l"/>
            <a:r>
              <a:rPr lang="en-CA" altLang="zh-CN" sz="1800" dirty="0" smtClean="0"/>
              <a:t>64.242.88.10 </a:t>
            </a:r>
            <a:r>
              <a:rPr lang="en-CA" altLang="zh-CN" sz="1800" dirty="0"/>
              <a:t>- - [07/Mar/2004:17:31:39 -0800] "GET /</a:t>
            </a:r>
            <a:r>
              <a:rPr lang="en-CA" altLang="zh-CN" sz="1800" dirty="0" err="1"/>
              <a:t>twiki</a:t>
            </a:r>
            <a:r>
              <a:rPr lang="en-CA" altLang="zh-CN" sz="1800" dirty="0"/>
              <a:t>/bin/edit/Main/</a:t>
            </a:r>
            <a:r>
              <a:rPr lang="en-CA" altLang="zh-CN" sz="1800" dirty="0" err="1"/>
              <a:t>UvscanAndPostFix?topicparent</a:t>
            </a:r>
            <a:r>
              <a:rPr lang="en-CA" altLang="zh-CN" sz="1800" dirty="0"/>
              <a:t>=</a:t>
            </a:r>
            <a:r>
              <a:rPr lang="en-CA" altLang="zh-CN" sz="1800" dirty="0" err="1"/>
              <a:t>Main.WebHome</a:t>
            </a:r>
            <a:r>
              <a:rPr lang="en-CA" altLang="zh-CN" sz="1800" dirty="0"/>
              <a:t> HTTP/1.1" 401 12846</a:t>
            </a:r>
          </a:p>
          <a:p>
            <a:pPr algn="l"/>
            <a:r>
              <a:rPr lang="en-CA" altLang="zh-CN" sz="1800" dirty="0"/>
              <a:t>64.242.88.10 - - [07/Mar/2004:17:35:35 -0800] "GET /</a:t>
            </a:r>
            <a:r>
              <a:rPr lang="en-CA" altLang="zh-CN" sz="1800" dirty="0" err="1"/>
              <a:t>twiki</a:t>
            </a:r>
            <a:r>
              <a:rPr lang="en-CA" altLang="zh-CN" sz="1800" dirty="0"/>
              <a:t>/bin/view/</a:t>
            </a:r>
            <a:r>
              <a:rPr lang="en-CA" altLang="zh-CN" sz="1800" dirty="0" err="1"/>
              <a:t>TWiki</a:t>
            </a:r>
            <a:r>
              <a:rPr lang="en-CA" altLang="zh-CN" sz="1800" dirty="0"/>
              <a:t>/</a:t>
            </a:r>
            <a:r>
              <a:rPr lang="en-CA" altLang="zh-CN" sz="1800" dirty="0" err="1"/>
              <a:t>KlausWriessnegger</a:t>
            </a:r>
            <a:r>
              <a:rPr lang="en-CA" altLang="zh-CN" sz="1800" dirty="0"/>
              <a:t> HTTP/1.1" 200 3848</a:t>
            </a:r>
          </a:p>
          <a:p>
            <a:pPr algn="l"/>
            <a:r>
              <a:rPr lang="en-CA" altLang="zh-CN" sz="1800" dirty="0"/>
              <a:t>64.242.88.10 - - [07/Mar/2004:17:39:39 -0800] "GET /</a:t>
            </a:r>
            <a:r>
              <a:rPr lang="en-CA" altLang="zh-CN" sz="1800" dirty="0" err="1"/>
              <a:t>twiki</a:t>
            </a:r>
            <a:r>
              <a:rPr lang="en-CA" altLang="zh-CN" sz="1800" dirty="0"/>
              <a:t>/bin/view/Main/</a:t>
            </a:r>
            <a:r>
              <a:rPr lang="en-CA" altLang="zh-CN" sz="1800" dirty="0" err="1"/>
              <a:t>SpamAssassin</a:t>
            </a:r>
            <a:r>
              <a:rPr lang="en-CA" altLang="zh-CN" sz="1800" dirty="0"/>
              <a:t> HTTP/1.1" 200 </a:t>
            </a:r>
            <a:r>
              <a:rPr lang="en-CA" altLang="zh-CN" sz="1800" dirty="0" smtClean="0"/>
              <a:t>4081</a:t>
            </a:r>
          </a:p>
          <a:p>
            <a:pPr algn="l"/>
            <a:endParaRPr lang="en-CA" sz="1800" dirty="0"/>
          </a:p>
          <a:p>
            <a:pPr algn="l"/>
            <a:r>
              <a:rPr lang="en-CA" sz="1800" dirty="0">
                <a:hlinkClick r:id="rId3"/>
              </a:rPr>
              <a:t>http://</a:t>
            </a:r>
            <a:r>
              <a:rPr lang="en-CA" sz="1800" dirty="0" smtClean="0">
                <a:hlinkClick r:id="rId3"/>
              </a:rPr>
              <a:t>thechronicleherald.ca/heraldflyers</a:t>
            </a:r>
            <a:endParaRPr lang="en-CA" sz="1800" dirty="0" smtClean="0"/>
          </a:p>
          <a:p>
            <a:pPr algn="l"/>
            <a:endParaRPr lang="en-CA" sz="1800" dirty="0"/>
          </a:p>
          <a:p>
            <a:pPr algn="l"/>
            <a:endParaRPr lang="en-CA" sz="1800" dirty="0"/>
          </a:p>
        </p:txBody>
      </p:sp>
      <p:graphicFrame>
        <p:nvGraphicFramePr>
          <p:cNvPr id="2" name="Object 1"/>
          <p:cNvGraphicFramePr>
            <a:graphicFrameLocks noChangeAspect="1"/>
          </p:cNvGraphicFramePr>
          <p:nvPr>
            <p:extLst/>
          </p:nvPr>
        </p:nvGraphicFramePr>
        <p:xfrm>
          <a:off x="1343025" y="4676775"/>
          <a:ext cx="901700" cy="687388"/>
        </p:xfrm>
        <a:graphic>
          <a:graphicData uri="http://schemas.openxmlformats.org/presentationml/2006/ole">
            <mc:AlternateContent xmlns:mc="http://schemas.openxmlformats.org/markup-compatibility/2006">
              <mc:Choice xmlns:v="urn:schemas-microsoft-com:vml" Requires="v">
                <p:oleObj spid="_x0000_s1028" name="Packager Shell Object" showAsIcon="1" r:id="rId4" imgW="901800" imgH="686880" progId="Package">
                  <p:embed/>
                </p:oleObj>
              </mc:Choice>
              <mc:Fallback>
                <p:oleObj name="Packager Shell Object" showAsIcon="1" r:id="rId4" imgW="901800" imgH="686880" progId="Package">
                  <p:embed/>
                  <p:pic>
                    <p:nvPicPr>
                      <p:cNvPr id="0" name=""/>
                      <p:cNvPicPr/>
                      <p:nvPr/>
                    </p:nvPicPr>
                    <p:blipFill>
                      <a:blip r:embed="rId5"/>
                      <a:stretch>
                        <a:fillRect/>
                      </a:stretch>
                    </p:blipFill>
                    <p:spPr>
                      <a:xfrm>
                        <a:off x="1343025" y="4676775"/>
                        <a:ext cx="901700" cy="687388"/>
                      </a:xfrm>
                      <a:prstGeom prst="rect">
                        <a:avLst/>
                      </a:prstGeom>
                    </p:spPr>
                  </p:pic>
                </p:oleObj>
              </mc:Fallback>
            </mc:AlternateContent>
          </a:graphicData>
        </a:graphic>
      </p:graphicFrame>
    </p:spTree>
    <p:extLst>
      <p:ext uri="{BB962C8B-B14F-4D97-AF65-F5344CB8AC3E}">
        <p14:creationId xmlns:p14="http://schemas.microsoft.com/office/powerpoint/2010/main" val="389488576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数组是大小固定的，并且同一个数组只能存放类型一样的数据（基本类型</a:t>
            </a:r>
            <a:r>
              <a:rPr lang="en-US" altLang="zh-CN" sz="1800" dirty="0"/>
              <a:t>/</a:t>
            </a:r>
            <a:r>
              <a:rPr lang="zh-CN" altLang="en-US" sz="1800" dirty="0"/>
              <a:t>引用类型），</a:t>
            </a:r>
            <a:r>
              <a:rPr lang="en-US" altLang="zh-CN" sz="1800" dirty="0"/>
              <a:t>JAVA</a:t>
            </a:r>
            <a:r>
              <a:rPr lang="zh-CN" altLang="en-US" sz="1800" dirty="0"/>
              <a:t>集合可以存储和操作数目不固定的一组数据。 所有的</a:t>
            </a:r>
            <a:r>
              <a:rPr lang="en-US" altLang="zh-CN" sz="1800" dirty="0"/>
              <a:t>JAVA</a:t>
            </a:r>
            <a:r>
              <a:rPr lang="zh-CN" altLang="en-US" sz="1800" dirty="0"/>
              <a:t>集合都位于 </a:t>
            </a:r>
            <a:r>
              <a:rPr lang="en-US" altLang="zh-CN" sz="1800" dirty="0" err="1"/>
              <a:t>java.util</a:t>
            </a:r>
            <a:r>
              <a:rPr lang="zh-CN" altLang="en-US" sz="1800" dirty="0"/>
              <a:t>包</a:t>
            </a:r>
            <a:r>
              <a:rPr lang="zh-CN" altLang="en-US" sz="1800" dirty="0" smtClean="0"/>
              <a:t>中</a:t>
            </a:r>
            <a:r>
              <a:rPr lang="en-CA" altLang="zh-CN" sz="1800" dirty="0" smtClean="0"/>
              <a:t>.</a:t>
            </a:r>
          </a:p>
          <a:p>
            <a:pPr algn="l"/>
            <a:r>
              <a:rPr lang="zh-CN" altLang="en-US" sz="1800" dirty="0"/>
              <a:t>在实际的项目开发中会有很多的对象，如何高效、方便地管理对象，成为影响程序性能与可维护性的重要环节。</a:t>
            </a:r>
            <a:r>
              <a:rPr lang="en-US" altLang="zh-CN" sz="1800" dirty="0"/>
              <a:t>Java </a:t>
            </a:r>
            <a:r>
              <a:rPr lang="zh-CN" altLang="en-US" sz="1800" dirty="0"/>
              <a:t>提供了集合框架来解决此类问题，线性表、链表、哈希表等是常用的数据结构，在进行 </a:t>
            </a:r>
            <a:r>
              <a:rPr lang="en-US" altLang="zh-CN" sz="1800" dirty="0"/>
              <a:t>Java </a:t>
            </a:r>
            <a:r>
              <a:rPr lang="zh-CN" altLang="en-US" sz="1800" dirty="0"/>
              <a:t>开发时，</a:t>
            </a:r>
            <a:r>
              <a:rPr lang="en-US" altLang="zh-CN" sz="1800" dirty="0"/>
              <a:t>JDK </a:t>
            </a:r>
            <a:r>
              <a:rPr lang="zh-CN" altLang="en-US" sz="1800" dirty="0"/>
              <a:t>已经为我们提供了一系列相应的类来实现基本的数据结构，所有类都在 </a:t>
            </a:r>
            <a:r>
              <a:rPr lang="en-US" altLang="zh-CN" sz="1800" dirty="0" err="1"/>
              <a:t>java.util</a:t>
            </a:r>
            <a:r>
              <a:rPr lang="en-US" altLang="zh-CN" sz="1800" dirty="0"/>
              <a:t> </a:t>
            </a:r>
            <a:r>
              <a:rPr lang="zh-CN" altLang="en-US" sz="1800" dirty="0"/>
              <a:t>这个包里</a:t>
            </a:r>
          </a:p>
          <a:p>
            <a:pPr algn="l"/>
            <a:endParaRPr lang="en-CA" sz="1800" dirty="0" smtClean="0"/>
          </a:p>
          <a:p>
            <a:pPr algn="l"/>
            <a:r>
              <a:rPr lang="en-CA" sz="1800" dirty="0" smtClean="0"/>
              <a:t>JAVA</a:t>
            </a:r>
            <a:r>
              <a:rPr lang="zh-CN" altLang="en-US" sz="1800" dirty="0"/>
              <a:t>集合主要分为三种类型： </a:t>
            </a:r>
          </a:p>
          <a:p>
            <a:pPr algn="l"/>
            <a:r>
              <a:rPr lang="en-CA" sz="1800" dirty="0" smtClean="0"/>
              <a:t>Set</a:t>
            </a:r>
            <a:r>
              <a:rPr lang="en-CA" sz="1800" dirty="0"/>
              <a:t>(</a:t>
            </a:r>
            <a:r>
              <a:rPr lang="zh-CN" altLang="en-US" sz="1800" dirty="0"/>
              <a:t>集</a:t>
            </a:r>
            <a:r>
              <a:rPr lang="en-US" altLang="zh-CN" sz="1800" dirty="0"/>
              <a:t>) </a:t>
            </a:r>
            <a:endParaRPr lang="en-US" altLang="zh-CN" sz="1800" dirty="0" smtClean="0"/>
          </a:p>
          <a:p>
            <a:pPr algn="l"/>
            <a:r>
              <a:rPr lang="en-US" altLang="zh-CN" sz="1800" dirty="0" smtClean="0"/>
              <a:t>Set</a:t>
            </a:r>
            <a:r>
              <a:rPr lang="zh-CN" altLang="en-US" sz="1800" dirty="0"/>
              <a:t>是最简单的一种集合。集合中的对象不按特定的方式排序，并且没有重复对</a:t>
            </a:r>
            <a:r>
              <a:rPr lang="zh-CN" altLang="en-US" sz="1800" dirty="0" smtClean="0"/>
              <a:t>象</a:t>
            </a:r>
            <a:r>
              <a:rPr lang="en-CA" altLang="zh-CN" sz="1800" dirty="0" smtClean="0"/>
              <a:t>.</a:t>
            </a:r>
            <a:r>
              <a:rPr lang="zh-CN" altLang="en-US" sz="1800" dirty="0"/>
              <a:t> </a:t>
            </a:r>
            <a:r>
              <a:rPr lang="en-US" altLang="zh-CN" sz="1800" dirty="0" err="1"/>
              <a:t>HashSet</a:t>
            </a:r>
            <a:r>
              <a:rPr lang="zh-CN" altLang="en-US" sz="1800" dirty="0"/>
              <a:t>类按照哈希算法来存取集合中的对象，存取速度比较</a:t>
            </a:r>
            <a:r>
              <a:rPr lang="zh-CN" altLang="en-US" sz="1800" dirty="0" smtClean="0"/>
              <a:t>快</a:t>
            </a:r>
            <a:r>
              <a:rPr lang="en-CA" altLang="zh-CN" sz="1800" dirty="0" smtClean="0"/>
              <a:t>.</a:t>
            </a:r>
          </a:p>
          <a:p>
            <a:pPr algn="l"/>
            <a:r>
              <a:rPr lang="zh-CN" altLang="en-US" sz="1800" dirty="0"/>
              <a:t>中的值不允许重复，无序的数据结构 </a:t>
            </a:r>
            <a:endParaRPr lang="en-US" altLang="zh-CN" sz="1800" dirty="0"/>
          </a:p>
          <a:p>
            <a:pPr algn="l"/>
            <a:r>
              <a:rPr lang="en-CA" sz="1800" dirty="0"/>
              <a:t>List(</a:t>
            </a:r>
            <a:r>
              <a:rPr lang="zh-CN" altLang="en-US" sz="1800" dirty="0"/>
              <a:t>列表</a:t>
            </a:r>
            <a:r>
              <a:rPr lang="en-US" altLang="zh-CN" sz="1800" dirty="0"/>
              <a:t>) </a:t>
            </a:r>
            <a:endParaRPr lang="en-US" altLang="zh-CN" sz="1800" dirty="0" smtClean="0"/>
          </a:p>
          <a:p>
            <a:pPr algn="l"/>
            <a:r>
              <a:rPr lang="en-US" altLang="zh-CN" sz="1800" dirty="0"/>
              <a:t>List</a:t>
            </a:r>
            <a:r>
              <a:rPr lang="zh-CN" altLang="en-US" sz="1800" dirty="0"/>
              <a:t>的特征是其元素以线性方式存储，集合中可以存放重复对象。 </a:t>
            </a:r>
            <a:r>
              <a:rPr lang="en-CA" altLang="zh-CN" sz="1800" dirty="0" err="1" smtClean="0"/>
              <a:t>ArrayList</a:t>
            </a:r>
            <a:r>
              <a:rPr lang="en-CA" altLang="zh-CN" sz="1800" dirty="0" smtClean="0"/>
              <a:t>,</a:t>
            </a:r>
            <a:r>
              <a:rPr lang="zh-CN" altLang="en-US" sz="1800" dirty="0"/>
              <a:t> 其中的值允许重复，因为其为有序的数据结构</a:t>
            </a:r>
            <a:endParaRPr lang="en-US" altLang="zh-CN" sz="1800" dirty="0"/>
          </a:p>
          <a:p>
            <a:pPr algn="l"/>
            <a:r>
              <a:rPr lang="en-CA" sz="1800" dirty="0"/>
              <a:t>Map(</a:t>
            </a:r>
            <a:r>
              <a:rPr lang="zh-CN" altLang="en-US" sz="1800" dirty="0"/>
              <a:t>映射</a:t>
            </a:r>
            <a:r>
              <a:rPr lang="en-US" altLang="zh-CN" sz="1800" dirty="0"/>
              <a:t>) </a:t>
            </a:r>
            <a:endParaRPr lang="en-US" altLang="zh-CN" sz="1800" dirty="0" smtClean="0"/>
          </a:p>
          <a:p>
            <a:pPr algn="l"/>
            <a:r>
              <a:rPr lang="en-US" altLang="zh-CN" sz="1800" dirty="0"/>
              <a:t>Map </a:t>
            </a:r>
            <a:r>
              <a:rPr lang="zh-CN" altLang="en-US" sz="1800" dirty="0"/>
              <a:t>是一种把键对象和值对象映射的集合，它的每一个元素都包含一对键对象和值对象。 </a:t>
            </a:r>
            <a:endParaRPr lang="en-US" sz="1800" dirty="0"/>
          </a:p>
          <a:p>
            <a:pPr algn="l"/>
            <a:endParaRPr lang="en-CA" sz="1800" dirty="0"/>
          </a:p>
        </p:txBody>
      </p:sp>
    </p:spTree>
    <p:extLst>
      <p:ext uri="{BB962C8B-B14F-4D97-AF65-F5344CB8AC3E}">
        <p14:creationId xmlns:p14="http://schemas.microsoft.com/office/powerpoint/2010/main" val="303201995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98094" y="422793"/>
            <a:ext cx="10800347" cy="646331"/>
          </a:xfrm>
          <a:prstGeom prst="rect">
            <a:avLst/>
          </a:prstGeom>
        </p:spPr>
        <p:txBody>
          <a:bodyPr wrap="square">
            <a:spAutoFit/>
          </a:bodyPr>
          <a:lstStyle/>
          <a:p>
            <a:r>
              <a:rPr lang="zh-CN" altLang="en-US" dirty="0">
                <a:solidFill>
                  <a:srgbClr val="333333"/>
                </a:solidFill>
                <a:latin typeface="-apple-system"/>
              </a:rPr>
              <a:t>为了规范容器的行为，统一设计，</a:t>
            </a:r>
            <a:r>
              <a:rPr lang="en-CA" dirty="0">
                <a:solidFill>
                  <a:srgbClr val="333333"/>
                </a:solidFill>
                <a:latin typeface="-apple-system"/>
              </a:rPr>
              <a:t>JCF</a:t>
            </a:r>
            <a:r>
              <a:rPr lang="zh-CN" altLang="en-US" dirty="0">
                <a:solidFill>
                  <a:srgbClr val="333333"/>
                </a:solidFill>
                <a:latin typeface="-apple-system"/>
              </a:rPr>
              <a:t>定义了</a:t>
            </a:r>
            <a:r>
              <a:rPr lang="en-US" altLang="zh-CN" dirty="0">
                <a:solidFill>
                  <a:srgbClr val="333333"/>
                </a:solidFill>
                <a:latin typeface="-apple-system"/>
              </a:rPr>
              <a:t>14</a:t>
            </a:r>
            <a:r>
              <a:rPr lang="zh-CN" altLang="en-US" dirty="0">
                <a:solidFill>
                  <a:srgbClr val="333333"/>
                </a:solidFill>
                <a:latin typeface="-apple-system"/>
              </a:rPr>
              <a:t>种容器接口（</a:t>
            </a:r>
            <a:r>
              <a:rPr lang="en-CA" dirty="0">
                <a:solidFill>
                  <a:srgbClr val="333333"/>
                </a:solidFill>
                <a:latin typeface="-apple-system"/>
              </a:rPr>
              <a:t>collection interfaces），</a:t>
            </a:r>
            <a:r>
              <a:rPr lang="zh-CN" altLang="en-US" dirty="0">
                <a:solidFill>
                  <a:srgbClr val="333333"/>
                </a:solidFill>
                <a:latin typeface="-apple-system"/>
              </a:rPr>
              <a:t>它们的关系如下图所示：</a:t>
            </a:r>
            <a:endParaRPr lang="en-CA" dirty="0"/>
          </a:p>
        </p:txBody>
      </p:sp>
      <p:pic>
        <p:nvPicPr>
          <p:cNvPr id="2050" name="Picture 2" descr="https://pic4.zhimg.com/v2-1aaf3cda209e3fcd003a3ab4c7522833_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184" y="1866378"/>
            <a:ext cx="11146166" cy="4209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328391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lnSpcReduction="10000"/>
          </a:bodyPr>
          <a:lstStyle/>
          <a:p>
            <a:pPr algn="l"/>
            <a:r>
              <a:rPr lang="zh-CN" altLang="en-US" sz="1800" dirty="0"/>
              <a:t>如何遍历</a:t>
            </a:r>
            <a:r>
              <a:rPr lang="en-US" altLang="zh-CN" sz="1800" dirty="0"/>
              <a:t>Collection</a:t>
            </a:r>
            <a:r>
              <a:rPr lang="zh-CN" altLang="en-US" sz="1800" dirty="0"/>
              <a:t>中的每一个元素？不论</a:t>
            </a:r>
            <a:r>
              <a:rPr lang="en-US" altLang="zh-CN" sz="1800" dirty="0"/>
              <a:t>Collection</a:t>
            </a:r>
            <a:r>
              <a:rPr lang="zh-CN" altLang="en-US" sz="1800" dirty="0"/>
              <a:t>的实际类型如何，它都支持一个</a:t>
            </a:r>
            <a:r>
              <a:rPr lang="en-US" altLang="zh-CN" sz="1800" dirty="0"/>
              <a:t>iterator()</a:t>
            </a:r>
            <a:r>
              <a:rPr lang="zh-CN" altLang="en-US" sz="1800" dirty="0"/>
              <a:t>的方法，该方法返回一个迭代器，使用该迭代器即可遍历访问</a:t>
            </a:r>
            <a:r>
              <a:rPr lang="en-US" altLang="zh-CN" sz="1800" dirty="0"/>
              <a:t>Collection</a:t>
            </a:r>
            <a:r>
              <a:rPr lang="zh-CN" altLang="en-US" sz="1800" dirty="0"/>
              <a:t>中每一个元素，通过</a:t>
            </a:r>
            <a:r>
              <a:rPr lang="en-US" altLang="zh-CN" sz="1800" dirty="0"/>
              <a:t>Iterator</a:t>
            </a:r>
            <a:r>
              <a:rPr lang="zh-CN" altLang="en-US" sz="1800" dirty="0"/>
              <a:t>的遍历是无序的。</a:t>
            </a:r>
            <a:endParaRPr lang="en-US" altLang="zh-CN" sz="1800" dirty="0" smtClean="0"/>
          </a:p>
          <a:p>
            <a:pPr algn="l"/>
            <a:r>
              <a:rPr lang="zh-CN" altLang="en-US" sz="1800" dirty="0" smtClean="0"/>
              <a:t>迭</a:t>
            </a:r>
            <a:r>
              <a:rPr lang="zh-CN" altLang="en-US" sz="1800" dirty="0"/>
              <a:t>代器（</a:t>
            </a:r>
            <a:r>
              <a:rPr lang="en-US" altLang="zh-CN" sz="1800" dirty="0"/>
              <a:t>Iterator</a:t>
            </a:r>
            <a:r>
              <a:rPr lang="zh-CN" altLang="en-US" sz="1800" dirty="0"/>
              <a:t>）为我们提供了遍历容器中元素的方法。只有容器本身清楚容器里元素的组织方式，因此迭代器只能通过容器本身得到。每个容器都会通过内部类的形式实现自己的迭代器</a:t>
            </a:r>
            <a:r>
              <a:rPr lang="zh-CN" altLang="en-US" sz="1800" dirty="0" smtClean="0"/>
              <a:t>。</a:t>
            </a:r>
            <a:endParaRPr lang="en-US" altLang="zh-CN" sz="1800" dirty="0" smtClean="0"/>
          </a:p>
          <a:p>
            <a:pPr algn="l"/>
            <a:endParaRPr lang="en-US" sz="1800" dirty="0" smtClean="0"/>
          </a:p>
          <a:p>
            <a:pPr algn="l"/>
            <a:r>
              <a:rPr lang="en-US" sz="1800" dirty="0"/>
              <a:t>		// visit a list with iterator</a:t>
            </a:r>
          </a:p>
          <a:p>
            <a:pPr algn="l"/>
            <a:r>
              <a:rPr lang="en-US" sz="1800" dirty="0"/>
              <a:t>		</a:t>
            </a:r>
            <a:r>
              <a:rPr lang="en-US" sz="1800" dirty="0" err="1"/>
              <a:t>ArrayList</a:t>
            </a:r>
            <a:r>
              <a:rPr lang="en-US" sz="1800" dirty="0"/>
              <a:t> list = new </a:t>
            </a:r>
            <a:r>
              <a:rPr lang="en-US" sz="1800" dirty="0" err="1"/>
              <a:t>ArrayList</a:t>
            </a:r>
            <a:r>
              <a:rPr lang="en-US" sz="1800" dirty="0"/>
              <a:t>();</a:t>
            </a:r>
          </a:p>
          <a:p>
            <a:pPr algn="l"/>
            <a:r>
              <a:rPr lang="en-US" sz="1800" dirty="0"/>
              <a:t>		</a:t>
            </a:r>
            <a:r>
              <a:rPr lang="en-US" sz="1800" dirty="0" err="1"/>
              <a:t>list.add</a:t>
            </a:r>
            <a:r>
              <a:rPr lang="en-US" sz="1800" dirty="0"/>
              <a:t>(new String("Monday"));</a:t>
            </a:r>
          </a:p>
          <a:p>
            <a:pPr algn="l"/>
            <a:r>
              <a:rPr lang="en-US" sz="1800" dirty="0"/>
              <a:t>		</a:t>
            </a:r>
            <a:r>
              <a:rPr lang="en-US" sz="1800" dirty="0" err="1"/>
              <a:t>list.add</a:t>
            </a:r>
            <a:r>
              <a:rPr lang="en-US" sz="1800" dirty="0"/>
              <a:t>(new String("Tuesday"));</a:t>
            </a:r>
          </a:p>
          <a:p>
            <a:pPr algn="l"/>
            <a:r>
              <a:rPr lang="en-US" sz="1800" dirty="0"/>
              <a:t>		</a:t>
            </a:r>
            <a:r>
              <a:rPr lang="en-US" sz="1800" dirty="0" err="1"/>
              <a:t>list.add</a:t>
            </a:r>
            <a:r>
              <a:rPr lang="en-US" sz="1800" dirty="0"/>
              <a:t>(new String("</a:t>
            </a:r>
            <a:r>
              <a:rPr lang="en-US" sz="1800" dirty="0" err="1"/>
              <a:t>Wensday</a:t>
            </a:r>
            <a:r>
              <a:rPr lang="en-US" sz="1800" dirty="0"/>
              <a:t>"));</a:t>
            </a:r>
          </a:p>
          <a:p>
            <a:pPr algn="l"/>
            <a:r>
              <a:rPr lang="en-US" sz="1800" dirty="0"/>
              <a:t>		Iterator&lt;String&gt; it = </a:t>
            </a:r>
            <a:r>
              <a:rPr lang="en-US" sz="1800" dirty="0" err="1"/>
              <a:t>list.iterator</a:t>
            </a:r>
            <a:r>
              <a:rPr lang="en-US" sz="1800" dirty="0"/>
              <a:t>();</a:t>
            </a:r>
          </a:p>
          <a:p>
            <a:pPr algn="l"/>
            <a:r>
              <a:rPr lang="en-US" sz="1800" dirty="0"/>
              <a:t>		// </a:t>
            </a:r>
            <a:r>
              <a:rPr lang="zh-CN" altLang="en-US" sz="1800" dirty="0"/>
              <a:t>得到迭代器</a:t>
            </a:r>
          </a:p>
          <a:p>
            <a:pPr algn="l"/>
            <a:r>
              <a:rPr lang="zh-CN" altLang="en-US" sz="1800" dirty="0"/>
              <a:t>		</a:t>
            </a:r>
            <a:r>
              <a:rPr lang="en-US" sz="1800" dirty="0"/>
              <a:t>while (</a:t>
            </a:r>
            <a:r>
              <a:rPr lang="en-US" sz="1800" dirty="0" err="1"/>
              <a:t>it.hasNext</a:t>
            </a:r>
            <a:r>
              <a:rPr lang="en-US" sz="1800" dirty="0"/>
              <a:t>()) {</a:t>
            </a:r>
          </a:p>
          <a:p>
            <a:pPr algn="l"/>
            <a:r>
              <a:rPr lang="en-US" sz="1800" dirty="0"/>
              <a:t>			String weekday = (String)</a:t>
            </a:r>
            <a:r>
              <a:rPr lang="en-US" sz="1800" dirty="0" err="1"/>
              <a:t>it.next</a:t>
            </a:r>
            <a:r>
              <a:rPr lang="en-US" sz="1800" dirty="0"/>
              <a:t>();</a:t>
            </a:r>
          </a:p>
          <a:p>
            <a:pPr algn="l"/>
            <a:r>
              <a:rPr lang="en-US" sz="1800" dirty="0"/>
              <a:t>			// </a:t>
            </a:r>
            <a:r>
              <a:rPr lang="zh-CN" altLang="en-US" sz="1800" dirty="0"/>
              <a:t>访问元素</a:t>
            </a:r>
          </a:p>
          <a:p>
            <a:pPr algn="l"/>
            <a:r>
              <a:rPr lang="zh-CN" altLang="en-US" sz="1800" dirty="0"/>
              <a:t>			</a:t>
            </a:r>
            <a:r>
              <a:rPr lang="en-US" sz="1800" dirty="0" err="1"/>
              <a:t>System.out.println</a:t>
            </a:r>
            <a:r>
              <a:rPr lang="en-US" sz="1800" dirty="0"/>
              <a:t>(</a:t>
            </a:r>
            <a:r>
              <a:rPr lang="en-US" sz="1800" dirty="0" err="1"/>
              <a:t>weekday.toUpperCase</a:t>
            </a:r>
            <a:r>
              <a:rPr lang="en-US" sz="1800" dirty="0"/>
              <a:t>());</a:t>
            </a:r>
          </a:p>
          <a:p>
            <a:pPr algn="l"/>
            <a:r>
              <a:rPr lang="en-US" sz="1800" dirty="0"/>
              <a:t>		}</a:t>
            </a:r>
          </a:p>
          <a:p>
            <a:pPr algn="l"/>
            <a:endParaRPr lang="en-US" sz="1800" dirty="0"/>
          </a:p>
        </p:txBody>
      </p:sp>
    </p:spTree>
    <p:extLst>
      <p:ext uri="{BB962C8B-B14F-4D97-AF65-F5344CB8AC3E}">
        <p14:creationId xmlns:p14="http://schemas.microsoft.com/office/powerpoint/2010/main" val="296260380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endParaRPr lang="en-US" sz="1800" dirty="0"/>
          </a:p>
          <a:p>
            <a:pPr algn="l"/>
            <a:r>
              <a:rPr lang="en-US" altLang="zh-CN" sz="1800" dirty="0" err="1"/>
              <a:t>ArrayList</a:t>
            </a:r>
            <a:r>
              <a:rPr lang="en-US" altLang="zh-CN" sz="1800" dirty="0"/>
              <a:t> </a:t>
            </a:r>
            <a:r>
              <a:rPr lang="zh-CN" altLang="en-US" sz="1800" dirty="0"/>
              <a:t>是一个数组队列，相当于 动态数组。与</a:t>
            </a:r>
            <a:r>
              <a:rPr lang="en-US" altLang="zh-CN" sz="1800" dirty="0"/>
              <a:t>Java</a:t>
            </a:r>
            <a:r>
              <a:rPr lang="zh-CN" altLang="en-US" sz="1800" dirty="0"/>
              <a:t>中的数组相比，它的容量能动态增长</a:t>
            </a:r>
            <a:r>
              <a:rPr lang="zh-CN" altLang="en-US" sz="1800" dirty="0" smtClean="0"/>
              <a:t>。</a:t>
            </a:r>
            <a:endParaRPr lang="en-US" altLang="zh-CN" sz="1800" dirty="0" smtClean="0"/>
          </a:p>
          <a:p>
            <a:pPr algn="l"/>
            <a:endParaRPr lang="en-US" sz="1800" dirty="0"/>
          </a:p>
          <a:p>
            <a:pPr algn="l"/>
            <a:r>
              <a:rPr lang="zh-CN" altLang="en-US" sz="1800" b="1" dirty="0"/>
              <a:t>每个 </a:t>
            </a:r>
            <a:r>
              <a:rPr lang="en-US" altLang="zh-CN" sz="1800" b="1" dirty="0" err="1"/>
              <a:t>ArrayList</a:t>
            </a:r>
            <a:r>
              <a:rPr lang="en-US" altLang="zh-CN" sz="1800" b="1" dirty="0"/>
              <a:t> </a:t>
            </a:r>
            <a:r>
              <a:rPr lang="zh-CN" altLang="en-US" sz="1800" b="1" dirty="0"/>
              <a:t>实例都有一个容量，该容量是指用来存储列表元素的数组的大小。默认初始容量为 </a:t>
            </a:r>
            <a:r>
              <a:rPr lang="en-US" altLang="zh-CN" sz="1800" b="1" dirty="0"/>
              <a:t>10</a:t>
            </a:r>
            <a:r>
              <a:rPr lang="zh-CN" altLang="en-US" sz="1800" b="1" dirty="0"/>
              <a:t>。随着 </a:t>
            </a:r>
            <a:r>
              <a:rPr lang="en-US" altLang="zh-CN" sz="1800" b="1" dirty="0" err="1"/>
              <a:t>ArrayList</a:t>
            </a:r>
            <a:r>
              <a:rPr lang="en-US" altLang="zh-CN" sz="1800" b="1" dirty="0"/>
              <a:t> </a:t>
            </a:r>
            <a:r>
              <a:rPr lang="zh-CN" altLang="en-US" sz="1800" b="1" dirty="0"/>
              <a:t>中元素的增加，它的容量也会不断的自动增长。在每次添加新的元素时，</a:t>
            </a:r>
            <a:r>
              <a:rPr lang="en-US" altLang="zh-CN" sz="1800" b="1" dirty="0" err="1"/>
              <a:t>ArrayList</a:t>
            </a:r>
            <a:r>
              <a:rPr lang="en-US" altLang="zh-CN" sz="1800" b="1" dirty="0"/>
              <a:t> </a:t>
            </a:r>
            <a:r>
              <a:rPr lang="zh-CN" altLang="en-US" sz="1800" b="1" dirty="0"/>
              <a:t>都会检查是否需要进行扩容操</a:t>
            </a:r>
            <a:r>
              <a:rPr lang="zh-CN" altLang="en-US" sz="1800" b="1" dirty="0" smtClean="0"/>
              <a:t>作</a:t>
            </a:r>
            <a:endParaRPr lang="en-US" altLang="zh-CN" sz="1800" b="1" dirty="0" smtClean="0"/>
          </a:p>
          <a:p>
            <a:pPr algn="l"/>
            <a:endParaRPr lang="en-US" sz="1800" b="1" dirty="0"/>
          </a:p>
          <a:p>
            <a:pPr algn="l"/>
            <a:r>
              <a:rPr lang="en-US" altLang="zh-CN" sz="1800" dirty="0" err="1"/>
              <a:t>ArrayList</a:t>
            </a:r>
            <a:r>
              <a:rPr lang="en-US" altLang="zh-CN" sz="1800" dirty="0"/>
              <a:t>()</a:t>
            </a:r>
            <a:r>
              <a:rPr lang="zh-CN" altLang="en-US" sz="1800" dirty="0"/>
              <a:t>：默认构造函数，提供初始容量为 </a:t>
            </a:r>
            <a:r>
              <a:rPr lang="en-US" altLang="zh-CN" sz="1800" dirty="0"/>
              <a:t>10 </a:t>
            </a:r>
            <a:r>
              <a:rPr lang="zh-CN" altLang="en-US" sz="1800" dirty="0"/>
              <a:t>的空列表</a:t>
            </a:r>
            <a:r>
              <a:rPr lang="zh-CN" altLang="en-US" sz="1800" dirty="0" smtClean="0"/>
              <a:t>。</a:t>
            </a:r>
            <a:endParaRPr lang="en-US" altLang="zh-CN" sz="1800" dirty="0" smtClean="0"/>
          </a:p>
          <a:p>
            <a:pPr algn="l"/>
            <a:endParaRPr lang="en-US" sz="1800" b="1" dirty="0"/>
          </a:p>
          <a:p>
            <a:pPr algn="l"/>
            <a:r>
              <a:rPr lang="en-CA" sz="1800" dirty="0"/>
              <a:t>add()</a:t>
            </a:r>
            <a:r>
              <a:rPr lang="zh-CN" altLang="en-US" sz="1800" dirty="0"/>
              <a:t>是添加一个新的元素</a:t>
            </a:r>
            <a:r>
              <a:rPr lang="en-US" altLang="zh-CN" sz="1800" dirty="0"/>
              <a:t>,</a:t>
            </a:r>
            <a:r>
              <a:rPr lang="en-CA" sz="1800" dirty="0"/>
              <a:t>remove()</a:t>
            </a:r>
            <a:r>
              <a:rPr lang="zh-CN" altLang="en-US" sz="1800" dirty="0"/>
              <a:t>删除一个元素</a:t>
            </a:r>
            <a:r>
              <a:rPr lang="en-US" altLang="zh-CN" sz="1800" dirty="0"/>
              <a:t>,</a:t>
            </a:r>
            <a:r>
              <a:rPr lang="en-CA" sz="1800" dirty="0"/>
              <a:t>size()</a:t>
            </a:r>
            <a:r>
              <a:rPr lang="zh-CN" altLang="en-US" sz="1800" dirty="0"/>
              <a:t>获得</a:t>
            </a:r>
            <a:r>
              <a:rPr lang="en-CA" sz="1800" dirty="0" err="1"/>
              <a:t>ArrayList</a:t>
            </a:r>
            <a:r>
              <a:rPr lang="zh-CN" altLang="en-US" sz="1800" dirty="0"/>
              <a:t>的长度。</a:t>
            </a:r>
            <a:r>
              <a:rPr lang="en-CA" sz="1800" dirty="0" err="1"/>
              <a:t>ArrayList</a:t>
            </a:r>
            <a:r>
              <a:rPr lang="zh-CN" altLang="en-US" sz="1800" dirty="0"/>
              <a:t>的下标是从</a:t>
            </a:r>
            <a:r>
              <a:rPr lang="en-US" altLang="zh-CN" sz="1800" dirty="0"/>
              <a:t>0</a:t>
            </a:r>
            <a:r>
              <a:rPr lang="zh-CN" altLang="en-US" sz="1800" dirty="0"/>
              <a:t>开始。</a:t>
            </a:r>
            <a:endParaRPr lang="en-US" sz="1800" b="1" dirty="0" smtClean="0"/>
          </a:p>
          <a:p>
            <a:pPr algn="l"/>
            <a:endParaRPr lang="en-CA" sz="1800" dirty="0"/>
          </a:p>
        </p:txBody>
      </p:sp>
    </p:spTree>
    <p:extLst>
      <p:ext uri="{BB962C8B-B14F-4D97-AF65-F5344CB8AC3E}">
        <p14:creationId xmlns:p14="http://schemas.microsoft.com/office/powerpoint/2010/main" val="799896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我们可以通过”语言“来控制计算机，让计算机为我们做事情，这样的语言就叫做编程语言（</a:t>
            </a:r>
            <a:r>
              <a:rPr lang="en-US" altLang="zh-CN" sz="1800" dirty="0"/>
              <a:t>Programming Language</a:t>
            </a:r>
            <a:r>
              <a:rPr lang="zh-CN" altLang="en-US" sz="1800" dirty="0"/>
              <a:t>）。</a:t>
            </a:r>
          </a:p>
          <a:p>
            <a:pPr algn="l"/>
            <a:r>
              <a:rPr lang="zh-CN" altLang="en-US" sz="1800" dirty="0" smtClean="0"/>
              <a:t>一般来说，编</a:t>
            </a:r>
            <a:r>
              <a:rPr lang="zh-CN" altLang="en-US" sz="1800" dirty="0"/>
              <a:t>程语</a:t>
            </a:r>
            <a:r>
              <a:rPr lang="zh-CN" altLang="en-US" sz="1800" dirty="0" smtClean="0"/>
              <a:t>言有</a:t>
            </a:r>
            <a:r>
              <a:rPr lang="zh-CN" altLang="en-US" sz="1800" dirty="0"/>
              <a:t>固定的格式和词汇，我们必须经过学习才会使用，才能控制计算机。</a:t>
            </a:r>
          </a:p>
          <a:p>
            <a:pPr algn="l"/>
            <a:r>
              <a:rPr lang="zh-CN" altLang="en-US" sz="1800" dirty="0"/>
              <a:t>编程语言有很多种，常用的有</a:t>
            </a:r>
            <a:r>
              <a:rPr lang="en-US" altLang="zh-CN" sz="1800" dirty="0"/>
              <a:t>C</a:t>
            </a:r>
            <a:r>
              <a:rPr lang="zh-CN" altLang="en-US" sz="1800" dirty="0"/>
              <a:t>语言、</a:t>
            </a:r>
            <a:r>
              <a:rPr lang="en-US" altLang="zh-CN" sz="1800" dirty="0"/>
              <a:t>C++</a:t>
            </a:r>
            <a:r>
              <a:rPr lang="zh-CN" altLang="en-US" sz="1800" dirty="0"/>
              <a:t>、</a:t>
            </a:r>
            <a:r>
              <a:rPr lang="en-US" altLang="zh-CN" sz="1800" dirty="0"/>
              <a:t>Java</a:t>
            </a:r>
            <a:r>
              <a:rPr lang="zh-CN" altLang="en-US" sz="1800" dirty="0"/>
              <a:t>、</a:t>
            </a:r>
            <a:r>
              <a:rPr lang="en-US" altLang="zh-CN" sz="1800" dirty="0"/>
              <a:t>C#</a:t>
            </a:r>
            <a:r>
              <a:rPr lang="zh-CN" altLang="en-US" sz="1800" dirty="0"/>
              <a:t>、</a:t>
            </a:r>
            <a:r>
              <a:rPr lang="en-US" altLang="zh-CN" sz="1800" dirty="0"/>
              <a:t>PHP</a:t>
            </a:r>
            <a:r>
              <a:rPr lang="zh-CN" altLang="en-US" sz="1800" dirty="0"/>
              <a:t>、</a:t>
            </a:r>
            <a:r>
              <a:rPr lang="en-US" altLang="zh-CN" sz="1800" dirty="0"/>
              <a:t>JavaScript</a:t>
            </a:r>
            <a:r>
              <a:rPr lang="zh-CN" altLang="en-US" sz="1800" dirty="0"/>
              <a:t>等，每种语言都有自己擅长的方面，例如：</a:t>
            </a:r>
          </a:p>
          <a:p>
            <a:pPr algn="l"/>
            <a:r>
              <a:rPr lang="en-US" altLang="zh-CN" sz="1800" dirty="0"/>
              <a:t>C</a:t>
            </a:r>
            <a:r>
              <a:rPr lang="zh-CN" altLang="en-US" sz="1800" dirty="0"/>
              <a:t>语言和</a:t>
            </a:r>
            <a:r>
              <a:rPr lang="en-US" altLang="zh-CN" sz="1800" dirty="0"/>
              <a:t>C++</a:t>
            </a:r>
            <a:r>
              <a:rPr lang="zh-CN" altLang="en-US" sz="1800" dirty="0"/>
              <a:t>主要用于</a:t>
            </a:r>
            <a:r>
              <a:rPr lang="en-US" altLang="zh-CN" sz="1800" dirty="0"/>
              <a:t>PC</a:t>
            </a:r>
            <a:r>
              <a:rPr lang="zh-CN" altLang="en-US" sz="1800" dirty="0"/>
              <a:t>软件开发、底层开发、单片机和嵌入式系统；</a:t>
            </a:r>
          </a:p>
          <a:p>
            <a:pPr algn="l"/>
            <a:r>
              <a:rPr lang="en-US" altLang="zh-CN" sz="1800" dirty="0"/>
              <a:t>Java</a:t>
            </a:r>
            <a:r>
              <a:rPr lang="zh-CN" altLang="en-US" sz="1800" dirty="0"/>
              <a:t>和</a:t>
            </a:r>
            <a:r>
              <a:rPr lang="en-US" altLang="zh-CN" sz="1800" dirty="0"/>
              <a:t>C#</a:t>
            </a:r>
            <a:r>
              <a:rPr lang="zh-CN" altLang="en-US" sz="1800" dirty="0"/>
              <a:t>不但可以用来开发软件，还可以用来开发网站后台程序；</a:t>
            </a:r>
          </a:p>
          <a:p>
            <a:pPr algn="l"/>
            <a:r>
              <a:rPr lang="en-US" altLang="zh-CN" sz="1800" dirty="0"/>
              <a:t>PHP</a:t>
            </a:r>
            <a:r>
              <a:rPr lang="zh-CN" altLang="en-US" sz="1800" dirty="0"/>
              <a:t>主要用来开发网站后台程序；</a:t>
            </a:r>
          </a:p>
          <a:p>
            <a:pPr algn="l"/>
            <a:r>
              <a:rPr lang="en-US" altLang="zh-CN" sz="1800" dirty="0"/>
              <a:t>JavaScript </a:t>
            </a:r>
            <a:r>
              <a:rPr lang="zh-CN" altLang="en-US" sz="1800" dirty="0"/>
              <a:t>主要负责网站的前端工作（现在也有公司使用 </a:t>
            </a:r>
            <a:r>
              <a:rPr lang="en-US" altLang="zh-CN" sz="1800" dirty="0"/>
              <a:t>Node.js </a:t>
            </a:r>
            <a:r>
              <a:rPr lang="zh-CN" altLang="en-US" sz="1800" dirty="0"/>
              <a:t>开发网站后台）</a:t>
            </a:r>
          </a:p>
          <a:p>
            <a:pPr algn="l"/>
            <a:endParaRPr lang="zh-CN" altLang="en-US" sz="1800" dirty="0"/>
          </a:p>
          <a:p>
            <a:pPr algn="l"/>
            <a:endParaRPr lang="en-CA" sz="1800" dirty="0"/>
          </a:p>
        </p:txBody>
      </p:sp>
    </p:spTree>
    <p:extLst>
      <p:ext uri="{BB962C8B-B14F-4D97-AF65-F5344CB8AC3E}">
        <p14:creationId xmlns:p14="http://schemas.microsoft.com/office/powerpoint/2010/main" val="194069468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err="1"/>
              <a:t>rrayList</a:t>
            </a:r>
            <a:r>
              <a:rPr lang="en-CA" sz="1800" dirty="0"/>
              <a:t> al=new </a:t>
            </a:r>
            <a:r>
              <a:rPr lang="en-CA" sz="1800" dirty="0" err="1"/>
              <a:t>ArrayList</a:t>
            </a:r>
            <a:r>
              <a:rPr lang="en-CA" sz="1800" dirty="0"/>
              <a:t>();</a:t>
            </a:r>
            <a:br>
              <a:rPr lang="en-CA" sz="1800" dirty="0"/>
            </a:br>
            <a:r>
              <a:rPr lang="en-CA" sz="1800" dirty="0"/>
              <a:t>//</a:t>
            </a:r>
            <a:r>
              <a:rPr lang="zh-CN" altLang="en-US" sz="1800" dirty="0"/>
              <a:t>向</a:t>
            </a:r>
            <a:r>
              <a:rPr lang="en-CA" sz="1800" dirty="0"/>
              <a:t>Java</a:t>
            </a:r>
            <a:r>
              <a:rPr lang="zh-CN" altLang="en-US" sz="1800" dirty="0"/>
              <a:t>动态数组中添加数据</a:t>
            </a:r>
            <a:br>
              <a:rPr lang="zh-CN" altLang="en-US" sz="1800" dirty="0"/>
            </a:br>
            <a:r>
              <a:rPr lang="en-CA" sz="1800" dirty="0" err="1"/>
              <a:t>al.add</a:t>
            </a:r>
            <a:r>
              <a:rPr lang="en-CA" sz="1800" dirty="0"/>
              <a:t>("a");</a:t>
            </a:r>
            <a:br>
              <a:rPr lang="en-CA" sz="1800" dirty="0"/>
            </a:br>
            <a:r>
              <a:rPr lang="en-CA" sz="1800" dirty="0" err="1"/>
              <a:t>al.add</a:t>
            </a:r>
            <a:r>
              <a:rPr lang="en-CA" sz="1800" dirty="0"/>
              <a:t>("b");</a:t>
            </a:r>
            <a:br>
              <a:rPr lang="en-CA" sz="1800" dirty="0"/>
            </a:br>
            <a:r>
              <a:rPr lang="en-CA" sz="1800" dirty="0" err="1"/>
              <a:t>al.add</a:t>
            </a:r>
            <a:r>
              <a:rPr lang="en-CA" sz="1800" dirty="0"/>
              <a:t>("c");</a:t>
            </a:r>
            <a:br>
              <a:rPr lang="en-CA" sz="1800" dirty="0"/>
            </a:br>
            <a:r>
              <a:rPr lang="en-CA" sz="1800" dirty="0"/>
              <a:t>//</a:t>
            </a:r>
            <a:r>
              <a:rPr lang="zh-CN" altLang="en-US" sz="1800" dirty="0"/>
              <a:t>输出</a:t>
            </a:r>
            <a:r>
              <a:rPr lang="en-CA" sz="1800" dirty="0"/>
              <a:t>Java</a:t>
            </a:r>
            <a:r>
              <a:rPr lang="zh-CN" altLang="en-US" sz="1800" dirty="0"/>
              <a:t>动态数组</a:t>
            </a:r>
            <a:br>
              <a:rPr lang="zh-CN" altLang="en-US" sz="1800" dirty="0"/>
            </a:br>
            <a:r>
              <a:rPr lang="en-CA" sz="1800" dirty="0"/>
              <a:t>for(</a:t>
            </a:r>
            <a:r>
              <a:rPr lang="en-CA" sz="1800" dirty="0" err="1"/>
              <a:t>int</a:t>
            </a:r>
            <a:r>
              <a:rPr lang="en-CA" sz="1800" dirty="0"/>
              <a:t> </a:t>
            </a:r>
            <a:r>
              <a:rPr lang="en-CA" sz="1800" dirty="0" err="1"/>
              <a:t>i</a:t>
            </a:r>
            <a:r>
              <a:rPr lang="en-CA" sz="1800" dirty="0"/>
              <a:t>=0;i&lt;</a:t>
            </a:r>
            <a:r>
              <a:rPr lang="en-CA" sz="1800" dirty="0" err="1"/>
              <a:t>al.size</a:t>
            </a:r>
            <a:r>
              <a:rPr lang="en-CA" sz="1800" dirty="0"/>
              <a:t>();</a:t>
            </a:r>
            <a:r>
              <a:rPr lang="en-CA" sz="1800" dirty="0" err="1"/>
              <a:t>i</a:t>
            </a:r>
            <a:r>
              <a:rPr lang="en-CA" sz="1800" dirty="0"/>
              <a:t>++)</a:t>
            </a:r>
            <a:br>
              <a:rPr lang="en-CA" sz="1800" dirty="0"/>
            </a:br>
            <a:r>
              <a:rPr lang="en-CA" sz="1800" dirty="0"/>
              <a:t>{</a:t>
            </a:r>
            <a:br>
              <a:rPr lang="en-CA" sz="1800" dirty="0"/>
            </a:br>
            <a:r>
              <a:rPr lang="en-CA" sz="1800" dirty="0"/>
              <a:t>String </a:t>
            </a:r>
            <a:r>
              <a:rPr lang="en-CA" sz="1800" dirty="0" err="1"/>
              <a:t>alEach</a:t>
            </a:r>
            <a:r>
              <a:rPr lang="en-CA" sz="1800" dirty="0"/>
              <a:t>=(String)</a:t>
            </a:r>
            <a:r>
              <a:rPr lang="en-CA" sz="1800" dirty="0" err="1"/>
              <a:t>al.get</a:t>
            </a:r>
            <a:r>
              <a:rPr lang="en-CA" sz="1800" dirty="0"/>
              <a:t>(</a:t>
            </a:r>
            <a:r>
              <a:rPr lang="en-CA" sz="1800" dirty="0" err="1"/>
              <a:t>i</a:t>
            </a:r>
            <a:r>
              <a:rPr lang="en-CA" sz="1800" dirty="0"/>
              <a:t>);</a:t>
            </a:r>
            <a:br>
              <a:rPr lang="en-CA" sz="1800" dirty="0"/>
            </a:br>
            <a:r>
              <a:rPr lang="en-CA" sz="1800" dirty="0" err="1"/>
              <a:t>System.out.println</a:t>
            </a:r>
            <a:r>
              <a:rPr lang="en-CA" sz="1800" dirty="0"/>
              <a:t>(</a:t>
            </a:r>
            <a:r>
              <a:rPr lang="en-CA" sz="1800" dirty="0" err="1"/>
              <a:t>alEach</a:t>
            </a:r>
            <a:r>
              <a:rPr lang="en-CA" sz="1800" dirty="0"/>
              <a:t>);</a:t>
            </a:r>
            <a:br>
              <a:rPr lang="en-CA" sz="1800" dirty="0"/>
            </a:br>
            <a:r>
              <a:rPr lang="en-CA" sz="1800" dirty="0"/>
              <a:t>}</a:t>
            </a:r>
            <a:br>
              <a:rPr lang="en-CA" sz="1800" dirty="0"/>
            </a:br>
            <a:r>
              <a:rPr lang="en-CA" sz="1800" dirty="0"/>
              <a:t>//</a:t>
            </a:r>
            <a:r>
              <a:rPr lang="zh-CN" altLang="en-US" sz="1800" dirty="0"/>
              <a:t>删除数组中的某个元素</a:t>
            </a:r>
            <a:r>
              <a:rPr lang="en-US" altLang="zh-CN" sz="1800" dirty="0"/>
              <a:t>,</a:t>
            </a:r>
            <a:r>
              <a:rPr lang="zh-CN" altLang="en-US" sz="1800" dirty="0"/>
              <a:t>删除第二个元素</a:t>
            </a:r>
            <a:br>
              <a:rPr lang="zh-CN" altLang="en-US" sz="1800" dirty="0"/>
            </a:br>
            <a:r>
              <a:rPr lang="en-CA" sz="1800" dirty="0" err="1"/>
              <a:t>al.remove</a:t>
            </a:r>
            <a:r>
              <a:rPr lang="en-CA" sz="1800" dirty="0"/>
              <a:t>(1);</a:t>
            </a:r>
            <a:br>
              <a:rPr lang="en-CA" sz="1800" dirty="0"/>
            </a:br>
            <a:r>
              <a:rPr lang="en-CA" sz="1800" dirty="0"/>
              <a:t>//</a:t>
            </a:r>
            <a:r>
              <a:rPr lang="zh-CN" altLang="en-US" sz="1800" dirty="0"/>
              <a:t>修改</a:t>
            </a:r>
            <a:r>
              <a:rPr lang="en-CA" sz="1800" dirty="0"/>
              <a:t>Java</a:t>
            </a:r>
            <a:r>
              <a:rPr lang="zh-CN" altLang="en-US" sz="1800" dirty="0"/>
              <a:t>动态数组，把新的元素放到第二个位置</a:t>
            </a:r>
            <a:br>
              <a:rPr lang="zh-CN" altLang="en-US" sz="1800" dirty="0"/>
            </a:br>
            <a:r>
              <a:rPr lang="en-CA" sz="1800" dirty="0" err="1"/>
              <a:t>al.add</a:t>
            </a:r>
            <a:r>
              <a:rPr lang="en-CA" sz="1800" dirty="0"/>
              <a:t>(1,"2");</a:t>
            </a:r>
            <a:br>
              <a:rPr lang="en-CA" sz="1800" dirty="0"/>
            </a:br>
            <a:r>
              <a:rPr lang="en-CA" sz="1800" dirty="0"/>
              <a:t>////</a:t>
            </a:r>
            <a:r>
              <a:rPr lang="zh-CN" altLang="en-US" sz="1800" dirty="0"/>
              <a:t>输出</a:t>
            </a:r>
            <a:r>
              <a:rPr lang="en-CA" sz="1800" dirty="0"/>
              <a:t>Java</a:t>
            </a:r>
            <a:r>
              <a:rPr lang="zh-CN" altLang="en-US" sz="1800" dirty="0"/>
              <a:t>动态数组</a:t>
            </a:r>
            <a:br>
              <a:rPr lang="zh-CN" altLang="en-US" sz="1800" dirty="0"/>
            </a:br>
            <a:r>
              <a:rPr lang="en-CA" sz="1800" dirty="0"/>
              <a:t>for(</a:t>
            </a:r>
            <a:r>
              <a:rPr lang="en-CA" sz="1800" dirty="0" err="1"/>
              <a:t>int</a:t>
            </a:r>
            <a:r>
              <a:rPr lang="en-CA" sz="1800" dirty="0"/>
              <a:t> </a:t>
            </a:r>
            <a:r>
              <a:rPr lang="en-CA" sz="1800" dirty="0" err="1"/>
              <a:t>i</a:t>
            </a:r>
            <a:r>
              <a:rPr lang="en-CA" sz="1800" dirty="0"/>
              <a:t>=0;i&lt;</a:t>
            </a:r>
            <a:r>
              <a:rPr lang="en-CA" sz="1800" dirty="0" err="1"/>
              <a:t>al.size</a:t>
            </a:r>
            <a:r>
              <a:rPr lang="en-CA" sz="1800" dirty="0"/>
              <a:t>();</a:t>
            </a:r>
            <a:r>
              <a:rPr lang="en-CA" sz="1800" dirty="0" err="1"/>
              <a:t>i</a:t>
            </a:r>
            <a:r>
              <a:rPr lang="en-CA" sz="1800" dirty="0"/>
              <a:t>++)</a:t>
            </a:r>
            <a:br>
              <a:rPr lang="en-CA" sz="1800" dirty="0"/>
            </a:br>
            <a:r>
              <a:rPr lang="en-CA" sz="1800" dirty="0"/>
              <a:t>{</a:t>
            </a:r>
            <a:br>
              <a:rPr lang="en-CA" sz="1800" dirty="0"/>
            </a:br>
            <a:r>
              <a:rPr lang="en-CA" sz="1800" dirty="0"/>
              <a:t>String </a:t>
            </a:r>
            <a:r>
              <a:rPr lang="en-CA" sz="1800" dirty="0" err="1"/>
              <a:t>alEach</a:t>
            </a:r>
            <a:r>
              <a:rPr lang="en-CA" sz="1800" dirty="0"/>
              <a:t>=(String)</a:t>
            </a:r>
            <a:r>
              <a:rPr lang="en-CA" sz="1800" dirty="0" err="1"/>
              <a:t>al.get</a:t>
            </a:r>
            <a:r>
              <a:rPr lang="en-CA" sz="1800" dirty="0"/>
              <a:t>(</a:t>
            </a:r>
            <a:r>
              <a:rPr lang="en-CA" sz="1800" dirty="0" err="1"/>
              <a:t>i</a:t>
            </a:r>
            <a:r>
              <a:rPr lang="en-CA" sz="1800" dirty="0"/>
              <a:t>);</a:t>
            </a:r>
            <a:br>
              <a:rPr lang="en-CA" sz="1800" dirty="0"/>
            </a:br>
            <a:r>
              <a:rPr lang="en-CA" sz="1800" dirty="0" err="1"/>
              <a:t>System.out.println</a:t>
            </a:r>
            <a:r>
              <a:rPr lang="en-CA" sz="1800" dirty="0"/>
              <a:t>(</a:t>
            </a:r>
            <a:r>
              <a:rPr lang="en-CA" sz="1800" dirty="0" err="1"/>
              <a:t>alEach</a:t>
            </a:r>
            <a:r>
              <a:rPr lang="en-CA" sz="1800" dirty="0"/>
              <a:t>);</a:t>
            </a:r>
          </a:p>
        </p:txBody>
      </p:sp>
    </p:spTree>
    <p:extLst>
      <p:ext uri="{BB962C8B-B14F-4D97-AF65-F5344CB8AC3E}">
        <p14:creationId xmlns:p14="http://schemas.microsoft.com/office/powerpoint/2010/main" val="81226103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err="1"/>
              <a:t>HashSet</a:t>
            </a:r>
            <a:r>
              <a:rPr lang="en-US" altLang="zh-CN" sz="1800" dirty="0"/>
              <a:t> </a:t>
            </a:r>
            <a:r>
              <a:rPr lang="zh-CN" altLang="en-US" sz="1800" dirty="0"/>
              <a:t>简介</a:t>
            </a:r>
          </a:p>
          <a:p>
            <a:pPr algn="l"/>
            <a:endParaRPr lang="zh-CN" altLang="en-US" sz="1800" dirty="0"/>
          </a:p>
          <a:p>
            <a:pPr algn="l"/>
            <a:r>
              <a:rPr lang="en-US" altLang="zh-CN" sz="1800" dirty="0" err="1"/>
              <a:t>HashSet</a:t>
            </a:r>
            <a:r>
              <a:rPr lang="en-US" altLang="zh-CN" sz="1800" dirty="0"/>
              <a:t> </a:t>
            </a:r>
            <a:r>
              <a:rPr lang="zh-CN" altLang="en-US" sz="1800" dirty="0"/>
              <a:t>是</a:t>
            </a:r>
            <a:r>
              <a:rPr lang="zh-CN" altLang="en-US" sz="1800" dirty="0" smtClean="0"/>
              <a:t>一个</a:t>
            </a:r>
            <a:r>
              <a:rPr lang="zh-CN" altLang="en-US" sz="1800" dirty="0"/>
              <a:t>没有重复元素的集</a:t>
            </a:r>
            <a:r>
              <a:rPr lang="zh-CN" altLang="en-US" sz="1800" dirty="0" smtClean="0"/>
              <a:t>合</a:t>
            </a:r>
            <a:r>
              <a:rPr lang="en-US" altLang="zh-CN" sz="1800" dirty="0" smtClean="0"/>
              <a:t>,</a:t>
            </a:r>
            <a:r>
              <a:rPr lang="zh-CN" altLang="en-US" sz="1800" dirty="0" smtClean="0"/>
              <a:t>不保</a:t>
            </a:r>
            <a:r>
              <a:rPr lang="zh-CN" altLang="en-US" sz="1800" dirty="0"/>
              <a:t>证元素的顺序，而且</a:t>
            </a:r>
            <a:r>
              <a:rPr lang="en-US" altLang="zh-CN" sz="1800" dirty="0" err="1"/>
              <a:t>HashSet</a:t>
            </a:r>
            <a:r>
              <a:rPr lang="zh-CN" altLang="en-US" sz="1800" dirty="0"/>
              <a:t>允许使用 </a:t>
            </a:r>
            <a:r>
              <a:rPr lang="en-US" altLang="zh-CN" sz="1800" dirty="0"/>
              <a:t>null </a:t>
            </a:r>
            <a:r>
              <a:rPr lang="zh-CN" altLang="en-US" sz="1800" dirty="0"/>
              <a:t>元素</a:t>
            </a:r>
            <a:r>
              <a:rPr lang="zh-CN" altLang="en-US" sz="1800" dirty="0" smtClean="0"/>
              <a:t>。</a:t>
            </a:r>
            <a:endParaRPr lang="en-US" altLang="zh-CN" sz="1800" dirty="0" smtClean="0"/>
          </a:p>
          <a:p>
            <a:pPr algn="l"/>
            <a:r>
              <a:rPr lang="en-CA" sz="1800" b="1" dirty="0" err="1"/>
              <a:t>HashSet</a:t>
            </a:r>
            <a:r>
              <a:rPr lang="zh-CN" altLang="en-US" sz="1800" b="1" dirty="0"/>
              <a:t>的主要</a:t>
            </a:r>
            <a:r>
              <a:rPr lang="en-CA" sz="1800" b="1" dirty="0"/>
              <a:t>API</a:t>
            </a:r>
            <a:endParaRPr lang="en-US" sz="1800" dirty="0"/>
          </a:p>
          <a:p>
            <a:pPr algn="l"/>
            <a:endParaRPr lang="en-US" sz="1800" dirty="0" smtClean="0"/>
          </a:p>
          <a:p>
            <a:pPr algn="l"/>
            <a:r>
              <a:rPr lang="en-CA" sz="1800" dirty="0" err="1"/>
              <a:t>boolean</a:t>
            </a:r>
            <a:r>
              <a:rPr lang="en-CA" sz="1800" dirty="0"/>
              <a:t>         add(E object)</a:t>
            </a:r>
          </a:p>
          <a:p>
            <a:pPr algn="l"/>
            <a:r>
              <a:rPr lang="en-CA" sz="1800" dirty="0"/>
              <a:t>void            clear()</a:t>
            </a:r>
          </a:p>
          <a:p>
            <a:pPr algn="l"/>
            <a:r>
              <a:rPr lang="en-CA" sz="1800" dirty="0"/>
              <a:t>Object          clone()</a:t>
            </a:r>
          </a:p>
          <a:p>
            <a:pPr algn="l"/>
            <a:r>
              <a:rPr lang="en-CA" sz="1800" dirty="0" err="1"/>
              <a:t>boolean</a:t>
            </a:r>
            <a:r>
              <a:rPr lang="en-CA" sz="1800" dirty="0"/>
              <a:t>         contains(Object object)</a:t>
            </a:r>
          </a:p>
          <a:p>
            <a:pPr algn="l"/>
            <a:r>
              <a:rPr lang="en-CA" sz="1800" dirty="0" err="1"/>
              <a:t>boolean</a:t>
            </a:r>
            <a:r>
              <a:rPr lang="en-CA" sz="1800" dirty="0"/>
              <a:t>         </a:t>
            </a:r>
            <a:r>
              <a:rPr lang="en-CA" sz="1800" dirty="0" err="1"/>
              <a:t>isEmpty</a:t>
            </a:r>
            <a:r>
              <a:rPr lang="en-CA" sz="1800" dirty="0"/>
              <a:t>()</a:t>
            </a:r>
          </a:p>
          <a:p>
            <a:pPr algn="l"/>
            <a:r>
              <a:rPr lang="en-CA" sz="1800" dirty="0"/>
              <a:t>Iterator&lt;E&gt;     iterator()</a:t>
            </a:r>
          </a:p>
          <a:p>
            <a:pPr algn="l"/>
            <a:r>
              <a:rPr lang="en-CA" sz="1800" dirty="0" err="1"/>
              <a:t>boolean</a:t>
            </a:r>
            <a:r>
              <a:rPr lang="en-CA" sz="1800" dirty="0"/>
              <a:t>         remove(Object object)</a:t>
            </a:r>
          </a:p>
          <a:p>
            <a:pPr algn="l"/>
            <a:r>
              <a:rPr lang="en-CA" sz="1800" dirty="0" err="1"/>
              <a:t>int</a:t>
            </a:r>
            <a:r>
              <a:rPr lang="en-CA" sz="1800" dirty="0"/>
              <a:t>             size()</a:t>
            </a:r>
          </a:p>
        </p:txBody>
      </p:sp>
    </p:spTree>
    <p:extLst>
      <p:ext uri="{BB962C8B-B14F-4D97-AF65-F5344CB8AC3E}">
        <p14:creationId xmlns:p14="http://schemas.microsoft.com/office/powerpoint/2010/main" val="207832566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altLang="zh-CN" sz="1800" dirty="0" err="1"/>
              <a:t>HashMap</a:t>
            </a:r>
            <a:r>
              <a:rPr lang="en-CA" altLang="zh-CN" sz="1800" dirty="0"/>
              <a:t> </a:t>
            </a:r>
            <a:r>
              <a:rPr lang="zh-CN" altLang="en-US" sz="1800" dirty="0"/>
              <a:t>是一个散列表，它存储的内容是键值对</a:t>
            </a:r>
            <a:r>
              <a:rPr lang="en-US" altLang="zh-CN" sz="1800" dirty="0"/>
              <a:t>(</a:t>
            </a:r>
            <a:r>
              <a:rPr lang="en-CA" altLang="zh-CN" sz="1800" dirty="0"/>
              <a:t>key-value)</a:t>
            </a:r>
            <a:r>
              <a:rPr lang="zh-CN" altLang="en-US" sz="1800" dirty="0"/>
              <a:t>映射</a:t>
            </a:r>
            <a:r>
              <a:rPr lang="zh-CN" altLang="en-US" sz="1800" dirty="0" smtClean="0"/>
              <a:t>。</a:t>
            </a:r>
            <a:endParaRPr lang="en-US" altLang="zh-CN" sz="1800" dirty="0" smtClean="0"/>
          </a:p>
          <a:p>
            <a:pPr algn="l"/>
            <a:endParaRPr lang="en-US" sz="1800" dirty="0"/>
          </a:p>
          <a:p>
            <a:pPr algn="l"/>
            <a:r>
              <a:rPr lang="en-CA" sz="1800" dirty="0" err="1"/>
              <a:t>containsKey</a:t>
            </a:r>
            <a:r>
              <a:rPr lang="en-CA" sz="1800" dirty="0"/>
              <a:t>() </a:t>
            </a:r>
            <a:r>
              <a:rPr lang="zh-CN" altLang="en-US" sz="1800" dirty="0"/>
              <a:t>的作用是</a:t>
            </a:r>
            <a:r>
              <a:rPr lang="zh-CN" altLang="en-US" sz="1800" b="1" dirty="0"/>
              <a:t>判断</a:t>
            </a:r>
            <a:r>
              <a:rPr lang="en-CA" sz="1800" b="1" dirty="0" err="1"/>
              <a:t>HashMap</a:t>
            </a:r>
            <a:r>
              <a:rPr lang="zh-CN" altLang="en-US" sz="1800" b="1" dirty="0"/>
              <a:t>是否包含</a:t>
            </a:r>
            <a:r>
              <a:rPr lang="en-CA" sz="1800" b="1" dirty="0"/>
              <a:t>key</a:t>
            </a:r>
            <a:r>
              <a:rPr lang="en-CA" sz="1800" dirty="0" smtClean="0"/>
              <a:t>。</a:t>
            </a:r>
          </a:p>
          <a:p>
            <a:pPr algn="l"/>
            <a:endParaRPr lang="en-US" sz="1800" dirty="0" smtClean="0"/>
          </a:p>
          <a:p>
            <a:pPr algn="l"/>
            <a:endParaRPr lang="en-US" sz="1800" dirty="0"/>
          </a:p>
          <a:p>
            <a:pPr algn="l"/>
            <a:endParaRPr lang="en-US" sz="1800" dirty="0" smtClean="0"/>
          </a:p>
          <a:p>
            <a:pPr algn="l"/>
            <a:endParaRPr lang="en-US" sz="1800" dirty="0"/>
          </a:p>
          <a:p>
            <a:pPr algn="l"/>
            <a:r>
              <a:rPr lang="en-CA" sz="1800" dirty="0"/>
              <a:t>put() </a:t>
            </a:r>
            <a:r>
              <a:rPr lang="zh-CN" altLang="en-US" sz="1800" dirty="0"/>
              <a:t>的作用是</a:t>
            </a:r>
            <a:r>
              <a:rPr lang="zh-CN" altLang="en-US" sz="1800" b="1" dirty="0"/>
              <a:t>对外提供接口，让</a:t>
            </a:r>
            <a:r>
              <a:rPr lang="en-CA" sz="1800" b="1" dirty="0" err="1"/>
              <a:t>HashMap</a:t>
            </a:r>
            <a:r>
              <a:rPr lang="zh-CN" altLang="en-US" sz="1800" b="1" dirty="0"/>
              <a:t>对象可以通过</a:t>
            </a:r>
            <a:r>
              <a:rPr lang="en-CA" sz="1800" b="1" dirty="0"/>
              <a:t>put()</a:t>
            </a:r>
            <a:r>
              <a:rPr lang="zh-CN" altLang="en-US" sz="1800" b="1" dirty="0"/>
              <a:t>将“</a:t>
            </a:r>
            <a:r>
              <a:rPr lang="en-CA" sz="1800" b="1" dirty="0"/>
              <a:t>key-value”</a:t>
            </a:r>
            <a:r>
              <a:rPr lang="zh-CN" altLang="en-US" sz="1800" b="1" dirty="0"/>
              <a:t>添加到</a:t>
            </a:r>
            <a:r>
              <a:rPr lang="en-CA" sz="1800" b="1" dirty="0" err="1"/>
              <a:t>HashMap</a:t>
            </a:r>
            <a:r>
              <a:rPr lang="zh-CN" altLang="en-US" sz="1800" b="1" dirty="0"/>
              <a:t>中</a:t>
            </a:r>
            <a:r>
              <a:rPr lang="zh-CN" altLang="en-US" sz="1800" dirty="0" smtClean="0"/>
              <a:t>。</a:t>
            </a:r>
            <a:endParaRPr lang="en-US" altLang="zh-CN" sz="1800" dirty="0" smtClean="0"/>
          </a:p>
          <a:p>
            <a:pPr algn="l"/>
            <a:endParaRPr lang="en-US" sz="1800" dirty="0"/>
          </a:p>
          <a:p>
            <a:pPr algn="l"/>
            <a:endParaRPr lang="en-US" sz="1800" dirty="0" smtClean="0"/>
          </a:p>
          <a:p>
            <a:pPr algn="l"/>
            <a:endParaRPr lang="en-US" sz="1800" dirty="0"/>
          </a:p>
          <a:p>
            <a:pPr algn="l"/>
            <a:endParaRPr lang="en-US" sz="1800" dirty="0" smtClean="0"/>
          </a:p>
          <a:p>
            <a:pPr algn="l"/>
            <a:r>
              <a:rPr lang="en-US" altLang="zh-CN" sz="1800" dirty="0"/>
              <a:t>get() </a:t>
            </a:r>
            <a:r>
              <a:rPr lang="zh-CN" altLang="en-US" sz="1800" dirty="0"/>
              <a:t>的作用是</a:t>
            </a:r>
            <a:r>
              <a:rPr lang="zh-CN" altLang="en-US" sz="1800" b="1" dirty="0"/>
              <a:t>获取</a:t>
            </a:r>
            <a:r>
              <a:rPr lang="en-US" altLang="zh-CN" sz="1800" b="1" dirty="0"/>
              <a:t>key</a:t>
            </a:r>
            <a:r>
              <a:rPr lang="zh-CN" altLang="en-US" sz="1800" b="1" dirty="0"/>
              <a:t>对应的</a:t>
            </a:r>
            <a:r>
              <a:rPr lang="en-US" altLang="zh-CN" sz="1800" b="1" dirty="0"/>
              <a:t>value</a:t>
            </a:r>
            <a:r>
              <a:rPr lang="zh-CN" altLang="en-US" sz="1800" dirty="0"/>
              <a:t>，它的实现代码如下：</a:t>
            </a:r>
            <a:endParaRPr lang="en-US" sz="1800" dirty="0"/>
          </a:p>
          <a:p>
            <a:pPr algn="l"/>
            <a:endParaRPr lang="en-US" sz="1800" dirty="0" smtClean="0"/>
          </a:p>
          <a:p>
            <a:pPr algn="l"/>
            <a:endParaRPr lang="en-US" sz="1800" dirty="0"/>
          </a:p>
          <a:p>
            <a:pPr algn="l"/>
            <a:endParaRPr lang="en-US" sz="1800" dirty="0" smtClean="0"/>
          </a:p>
          <a:p>
            <a:pPr algn="l"/>
            <a:endParaRPr lang="en-CA" sz="1800" dirty="0"/>
          </a:p>
        </p:txBody>
      </p:sp>
    </p:spTree>
    <p:extLst>
      <p:ext uri="{BB962C8B-B14F-4D97-AF65-F5344CB8AC3E}">
        <p14:creationId xmlns:p14="http://schemas.microsoft.com/office/powerpoint/2010/main" val="72943944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 </a:t>
            </a:r>
            <a:r>
              <a:rPr lang="zh-CN" altLang="en-US" sz="1800" dirty="0"/>
              <a:t>假设</a:t>
            </a:r>
            <a:r>
              <a:rPr lang="en-CA" altLang="zh-CN" sz="1800" dirty="0"/>
              <a:t>map</a:t>
            </a:r>
            <a:r>
              <a:rPr lang="zh-CN" altLang="en-US" sz="1800" dirty="0"/>
              <a:t>是</a:t>
            </a:r>
            <a:r>
              <a:rPr lang="en-CA" altLang="zh-CN" sz="1800" dirty="0" err="1"/>
              <a:t>HashMap</a:t>
            </a:r>
            <a:r>
              <a:rPr lang="zh-CN" altLang="en-US" sz="1800" dirty="0"/>
              <a:t>对象</a:t>
            </a:r>
          </a:p>
          <a:p>
            <a:pPr algn="l"/>
            <a:r>
              <a:rPr lang="en-US" altLang="zh-CN" sz="1800" dirty="0"/>
              <a:t>// </a:t>
            </a:r>
            <a:r>
              <a:rPr lang="en-CA" altLang="zh-CN" sz="1800" dirty="0"/>
              <a:t>map</a:t>
            </a:r>
            <a:r>
              <a:rPr lang="zh-CN" altLang="en-US" sz="1800" dirty="0"/>
              <a:t>中的</a:t>
            </a:r>
            <a:r>
              <a:rPr lang="en-CA" altLang="zh-CN" sz="1800" dirty="0"/>
              <a:t>key</a:t>
            </a:r>
            <a:r>
              <a:rPr lang="zh-CN" altLang="en-US" sz="1800" dirty="0"/>
              <a:t>是</a:t>
            </a:r>
            <a:r>
              <a:rPr lang="en-CA" altLang="zh-CN" sz="1800" dirty="0"/>
              <a:t>String</a:t>
            </a:r>
            <a:r>
              <a:rPr lang="zh-CN" altLang="en-US" sz="1800" dirty="0"/>
              <a:t>类型，</a:t>
            </a:r>
            <a:r>
              <a:rPr lang="en-CA" altLang="zh-CN" sz="1800" dirty="0"/>
              <a:t>value</a:t>
            </a:r>
            <a:r>
              <a:rPr lang="zh-CN" altLang="en-US" sz="1800" dirty="0"/>
              <a:t>是</a:t>
            </a:r>
            <a:r>
              <a:rPr lang="en-CA" altLang="zh-CN" sz="1800" dirty="0"/>
              <a:t>Integer</a:t>
            </a:r>
            <a:r>
              <a:rPr lang="zh-CN" altLang="en-US" sz="1800" dirty="0"/>
              <a:t>类型</a:t>
            </a:r>
          </a:p>
          <a:p>
            <a:pPr algn="l"/>
            <a:r>
              <a:rPr lang="en-CA" altLang="zh-CN" sz="1800" dirty="0"/>
              <a:t>Integer </a:t>
            </a:r>
            <a:r>
              <a:rPr lang="en-CA" altLang="zh-CN" sz="1800" dirty="0" err="1"/>
              <a:t>integ</a:t>
            </a:r>
            <a:r>
              <a:rPr lang="en-CA" altLang="zh-CN" sz="1800" dirty="0"/>
              <a:t> = null;</a:t>
            </a:r>
          </a:p>
          <a:p>
            <a:pPr algn="l"/>
            <a:r>
              <a:rPr lang="en-CA" altLang="zh-CN" sz="1800" dirty="0"/>
              <a:t>Iterator </a:t>
            </a:r>
            <a:r>
              <a:rPr lang="en-CA" altLang="zh-CN" sz="1800" dirty="0" err="1"/>
              <a:t>iter</a:t>
            </a:r>
            <a:r>
              <a:rPr lang="en-CA" altLang="zh-CN" sz="1800" dirty="0"/>
              <a:t> = </a:t>
            </a:r>
            <a:r>
              <a:rPr lang="en-CA" altLang="zh-CN" sz="1800" dirty="0" err="1"/>
              <a:t>map.entrySet</a:t>
            </a:r>
            <a:r>
              <a:rPr lang="en-CA" altLang="zh-CN" sz="1800" dirty="0"/>
              <a:t>().iterator();</a:t>
            </a:r>
          </a:p>
          <a:p>
            <a:pPr algn="l"/>
            <a:r>
              <a:rPr lang="en-CA" altLang="zh-CN" sz="1800" dirty="0"/>
              <a:t>while(</a:t>
            </a:r>
            <a:r>
              <a:rPr lang="en-CA" altLang="zh-CN" sz="1800" dirty="0" err="1"/>
              <a:t>iter.hasNext</a:t>
            </a:r>
            <a:r>
              <a:rPr lang="en-CA" altLang="zh-CN" sz="1800" dirty="0"/>
              <a:t>()) {</a:t>
            </a:r>
          </a:p>
          <a:p>
            <a:pPr algn="l"/>
            <a:r>
              <a:rPr lang="en-CA" altLang="zh-CN" sz="1800" dirty="0"/>
              <a:t>    </a:t>
            </a:r>
            <a:r>
              <a:rPr lang="en-CA" altLang="zh-CN" sz="1800" dirty="0" err="1"/>
              <a:t>Map.Entry</a:t>
            </a:r>
            <a:r>
              <a:rPr lang="en-CA" altLang="zh-CN" sz="1800" dirty="0"/>
              <a:t> entry = (</a:t>
            </a:r>
            <a:r>
              <a:rPr lang="en-CA" altLang="zh-CN" sz="1800" dirty="0" err="1"/>
              <a:t>Map.Entry</a:t>
            </a:r>
            <a:r>
              <a:rPr lang="en-CA" altLang="zh-CN" sz="1800" dirty="0"/>
              <a:t>)</a:t>
            </a:r>
            <a:r>
              <a:rPr lang="en-CA" altLang="zh-CN" sz="1800" dirty="0" err="1"/>
              <a:t>iter.next</a:t>
            </a:r>
            <a:r>
              <a:rPr lang="en-CA" altLang="zh-CN" sz="1800" dirty="0"/>
              <a:t>();</a:t>
            </a:r>
          </a:p>
          <a:p>
            <a:pPr algn="l"/>
            <a:r>
              <a:rPr lang="en-CA" altLang="zh-CN" sz="1800" dirty="0"/>
              <a:t>    // </a:t>
            </a:r>
            <a:r>
              <a:rPr lang="zh-CN" altLang="en-US" sz="1800" dirty="0"/>
              <a:t>获取</a:t>
            </a:r>
            <a:r>
              <a:rPr lang="en-CA" altLang="zh-CN" sz="1800" dirty="0"/>
              <a:t>key</a:t>
            </a:r>
          </a:p>
          <a:p>
            <a:pPr algn="l"/>
            <a:r>
              <a:rPr lang="en-CA" altLang="zh-CN" sz="1800" dirty="0"/>
              <a:t>    key = (String)</a:t>
            </a:r>
            <a:r>
              <a:rPr lang="en-CA" altLang="zh-CN" sz="1800" dirty="0" err="1"/>
              <a:t>entry.getKey</a:t>
            </a:r>
            <a:r>
              <a:rPr lang="en-CA" altLang="zh-CN" sz="1800" dirty="0"/>
              <a:t>();</a:t>
            </a:r>
          </a:p>
          <a:p>
            <a:pPr algn="l"/>
            <a:r>
              <a:rPr lang="en-CA" altLang="zh-CN" sz="1800" dirty="0"/>
              <a:t>        // </a:t>
            </a:r>
            <a:r>
              <a:rPr lang="zh-CN" altLang="en-US" sz="1800" dirty="0"/>
              <a:t>获取</a:t>
            </a:r>
            <a:r>
              <a:rPr lang="en-CA" altLang="zh-CN" sz="1800" dirty="0"/>
              <a:t>value</a:t>
            </a:r>
          </a:p>
          <a:p>
            <a:pPr algn="l"/>
            <a:r>
              <a:rPr lang="en-CA" altLang="zh-CN" sz="1800" dirty="0"/>
              <a:t>    </a:t>
            </a:r>
            <a:r>
              <a:rPr lang="en-CA" altLang="zh-CN" sz="1800" dirty="0" err="1"/>
              <a:t>integ</a:t>
            </a:r>
            <a:r>
              <a:rPr lang="en-CA" altLang="zh-CN" sz="1800" dirty="0"/>
              <a:t> = (Integer)</a:t>
            </a:r>
            <a:r>
              <a:rPr lang="en-CA" altLang="zh-CN" sz="1800" dirty="0" err="1"/>
              <a:t>entry.getValue</a:t>
            </a:r>
            <a:r>
              <a:rPr lang="en-CA" altLang="zh-CN" sz="1800" dirty="0"/>
              <a:t>();</a:t>
            </a:r>
          </a:p>
          <a:p>
            <a:pPr algn="l"/>
            <a:r>
              <a:rPr lang="en-CA" altLang="zh-CN" sz="1800" dirty="0"/>
              <a:t>}</a:t>
            </a:r>
            <a:endParaRPr lang="en-CA" sz="1800" dirty="0"/>
          </a:p>
        </p:txBody>
      </p:sp>
    </p:spTree>
    <p:extLst>
      <p:ext uri="{BB962C8B-B14F-4D97-AF65-F5344CB8AC3E}">
        <p14:creationId xmlns:p14="http://schemas.microsoft.com/office/powerpoint/2010/main" val="72829441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fontScale="92500" lnSpcReduction="20000"/>
          </a:bodyPr>
          <a:lstStyle/>
          <a:p>
            <a:pPr algn="l"/>
            <a:r>
              <a:rPr lang="en-US" altLang="zh-CN" sz="1800" dirty="0" smtClean="0"/>
              <a:t>L</a:t>
            </a:r>
            <a:r>
              <a:rPr lang="en-CA" sz="1800" dirty="0" err="1" smtClean="0"/>
              <a:t>ist</a:t>
            </a:r>
            <a:r>
              <a:rPr lang="zh-CN" altLang="en-US" sz="1800" dirty="0"/>
              <a:t>转</a:t>
            </a:r>
            <a:r>
              <a:rPr lang="en-CA" sz="1800" dirty="0"/>
              <a:t>Set                                                                                   </a:t>
            </a:r>
          </a:p>
          <a:p>
            <a:pPr algn="l"/>
            <a:r>
              <a:rPr lang="en-CA" sz="1800" dirty="0" smtClean="0"/>
              <a:t>Set </a:t>
            </a:r>
            <a:r>
              <a:rPr lang="en-CA" sz="1800" dirty="0" err="1"/>
              <a:t>set</a:t>
            </a:r>
            <a:r>
              <a:rPr lang="en-CA" sz="1800" dirty="0"/>
              <a:t> = new </a:t>
            </a:r>
            <a:r>
              <a:rPr lang="en-CA" sz="1800" dirty="0" err="1"/>
              <a:t>HashSet</a:t>
            </a:r>
            <a:r>
              <a:rPr lang="en-CA" sz="1800" dirty="0"/>
              <a:t>(new </a:t>
            </a:r>
            <a:r>
              <a:rPr lang="en-CA" sz="1800" dirty="0" err="1"/>
              <a:t>ArrayList</a:t>
            </a:r>
            <a:r>
              <a:rPr lang="en-CA" sz="1800" dirty="0"/>
              <a:t>());</a:t>
            </a:r>
          </a:p>
          <a:p>
            <a:pPr algn="l"/>
            <a:r>
              <a:rPr lang="en-CA" sz="1800" dirty="0"/>
              <a:t>Set</a:t>
            </a:r>
            <a:r>
              <a:rPr lang="zh-CN" altLang="en-US" sz="1800" dirty="0"/>
              <a:t>转</a:t>
            </a:r>
            <a:r>
              <a:rPr lang="en-CA" sz="1800" dirty="0"/>
              <a:t>List                                                                                   </a:t>
            </a:r>
          </a:p>
          <a:p>
            <a:pPr algn="l"/>
            <a:r>
              <a:rPr lang="en-CA" sz="1800" dirty="0" smtClean="0"/>
              <a:t>List </a:t>
            </a:r>
            <a:r>
              <a:rPr lang="en-CA" sz="1800" dirty="0" err="1"/>
              <a:t>list</a:t>
            </a:r>
            <a:r>
              <a:rPr lang="en-CA" sz="1800" dirty="0"/>
              <a:t> = new </a:t>
            </a:r>
            <a:r>
              <a:rPr lang="en-CA" sz="1800" dirty="0" err="1"/>
              <a:t>ArrayList</a:t>
            </a:r>
            <a:r>
              <a:rPr lang="en-CA" sz="1800" dirty="0"/>
              <a:t>(new </a:t>
            </a:r>
            <a:r>
              <a:rPr lang="en-CA" sz="1800" dirty="0" err="1"/>
              <a:t>HashSet</a:t>
            </a:r>
            <a:r>
              <a:rPr lang="en-CA" sz="1800" dirty="0"/>
              <a:t>());</a:t>
            </a:r>
          </a:p>
          <a:p>
            <a:pPr algn="l"/>
            <a:r>
              <a:rPr lang="zh-CN" altLang="en-US" sz="1800" dirty="0"/>
              <a:t>数组转为</a:t>
            </a:r>
            <a:r>
              <a:rPr lang="en-CA" sz="1800" dirty="0"/>
              <a:t>List                                                                                </a:t>
            </a:r>
          </a:p>
          <a:p>
            <a:pPr algn="l"/>
            <a:r>
              <a:rPr lang="en-CA" sz="1800" dirty="0" smtClean="0"/>
              <a:t>List </a:t>
            </a:r>
            <a:r>
              <a:rPr lang="en-CA" sz="1800" dirty="0" err="1"/>
              <a:t>arr</a:t>
            </a:r>
            <a:r>
              <a:rPr lang="en-CA" sz="1800" dirty="0"/>
              <a:t> = </a:t>
            </a:r>
            <a:r>
              <a:rPr lang="en-CA" sz="1800" dirty="0" err="1"/>
              <a:t>Arrays.asList</a:t>
            </a:r>
            <a:r>
              <a:rPr lang="en-CA" sz="1800" dirty="0"/>
              <a:t>("1", "2", "3");</a:t>
            </a:r>
          </a:p>
          <a:p>
            <a:pPr algn="l"/>
            <a:r>
              <a:rPr lang="en-CA" sz="1800" dirty="0"/>
              <a:t>//</a:t>
            </a:r>
            <a:r>
              <a:rPr lang="zh-CN" altLang="en-US" sz="1800" dirty="0"/>
              <a:t>或者</a:t>
            </a:r>
          </a:p>
          <a:p>
            <a:pPr algn="l"/>
            <a:r>
              <a:rPr lang="en-CA" sz="1800" dirty="0"/>
              <a:t>String[] </a:t>
            </a:r>
            <a:r>
              <a:rPr lang="en-CA" sz="1800" dirty="0" err="1"/>
              <a:t>arr</a:t>
            </a:r>
            <a:r>
              <a:rPr lang="en-CA" sz="1800" dirty="0"/>
              <a:t> = {"1", "2"};</a:t>
            </a:r>
          </a:p>
          <a:p>
            <a:pPr algn="l"/>
            <a:r>
              <a:rPr lang="en-CA" sz="1800" dirty="0"/>
              <a:t>List </a:t>
            </a:r>
            <a:r>
              <a:rPr lang="en-CA" sz="1800" dirty="0" err="1"/>
              <a:t>list</a:t>
            </a:r>
            <a:r>
              <a:rPr lang="en-CA" sz="1800" dirty="0"/>
              <a:t> = </a:t>
            </a:r>
            <a:r>
              <a:rPr lang="en-CA" sz="1800" dirty="0" err="1"/>
              <a:t>Arrays.asList</a:t>
            </a:r>
            <a:r>
              <a:rPr lang="en-CA" sz="1800" dirty="0"/>
              <a:t>(</a:t>
            </a:r>
            <a:r>
              <a:rPr lang="en-CA" sz="1800" dirty="0" err="1"/>
              <a:t>arr</a:t>
            </a:r>
            <a:r>
              <a:rPr lang="en-CA" sz="1800" dirty="0"/>
              <a:t>);</a:t>
            </a:r>
          </a:p>
          <a:p>
            <a:pPr algn="l"/>
            <a:r>
              <a:rPr lang="zh-CN" altLang="en-US" sz="1800" dirty="0"/>
              <a:t>数组转为</a:t>
            </a:r>
            <a:r>
              <a:rPr lang="en-CA" sz="1800" dirty="0"/>
              <a:t>Set                                                                                 </a:t>
            </a:r>
          </a:p>
          <a:p>
            <a:pPr algn="l"/>
            <a:r>
              <a:rPr lang="en-CA" sz="1800" dirty="0" err="1" smtClean="0"/>
              <a:t>int</a:t>
            </a:r>
            <a:r>
              <a:rPr lang="en-CA" sz="1800" dirty="0"/>
              <a:t>[] </a:t>
            </a:r>
            <a:r>
              <a:rPr lang="en-CA" sz="1800" dirty="0" err="1"/>
              <a:t>arr</a:t>
            </a:r>
            <a:r>
              <a:rPr lang="en-CA" sz="1800" dirty="0"/>
              <a:t> = { 1, 2, 3 };</a:t>
            </a:r>
          </a:p>
          <a:p>
            <a:pPr algn="l"/>
            <a:r>
              <a:rPr lang="en-CA" sz="1800" dirty="0"/>
              <a:t>Set </a:t>
            </a:r>
            <a:r>
              <a:rPr lang="en-CA" sz="1800" dirty="0" err="1"/>
              <a:t>set</a:t>
            </a:r>
            <a:r>
              <a:rPr lang="en-CA" sz="1800" dirty="0"/>
              <a:t> = new </a:t>
            </a:r>
            <a:r>
              <a:rPr lang="en-CA" sz="1800" dirty="0" err="1"/>
              <a:t>HashSet</a:t>
            </a:r>
            <a:r>
              <a:rPr lang="en-CA" sz="1800" dirty="0"/>
              <a:t>(</a:t>
            </a:r>
            <a:r>
              <a:rPr lang="en-CA" sz="1800" dirty="0" err="1"/>
              <a:t>Arrays.asList</a:t>
            </a:r>
            <a:r>
              <a:rPr lang="en-CA" sz="1800" dirty="0"/>
              <a:t>(</a:t>
            </a:r>
            <a:r>
              <a:rPr lang="en-CA" sz="1800" dirty="0" err="1"/>
              <a:t>arr</a:t>
            </a:r>
            <a:r>
              <a:rPr lang="en-CA" sz="1800" dirty="0"/>
              <a:t>));</a:t>
            </a:r>
          </a:p>
          <a:p>
            <a:pPr algn="l"/>
            <a:r>
              <a:rPr lang="en-CA" sz="1800" dirty="0"/>
              <a:t>Map</a:t>
            </a:r>
            <a:r>
              <a:rPr lang="zh-CN" altLang="en-US" sz="1800" dirty="0"/>
              <a:t>的值转化为</a:t>
            </a:r>
            <a:r>
              <a:rPr lang="en-CA" sz="1800" dirty="0"/>
              <a:t>List                                                                      </a:t>
            </a:r>
          </a:p>
          <a:p>
            <a:pPr algn="l"/>
            <a:r>
              <a:rPr lang="en-CA" sz="1800" dirty="0" smtClean="0"/>
              <a:t>List </a:t>
            </a:r>
            <a:r>
              <a:rPr lang="en-CA" sz="1800" dirty="0" err="1"/>
              <a:t>list</a:t>
            </a:r>
            <a:r>
              <a:rPr lang="en-CA" sz="1800" dirty="0"/>
              <a:t> = new </a:t>
            </a:r>
            <a:r>
              <a:rPr lang="en-CA" sz="1800" dirty="0" err="1"/>
              <a:t>ArrayList</a:t>
            </a:r>
            <a:r>
              <a:rPr lang="en-CA" sz="1800" dirty="0"/>
              <a:t>(</a:t>
            </a:r>
            <a:r>
              <a:rPr lang="en-CA" sz="1800" dirty="0" err="1"/>
              <a:t>map.values</a:t>
            </a:r>
            <a:r>
              <a:rPr lang="en-CA" sz="1800" dirty="0"/>
              <a:t>());</a:t>
            </a:r>
          </a:p>
          <a:p>
            <a:pPr algn="l"/>
            <a:r>
              <a:rPr lang="en-CA" sz="1800" dirty="0"/>
              <a:t>Map</a:t>
            </a:r>
            <a:r>
              <a:rPr lang="zh-CN" altLang="en-US" sz="1800" dirty="0"/>
              <a:t>的值转化为</a:t>
            </a:r>
            <a:r>
              <a:rPr lang="en-CA" sz="1800" dirty="0"/>
              <a:t>Set                                                                       </a:t>
            </a:r>
          </a:p>
          <a:p>
            <a:pPr algn="l"/>
            <a:r>
              <a:rPr lang="en-CA" sz="1800" dirty="0" smtClean="0"/>
              <a:t>Set </a:t>
            </a:r>
            <a:r>
              <a:rPr lang="en-CA" sz="1800" dirty="0" err="1"/>
              <a:t>set</a:t>
            </a:r>
            <a:r>
              <a:rPr lang="en-CA" sz="1800" dirty="0"/>
              <a:t> = new </a:t>
            </a:r>
            <a:r>
              <a:rPr lang="en-CA" sz="1800" dirty="0" err="1"/>
              <a:t>HashSet</a:t>
            </a:r>
            <a:r>
              <a:rPr lang="en-CA" sz="1800" dirty="0"/>
              <a:t>(</a:t>
            </a:r>
            <a:r>
              <a:rPr lang="en-CA" sz="1800" dirty="0" err="1"/>
              <a:t>map.values</a:t>
            </a:r>
            <a:r>
              <a:rPr lang="en-CA" sz="1800" dirty="0"/>
              <a:t>());</a:t>
            </a:r>
          </a:p>
          <a:p>
            <a:pPr algn="l"/>
            <a:r>
              <a:rPr lang="en-CA" sz="1800" dirty="0"/>
              <a:t>List</a:t>
            </a:r>
            <a:r>
              <a:rPr lang="zh-CN" altLang="en-US" sz="1800" dirty="0"/>
              <a:t>转数组                                                                                   </a:t>
            </a:r>
          </a:p>
          <a:p>
            <a:pPr algn="l"/>
            <a:r>
              <a:rPr lang="en-CA" sz="1800" dirty="0" smtClean="0"/>
              <a:t>List </a:t>
            </a:r>
            <a:r>
              <a:rPr lang="en-CA" sz="1800" dirty="0" err="1"/>
              <a:t>list</a:t>
            </a:r>
            <a:r>
              <a:rPr lang="en-CA" sz="1800" dirty="0"/>
              <a:t> = </a:t>
            </a:r>
            <a:r>
              <a:rPr lang="en-CA" sz="1800" dirty="0" err="1"/>
              <a:t>Arrays.asList</a:t>
            </a:r>
            <a:r>
              <a:rPr lang="en-CA" sz="1800" dirty="0"/>
              <a:t>("</a:t>
            </a:r>
            <a:r>
              <a:rPr lang="en-CA" sz="1800" dirty="0" err="1"/>
              <a:t>a","b</a:t>
            </a:r>
            <a:r>
              <a:rPr lang="en-CA" sz="1800" dirty="0"/>
              <a:t>");</a:t>
            </a:r>
          </a:p>
          <a:p>
            <a:pPr algn="l"/>
            <a:r>
              <a:rPr lang="en-CA" sz="1800" dirty="0"/>
              <a:t>String[] </a:t>
            </a:r>
            <a:r>
              <a:rPr lang="en-CA" sz="1800" dirty="0" err="1"/>
              <a:t>arr</a:t>
            </a:r>
            <a:r>
              <a:rPr lang="en-CA" sz="1800" dirty="0"/>
              <a:t> = (String[])</a:t>
            </a:r>
            <a:r>
              <a:rPr lang="en-CA" sz="1800" dirty="0" err="1"/>
              <a:t>list.toArray</a:t>
            </a:r>
            <a:r>
              <a:rPr lang="en-CA" sz="1800" dirty="0"/>
              <a:t>(new String[</a:t>
            </a:r>
            <a:r>
              <a:rPr lang="en-CA" sz="1800" dirty="0" err="1"/>
              <a:t>list.size</a:t>
            </a:r>
            <a:r>
              <a:rPr lang="en-CA" sz="1800" dirty="0"/>
              <a:t>()]);</a:t>
            </a:r>
          </a:p>
        </p:txBody>
      </p:sp>
    </p:spTree>
    <p:extLst>
      <p:ext uri="{BB962C8B-B14F-4D97-AF65-F5344CB8AC3E}">
        <p14:creationId xmlns:p14="http://schemas.microsoft.com/office/powerpoint/2010/main" val="190738787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altLang="zh-CN" sz="1800" dirty="0" err="1" smtClean="0"/>
              <a:t>Hashmap</a:t>
            </a:r>
            <a:r>
              <a:rPr lang="en-CA" altLang="zh-CN" sz="1800" dirty="0" smtClean="0"/>
              <a:t> </a:t>
            </a:r>
            <a:r>
              <a:rPr lang="zh-CN" altLang="en-US" sz="1800" dirty="0" smtClean="0"/>
              <a:t>基于</a:t>
            </a:r>
            <a:r>
              <a:rPr lang="en-US" altLang="zh-CN" sz="1800" dirty="0" smtClean="0"/>
              <a:t>value</a:t>
            </a:r>
            <a:r>
              <a:rPr lang="zh-CN" altLang="en-US" sz="1800" dirty="0" smtClean="0"/>
              <a:t>的排序</a:t>
            </a:r>
            <a:endParaRPr lang="en-US" altLang="zh-CN" sz="1800" dirty="0" smtClean="0"/>
          </a:p>
          <a:p>
            <a:pPr algn="l"/>
            <a:r>
              <a:rPr lang="en-US" altLang="zh-CN" sz="1800" dirty="0"/>
              <a:t>Java</a:t>
            </a:r>
            <a:r>
              <a:rPr lang="zh-CN" altLang="en-US" sz="1800" dirty="0"/>
              <a:t>对象的比较</a:t>
            </a:r>
          </a:p>
          <a:p>
            <a:pPr algn="l"/>
            <a:r>
              <a:rPr lang="zh-CN" altLang="en-US" sz="1800" dirty="0"/>
              <a:t> </a:t>
            </a:r>
          </a:p>
          <a:p>
            <a:pPr algn="l"/>
            <a:r>
              <a:rPr lang="zh-CN" altLang="en-US" sz="1800" dirty="0"/>
              <a:t>一、简单类型比较</a:t>
            </a:r>
          </a:p>
          <a:p>
            <a:pPr algn="l"/>
            <a:r>
              <a:rPr lang="zh-CN" altLang="en-US" sz="1800" dirty="0"/>
              <a:t> </a:t>
            </a:r>
          </a:p>
          <a:p>
            <a:pPr algn="l"/>
            <a:r>
              <a:rPr lang="en-US" altLang="zh-CN" sz="1800" dirty="0"/>
              <a:t>Java</a:t>
            </a:r>
            <a:r>
              <a:rPr lang="zh-CN" altLang="en-US" sz="1800" dirty="0"/>
              <a:t>中，比较简单类型变量用“</a:t>
            </a:r>
            <a:r>
              <a:rPr lang="en-US" altLang="zh-CN" sz="1800" dirty="0"/>
              <a:t>==”</a:t>
            </a:r>
            <a:r>
              <a:rPr lang="zh-CN" altLang="en-US" sz="1800" dirty="0"/>
              <a:t>，只要两个简单类型值相等即返回</a:t>
            </a:r>
            <a:r>
              <a:rPr lang="en-US" altLang="zh-CN" sz="1800" dirty="0" err="1"/>
              <a:t>ture</a:t>
            </a:r>
            <a:r>
              <a:rPr lang="zh-CN" altLang="en-US" sz="1800" dirty="0"/>
              <a:t>，否则返回</a:t>
            </a:r>
            <a:r>
              <a:rPr lang="en-US" altLang="zh-CN" sz="1800" dirty="0"/>
              <a:t>false</a:t>
            </a:r>
            <a:r>
              <a:rPr lang="zh-CN" altLang="en-US" sz="1800" dirty="0"/>
              <a:t>；</a:t>
            </a:r>
          </a:p>
          <a:p>
            <a:pPr algn="l"/>
            <a:r>
              <a:rPr lang="zh-CN" altLang="en-US" sz="1800" dirty="0"/>
              <a:t> </a:t>
            </a:r>
          </a:p>
          <a:p>
            <a:pPr algn="l"/>
            <a:r>
              <a:rPr lang="zh-CN" altLang="en-US" sz="1800" dirty="0"/>
              <a:t>二、引用类型比较</a:t>
            </a:r>
          </a:p>
          <a:p>
            <a:pPr algn="l"/>
            <a:r>
              <a:rPr lang="zh-CN" altLang="en-US" sz="1800" dirty="0"/>
              <a:t> </a:t>
            </a:r>
          </a:p>
          <a:p>
            <a:pPr algn="l"/>
            <a:r>
              <a:rPr lang="zh-CN" altLang="en-US" sz="1800" dirty="0"/>
              <a:t>引用类型比较比较变态，可以用“</a:t>
            </a:r>
            <a:r>
              <a:rPr lang="en-US" altLang="zh-CN" sz="1800" dirty="0"/>
              <a:t>==”</a:t>
            </a:r>
            <a:r>
              <a:rPr lang="zh-CN" altLang="en-US" sz="1800" dirty="0"/>
              <a:t>，也可以用“</a:t>
            </a:r>
            <a:r>
              <a:rPr lang="en-US" altLang="zh-CN" sz="1800" dirty="0"/>
              <a:t>equals()”</a:t>
            </a:r>
            <a:r>
              <a:rPr lang="zh-CN" altLang="en-US" sz="1800" dirty="0"/>
              <a:t>来比较，</a:t>
            </a:r>
            <a:r>
              <a:rPr lang="en-US" altLang="zh-CN" sz="1800" dirty="0"/>
              <a:t>equals()</a:t>
            </a:r>
            <a:r>
              <a:rPr lang="zh-CN" altLang="en-US" sz="1800" dirty="0"/>
              <a:t>方法来自于</a:t>
            </a:r>
            <a:r>
              <a:rPr lang="en-US" altLang="zh-CN" sz="1800" dirty="0"/>
              <a:t>Object</a:t>
            </a:r>
            <a:r>
              <a:rPr lang="zh-CN" altLang="en-US" sz="1800" dirty="0"/>
              <a:t>类，每个自定义的类都可以重写这个方法。</a:t>
            </a:r>
            <a:r>
              <a:rPr lang="en-US" altLang="zh-CN" sz="1800" dirty="0"/>
              <a:t>Object</a:t>
            </a:r>
            <a:r>
              <a:rPr lang="zh-CN" altLang="en-US" sz="1800" dirty="0"/>
              <a:t>类中的</a:t>
            </a:r>
            <a:r>
              <a:rPr lang="en-US" altLang="zh-CN" sz="1800" dirty="0"/>
              <a:t>equals()</a:t>
            </a:r>
            <a:r>
              <a:rPr lang="zh-CN" altLang="en-US" sz="1800" dirty="0"/>
              <a:t>方法仅仅通过“</a:t>
            </a:r>
            <a:r>
              <a:rPr lang="en-US" altLang="zh-CN" sz="1800" dirty="0"/>
              <a:t>==”</a:t>
            </a:r>
            <a:r>
              <a:rPr lang="zh-CN" altLang="en-US" sz="1800" dirty="0"/>
              <a:t>来比较两个对象是否相等。</a:t>
            </a:r>
          </a:p>
          <a:p>
            <a:pPr algn="l"/>
            <a:r>
              <a:rPr lang="zh-CN" altLang="en-US" sz="1800" dirty="0"/>
              <a:t> </a:t>
            </a:r>
          </a:p>
          <a:p>
            <a:pPr algn="l"/>
            <a:r>
              <a:rPr lang="zh-CN" altLang="en-US" sz="1800" dirty="0"/>
              <a:t>在用“</a:t>
            </a:r>
            <a:r>
              <a:rPr lang="en-US" altLang="zh-CN" sz="1800" dirty="0"/>
              <a:t>==”</a:t>
            </a:r>
            <a:r>
              <a:rPr lang="zh-CN" altLang="en-US" sz="1800" dirty="0"/>
              <a:t>比较引用类型时，仅当两个应用变量的对象指向同一个对象时，才返回</a:t>
            </a:r>
            <a:r>
              <a:rPr lang="en-US" altLang="zh-CN" sz="1800" dirty="0" err="1"/>
              <a:t>ture</a:t>
            </a:r>
            <a:r>
              <a:rPr lang="zh-CN" altLang="en-US" sz="1800" dirty="0"/>
              <a:t>。言外之意就是要求两个变量所指内存地址相等的时候，才能返回</a:t>
            </a:r>
            <a:r>
              <a:rPr lang="en-US" altLang="zh-CN" sz="1800" dirty="0"/>
              <a:t>true</a:t>
            </a:r>
            <a:r>
              <a:rPr lang="zh-CN" altLang="en-US" sz="1800" dirty="0"/>
              <a:t>，每个对象都有自己的一块内存，因此必须指向同一个对象才返回</a:t>
            </a:r>
            <a:r>
              <a:rPr lang="en-US" altLang="zh-CN" sz="1800" dirty="0" err="1"/>
              <a:t>ture</a:t>
            </a:r>
            <a:r>
              <a:rPr lang="zh-CN" altLang="en-US" sz="1800" dirty="0"/>
              <a:t>。</a:t>
            </a:r>
            <a:endParaRPr lang="en-CA" sz="1800" dirty="0"/>
          </a:p>
        </p:txBody>
      </p:sp>
    </p:spTree>
    <p:extLst>
      <p:ext uri="{BB962C8B-B14F-4D97-AF65-F5344CB8AC3E}">
        <p14:creationId xmlns:p14="http://schemas.microsoft.com/office/powerpoint/2010/main" val="178398289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lnSpcReduction="10000"/>
          </a:bodyPr>
          <a:lstStyle/>
          <a:p>
            <a:pPr algn="l"/>
            <a:r>
              <a:rPr lang="zh-CN" altLang="en-US" sz="1800" dirty="0"/>
              <a:t>在</a:t>
            </a:r>
            <a:r>
              <a:rPr lang="en-US" altLang="zh-CN" sz="1800" dirty="0"/>
              <a:t>Java API</a:t>
            </a:r>
            <a:r>
              <a:rPr lang="zh-CN" altLang="en-US" sz="1800" dirty="0"/>
              <a:t>中，有些类重写了</a:t>
            </a:r>
            <a:r>
              <a:rPr lang="en-US" altLang="zh-CN" sz="1800" dirty="0"/>
              <a:t>equals()</a:t>
            </a:r>
            <a:r>
              <a:rPr lang="zh-CN" altLang="en-US" sz="1800" dirty="0"/>
              <a:t>方法，它们的比较规则是：当且仅当该</a:t>
            </a:r>
            <a:r>
              <a:rPr lang="en-US" altLang="zh-CN" sz="1800" dirty="0"/>
              <a:t>equals</a:t>
            </a:r>
            <a:r>
              <a:rPr lang="zh-CN" altLang="en-US" sz="1800" dirty="0"/>
              <a:t>方法参数不是 </a:t>
            </a:r>
            <a:r>
              <a:rPr lang="en-US" altLang="zh-CN" sz="1800" dirty="0"/>
              <a:t>null</a:t>
            </a:r>
            <a:r>
              <a:rPr lang="zh-CN" altLang="en-US" sz="1800" dirty="0"/>
              <a:t>，两个变量的类型、内容都相同，则比较结果为</a:t>
            </a:r>
            <a:r>
              <a:rPr lang="en-US" altLang="zh-CN" sz="1800" dirty="0"/>
              <a:t>true</a:t>
            </a:r>
            <a:r>
              <a:rPr lang="zh-CN" altLang="en-US" sz="1800" dirty="0"/>
              <a:t>。这些类包括：</a:t>
            </a:r>
            <a:r>
              <a:rPr lang="en-US" altLang="zh-CN" sz="1800" dirty="0"/>
              <a:t>String</a:t>
            </a:r>
            <a:r>
              <a:rPr lang="zh-CN" altLang="en-US" sz="1800" dirty="0"/>
              <a:t>、</a:t>
            </a:r>
            <a:r>
              <a:rPr lang="en-US" altLang="zh-CN" sz="1800" dirty="0"/>
              <a:t>Double</a:t>
            </a:r>
            <a:r>
              <a:rPr lang="zh-CN" altLang="en-US" sz="1800" dirty="0"/>
              <a:t>、</a:t>
            </a:r>
            <a:r>
              <a:rPr lang="en-US" altLang="zh-CN" sz="1800" dirty="0"/>
              <a:t>Float</a:t>
            </a:r>
            <a:r>
              <a:rPr lang="zh-CN" altLang="en-US" sz="1800" dirty="0"/>
              <a:t>、</a:t>
            </a:r>
            <a:r>
              <a:rPr lang="en-US" altLang="zh-CN" sz="1800" dirty="0"/>
              <a:t>Long</a:t>
            </a:r>
            <a:r>
              <a:rPr lang="zh-CN" altLang="en-US" sz="1800" dirty="0"/>
              <a:t>、</a:t>
            </a:r>
            <a:r>
              <a:rPr lang="en-US" altLang="zh-CN" sz="1800" dirty="0"/>
              <a:t>Integer</a:t>
            </a:r>
            <a:r>
              <a:rPr lang="zh-CN" altLang="en-US" sz="1800" dirty="0"/>
              <a:t>、</a:t>
            </a:r>
            <a:r>
              <a:rPr lang="en-US" altLang="zh-CN" sz="1800" dirty="0"/>
              <a:t>Short</a:t>
            </a:r>
            <a:r>
              <a:rPr lang="zh-CN" altLang="en-US" sz="1800" dirty="0"/>
              <a:t>、</a:t>
            </a:r>
            <a:r>
              <a:rPr lang="en-US" altLang="zh-CN" sz="1800" dirty="0"/>
              <a:t>Byte</a:t>
            </a:r>
            <a:r>
              <a:rPr lang="zh-CN" altLang="en-US" sz="1800" dirty="0"/>
              <a:t>、、</a:t>
            </a:r>
            <a:r>
              <a:rPr lang="en-US" altLang="zh-CN" sz="1800" dirty="0"/>
              <a:t>Boolean</a:t>
            </a:r>
            <a:r>
              <a:rPr lang="zh-CN" altLang="en-US" sz="1800" dirty="0"/>
              <a:t>、</a:t>
            </a:r>
            <a:r>
              <a:rPr lang="en-US" altLang="zh-CN" sz="1800" dirty="0" err="1"/>
              <a:t>BigDecimal</a:t>
            </a:r>
            <a:r>
              <a:rPr lang="zh-CN" altLang="en-US" sz="1800" dirty="0"/>
              <a:t>、</a:t>
            </a:r>
            <a:r>
              <a:rPr lang="en-US" altLang="zh-CN" sz="1800" dirty="0" err="1"/>
              <a:t>BigInteger</a:t>
            </a:r>
            <a:r>
              <a:rPr lang="zh-CN" altLang="en-US" sz="1800" dirty="0"/>
              <a:t>等</a:t>
            </a:r>
            <a:r>
              <a:rPr lang="zh-CN" altLang="en-US" sz="1800" dirty="0" smtClean="0"/>
              <a:t>等，具</a:t>
            </a:r>
            <a:r>
              <a:rPr lang="zh-CN" altLang="en-US" sz="1800" dirty="0"/>
              <a:t>体可以查看</a:t>
            </a:r>
            <a:r>
              <a:rPr lang="en-US" altLang="zh-CN" sz="1800" dirty="0"/>
              <a:t>API</a:t>
            </a:r>
            <a:r>
              <a:rPr lang="zh-CN" altLang="en-US" sz="1800" dirty="0"/>
              <a:t>中类的</a:t>
            </a:r>
            <a:r>
              <a:rPr lang="en-US" altLang="zh-CN" sz="1800" dirty="0"/>
              <a:t>equals()</a:t>
            </a:r>
            <a:r>
              <a:rPr lang="zh-CN" altLang="en-US" sz="1800" dirty="0"/>
              <a:t>方法，就知道了</a:t>
            </a:r>
            <a:r>
              <a:rPr lang="zh-CN" altLang="en-US" sz="1800" dirty="0" smtClean="0"/>
              <a:t>。</a:t>
            </a:r>
            <a:endParaRPr lang="en-US" altLang="zh-CN" sz="1800" dirty="0" smtClean="0"/>
          </a:p>
          <a:p>
            <a:pPr algn="l"/>
            <a:endParaRPr lang="en-US" sz="1800" dirty="0"/>
          </a:p>
          <a:p>
            <a:pPr algn="l"/>
            <a:r>
              <a:rPr lang="zh-CN" altLang="en-US" sz="1800" dirty="0"/>
              <a:t>三、重写</a:t>
            </a:r>
            <a:r>
              <a:rPr lang="en-US" altLang="zh-CN" sz="1800" dirty="0"/>
              <a:t>equals()</a:t>
            </a:r>
            <a:r>
              <a:rPr lang="zh-CN" altLang="en-US" sz="1800" dirty="0"/>
              <a:t>方法</a:t>
            </a:r>
          </a:p>
          <a:p>
            <a:pPr algn="l"/>
            <a:r>
              <a:rPr lang="zh-CN" altLang="en-US" sz="1800" dirty="0"/>
              <a:t> </a:t>
            </a:r>
          </a:p>
          <a:p>
            <a:pPr algn="l"/>
            <a:r>
              <a:rPr lang="zh-CN" altLang="en-US" sz="1800" dirty="0"/>
              <a:t>在定义一个类的时候，如果涉及到对象的比较，应该重写</a:t>
            </a:r>
            <a:r>
              <a:rPr lang="en-US" altLang="zh-CN" sz="1800" dirty="0"/>
              <a:t>equals()</a:t>
            </a:r>
            <a:r>
              <a:rPr lang="zh-CN" altLang="en-US" sz="1800" dirty="0"/>
              <a:t>方法。重写的一般规则是：</a:t>
            </a:r>
          </a:p>
          <a:p>
            <a:pPr algn="l"/>
            <a:r>
              <a:rPr lang="zh-CN" altLang="en-US" sz="1800" dirty="0"/>
              <a:t> </a:t>
            </a:r>
          </a:p>
          <a:p>
            <a:pPr algn="l"/>
            <a:r>
              <a:rPr lang="en-US" altLang="zh-CN" sz="1800" dirty="0"/>
              <a:t>1</a:t>
            </a:r>
            <a:r>
              <a:rPr lang="zh-CN" altLang="en-US" sz="1800" dirty="0"/>
              <a:t>、先用“</a:t>
            </a:r>
            <a:r>
              <a:rPr lang="en-US" altLang="zh-CN" sz="1800" dirty="0"/>
              <a:t>==”</a:t>
            </a:r>
            <a:r>
              <a:rPr lang="zh-CN" altLang="en-US" sz="1800" dirty="0"/>
              <a:t>判断是否相等。</a:t>
            </a:r>
          </a:p>
          <a:p>
            <a:pPr algn="l"/>
            <a:r>
              <a:rPr lang="zh-CN" altLang="en-US" sz="1800" dirty="0"/>
              <a:t> </a:t>
            </a:r>
          </a:p>
          <a:p>
            <a:pPr algn="l"/>
            <a:r>
              <a:rPr lang="en-US" altLang="zh-CN" sz="1800" dirty="0"/>
              <a:t>2</a:t>
            </a:r>
            <a:r>
              <a:rPr lang="zh-CN" altLang="en-US" sz="1800" dirty="0"/>
              <a:t>、判断</a:t>
            </a:r>
            <a:r>
              <a:rPr lang="en-US" altLang="zh-CN" sz="1800" dirty="0"/>
              <a:t>equals()</a:t>
            </a:r>
            <a:r>
              <a:rPr lang="zh-CN" altLang="en-US" sz="1800" dirty="0"/>
              <a:t>方法的参数是否为</a:t>
            </a:r>
            <a:r>
              <a:rPr lang="en-US" altLang="zh-CN" sz="1800" dirty="0"/>
              <a:t>null</a:t>
            </a:r>
            <a:r>
              <a:rPr lang="zh-CN" altLang="en-US" sz="1800" dirty="0"/>
              <a:t>，如果为</a:t>
            </a:r>
            <a:r>
              <a:rPr lang="en-US" altLang="zh-CN" sz="1800" dirty="0"/>
              <a:t>null</a:t>
            </a:r>
            <a:r>
              <a:rPr lang="zh-CN" altLang="en-US" sz="1800" dirty="0"/>
              <a:t>，则返回</a:t>
            </a:r>
            <a:r>
              <a:rPr lang="en-US" altLang="zh-CN" sz="1800" dirty="0"/>
              <a:t>false</a:t>
            </a:r>
            <a:r>
              <a:rPr lang="zh-CN" altLang="en-US" sz="1800" dirty="0"/>
              <a:t>；因为当前对象不可能为</a:t>
            </a:r>
            <a:r>
              <a:rPr lang="en-US" altLang="zh-CN" sz="1800" dirty="0"/>
              <a:t>null</a:t>
            </a:r>
            <a:r>
              <a:rPr lang="zh-CN" altLang="en-US" sz="1800" dirty="0"/>
              <a:t>，如果为</a:t>
            </a:r>
            <a:r>
              <a:rPr lang="en-US" altLang="zh-CN" sz="1800" dirty="0"/>
              <a:t>null</a:t>
            </a:r>
            <a:r>
              <a:rPr lang="zh-CN" altLang="en-US" sz="1800" dirty="0"/>
              <a:t>，则不能调用其</a:t>
            </a:r>
            <a:r>
              <a:rPr lang="en-US" altLang="zh-CN" sz="1800" dirty="0"/>
              <a:t>equals()</a:t>
            </a:r>
            <a:r>
              <a:rPr lang="zh-CN" altLang="en-US" sz="1800" dirty="0"/>
              <a:t>方法，否则抛</a:t>
            </a:r>
            <a:r>
              <a:rPr lang="en-US" altLang="zh-CN" sz="1800" dirty="0" err="1"/>
              <a:t>java.lang.NullPointerException</a:t>
            </a:r>
            <a:r>
              <a:rPr lang="zh-CN" altLang="en-US" sz="1800" dirty="0"/>
              <a:t>异常。</a:t>
            </a:r>
          </a:p>
          <a:p>
            <a:pPr algn="l"/>
            <a:r>
              <a:rPr lang="zh-CN" altLang="en-US" sz="1800" dirty="0"/>
              <a:t> </a:t>
            </a:r>
          </a:p>
          <a:p>
            <a:pPr algn="l"/>
            <a:r>
              <a:rPr lang="en-US" altLang="zh-CN" sz="1800" dirty="0"/>
              <a:t>3</a:t>
            </a:r>
            <a:r>
              <a:rPr lang="zh-CN" altLang="en-US" sz="1800" dirty="0"/>
              <a:t>、当参数不为</a:t>
            </a:r>
            <a:r>
              <a:rPr lang="en-US" altLang="zh-CN" sz="1800" dirty="0"/>
              <a:t>null</a:t>
            </a:r>
            <a:r>
              <a:rPr lang="zh-CN" altLang="en-US" sz="1800" dirty="0"/>
              <a:t>，则如果两个对象的运行时类（通过</a:t>
            </a:r>
            <a:r>
              <a:rPr lang="en-US" altLang="zh-CN" sz="1800" dirty="0" err="1"/>
              <a:t>getClass</a:t>
            </a:r>
            <a:r>
              <a:rPr lang="en-US" altLang="zh-CN" sz="1800" dirty="0"/>
              <a:t>()</a:t>
            </a:r>
            <a:r>
              <a:rPr lang="zh-CN" altLang="en-US" sz="1800" dirty="0"/>
              <a:t>获取）不相等，返回</a:t>
            </a:r>
            <a:r>
              <a:rPr lang="en-US" altLang="zh-CN" sz="1800" dirty="0"/>
              <a:t>false</a:t>
            </a:r>
            <a:r>
              <a:rPr lang="zh-CN" altLang="en-US" sz="1800" dirty="0"/>
              <a:t>，否则继续判断。</a:t>
            </a:r>
          </a:p>
          <a:p>
            <a:pPr algn="l"/>
            <a:r>
              <a:rPr lang="zh-CN" altLang="en-US" sz="1800" dirty="0"/>
              <a:t> </a:t>
            </a:r>
          </a:p>
          <a:p>
            <a:pPr algn="l"/>
            <a:r>
              <a:rPr lang="en-US" altLang="zh-CN" sz="1800" dirty="0"/>
              <a:t>4</a:t>
            </a:r>
            <a:r>
              <a:rPr lang="zh-CN" altLang="en-US" sz="1800" dirty="0"/>
              <a:t>、判断类的成员是否对应相等。</a:t>
            </a:r>
            <a:endParaRPr lang="en-CA" sz="1800" dirty="0"/>
          </a:p>
        </p:txBody>
      </p:sp>
    </p:spTree>
    <p:extLst>
      <p:ext uri="{BB962C8B-B14F-4D97-AF65-F5344CB8AC3E}">
        <p14:creationId xmlns:p14="http://schemas.microsoft.com/office/powerpoint/2010/main" val="165881668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smtClean="0"/>
              <a:t>课</a:t>
            </a:r>
            <a:r>
              <a:rPr lang="zh-CN" altLang="en-US" sz="1800" dirty="0" smtClean="0"/>
              <a:t>后作业：</a:t>
            </a:r>
            <a:endParaRPr lang="en-US" altLang="zh-CN" sz="1800" dirty="0" smtClean="0"/>
          </a:p>
          <a:p>
            <a:pPr algn="l"/>
            <a:r>
              <a:rPr lang="en-US" altLang="zh-CN" sz="1800" dirty="0" smtClean="0"/>
              <a:t>1</a:t>
            </a:r>
            <a:r>
              <a:rPr lang="zh-CN" altLang="en-US" sz="1800" dirty="0" smtClean="0"/>
              <a:t>。继续练习、领会如何在工程中引入第三方的</a:t>
            </a:r>
            <a:r>
              <a:rPr lang="en-US" altLang="zh-CN" sz="1800" dirty="0" smtClean="0"/>
              <a:t>jar</a:t>
            </a:r>
            <a:r>
              <a:rPr lang="zh-CN" altLang="en-US" sz="1800" dirty="0" smtClean="0"/>
              <a:t>文件，到如下网站下载</a:t>
            </a:r>
            <a:r>
              <a:rPr lang="en-US" altLang="zh-CN" sz="1800" dirty="0" smtClean="0"/>
              <a:t>jar</a:t>
            </a:r>
            <a:r>
              <a:rPr lang="zh-CN" altLang="en-US" sz="1800" dirty="0" smtClean="0"/>
              <a:t>文件，新建一个</a:t>
            </a:r>
            <a:r>
              <a:rPr lang="en-US" altLang="zh-CN" sz="1800" dirty="0" smtClean="0"/>
              <a:t>java</a:t>
            </a:r>
            <a:r>
              <a:rPr lang="zh-CN" altLang="en-US" sz="1800" dirty="0" smtClean="0"/>
              <a:t>工程，添加</a:t>
            </a:r>
            <a:r>
              <a:rPr lang="en-US" altLang="zh-CN" sz="1800" dirty="0" smtClean="0"/>
              <a:t>jar</a:t>
            </a:r>
            <a:r>
              <a:rPr lang="zh-CN" altLang="en-US" sz="1800" dirty="0" smtClean="0"/>
              <a:t>文件。</a:t>
            </a:r>
            <a:endParaRPr lang="en-US" altLang="zh-CN" sz="1800" dirty="0" smtClean="0"/>
          </a:p>
          <a:p>
            <a:pPr algn="l"/>
            <a:r>
              <a:rPr lang="en-US" altLang="zh-CN" sz="1800" dirty="0">
                <a:hlinkClick r:id="rId2"/>
              </a:rPr>
              <a:t>https://</a:t>
            </a:r>
            <a:r>
              <a:rPr lang="en-US" altLang="zh-CN" sz="1800" dirty="0" smtClean="0">
                <a:hlinkClick r:id="rId2"/>
              </a:rPr>
              <a:t>commons.apache.org/proper/commons-lang/download_lang.cgi</a:t>
            </a:r>
            <a:endParaRPr lang="en-US" altLang="zh-CN" sz="1800" dirty="0" smtClean="0"/>
          </a:p>
          <a:p>
            <a:pPr algn="l"/>
            <a:r>
              <a:rPr lang="en-US" altLang="zh-CN" sz="1800" dirty="0">
                <a:hlinkClick r:id="rId3"/>
              </a:rPr>
              <a:t>http://</a:t>
            </a:r>
            <a:r>
              <a:rPr lang="en-US" altLang="zh-CN" sz="1800" dirty="0" smtClean="0">
                <a:hlinkClick r:id="rId3"/>
              </a:rPr>
              <a:t>commons.apache.org/proper/commons-io/download_io.cgi</a:t>
            </a:r>
            <a:endParaRPr lang="en-US" altLang="zh-CN" sz="1800" dirty="0" smtClean="0"/>
          </a:p>
          <a:p>
            <a:pPr algn="l"/>
            <a:r>
              <a:rPr lang="en-US" altLang="zh-CN" sz="1800" dirty="0" smtClean="0"/>
              <a:t>2</a:t>
            </a:r>
            <a:r>
              <a:rPr lang="zh-CN" altLang="en-US" sz="1800" dirty="0" smtClean="0"/>
              <a:t>。自己在</a:t>
            </a:r>
            <a:r>
              <a:rPr lang="en-US" altLang="zh-CN" sz="1800" dirty="0" smtClean="0"/>
              <a:t>google</a:t>
            </a:r>
            <a:r>
              <a:rPr lang="zh-CN" altLang="en-US" sz="1800" dirty="0" smtClean="0"/>
              <a:t>中搜索</a:t>
            </a:r>
            <a:r>
              <a:rPr lang="en-US" altLang="zh-CN" sz="1800" dirty="0" err="1" smtClean="0"/>
              <a:t>StringUtils</a:t>
            </a:r>
            <a:r>
              <a:rPr lang="zh-CN" altLang="en-US" sz="1800" dirty="0" smtClean="0"/>
              <a:t>和</a:t>
            </a:r>
            <a:r>
              <a:rPr lang="en-US" altLang="zh-CN" sz="1800" dirty="0" err="1" smtClean="0"/>
              <a:t>FileUtils</a:t>
            </a:r>
            <a:r>
              <a:rPr lang="zh-CN" altLang="en-US" sz="1800" dirty="0" smtClean="0"/>
              <a:t>两个常用工具类的用法</a:t>
            </a:r>
            <a:endParaRPr lang="en-US" altLang="zh-CN" sz="1800" dirty="0" smtClean="0"/>
          </a:p>
          <a:p>
            <a:pPr algn="l"/>
            <a:r>
              <a:rPr lang="en-US" altLang="zh-CN" sz="1800" dirty="0" smtClean="0"/>
              <a:t>3</a:t>
            </a:r>
            <a:r>
              <a:rPr lang="zh-CN" altLang="en-US" sz="1800" dirty="0" smtClean="0"/>
              <a:t>。分</a:t>
            </a:r>
            <a:r>
              <a:rPr lang="zh-CN" altLang="en-US" sz="1800" dirty="0"/>
              <a:t>析</a:t>
            </a:r>
            <a:r>
              <a:rPr lang="en-US" altLang="zh-CN" sz="1800" dirty="0" err="1"/>
              <a:t>access_log</a:t>
            </a:r>
            <a:r>
              <a:rPr lang="en-US" altLang="zh-CN" sz="1800" dirty="0"/>
              <a:t> </a:t>
            </a:r>
            <a:r>
              <a:rPr lang="zh-CN" altLang="en-US" sz="1800" dirty="0"/>
              <a:t>（我发给你的文件），找出访问最多的地址</a:t>
            </a:r>
          </a:p>
          <a:p>
            <a:pPr algn="l"/>
            <a:r>
              <a:rPr lang="zh-CN" altLang="en-US" sz="1800" dirty="0" smtClean="0"/>
              <a:t>思</a:t>
            </a:r>
            <a:r>
              <a:rPr lang="zh-CN" altLang="en-US" sz="1800" dirty="0"/>
              <a:t>路： </a:t>
            </a:r>
            <a:r>
              <a:rPr lang="en-US" altLang="zh-CN" sz="1800" dirty="0"/>
              <a:t>1</a:t>
            </a:r>
            <a:r>
              <a:rPr lang="zh-CN" altLang="en-US" sz="1800" dirty="0"/>
              <a:t>。用</a:t>
            </a:r>
            <a:r>
              <a:rPr lang="en-US" altLang="zh-CN" sz="1800" dirty="0" err="1"/>
              <a:t>fileUtils</a:t>
            </a:r>
            <a:r>
              <a:rPr lang="zh-CN" altLang="en-US" sz="1800" dirty="0"/>
              <a:t>把文件读取到一个</a:t>
            </a:r>
            <a:r>
              <a:rPr lang="en-US" altLang="zh-CN" sz="1800" dirty="0"/>
              <a:t>string</a:t>
            </a:r>
            <a:r>
              <a:rPr lang="zh-CN" altLang="en-US" sz="1800" dirty="0"/>
              <a:t>的变量中，尝试用两种方法做</a:t>
            </a:r>
          </a:p>
          <a:p>
            <a:pPr algn="l"/>
            <a:r>
              <a:rPr lang="zh-CN" altLang="en-US" sz="1800" dirty="0"/>
              <a:t> </a:t>
            </a:r>
            <a:r>
              <a:rPr lang="en-US" altLang="zh-CN" sz="1800" dirty="0"/>
              <a:t>JAVA</a:t>
            </a:r>
            <a:r>
              <a:rPr lang="zh-CN" altLang="en-US" sz="1800" dirty="0"/>
              <a:t>软件开发培训</a:t>
            </a:r>
          </a:p>
          <a:p>
            <a:pPr algn="l"/>
            <a:r>
              <a:rPr lang="zh-CN" altLang="en-US" sz="1800" dirty="0"/>
              <a:t>第一种方法： 用 </a:t>
            </a:r>
            <a:r>
              <a:rPr lang="en-US" altLang="zh-CN" sz="1800" dirty="0"/>
              <a:t>string</a:t>
            </a:r>
            <a:r>
              <a:rPr lang="zh-CN" altLang="en-US" sz="1800" dirty="0"/>
              <a:t>类的自有函数  </a:t>
            </a:r>
            <a:r>
              <a:rPr lang="en-US" altLang="zh-CN" sz="1800" dirty="0" err="1"/>
              <a:t>indexOf</a:t>
            </a:r>
            <a:r>
              <a:rPr lang="en-US" altLang="zh-CN" sz="1800" dirty="0"/>
              <a:t>  substring</a:t>
            </a:r>
            <a:r>
              <a:rPr lang="zh-CN" altLang="en-US" sz="1800" dirty="0"/>
              <a:t>等，可以借助 </a:t>
            </a:r>
            <a:r>
              <a:rPr lang="en-US" altLang="zh-CN" sz="1800" dirty="0"/>
              <a:t>array</a:t>
            </a:r>
          </a:p>
          <a:p>
            <a:pPr algn="l"/>
            <a:r>
              <a:rPr lang="zh-CN" altLang="en-US" sz="1800" dirty="0" smtClean="0"/>
              <a:t>第</a:t>
            </a:r>
            <a:r>
              <a:rPr lang="zh-CN" altLang="en-US" sz="1800" dirty="0"/>
              <a:t>二种方法： 用</a:t>
            </a:r>
            <a:r>
              <a:rPr lang="en-US" altLang="zh-CN" sz="1800" dirty="0" err="1"/>
              <a:t>StringUtils</a:t>
            </a:r>
            <a:r>
              <a:rPr lang="zh-CN" altLang="en-US" sz="1800" dirty="0"/>
              <a:t>的静态函数，感受一下 </a:t>
            </a:r>
            <a:r>
              <a:rPr lang="en-US" altLang="zh-CN" sz="1800" dirty="0" err="1"/>
              <a:t>StringUtils</a:t>
            </a:r>
            <a:r>
              <a:rPr lang="zh-CN" altLang="en-US" sz="1800" dirty="0"/>
              <a:t>为什么方便</a:t>
            </a:r>
          </a:p>
          <a:p>
            <a:pPr algn="l"/>
            <a:r>
              <a:rPr lang="zh-CN" altLang="en-US" sz="1800" dirty="0"/>
              <a:t> </a:t>
            </a:r>
            <a:r>
              <a:rPr lang="en-US" altLang="zh-CN" sz="1800" dirty="0" smtClean="0"/>
              <a:t>4</a:t>
            </a:r>
            <a:r>
              <a:rPr lang="zh-CN" altLang="en-US" sz="1800" dirty="0" smtClean="0"/>
              <a:t>。看一下 </a:t>
            </a:r>
            <a:r>
              <a:rPr lang="en-CA" sz="1800" dirty="0">
                <a:hlinkClick r:id="rId4"/>
              </a:rPr>
              <a:t>http://thechronicleherald.ca/heraldflyers</a:t>
            </a:r>
            <a:endParaRPr lang="en-CA" sz="1800" dirty="0"/>
          </a:p>
          <a:p>
            <a:pPr algn="l"/>
            <a:r>
              <a:rPr lang="zh-CN" altLang="en-US" sz="1800" dirty="0" smtClean="0"/>
              <a:t>这个地址，想一下如果想把每个</a:t>
            </a:r>
            <a:r>
              <a:rPr lang="en-US" altLang="zh-CN" sz="1800" dirty="0" smtClean="0"/>
              <a:t>flyer</a:t>
            </a:r>
            <a:r>
              <a:rPr lang="zh-CN" altLang="en-US" sz="1800" dirty="0" smtClean="0"/>
              <a:t>的图标都下载到本地，如何实现？</a:t>
            </a:r>
            <a:endParaRPr lang="en-US" altLang="zh-CN" sz="1800" dirty="0" smtClean="0"/>
          </a:p>
          <a:p>
            <a:pPr algn="l"/>
            <a:endParaRPr lang="en-CA" sz="1800" dirty="0"/>
          </a:p>
        </p:txBody>
      </p:sp>
    </p:spTree>
    <p:extLst>
      <p:ext uri="{BB962C8B-B14F-4D97-AF65-F5344CB8AC3E}">
        <p14:creationId xmlns:p14="http://schemas.microsoft.com/office/powerpoint/2010/main" val="335846405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fontScale="92500" lnSpcReduction="20000"/>
          </a:bodyPr>
          <a:lstStyle/>
          <a:p>
            <a:pPr algn="l"/>
            <a:r>
              <a:rPr lang="en-CA" sz="1800" dirty="0"/>
              <a:t>List</a:t>
            </a:r>
            <a:r>
              <a:rPr lang="zh-CN" altLang="en-US" sz="1800" dirty="0"/>
              <a:t>是一个接口，而</a:t>
            </a:r>
            <a:r>
              <a:rPr lang="en-CA" sz="1800" dirty="0" err="1"/>
              <a:t>ArrayList</a:t>
            </a:r>
            <a:r>
              <a:rPr lang="zh-CN" altLang="en-US" sz="1800" dirty="0"/>
              <a:t>是一个</a:t>
            </a:r>
            <a:r>
              <a:rPr lang="zh-CN" altLang="en-US" sz="1800" dirty="0" smtClean="0"/>
              <a:t>类</a:t>
            </a:r>
            <a:r>
              <a:rPr lang="en-CA" altLang="zh-CN" sz="1800" dirty="0" smtClean="0"/>
              <a:t>,</a:t>
            </a:r>
            <a:r>
              <a:rPr lang="en-CA" sz="1800" dirty="0" err="1" smtClean="0"/>
              <a:t>ArrayList</a:t>
            </a:r>
            <a:r>
              <a:rPr lang="zh-CN" altLang="en-US" sz="1800" dirty="0"/>
              <a:t>继承并实现了</a:t>
            </a:r>
            <a:r>
              <a:rPr lang="en-CA" sz="1800" dirty="0"/>
              <a:t>List。 </a:t>
            </a:r>
          </a:p>
          <a:p>
            <a:pPr algn="l"/>
            <a:r>
              <a:rPr lang="zh-CN" altLang="en-US" sz="1800" dirty="0"/>
              <a:t>所以</a:t>
            </a:r>
            <a:r>
              <a:rPr lang="en-CA" sz="1800" dirty="0"/>
              <a:t>List</a:t>
            </a:r>
            <a:r>
              <a:rPr lang="zh-CN" altLang="en-US" sz="1800" dirty="0"/>
              <a:t>不能被构造，但可</a:t>
            </a:r>
            <a:r>
              <a:rPr lang="zh-CN" altLang="en-US" sz="1800" dirty="0" smtClean="0"/>
              <a:t>以为</a:t>
            </a:r>
            <a:r>
              <a:rPr lang="en-CA" sz="1800" dirty="0"/>
              <a:t>List</a:t>
            </a:r>
            <a:r>
              <a:rPr lang="zh-CN" altLang="en-US" sz="1800" dirty="0"/>
              <a:t>创建一个引用</a:t>
            </a:r>
            <a:r>
              <a:rPr lang="zh-CN" altLang="en-US" sz="1800" dirty="0" smtClean="0"/>
              <a:t>，</a:t>
            </a:r>
            <a:r>
              <a:rPr lang="zh-CN" altLang="en-US" sz="1800" dirty="0"/>
              <a:t>相</a:t>
            </a:r>
            <a:r>
              <a:rPr lang="zh-CN" altLang="en-US" sz="1800" dirty="0" smtClean="0"/>
              <a:t>对</a:t>
            </a:r>
            <a:r>
              <a:rPr lang="zh-CN" altLang="en-US" sz="1800" dirty="0"/>
              <a:t>而</a:t>
            </a:r>
            <a:r>
              <a:rPr lang="zh-CN" altLang="en-US" sz="1800" dirty="0" smtClean="0"/>
              <a:t>言，</a:t>
            </a:r>
            <a:r>
              <a:rPr lang="en-CA" sz="1800" dirty="0" err="1" smtClean="0"/>
              <a:t>ArrayList</a:t>
            </a:r>
            <a:r>
              <a:rPr lang="zh-CN" altLang="en-US" sz="1800" dirty="0"/>
              <a:t>就可以被构造。 </a:t>
            </a:r>
          </a:p>
          <a:p>
            <a:pPr algn="l"/>
            <a:r>
              <a:rPr lang="en-CA" sz="1800" dirty="0"/>
              <a:t>List </a:t>
            </a:r>
            <a:r>
              <a:rPr lang="en-CA" sz="1800" dirty="0" err="1"/>
              <a:t>list</a:t>
            </a:r>
            <a:r>
              <a:rPr lang="en-CA" sz="1800" dirty="0"/>
              <a:t>;     //</a:t>
            </a:r>
            <a:r>
              <a:rPr lang="zh-CN" altLang="en-US" sz="1800" dirty="0"/>
              <a:t>正确   </a:t>
            </a:r>
            <a:r>
              <a:rPr lang="en-CA" sz="1800" dirty="0"/>
              <a:t>list=null; </a:t>
            </a:r>
          </a:p>
          <a:p>
            <a:pPr algn="l"/>
            <a:r>
              <a:rPr lang="en-CA" sz="1800" dirty="0"/>
              <a:t>List list=new List();    //   </a:t>
            </a:r>
            <a:r>
              <a:rPr lang="zh-CN" altLang="en-US" sz="1800" dirty="0"/>
              <a:t>是错误的用法</a:t>
            </a:r>
          </a:p>
          <a:p>
            <a:pPr algn="l"/>
            <a:endParaRPr lang="zh-CN" altLang="en-US" sz="1800" dirty="0"/>
          </a:p>
          <a:p>
            <a:pPr algn="l"/>
            <a:r>
              <a:rPr lang="en-CA" sz="1800" dirty="0"/>
              <a:t>List </a:t>
            </a:r>
            <a:r>
              <a:rPr lang="en-CA" sz="1800" dirty="0" err="1"/>
              <a:t>list</a:t>
            </a:r>
            <a:r>
              <a:rPr lang="en-CA" sz="1800" dirty="0"/>
              <a:t> = new </a:t>
            </a:r>
            <a:r>
              <a:rPr lang="en-CA" sz="1800" dirty="0" err="1"/>
              <a:t>ArrayList</a:t>
            </a:r>
            <a:r>
              <a:rPr lang="en-CA" sz="1800" dirty="0"/>
              <a:t>();</a:t>
            </a:r>
            <a:r>
              <a:rPr lang="zh-CN" altLang="en-US" sz="1800" dirty="0"/>
              <a:t>这句创建了一个</a:t>
            </a:r>
            <a:r>
              <a:rPr lang="en-CA" sz="1800" dirty="0" err="1"/>
              <a:t>ArrayList</a:t>
            </a:r>
            <a:r>
              <a:rPr lang="zh-CN" altLang="en-US" sz="1800" dirty="0"/>
              <a:t>的对象后把上溯到了</a:t>
            </a:r>
            <a:r>
              <a:rPr lang="en-CA" sz="1800" dirty="0"/>
              <a:t>List。</a:t>
            </a:r>
            <a:r>
              <a:rPr lang="zh-CN" altLang="en-US" sz="1800" dirty="0"/>
              <a:t>此时它是一个</a:t>
            </a:r>
            <a:r>
              <a:rPr lang="en-CA" sz="1800" dirty="0"/>
              <a:t>List</a:t>
            </a:r>
            <a:r>
              <a:rPr lang="zh-CN" altLang="en-US" sz="1800" dirty="0"/>
              <a:t>对象了，有些</a:t>
            </a:r>
            <a:r>
              <a:rPr lang="en-CA" sz="1800" dirty="0" err="1"/>
              <a:t>ArrayList</a:t>
            </a:r>
            <a:r>
              <a:rPr lang="zh-CN" altLang="en-US" sz="1800" dirty="0"/>
              <a:t>有但是</a:t>
            </a:r>
            <a:r>
              <a:rPr lang="en-CA" sz="1800" dirty="0"/>
              <a:t>List</a:t>
            </a:r>
            <a:r>
              <a:rPr lang="zh-CN" altLang="en-US" sz="1800" dirty="0"/>
              <a:t>没有的属性和方法，它就不能再用了。 </a:t>
            </a:r>
          </a:p>
          <a:p>
            <a:pPr algn="l"/>
            <a:r>
              <a:rPr lang="zh-CN" altLang="en-US" sz="1800" dirty="0"/>
              <a:t>而</a:t>
            </a:r>
            <a:r>
              <a:rPr lang="en-CA" sz="1800" dirty="0" err="1"/>
              <a:t>ArrayList</a:t>
            </a:r>
            <a:r>
              <a:rPr lang="en-CA" sz="1800" dirty="0"/>
              <a:t> list=new </a:t>
            </a:r>
            <a:r>
              <a:rPr lang="en-CA" sz="1800" dirty="0" err="1"/>
              <a:t>ArrayList</a:t>
            </a:r>
            <a:r>
              <a:rPr lang="en-CA" sz="1800" dirty="0"/>
              <a:t>();</a:t>
            </a:r>
            <a:r>
              <a:rPr lang="zh-CN" altLang="en-US" sz="1800" dirty="0"/>
              <a:t>创建一对象则保留了</a:t>
            </a:r>
            <a:r>
              <a:rPr lang="en-CA" sz="1800" dirty="0" err="1"/>
              <a:t>ArrayList</a:t>
            </a:r>
            <a:r>
              <a:rPr lang="zh-CN" altLang="en-US" sz="1800" dirty="0"/>
              <a:t>的所有属性。 </a:t>
            </a:r>
          </a:p>
          <a:p>
            <a:pPr algn="l"/>
            <a:r>
              <a:rPr lang="zh-CN" altLang="en-US" sz="1800" dirty="0"/>
              <a:t>这是一个例子： </a:t>
            </a:r>
          </a:p>
          <a:p>
            <a:pPr algn="l"/>
            <a:r>
              <a:rPr lang="en-CA" sz="1800" dirty="0"/>
              <a:t>import </a:t>
            </a:r>
            <a:r>
              <a:rPr lang="en-CA" sz="1800" dirty="0" err="1"/>
              <a:t>java.util</a:t>
            </a:r>
            <a:r>
              <a:rPr lang="en-CA" sz="1800" dirty="0"/>
              <a:t>.*;</a:t>
            </a:r>
          </a:p>
          <a:p>
            <a:pPr algn="l"/>
            <a:endParaRPr lang="en-CA" sz="1800" dirty="0"/>
          </a:p>
          <a:p>
            <a:pPr algn="l"/>
            <a:r>
              <a:rPr lang="en-CA" sz="1800" dirty="0"/>
              <a:t>public class </a:t>
            </a:r>
            <a:r>
              <a:rPr lang="en-CA" sz="1800" dirty="0" err="1"/>
              <a:t>TestList</a:t>
            </a:r>
            <a:r>
              <a:rPr lang="en-CA" sz="1800" dirty="0"/>
              <a:t>{ </a:t>
            </a:r>
          </a:p>
          <a:p>
            <a:pPr algn="l"/>
            <a:r>
              <a:rPr lang="en-CA" sz="1800" dirty="0"/>
              <a:t>public static void main(String[] </a:t>
            </a:r>
            <a:r>
              <a:rPr lang="en-CA" sz="1800" dirty="0" err="1"/>
              <a:t>args</a:t>
            </a:r>
            <a:r>
              <a:rPr lang="en-CA" sz="1800" dirty="0"/>
              <a:t>){ </a:t>
            </a:r>
          </a:p>
          <a:p>
            <a:pPr algn="l"/>
            <a:r>
              <a:rPr lang="en-CA" sz="1800" dirty="0"/>
              <a:t>List </a:t>
            </a:r>
            <a:r>
              <a:rPr lang="en-CA" sz="1800" dirty="0" err="1"/>
              <a:t>list</a:t>
            </a:r>
            <a:r>
              <a:rPr lang="en-CA" sz="1800" dirty="0"/>
              <a:t> = new </a:t>
            </a:r>
            <a:r>
              <a:rPr lang="en-CA" sz="1800" dirty="0" err="1"/>
              <a:t>ArrayList</a:t>
            </a:r>
            <a:r>
              <a:rPr lang="en-CA" sz="1800" dirty="0"/>
              <a:t>(); </a:t>
            </a:r>
          </a:p>
          <a:p>
            <a:pPr algn="l"/>
            <a:r>
              <a:rPr lang="en-CA" sz="1800" dirty="0" err="1"/>
              <a:t>ArrayList</a:t>
            </a:r>
            <a:r>
              <a:rPr lang="en-CA" sz="1800" dirty="0"/>
              <a:t> </a:t>
            </a:r>
            <a:r>
              <a:rPr lang="en-CA" sz="1800" dirty="0" err="1"/>
              <a:t>arrayList</a:t>
            </a:r>
            <a:r>
              <a:rPr lang="en-CA" sz="1800" dirty="0"/>
              <a:t> = new </a:t>
            </a:r>
            <a:r>
              <a:rPr lang="en-CA" sz="1800" dirty="0" err="1"/>
              <a:t>ArrayList</a:t>
            </a:r>
            <a:r>
              <a:rPr lang="en-CA" sz="1800" dirty="0"/>
              <a:t>();</a:t>
            </a:r>
          </a:p>
          <a:p>
            <a:pPr algn="l"/>
            <a:r>
              <a:rPr lang="en-CA" sz="1800" dirty="0" err="1" smtClean="0"/>
              <a:t>list.trimToSize</a:t>
            </a:r>
            <a:r>
              <a:rPr lang="en-CA" sz="1800" dirty="0"/>
              <a:t>(); //</a:t>
            </a:r>
            <a:r>
              <a:rPr lang="zh-CN" altLang="en-US" sz="1800" dirty="0"/>
              <a:t>错误，没有该方法。</a:t>
            </a:r>
          </a:p>
          <a:p>
            <a:pPr algn="l"/>
            <a:r>
              <a:rPr lang="en-CA" sz="1800" dirty="0" err="1"/>
              <a:t>arrayList.trimToSize</a:t>
            </a:r>
            <a:r>
              <a:rPr lang="en-CA" sz="1800" dirty="0"/>
              <a:t>();   //</a:t>
            </a:r>
            <a:r>
              <a:rPr lang="en-CA" sz="1800" dirty="0" err="1"/>
              <a:t>ArrayList</a:t>
            </a:r>
            <a:r>
              <a:rPr lang="zh-CN" altLang="en-US" sz="1800" dirty="0"/>
              <a:t>里有该方法。</a:t>
            </a:r>
          </a:p>
          <a:p>
            <a:pPr algn="l"/>
            <a:r>
              <a:rPr lang="en-US" altLang="zh-CN" sz="1800" dirty="0"/>
              <a:t>} </a:t>
            </a:r>
          </a:p>
          <a:p>
            <a:pPr algn="l"/>
            <a:r>
              <a:rPr lang="en-US" altLang="zh-CN" sz="1800" dirty="0"/>
              <a:t>}</a:t>
            </a:r>
            <a:endParaRPr lang="en-CA" sz="1800" dirty="0"/>
          </a:p>
        </p:txBody>
      </p:sp>
    </p:spTree>
    <p:extLst>
      <p:ext uri="{BB962C8B-B14F-4D97-AF65-F5344CB8AC3E}">
        <p14:creationId xmlns:p14="http://schemas.microsoft.com/office/powerpoint/2010/main" val="162577879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a:t>
            </a:r>
            <a:r>
              <a:rPr lang="en-US" altLang="zh-CN" sz="1800" dirty="0"/>
              <a:t>1</a:t>
            </a:r>
            <a:r>
              <a:rPr lang="zh-CN" altLang="en-US" sz="1800" dirty="0"/>
              <a:t>） 一个类（如：</a:t>
            </a:r>
            <a:r>
              <a:rPr lang="en-US" altLang="zh-CN" sz="1800" dirty="0" err="1"/>
              <a:t>ClassA</a:t>
            </a:r>
            <a:r>
              <a:rPr lang="zh-CN" altLang="en-US" sz="1800" dirty="0"/>
              <a:t>），如果没有声明任何构造函数，那么系统会自动生成一个无参构造函数，此时使用</a:t>
            </a:r>
            <a:r>
              <a:rPr lang="en-US" altLang="zh-CN" sz="1800" dirty="0" err="1"/>
              <a:t>ClassA</a:t>
            </a:r>
            <a:r>
              <a:rPr lang="en-US" altLang="zh-CN" sz="1800" dirty="0"/>
              <a:t> </a:t>
            </a:r>
            <a:r>
              <a:rPr lang="en-US" altLang="zh-CN" sz="1800" dirty="0" err="1" smtClean="0"/>
              <a:t>myClass</a:t>
            </a:r>
            <a:r>
              <a:rPr lang="en-US" altLang="zh-CN" sz="1800" dirty="0" smtClean="0"/>
              <a:t>= </a:t>
            </a:r>
            <a:r>
              <a:rPr lang="en-US" altLang="zh-CN" sz="1800" dirty="0"/>
              <a:t>new </a:t>
            </a:r>
            <a:r>
              <a:rPr lang="en-US" altLang="zh-CN" sz="1800" dirty="0" err="1"/>
              <a:t>ClassA</a:t>
            </a:r>
            <a:r>
              <a:rPr lang="zh-CN" altLang="en-US" sz="1800" dirty="0"/>
              <a:t>（），不会报错。但是，如果显式声明了一个有参构造函数，却没有声明一个无参构造函数的话，系统不会自动生</a:t>
            </a:r>
            <a:r>
              <a:rPr lang="zh-CN" altLang="en-US" sz="1800" dirty="0" smtClean="0"/>
              <a:t>成一</a:t>
            </a:r>
            <a:r>
              <a:rPr lang="zh-CN" altLang="en-US" sz="1800" dirty="0"/>
              <a:t>个无参构造函数，此时，再使用</a:t>
            </a:r>
            <a:r>
              <a:rPr lang="en-US" altLang="zh-CN" sz="1800" dirty="0" err="1"/>
              <a:t>ClassA</a:t>
            </a:r>
            <a:r>
              <a:rPr lang="en-US" altLang="zh-CN" sz="1800" dirty="0"/>
              <a:t> </a:t>
            </a:r>
            <a:r>
              <a:rPr lang="en-US" altLang="zh-CN" sz="1800" dirty="0" err="1"/>
              <a:t>myClass</a:t>
            </a:r>
            <a:r>
              <a:rPr lang="en-US" altLang="zh-CN" sz="1800" dirty="0"/>
              <a:t> = new </a:t>
            </a:r>
            <a:r>
              <a:rPr lang="en-US" altLang="zh-CN" sz="1800" dirty="0" err="1"/>
              <a:t>ClassA</a:t>
            </a:r>
            <a:r>
              <a:rPr lang="zh-CN" altLang="en-US" sz="1800" dirty="0"/>
              <a:t>（）就会报错。如果要消除报错，则必须使用有参构造函数，</a:t>
            </a:r>
          </a:p>
          <a:p>
            <a:pPr algn="l"/>
            <a:r>
              <a:rPr lang="zh-CN" altLang="en-US" sz="1800" dirty="0"/>
              <a:t>或者添加一个无参构造函数。所以，一个类的构造函数，一般只有三种状况：无参 或者 无参 </a:t>
            </a:r>
            <a:r>
              <a:rPr lang="en-US" altLang="zh-CN" sz="1800" dirty="0"/>
              <a:t>+ </a:t>
            </a:r>
            <a:r>
              <a:rPr lang="zh-CN" altLang="en-US" sz="1800" dirty="0"/>
              <a:t>有参 或者 有参</a:t>
            </a:r>
          </a:p>
          <a:p>
            <a:pPr algn="l"/>
            <a:r>
              <a:rPr lang="zh-CN" altLang="en-US" sz="1800" dirty="0" smtClean="0"/>
              <a:t>（</a:t>
            </a:r>
            <a:r>
              <a:rPr lang="en-US" altLang="zh-CN" sz="1800" dirty="0"/>
              <a:t>2</a:t>
            </a:r>
            <a:r>
              <a:rPr lang="zh-CN" altLang="en-US" sz="1800" dirty="0"/>
              <a:t>） 在继承关系中，子类的所有构造函数（包括无参构造函数（默认构造函数），有参构造函数等），如果不显式声明调用哪</a:t>
            </a:r>
            <a:r>
              <a:rPr lang="zh-CN" altLang="en-US" sz="1800" dirty="0" smtClean="0"/>
              <a:t>种</a:t>
            </a:r>
            <a:r>
              <a:rPr lang="en-US" altLang="zh-CN" sz="1800" dirty="0" smtClean="0"/>
              <a:t>super</a:t>
            </a:r>
            <a:r>
              <a:rPr lang="zh-CN" altLang="en-US" sz="1800" dirty="0"/>
              <a:t>，那么都会默认调用</a:t>
            </a:r>
            <a:r>
              <a:rPr lang="en-US" altLang="zh-CN" sz="1800" dirty="0"/>
              <a:t>super</a:t>
            </a:r>
            <a:r>
              <a:rPr lang="zh-CN" altLang="en-US" sz="1800" dirty="0"/>
              <a:t>（），即都会默认调用父类的无参构造函数（默认构造函数）。而，如果父类此时没有无参构</a:t>
            </a:r>
            <a:r>
              <a:rPr lang="zh-CN" altLang="en-US" sz="1800" dirty="0" smtClean="0"/>
              <a:t>造函</a:t>
            </a:r>
            <a:r>
              <a:rPr lang="zh-CN" altLang="en-US" sz="1800" dirty="0"/>
              <a:t>数存在的话，就会报错。为了修改报错，只能显式调用父类显式声明的构造函数之一或者在父类中增加无参构造函数。</a:t>
            </a:r>
          </a:p>
          <a:p>
            <a:pPr algn="l"/>
            <a:r>
              <a:rPr lang="zh-CN" altLang="en-US" sz="1800" dirty="0" smtClean="0"/>
              <a:t>（</a:t>
            </a:r>
            <a:r>
              <a:rPr lang="en-US" altLang="zh-CN" sz="1800" dirty="0"/>
              <a:t>3</a:t>
            </a:r>
            <a:r>
              <a:rPr lang="zh-CN" altLang="en-US" sz="1800" dirty="0"/>
              <a:t>） 在继承关系中，当使用</a:t>
            </a:r>
            <a:r>
              <a:rPr lang="en-US" altLang="zh-CN" sz="1800" dirty="0"/>
              <a:t>new</a:t>
            </a:r>
            <a:r>
              <a:rPr lang="zh-CN" altLang="en-US" sz="1800" dirty="0"/>
              <a:t>一个类时，程序的执行顺序为：首先执行父类的构造函数方法，再执行自身的构造函数方法</a:t>
            </a:r>
            <a:r>
              <a:rPr lang="zh-CN" altLang="en-US" sz="1800" dirty="0" smtClean="0"/>
              <a:t>，这</a:t>
            </a:r>
            <a:r>
              <a:rPr lang="zh-CN" altLang="en-US" sz="1800" dirty="0"/>
              <a:t>个执行顺序不可更改，否则报错或不能运行。</a:t>
            </a:r>
          </a:p>
          <a:p>
            <a:pPr algn="l"/>
            <a:endParaRPr lang="zh-CN" altLang="en-US" sz="1800" dirty="0"/>
          </a:p>
          <a:p>
            <a:pPr algn="l"/>
            <a:r>
              <a:rPr lang="zh-CN" altLang="en-US" sz="1800" dirty="0"/>
              <a:t>（</a:t>
            </a:r>
            <a:r>
              <a:rPr lang="en-US" altLang="zh-CN" sz="1800" dirty="0"/>
              <a:t>4</a:t>
            </a:r>
            <a:r>
              <a:rPr lang="zh-CN" altLang="en-US" sz="1800" dirty="0"/>
              <a:t>） 在深度继承关系中，即当存在</a:t>
            </a:r>
            <a:r>
              <a:rPr lang="en-US" altLang="zh-CN" sz="1800" dirty="0"/>
              <a:t>C</a:t>
            </a:r>
            <a:r>
              <a:rPr lang="zh-CN" altLang="en-US" sz="1800" dirty="0"/>
              <a:t>继承</a:t>
            </a:r>
            <a:r>
              <a:rPr lang="en-US" altLang="zh-CN" sz="1800" dirty="0"/>
              <a:t>B</a:t>
            </a:r>
            <a:r>
              <a:rPr lang="zh-CN" altLang="en-US" sz="1800" dirty="0"/>
              <a:t>，</a:t>
            </a:r>
            <a:r>
              <a:rPr lang="en-US" altLang="zh-CN" sz="1800" dirty="0"/>
              <a:t>B</a:t>
            </a:r>
            <a:r>
              <a:rPr lang="zh-CN" altLang="en-US" sz="1800" dirty="0"/>
              <a:t>继承</a:t>
            </a:r>
            <a:r>
              <a:rPr lang="en-US" altLang="zh-CN" sz="1800" dirty="0"/>
              <a:t>A</a:t>
            </a:r>
            <a:r>
              <a:rPr lang="zh-CN" altLang="en-US" sz="1800" dirty="0"/>
              <a:t>，或者更多层继承时，首先执行最上层的构造函数，再依次顺着继承链传递下去</a:t>
            </a:r>
            <a:r>
              <a:rPr lang="zh-CN" altLang="en-US" sz="1800" dirty="0" smtClean="0"/>
              <a:t>，一</a:t>
            </a:r>
            <a:r>
              <a:rPr lang="zh-CN" altLang="en-US" sz="1800" dirty="0"/>
              <a:t>直到创建对象的那个类。例如：我们声明</a:t>
            </a:r>
            <a:r>
              <a:rPr lang="en-US" altLang="zh-CN" sz="1800" dirty="0"/>
              <a:t>C</a:t>
            </a:r>
            <a:r>
              <a:rPr lang="zh-CN" altLang="en-US" sz="1800" dirty="0"/>
              <a:t>对象时，调用的是</a:t>
            </a:r>
            <a:r>
              <a:rPr lang="en-US" altLang="zh-CN" sz="1800" dirty="0"/>
              <a:t>C</a:t>
            </a:r>
            <a:r>
              <a:rPr lang="zh-CN" altLang="en-US" sz="1800" dirty="0"/>
              <a:t>的构造函数</a:t>
            </a:r>
            <a:r>
              <a:rPr lang="en-US" altLang="zh-CN" sz="1800" dirty="0"/>
              <a:t>c,</a:t>
            </a:r>
            <a:r>
              <a:rPr lang="zh-CN" altLang="en-US" sz="1800" dirty="0"/>
              <a:t>构造函数</a:t>
            </a:r>
            <a:r>
              <a:rPr lang="en-US" altLang="zh-CN" sz="1800" dirty="0"/>
              <a:t>c</a:t>
            </a:r>
            <a:r>
              <a:rPr lang="zh-CN" altLang="en-US" sz="1800" dirty="0"/>
              <a:t>调用的是父类</a:t>
            </a:r>
            <a:r>
              <a:rPr lang="en-US" altLang="zh-CN" sz="1800" dirty="0"/>
              <a:t>B</a:t>
            </a:r>
            <a:r>
              <a:rPr lang="zh-CN" altLang="en-US" sz="1800" dirty="0"/>
              <a:t>的构造函数</a:t>
            </a:r>
            <a:r>
              <a:rPr lang="en-US" altLang="zh-CN" sz="1800" dirty="0"/>
              <a:t>b,</a:t>
            </a:r>
            <a:r>
              <a:rPr lang="zh-CN" altLang="en-US" sz="1800" dirty="0"/>
              <a:t>构造函数</a:t>
            </a:r>
            <a:r>
              <a:rPr lang="en-US" altLang="zh-CN" sz="1800" dirty="0"/>
              <a:t>b</a:t>
            </a:r>
            <a:r>
              <a:rPr lang="zh-CN" altLang="en-US" sz="1800" dirty="0"/>
              <a:t>调用</a:t>
            </a:r>
          </a:p>
          <a:p>
            <a:pPr algn="l"/>
            <a:r>
              <a:rPr lang="zh-CN" altLang="en-US" sz="1800" dirty="0"/>
              <a:t>的是父类</a:t>
            </a:r>
            <a:r>
              <a:rPr lang="en-US" altLang="zh-CN" sz="1800" dirty="0"/>
              <a:t>A</a:t>
            </a:r>
            <a:r>
              <a:rPr lang="zh-CN" altLang="en-US" sz="1800" dirty="0"/>
              <a:t>中的构造函数</a:t>
            </a:r>
            <a:r>
              <a:rPr lang="en-US" altLang="zh-CN" sz="1800" dirty="0"/>
              <a:t>a</a:t>
            </a:r>
            <a:r>
              <a:rPr lang="zh-CN" altLang="en-US" sz="1800" dirty="0"/>
              <a:t>，那么执行结果就是：</a:t>
            </a:r>
            <a:r>
              <a:rPr lang="en-US" altLang="zh-CN" sz="1800" dirty="0"/>
              <a:t>a =&gt; b =&gt; c </a:t>
            </a:r>
            <a:r>
              <a:rPr lang="zh-CN" altLang="en-US" sz="1800" dirty="0"/>
              <a:t>。</a:t>
            </a:r>
            <a:endParaRPr lang="en-CA" sz="1800" dirty="0"/>
          </a:p>
        </p:txBody>
      </p:sp>
    </p:spTree>
    <p:extLst>
      <p:ext uri="{BB962C8B-B14F-4D97-AF65-F5344CB8AC3E}">
        <p14:creationId xmlns:p14="http://schemas.microsoft.com/office/powerpoint/2010/main" val="15907221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creen Shot 2016-11-18 at 8.06.02 P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458" y="420891"/>
            <a:ext cx="9039225" cy="6286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161759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在语法层次，</a:t>
            </a:r>
            <a:r>
              <a:rPr lang="en-US" altLang="zh-CN" sz="1800" dirty="0"/>
              <a:t>java </a:t>
            </a:r>
            <a:r>
              <a:rPr lang="zh-CN" altLang="en-US" sz="1800" dirty="0"/>
              <a:t>语言对于抽象类和接口分别给出了不同的定义。下</a:t>
            </a:r>
            <a:r>
              <a:rPr lang="zh-CN" altLang="en-US" sz="1800" dirty="0" smtClean="0"/>
              <a:t>面</a:t>
            </a:r>
            <a:r>
              <a:rPr lang="zh-CN" altLang="en-US" sz="1800" dirty="0"/>
              <a:t>用</a:t>
            </a:r>
            <a:r>
              <a:rPr lang="en-US" altLang="zh-CN" sz="1800" dirty="0" smtClean="0"/>
              <a:t>Demo </a:t>
            </a:r>
            <a:r>
              <a:rPr lang="zh-CN" altLang="en-US" sz="1800" dirty="0"/>
              <a:t>类来说明他们之间的不同之处</a:t>
            </a:r>
            <a:r>
              <a:rPr lang="zh-CN" altLang="en-US" sz="1800" dirty="0" smtClean="0"/>
              <a:t>。</a:t>
            </a:r>
            <a:endParaRPr lang="en-US" altLang="zh-CN" sz="1800" dirty="0" smtClean="0"/>
          </a:p>
          <a:p>
            <a:pPr algn="l"/>
            <a:r>
              <a:rPr lang="en-CA" sz="1800" dirty="0"/>
              <a:t>public abstract class Demo {</a:t>
            </a:r>
          </a:p>
          <a:p>
            <a:pPr algn="l"/>
            <a:r>
              <a:rPr lang="en-CA" sz="1800" dirty="0"/>
              <a:t>        abstract void method1();</a:t>
            </a:r>
          </a:p>
          <a:p>
            <a:pPr algn="l"/>
            <a:r>
              <a:rPr lang="zh-CN" altLang="en-US" sz="1800" dirty="0"/>
              <a:t> </a:t>
            </a:r>
            <a:r>
              <a:rPr lang="zh-CN" altLang="en-US" sz="1800" dirty="0" smtClean="0"/>
              <a:t>       </a:t>
            </a:r>
            <a:r>
              <a:rPr lang="en-CA" sz="1800" dirty="0" smtClean="0"/>
              <a:t>void </a:t>
            </a:r>
            <a:r>
              <a:rPr lang="en-CA" sz="1800" dirty="0"/>
              <a:t>method2(){</a:t>
            </a:r>
          </a:p>
          <a:p>
            <a:pPr algn="l"/>
            <a:r>
              <a:rPr lang="en-CA" sz="1800" dirty="0"/>
              <a:t>            //</a:t>
            </a:r>
            <a:r>
              <a:rPr lang="zh-CN" altLang="en-US" sz="1800" dirty="0"/>
              <a:t>实现</a:t>
            </a:r>
          </a:p>
          <a:p>
            <a:pPr algn="l"/>
            <a:r>
              <a:rPr lang="zh-CN" altLang="en-US" sz="1800" dirty="0"/>
              <a:t>        </a:t>
            </a:r>
            <a:r>
              <a:rPr lang="en-US" altLang="zh-CN" sz="1800" dirty="0"/>
              <a:t>}</a:t>
            </a:r>
          </a:p>
          <a:p>
            <a:pPr algn="l"/>
            <a:r>
              <a:rPr lang="en-US" altLang="zh-CN" sz="1800" dirty="0"/>
              <a:t>    </a:t>
            </a:r>
            <a:r>
              <a:rPr lang="en-US" altLang="zh-CN" sz="1800" dirty="0" smtClean="0"/>
              <a:t>}</a:t>
            </a:r>
          </a:p>
          <a:p>
            <a:pPr algn="l"/>
            <a:endParaRPr lang="en-US" sz="1800" dirty="0"/>
          </a:p>
          <a:p>
            <a:pPr algn="l"/>
            <a:r>
              <a:rPr lang="en-CA" sz="1800" dirty="0"/>
              <a:t> interface Demo {</a:t>
            </a:r>
          </a:p>
          <a:p>
            <a:pPr algn="l"/>
            <a:r>
              <a:rPr lang="en-CA" sz="1800" dirty="0"/>
              <a:t>        void method1();</a:t>
            </a:r>
          </a:p>
          <a:p>
            <a:pPr algn="l"/>
            <a:r>
              <a:rPr lang="en-CA" sz="1800" dirty="0"/>
              <a:t>        void method2();</a:t>
            </a:r>
          </a:p>
          <a:p>
            <a:pPr algn="l"/>
            <a:r>
              <a:rPr lang="en-CA" sz="1800" dirty="0"/>
              <a:t>    }</a:t>
            </a:r>
            <a:endParaRPr lang="en-US" sz="1800" dirty="0" smtClean="0"/>
          </a:p>
          <a:p>
            <a:pPr algn="l"/>
            <a:endParaRPr lang="en-CA" sz="1800" dirty="0"/>
          </a:p>
        </p:txBody>
      </p:sp>
    </p:spTree>
    <p:extLst>
      <p:ext uri="{BB962C8B-B14F-4D97-AF65-F5344CB8AC3E}">
        <p14:creationId xmlns:p14="http://schemas.microsoft.com/office/powerpoint/2010/main" val="76652981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在使用抽象类时需要注意几点：</a:t>
            </a:r>
          </a:p>
          <a:p>
            <a:pPr algn="l"/>
            <a:endParaRPr lang="zh-CN" altLang="en-US" sz="1800" dirty="0"/>
          </a:p>
          <a:p>
            <a:pPr algn="l"/>
            <a:r>
              <a:rPr lang="en-US" altLang="zh-CN" sz="1800" dirty="0"/>
              <a:t>1</a:t>
            </a:r>
            <a:r>
              <a:rPr lang="zh-CN" altLang="en-US" sz="1800" dirty="0"/>
              <a:t>、抽象类不能被实例化，实例化的工作应该交由它的子类来完成，它只需要有一个引用即可。</a:t>
            </a:r>
          </a:p>
          <a:p>
            <a:pPr algn="l"/>
            <a:endParaRPr lang="zh-CN" altLang="en-US" sz="1800" dirty="0"/>
          </a:p>
          <a:p>
            <a:pPr algn="l"/>
            <a:r>
              <a:rPr lang="en-US" altLang="zh-CN" sz="1800" dirty="0"/>
              <a:t>2</a:t>
            </a:r>
            <a:r>
              <a:rPr lang="zh-CN" altLang="en-US" sz="1800" dirty="0"/>
              <a:t>、抽象方法必须由子类来进行重写。</a:t>
            </a:r>
          </a:p>
          <a:p>
            <a:pPr algn="l"/>
            <a:endParaRPr lang="zh-CN" altLang="en-US" sz="1800" dirty="0"/>
          </a:p>
          <a:p>
            <a:pPr algn="l"/>
            <a:r>
              <a:rPr lang="en-US" altLang="zh-CN" sz="1800" dirty="0"/>
              <a:t>3</a:t>
            </a:r>
            <a:r>
              <a:rPr lang="zh-CN" altLang="en-US" sz="1800" dirty="0"/>
              <a:t>、只要包含一个抽象方法的抽象类，该方法必须要定义成抽象类，不管是否还包含有其他方法。</a:t>
            </a:r>
          </a:p>
          <a:p>
            <a:pPr algn="l"/>
            <a:endParaRPr lang="zh-CN" altLang="en-US" sz="1800" dirty="0"/>
          </a:p>
          <a:p>
            <a:pPr algn="l"/>
            <a:r>
              <a:rPr lang="en-US" altLang="zh-CN" sz="1800" dirty="0"/>
              <a:t>4</a:t>
            </a:r>
            <a:r>
              <a:rPr lang="zh-CN" altLang="en-US" sz="1800" dirty="0"/>
              <a:t>、抽象类中可以包含具体的方法，当然也可以不包含抽象方法。</a:t>
            </a:r>
          </a:p>
          <a:p>
            <a:pPr algn="l"/>
            <a:endParaRPr lang="zh-CN" altLang="en-US" sz="1800" dirty="0"/>
          </a:p>
          <a:p>
            <a:pPr algn="l"/>
            <a:r>
              <a:rPr lang="en-US" altLang="zh-CN" sz="1800" dirty="0"/>
              <a:t>5</a:t>
            </a:r>
            <a:r>
              <a:rPr lang="zh-CN" altLang="en-US" sz="1800" dirty="0"/>
              <a:t>、子类中的抽象方法不能与父类的抽象方法同名。</a:t>
            </a:r>
            <a:endParaRPr lang="en-CA" sz="1800" dirty="0"/>
          </a:p>
        </p:txBody>
      </p:sp>
    </p:spTree>
    <p:extLst>
      <p:ext uri="{BB962C8B-B14F-4D97-AF65-F5344CB8AC3E}">
        <p14:creationId xmlns:p14="http://schemas.microsoft.com/office/powerpoint/2010/main" val="47278409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lnSpcReduction="10000"/>
          </a:bodyPr>
          <a:lstStyle/>
          <a:p>
            <a:pPr algn="l"/>
            <a:r>
              <a:rPr lang="zh-CN" altLang="en-US" sz="1800" dirty="0"/>
              <a:t>定义一个抽象动物类 </a:t>
            </a:r>
            <a:r>
              <a:rPr lang="en-US" altLang="zh-CN" sz="1800" dirty="0"/>
              <a:t>Animal</a:t>
            </a:r>
            <a:r>
              <a:rPr lang="zh-CN" altLang="en-US" sz="1800" dirty="0"/>
              <a:t>，提供抽象方法叫 </a:t>
            </a:r>
            <a:r>
              <a:rPr lang="en-US" altLang="zh-CN" sz="1800" dirty="0"/>
              <a:t>cry()</a:t>
            </a:r>
            <a:r>
              <a:rPr lang="zh-CN" altLang="en-US" sz="1800" dirty="0"/>
              <a:t>，猫、狗都是动物类的子类，由于 </a:t>
            </a:r>
            <a:r>
              <a:rPr lang="en-US" altLang="zh-CN" sz="1800" dirty="0"/>
              <a:t>cry() </a:t>
            </a:r>
            <a:r>
              <a:rPr lang="zh-CN" altLang="en-US" sz="1800" dirty="0"/>
              <a:t>为抽象方法，所以 </a:t>
            </a:r>
            <a:r>
              <a:rPr lang="en-US" altLang="zh-CN" sz="1800" dirty="0"/>
              <a:t>Cat</a:t>
            </a:r>
            <a:r>
              <a:rPr lang="zh-CN" altLang="en-US" sz="1800" dirty="0"/>
              <a:t>、</a:t>
            </a:r>
            <a:r>
              <a:rPr lang="en-US" altLang="zh-CN" sz="1800" dirty="0"/>
              <a:t>Dog </a:t>
            </a:r>
            <a:r>
              <a:rPr lang="zh-CN" altLang="en-US" sz="1800" dirty="0"/>
              <a:t>必须要实现 </a:t>
            </a:r>
            <a:r>
              <a:rPr lang="en-US" altLang="zh-CN" sz="1800" dirty="0"/>
              <a:t>cry() </a:t>
            </a:r>
            <a:r>
              <a:rPr lang="zh-CN" altLang="en-US" sz="1800" dirty="0"/>
              <a:t>方法。如下</a:t>
            </a:r>
            <a:r>
              <a:rPr lang="zh-CN" altLang="en-US" sz="1800" dirty="0" smtClean="0"/>
              <a:t>：</a:t>
            </a:r>
            <a:endParaRPr lang="en-US" altLang="zh-CN" sz="1800" dirty="0" smtClean="0"/>
          </a:p>
          <a:p>
            <a:pPr algn="l"/>
            <a:r>
              <a:rPr lang="en-US" altLang="zh-CN" sz="1800" dirty="0"/>
              <a:t> public abstract class Animal {</a:t>
            </a:r>
          </a:p>
          <a:p>
            <a:pPr algn="l"/>
            <a:r>
              <a:rPr lang="en-US" altLang="zh-CN" sz="1800" dirty="0"/>
              <a:t>        public abstract void cry();</a:t>
            </a:r>
          </a:p>
          <a:p>
            <a:pPr algn="l"/>
            <a:r>
              <a:rPr lang="en-US" altLang="zh-CN" sz="1800" dirty="0"/>
              <a:t>    }</a:t>
            </a:r>
          </a:p>
          <a:p>
            <a:pPr algn="l"/>
            <a:r>
              <a:rPr lang="en-US" altLang="zh-CN" sz="1800" dirty="0" smtClean="0"/>
              <a:t>    </a:t>
            </a:r>
            <a:r>
              <a:rPr lang="en-US" altLang="zh-CN" sz="1800" dirty="0"/>
              <a:t>public class Cat extends Animal{</a:t>
            </a:r>
          </a:p>
          <a:p>
            <a:pPr algn="l"/>
            <a:r>
              <a:rPr lang="en-US" altLang="zh-CN" sz="1800" dirty="0" smtClean="0"/>
              <a:t>        </a:t>
            </a:r>
            <a:r>
              <a:rPr lang="en-US" altLang="zh-CN" sz="1800" dirty="0"/>
              <a:t>@Override</a:t>
            </a:r>
          </a:p>
          <a:p>
            <a:pPr algn="l"/>
            <a:r>
              <a:rPr lang="en-US" altLang="zh-CN" sz="1800" dirty="0"/>
              <a:t>        public void cry() {</a:t>
            </a:r>
          </a:p>
          <a:p>
            <a:pPr algn="l"/>
            <a:r>
              <a:rPr lang="en-US" altLang="zh-CN" sz="1800" dirty="0"/>
              <a:t>            </a:t>
            </a:r>
            <a:r>
              <a:rPr lang="en-US" altLang="zh-CN" sz="1800" dirty="0" err="1"/>
              <a:t>System.out.println</a:t>
            </a:r>
            <a:r>
              <a:rPr lang="en-US" altLang="zh-CN" sz="1800" dirty="0"/>
              <a:t>("</a:t>
            </a:r>
            <a:r>
              <a:rPr lang="zh-CN" altLang="en-US" sz="1800" dirty="0"/>
              <a:t>猫叫：喵喵</a:t>
            </a:r>
            <a:r>
              <a:rPr lang="en-US" altLang="zh-CN" sz="1800" dirty="0"/>
              <a:t>...");</a:t>
            </a:r>
          </a:p>
          <a:p>
            <a:pPr algn="l"/>
            <a:r>
              <a:rPr lang="en-US" altLang="zh-CN" sz="1800" dirty="0"/>
              <a:t>        }</a:t>
            </a:r>
          </a:p>
          <a:p>
            <a:pPr algn="l"/>
            <a:r>
              <a:rPr lang="en-US" altLang="zh-CN" sz="1800" dirty="0"/>
              <a:t>    }</a:t>
            </a:r>
          </a:p>
          <a:p>
            <a:pPr algn="l"/>
            <a:r>
              <a:rPr lang="en-US" altLang="zh-CN" sz="1800" dirty="0" smtClean="0"/>
              <a:t>    </a:t>
            </a:r>
            <a:r>
              <a:rPr lang="en-US" altLang="zh-CN" sz="1800" dirty="0"/>
              <a:t>public class Dog extends Animal{</a:t>
            </a:r>
          </a:p>
          <a:p>
            <a:pPr algn="l"/>
            <a:r>
              <a:rPr lang="en-US" altLang="zh-CN" sz="1800" dirty="0" smtClean="0"/>
              <a:t>        </a:t>
            </a:r>
            <a:r>
              <a:rPr lang="en-US" altLang="zh-CN" sz="1800" dirty="0"/>
              <a:t>@Override</a:t>
            </a:r>
          </a:p>
          <a:p>
            <a:pPr algn="l"/>
            <a:r>
              <a:rPr lang="en-US" altLang="zh-CN" sz="1800" dirty="0"/>
              <a:t>        public void cry() {</a:t>
            </a:r>
          </a:p>
          <a:p>
            <a:pPr algn="l"/>
            <a:r>
              <a:rPr lang="en-US" altLang="zh-CN" sz="1800" dirty="0"/>
              <a:t>            </a:t>
            </a:r>
            <a:r>
              <a:rPr lang="en-US" altLang="zh-CN" sz="1800" dirty="0" err="1"/>
              <a:t>System.out.println</a:t>
            </a:r>
            <a:r>
              <a:rPr lang="en-US" altLang="zh-CN" sz="1800" dirty="0"/>
              <a:t>("</a:t>
            </a:r>
            <a:r>
              <a:rPr lang="zh-CN" altLang="en-US" sz="1800" dirty="0"/>
              <a:t>狗叫</a:t>
            </a:r>
            <a:r>
              <a:rPr lang="en-US" altLang="zh-CN" sz="1800" dirty="0"/>
              <a:t>:</a:t>
            </a:r>
            <a:r>
              <a:rPr lang="zh-CN" altLang="en-US" sz="1800" dirty="0"/>
              <a:t>汪汪</a:t>
            </a:r>
            <a:r>
              <a:rPr lang="en-US" altLang="zh-CN" sz="1800" dirty="0"/>
              <a:t>...");</a:t>
            </a:r>
          </a:p>
          <a:p>
            <a:pPr algn="l"/>
            <a:r>
              <a:rPr lang="en-US" altLang="zh-CN" sz="1800" dirty="0"/>
              <a:t>        }</a:t>
            </a:r>
          </a:p>
          <a:p>
            <a:pPr algn="l"/>
            <a:r>
              <a:rPr lang="en-US" altLang="zh-CN" sz="1800" dirty="0" smtClean="0"/>
              <a:t>    </a:t>
            </a:r>
            <a:r>
              <a:rPr lang="en-US" altLang="zh-CN" sz="1800" dirty="0"/>
              <a:t>}</a:t>
            </a:r>
            <a:endParaRPr lang="en-US" altLang="zh-CN" sz="1800" dirty="0" smtClean="0"/>
          </a:p>
          <a:p>
            <a:pPr algn="l"/>
            <a:endParaRPr lang="en-CA" sz="1800" dirty="0"/>
          </a:p>
        </p:txBody>
      </p:sp>
    </p:spTree>
    <p:extLst>
      <p:ext uri="{BB962C8B-B14F-4D97-AF65-F5344CB8AC3E}">
        <p14:creationId xmlns:p14="http://schemas.microsoft.com/office/powerpoint/2010/main" val="105450973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altLang="zh-CN" sz="1800" dirty="0"/>
              <a:t> public class Test {</a:t>
            </a:r>
          </a:p>
          <a:p>
            <a:pPr algn="l"/>
            <a:endParaRPr lang="en-CA" altLang="zh-CN" sz="1800" dirty="0"/>
          </a:p>
          <a:p>
            <a:pPr algn="l"/>
            <a:r>
              <a:rPr lang="en-CA" altLang="zh-CN" sz="1800" dirty="0"/>
              <a:t>        public static void main(String[] </a:t>
            </a:r>
            <a:r>
              <a:rPr lang="en-CA" altLang="zh-CN" sz="1800" dirty="0" err="1"/>
              <a:t>args</a:t>
            </a:r>
            <a:r>
              <a:rPr lang="en-CA" altLang="zh-CN" sz="1800" dirty="0"/>
              <a:t>) {</a:t>
            </a:r>
          </a:p>
          <a:p>
            <a:pPr algn="l"/>
            <a:r>
              <a:rPr lang="en-CA" altLang="zh-CN" sz="1800" dirty="0"/>
              <a:t>            Animal a1 = new Cat();</a:t>
            </a:r>
          </a:p>
          <a:p>
            <a:pPr algn="l"/>
            <a:r>
              <a:rPr lang="en-CA" altLang="zh-CN" sz="1800" dirty="0"/>
              <a:t>            Animal a2 = new Dog();</a:t>
            </a:r>
          </a:p>
          <a:p>
            <a:pPr algn="l"/>
            <a:endParaRPr lang="en-CA" altLang="zh-CN" sz="1800" dirty="0"/>
          </a:p>
          <a:p>
            <a:pPr algn="l"/>
            <a:r>
              <a:rPr lang="en-CA" altLang="zh-CN" sz="1800" dirty="0"/>
              <a:t>            a1.cry();</a:t>
            </a:r>
          </a:p>
          <a:p>
            <a:pPr algn="l"/>
            <a:r>
              <a:rPr lang="en-CA" altLang="zh-CN" sz="1800" dirty="0"/>
              <a:t>            a2.cry();</a:t>
            </a:r>
          </a:p>
          <a:p>
            <a:pPr algn="l"/>
            <a:r>
              <a:rPr lang="en-CA" altLang="zh-CN" sz="1800" dirty="0"/>
              <a:t>        }</a:t>
            </a:r>
          </a:p>
          <a:p>
            <a:pPr algn="l"/>
            <a:r>
              <a:rPr lang="en-CA" altLang="zh-CN" sz="1800" dirty="0"/>
              <a:t>    }</a:t>
            </a:r>
          </a:p>
          <a:p>
            <a:pPr algn="l"/>
            <a:r>
              <a:rPr lang="en-CA" sz="1800" dirty="0"/>
              <a:t>Output:</a:t>
            </a:r>
          </a:p>
          <a:p>
            <a:pPr algn="l"/>
            <a:r>
              <a:rPr lang="en-CA" sz="1800" dirty="0"/>
              <a:t>    </a:t>
            </a:r>
            <a:r>
              <a:rPr lang="zh-CN" altLang="en-US" sz="1800" dirty="0"/>
              <a:t>猫叫：喵喵</a:t>
            </a:r>
            <a:r>
              <a:rPr lang="en-US" altLang="zh-CN" sz="1800" dirty="0"/>
              <a:t>...</a:t>
            </a:r>
          </a:p>
          <a:p>
            <a:pPr algn="l"/>
            <a:r>
              <a:rPr lang="en-US" altLang="zh-CN" sz="1800" dirty="0"/>
              <a:t>    </a:t>
            </a:r>
            <a:r>
              <a:rPr lang="zh-CN" altLang="en-US" sz="1800" dirty="0"/>
              <a:t>狗叫</a:t>
            </a:r>
            <a:r>
              <a:rPr lang="en-US" altLang="zh-CN" sz="1800" dirty="0"/>
              <a:t>:</a:t>
            </a:r>
            <a:r>
              <a:rPr lang="zh-CN" altLang="en-US" sz="1800" dirty="0"/>
              <a:t>汪汪</a:t>
            </a:r>
            <a:r>
              <a:rPr lang="en-US" altLang="zh-CN" sz="1800" dirty="0"/>
              <a:t>...</a:t>
            </a:r>
            <a:endParaRPr lang="en-CA" sz="1800" dirty="0"/>
          </a:p>
        </p:txBody>
      </p:sp>
    </p:spTree>
    <p:extLst>
      <p:ext uri="{BB962C8B-B14F-4D97-AF65-F5344CB8AC3E}">
        <p14:creationId xmlns:p14="http://schemas.microsoft.com/office/powerpoint/2010/main" val="224540537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二、接口</a:t>
            </a:r>
          </a:p>
          <a:p>
            <a:pPr algn="l"/>
            <a:r>
              <a:rPr lang="zh-CN" altLang="en-US" sz="1800" dirty="0"/>
              <a:t>接口是一种比抽象类更加抽象的“类</a:t>
            </a:r>
            <a:r>
              <a:rPr lang="zh-CN" altLang="en-US" sz="1800" dirty="0" smtClean="0"/>
              <a:t>”。</a:t>
            </a:r>
            <a:endParaRPr lang="en-US" altLang="zh-CN" sz="1800" dirty="0" smtClean="0"/>
          </a:p>
          <a:p>
            <a:pPr algn="l"/>
            <a:r>
              <a:rPr lang="zh-CN" altLang="en-US" sz="1800" dirty="0"/>
              <a:t>接口是用来建立类与类之间的协议，它所提供的只是一种形式，而没有具体的实现。同时实现该接口的实现类必须要实现该接口的所有方法，通过使用 </a:t>
            </a:r>
            <a:r>
              <a:rPr lang="en-US" altLang="zh-CN" sz="1800" dirty="0"/>
              <a:t>implements </a:t>
            </a:r>
            <a:r>
              <a:rPr lang="zh-CN" altLang="en-US" sz="1800" dirty="0"/>
              <a:t>关键字，他表示该类在遵循某个或某组特定的接口，同时也表示着</a:t>
            </a:r>
            <a:r>
              <a:rPr lang="en-US" altLang="zh-CN" sz="1800" dirty="0"/>
              <a:t>"interface"</a:t>
            </a:r>
            <a:r>
              <a:rPr lang="zh-CN" altLang="en-US" sz="1800" dirty="0"/>
              <a:t>只是它的外貌，但是现在需要声明它是如何工作的”。</a:t>
            </a:r>
          </a:p>
          <a:p>
            <a:pPr algn="l"/>
            <a:endParaRPr lang="zh-CN" altLang="en-US" sz="1800" dirty="0"/>
          </a:p>
          <a:p>
            <a:pPr algn="l"/>
            <a:r>
              <a:rPr lang="zh-CN" altLang="en-US" sz="1800" dirty="0"/>
              <a:t>接口是抽象类的延伸，</a:t>
            </a:r>
            <a:r>
              <a:rPr lang="en-US" altLang="zh-CN" sz="1800" dirty="0"/>
              <a:t>java </a:t>
            </a:r>
            <a:r>
              <a:rPr lang="zh-CN" altLang="en-US" sz="1800" dirty="0"/>
              <a:t>了保证数据安全是不能多重继承的，也就是说继承只能存在一个父类，但是接口不同，一个类可以同时实现多个接口，不管这些接口之间有没有关系，所以接口弥补了抽象类不能多重继承的缺陷，但是推荐继承和接口共同使用，因为这样既可以保证数据安全性又可以实现多重继承。</a:t>
            </a:r>
            <a:endParaRPr lang="en-CA" sz="1800" dirty="0"/>
          </a:p>
        </p:txBody>
      </p:sp>
    </p:spTree>
    <p:extLst>
      <p:ext uri="{BB962C8B-B14F-4D97-AF65-F5344CB8AC3E}">
        <p14:creationId xmlns:p14="http://schemas.microsoft.com/office/powerpoint/2010/main" val="237573782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在使用接口过程中需要注意如下几个问题：</a:t>
            </a:r>
          </a:p>
          <a:p>
            <a:pPr algn="l"/>
            <a:endParaRPr lang="zh-CN" altLang="en-US" sz="1800" dirty="0"/>
          </a:p>
          <a:p>
            <a:pPr algn="l"/>
            <a:r>
              <a:rPr lang="en-US" altLang="zh-CN" sz="1800" dirty="0"/>
              <a:t>1</a:t>
            </a:r>
            <a:r>
              <a:rPr lang="zh-CN" altLang="en-US" sz="1800" dirty="0"/>
              <a:t>、</a:t>
            </a:r>
            <a:r>
              <a:rPr lang="en-US" altLang="zh-CN" sz="1800" dirty="0"/>
              <a:t>1</a:t>
            </a:r>
            <a:r>
              <a:rPr lang="zh-CN" altLang="en-US" sz="1800" dirty="0"/>
              <a:t>个 </a:t>
            </a:r>
            <a:r>
              <a:rPr lang="en-US" altLang="zh-CN" sz="1800" dirty="0"/>
              <a:t>Interface </a:t>
            </a:r>
            <a:r>
              <a:rPr lang="zh-CN" altLang="en-US" sz="1800" dirty="0"/>
              <a:t>的方所有法访问权限自动被声明为 </a:t>
            </a:r>
            <a:r>
              <a:rPr lang="en-US" altLang="zh-CN" sz="1800" dirty="0"/>
              <a:t>public</a:t>
            </a:r>
            <a:r>
              <a:rPr lang="zh-CN" altLang="en-US" sz="1800" dirty="0"/>
              <a:t>。确切的说只能为 </a:t>
            </a:r>
            <a:r>
              <a:rPr lang="en-US" altLang="zh-CN" sz="1800" dirty="0"/>
              <a:t>public</a:t>
            </a:r>
            <a:r>
              <a:rPr lang="zh-CN" altLang="en-US" sz="1800" dirty="0"/>
              <a:t>，当然你可以显示的声明为 </a:t>
            </a:r>
            <a:r>
              <a:rPr lang="en-US" altLang="zh-CN" sz="1800" dirty="0"/>
              <a:t>protected</a:t>
            </a:r>
            <a:r>
              <a:rPr lang="zh-CN" altLang="en-US" sz="1800" dirty="0"/>
              <a:t>、</a:t>
            </a:r>
            <a:r>
              <a:rPr lang="en-US" altLang="zh-CN" sz="1800" dirty="0"/>
              <a:t>private</a:t>
            </a:r>
            <a:r>
              <a:rPr lang="zh-CN" altLang="en-US" sz="1800" dirty="0"/>
              <a:t>，但是编译会出错！</a:t>
            </a:r>
          </a:p>
          <a:p>
            <a:pPr algn="l"/>
            <a:endParaRPr lang="zh-CN" altLang="en-US" sz="1800" dirty="0"/>
          </a:p>
          <a:p>
            <a:pPr algn="l"/>
            <a:r>
              <a:rPr lang="en-US" altLang="zh-CN" sz="1800" dirty="0"/>
              <a:t>2</a:t>
            </a:r>
            <a:r>
              <a:rPr lang="zh-CN" altLang="en-US" sz="1800" dirty="0"/>
              <a:t>、接口中可以定义“成员变量”，或者说是不可变的常量，因为接口中的“成员变量”会自动变为为 </a:t>
            </a:r>
            <a:r>
              <a:rPr lang="en-US" altLang="zh-CN" sz="1800" dirty="0"/>
              <a:t>public static final</a:t>
            </a:r>
            <a:r>
              <a:rPr lang="zh-CN" altLang="en-US" sz="1800" dirty="0"/>
              <a:t>。可以通过类命名直接访问：</a:t>
            </a:r>
            <a:r>
              <a:rPr lang="en-US" altLang="zh-CN" sz="1800" dirty="0"/>
              <a:t>ImplementClass.name</a:t>
            </a:r>
            <a:r>
              <a:rPr lang="zh-CN" altLang="en-US" sz="1800" dirty="0"/>
              <a:t>。</a:t>
            </a:r>
          </a:p>
          <a:p>
            <a:pPr algn="l"/>
            <a:endParaRPr lang="zh-CN" altLang="en-US" sz="1800" dirty="0"/>
          </a:p>
          <a:p>
            <a:pPr algn="l"/>
            <a:r>
              <a:rPr lang="en-US" altLang="zh-CN" sz="1800" dirty="0"/>
              <a:t>3</a:t>
            </a:r>
            <a:r>
              <a:rPr lang="zh-CN" altLang="en-US" sz="1800" dirty="0"/>
              <a:t>、接口中不存在实现的方法。</a:t>
            </a:r>
          </a:p>
          <a:p>
            <a:pPr algn="l"/>
            <a:endParaRPr lang="zh-CN" altLang="en-US" sz="1800" dirty="0"/>
          </a:p>
          <a:p>
            <a:pPr algn="l"/>
            <a:r>
              <a:rPr lang="en-US" altLang="zh-CN" sz="1800" dirty="0"/>
              <a:t>4</a:t>
            </a:r>
            <a:r>
              <a:rPr lang="zh-CN" altLang="en-US" sz="1800" dirty="0"/>
              <a:t>、实现接口的非抽象类必须要实现该接口的所有方法</a:t>
            </a:r>
            <a:r>
              <a:rPr lang="zh-CN" altLang="en-US" sz="1800" dirty="0" smtClean="0"/>
              <a:t>。</a:t>
            </a:r>
            <a:endParaRPr lang="zh-CN" altLang="en-US" sz="1800" dirty="0"/>
          </a:p>
          <a:p>
            <a:pPr algn="l"/>
            <a:endParaRPr lang="zh-CN" altLang="en-US" sz="1800" dirty="0"/>
          </a:p>
          <a:p>
            <a:pPr algn="l"/>
            <a:r>
              <a:rPr lang="en-US" altLang="zh-CN" sz="1800" dirty="0"/>
              <a:t>5</a:t>
            </a:r>
            <a:r>
              <a:rPr lang="zh-CN" altLang="en-US" sz="1800" dirty="0"/>
              <a:t>、不能使用 </a:t>
            </a:r>
            <a:r>
              <a:rPr lang="en-US" altLang="zh-CN" sz="1800" dirty="0"/>
              <a:t>new </a:t>
            </a:r>
            <a:r>
              <a:rPr lang="zh-CN" altLang="en-US" sz="1800" dirty="0"/>
              <a:t>操作符实例化一个接口，但可以声明一个接口变量，该变量必须引用 </a:t>
            </a:r>
            <a:r>
              <a:rPr lang="en-US" altLang="zh-CN" sz="1800" dirty="0"/>
              <a:t>(refer to) </a:t>
            </a:r>
            <a:r>
              <a:rPr lang="zh-CN" altLang="en-US" sz="1800" dirty="0"/>
              <a:t>一个实现该接口的类的对象。可以使用 </a:t>
            </a:r>
            <a:r>
              <a:rPr lang="en-US" altLang="zh-CN" sz="1800" dirty="0" err="1"/>
              <a:t>instanceof</a:t>
            </a:r>
            <a:r>
              <a:rPr lang="en-US" altLang="zh-CN" sz="1800" dirty="0"/>
              <a:t> </a:t>
            </a:r>
            <a:r>
              <a:rPr lang="zh-CN" altLang="en-US" sz="1800" dirty="0"/>
              <a:t>检查一个对象是否实现了某个特定的接口。例如：</a:t>
            </a:r>
            <a:r>
              <a:rPr lang="en-US" altLang="zh-CN" sz="1800" dirty="0"/>
              <a:t>if(</a:t>
            </a:r>
            <a:r>
              <a:rPr lang="en-US" altLang="zh-CN" sz="1800" dirty="0" err="1"/>
              <a:t>anObject</a:t>
            </a:r>
            <a:r>
              <a:rPr lang="en-US" altLang="zh-CN" sz="1800" dirty="0"/>
              <a:t> </a:t>
            </a:r>
            <a:r>
              <a:rPr lang="en-US" altLang="zh-CN" sz="1800" dirty="0" err="1"/>
              <a:t>instanceof</a:t>
            </a:r>
            <a:r>
              <a:rPr lang="en-US" altLang="zh-CN" sz="1800" dirty="0"/>
              <a:t> Comparable){}</a:t>
            </a:r>
            <a:r>
              <a:rPr lang="zh-CN" altLang="en-US" sz="1800" dirty="0"/>
              <a:t>。</a:t>
            </a:r>
            <a:endParaRPr lang="en-CA" sz="1800" dirty="0"/>
          </a:p>
        </p:txBody>
      </p:sp>
    </p:spTree>
    <p:extLst>
      <p:ext uri="{BB962C8B-B14F-4D97-AF65-F5344CB8AC3E}">
        <p14:creationId xmlns:p14="http://schemas.microsoft.com/office/powerpoint/2010/main" val="410835635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抽象类方式中，抽象类可以拥有任意范围的成员数据，同时也可以拥有自己的非抽象方法，但是接口方式中，它仅能够有静态、不能修改的成员数据（但是我们一般是不会在接口中使用成员数据），同时它所有的方法都必须是抽象的。在某种程度上来说，接口是抽象类的特殊化。</a:t>
            </a:r>
          </a:p>
          <a:p>
            <a:pPr algn="l"/>
            <a:endParaRPr lang="zh-CN" altLang="en-US" sz="1800" dirty="0"/>
          </a:p>
          <a:p>
            <a:pPr algn="l"/>
            <a:r>
              <a:rPr lang="zh-CN" altLang="en-US" sz="1800" dirty="0"/>
              <a:t>对子类而言，它只能继承一个抽象</a:t>
            </a:r>
            <a:r>
              <a:rPr lang="zh-CN" altLang="en-US" sz="1800" dirty="0" smtClean="0"/>
              <a:t>类，</a:t>
            </a:r>
            <a:r>
              <a:rPr lang="zh-CN" altLang="en-US" sz="1800" dirty="0"/>
              <a:t>但是却可以实现多个接口。</a:t>
            </a:r>
            <a:endParaRPr lang="en-CA" sz="1800" dirty="0"/>
          </a:p>
        </p:txBody>
      </p:sp>
    </p:spTree>
    <p:extLst>
      <p:ext uri="{BB962C8B-B14F-4D97-AF65-F5344CB8AC3E}">
        <p14:creationId xmlns:p14="http://schemas.microsoft.com/office/powerpoint/2010/main" val="75035306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1</a:t>
            </a:r>
            <a:r>
              <a:rPr lang="zh-CN" altLang="en-US" sz="1800" dirty="0"/>
              <a:t>、 抽象层次不同。抽象类是对类抽象，而接口是对行为的抽象。抽象类是对整个类整体进行抽象，包括属性、行为，但是接口却是对类局部（行为）进行抽象。</a:t>
            </a:r>
          </a:p>
          <a:p>
            <a:pPr algn="l"/>
            <a:endParaRPr lang="zh-CN" altLang="en-US" sz="1800" dirty="0"/>
          </a:p>
          <a:p>
            <a:pPr algn="l"/>
            <a:r>
              <a:rPr lang="en-US" altLang="zh-CN" sz="1800" dirty="0"/>
              <a:t>2</a:t>
            </a:r>
            <a:r>
              <a:rPr lang="zh-CN" altLang="en-US" sz="1800" dirty="0"/>
              <a:t>、 跨域不同。抽象类所跨域的是具有相似特点的类，而接口却可以跨域不同的类。我们知道抽象类是从子类中发现公共部分，然后泛化成抽象类，子类继承该父类即可，但是接口不同。实现它的子类可以不存在任何关系，共同之处。例如猫、狗可以抽象成一个动物类抽象类，具备叫的方法。鸟、飞机可以实现飞 </a:t>
            </a:r>
            <a:r>
              <a:rPr lang="en-US" altLang="zh-CN" sz="1800" dirty="0"/>
              <a:t>Fly </a:t>
            </a:r>
            <a:r>
              <a:rPr lang="zh-CN" altLang="en-US" sz="1800" dirty="0"/>
              <a:t>接口，具备飞的行为，这里我们总不能将鸟、飞机共用一个父类吧！所以说抽象类所体现的是一种继承关系，要想使得继承关系合理，父类和派生类之间必须存在</a:t>
            </a:r>
            <a:r>
              <a:rPr lang="en-US" altLang="zh-CN" sz="1800" dirty="0"/>
              <a:t>"is-a"</a:t>
            </a:r>
            <a:r>
              <a:rPr lang="zh-CN" altLang="en-US" sz="1800" dirty="0"/>
              <a:t>关系，即父类和派生类在概念本质上应该是相同的。对于接口则不然，并不要求接口的实现者和接口定义在概念本质上是一致的， 仅仅是实现了接口定义的契约而已</a:t>
            </a:r>
            <a:r>
              <a:rPr lang="zh-CN" altLang="en-US" sz="1800" dirty="0" smtClean="0"/>
              <a:t>。</a:t>
            </a:r>
            <a:endParaRPr lang="en-US" altLang="zh-CN" sz="1800" dirty="0" smtClean="0"/>
          </a:p>
          <a:p>
            <a:pPr algn="l"/>
            <a:r>
              <a:rPr lang="en-US" altLang="zh-CN" sz="1800" dirty="0"/>
              <a:t>3</a:t>
            </a:r>
            <a:r>
              <a:rPr lang="zh-CN" altLang="en-US" sz="1800" dirty="0"/>
              <a:t>、 设计层次不同。对于抽象类而言，它是自下而上来设计的，我们要先知道子类才能抽象出父类，而接口则不同，它根本就不需要知道子类的存在，只需要定义一个规则即可，至于什么子类、什么时候怎么实现它一概不知。比如我们只有一个猫类在这里，如果你这是就抽象成一个动物类，是不是设计有点儿过度？我们起码要有两个动物类，猫、狗在这里，我们在抽象他们的共同点形成动物抽象类吧！所以说抽象类往往都是通过重构而来的！但是接口就不同，比如说飞，我们根本就不知道会有什么东西来实现这个飞接口，怎么实现也不得而知，我们要做的就是事前定义好飞的行为接口。所以说抽象类是自底向上抽象而来的，接口是自顶向下设计出来的。</a:t>
            </a:r>
            <a:endParaRPr lang="en-CA" sz="1800" dirty="0"/>
          </a:p>
        </p:txBody>
      </p:sp>
    </p:spTree>
    <p:extLst>
      <p:ext uri="{BB962C8B-B14F-4D97-AF65-F5344CB8AC3E}">
        <p14:creationId xmlns:p14="http://schemas.microsoft.com/office/powerpoint/2010/main" val="142233121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smtClean="0"/>
              <a:t>总结：接口和抽象类</a:t>
            </a:r>
            <a:r>
              <a:rPr lang="en-US" altLang="zh-CN" sz="1800" dirty="0" smtClean="0"/>
              <a:t/>
            </a:r>
            <a:br>
              <a:rPr lang="en-US" altLang="zh-CN" sz="1800" dirty="0" smtClean="0"/>
            </a:br>
            <a:endParaRPr lang="en-US" altLang="zh-CN" sz="1800" dirty="0" smtClean="0"/>
          </a:p>
          <a:p>
            <a:pPr algn="l"/>
            <a:endParaRPr lang="en-US" sz="1800" dirty="0"/>
          </a:p>
          <a:p>
            <a:pPr algn="l"/>
            <a:r>
              <a:rPr lang="zh-CN" altLang="en-US" sz="1800" dirty="0"/>
              <a:t>“接口是个规范”，既然不是一个类去实现，那就是有很多地方有用到，大家需要统一标准。甚至有的编程语言（</a:t>
            </a:r>
            <a:r>
              <a:rPr lang="en-US" altLang="zh-CN" sz="1800" dirty="0"/>
              <a:t>Object-C</a:t>
            </a:r>
            <a:r>
              <a:rPr lang="zh-CN" altLang="en-US" sz="1800" dirty="0"/>
              <a:t>）已经不把接口叫 </a:t>
            </a:r>
            <a:r>
              <a:rPr lang="en-US" altLang="zh-CN" sz="1800" dirty="0"/>
              <a:t>interface</a:t>
            </a:r>
            <a:r>
              <a:rPr lang="zh-CN" altLang="en-US" sz="1800" dirty="0"/>
              <a:t>，直接叫 </a:t>
            </a:r>
            <a:r>
              <a:rPr lang="en-US" altLang="zh-CN" sz="1800" dirty="0"/>
              <a:t>protocol</a:t>
            </a:r>
            <a:r>
              <a:rPr lang="zh-CN" altLang="en-US" sz="1800" dirty="0" smtClean="0"/>
              <a:t>。统</a:t>
            </a:r>
            <a:r>
              <a:rPr lang="zh-CN" altLang="en-US" sz="1800" dirty="0"/>
              <a:t>一标准的目的，是大家都知道这个是做什么的，但是具体不用知道具体怎么做</a:t>
            </a:r>
            <a:r>
              <a:rPr lang="zh-CN" altLang="en-US" sz="1800" dirty="0" smtClean="0"/>
              <a:t>。</a:t>
            </a:r>
            <a:endParaRPr lang="en-US" altLang="zh-CN" sz="1800" dirty="0" smtClean="0"/>
          </a:p>
          <a:p>
            <a:pPr algn="l"/>
            <a:endParaRPr lang="en-US" sz="1800" dirty="0"/>
          </a:p>
          <a:p>
            <a:pPr algn="l"/>
            <a:r>
              <a:rPr lang="zh-CN" altLang="en-US" sz="1800" dirty="0"/>
              <a:t>我知道 </a:t>
            </a:r>
            <a:r>
              <a:rPr lang="en-US" altLang="zh-CN" sz="1800" dirty="0"/>
              <a:t>Comparable </a:t>
            </a:r>
            <a:r>
              <a:rPr lang="zh-CN" altLang="en-US" sz="1800" dirty="0"/>
              <a:t>这个接口是用来比较两个对象的，那么如何去比较呢？数字有数字的比较方法，字符串有字符串的比较方法，学生（自己定义的类）也有自己的比较方法。然后，在另外一个负责对象排序（不一定是数字喔）的代码里面，肯定需要将两个对象比较。这两个对象是什么类型呢？</a:t>
            </a:r>
            <a:r>
              <a:rPr lang="en-US" altLang="zh-CN" sz="1800" dirty="0"/>
              <a:t>Object </a:t>
            </a:r>
            <a:r>
              <a:rPr lang="en-US" altLang="zh-CN" sz="1800" dirty="0" err="1"/>
              <a:t>a,b</a:t>
            </a:r>
            <a:r>
              <a:rPr lang="zh-CN" altLang="en-US" sz="1800" dirty="0"/>
              <a:t>？肯定不行，</a:t>
            </a:r>
            <a:r>
              <a:rPr lang="en-US" altLang="zh-CN" sz="1800" dirty="0"/>
              <a:t>a &gt; b </a:t>
            </a:r>
            <a:r>
              <a:rPr lang="zh-CN" altLang="en-US" sz="1800" dirty="0"/>
              <a:t>这样的语法无法通过编译。</a:t>
            </a:r>
            <a:r>
              <a:rPr lang="en-US" altLang="zh-CN" sz="1800" dirty="0" err="1"/>
              <a:t>int</a:t>
            </a:r>
            <a:r>
              <a:rPr lang="en-US" altLang="zh-CN" sz="1800" dirty="0"/>
              <a:t> </a:t>
            </a:r>
            <a:r>
              <a:rPr lang="en-US" altLang="zh-CN" sz="1800" dirty="0" err="1"/>
              <a:t>a,b</a:t>
            </a:r>
            <a:r>
              <a:rPr lang="zh-CN" altLang="en-US" sz="1800" dirty="0"/>
              <a:t>？也不行？一开始就说了，不一定是数字。</a:t>
            </a:r>
            <a:r>
              <a:rPr lang="en-US" altLang="zh-CN" sz="1800" dirty="0"/>
              <a:t>....</a:t>
            </a:r>
            <a:r>
              <a:rPr lang="zh-CN" altLang="en-US" sz="1800" dirty="0"/>
              <a:t>所以，</a:t>
            </a:r>
            <a:r>
              <a:rPr lang="en-US" altLang="zh-CN" sz="1800" dirty="0"/>
              <a:t>Comparable </a:t>
            </a:r>
            <a:r>
              <a:rPr lang="zh-CN" altLang="en-US" sz="1800" dirty="0"/>
              <a:t>就来了。他告诉编译器，</a:t>
            </a:r>
            <a:r>
              <a:rPr lang="en-US" altLang="zh-CN" sz="1800" dirty="0"/>
              <a:t>a b </a:t>
            </a:r>
            <a:r>
              <a:rPr lang="zh-CN" altLang="en-US" sz="1800" dirty="0"/>
              <a:t>两个对象都满足 </a:t>
            </a:r>
            <a:r>
              <a:rPr lang="en-US" altLang="zh-CN" sz="1800" dirty="0"/>
              <a:t>Comparable </a:t>
            </a:r>
            <a:r>
              <a:rPr lang="zh-CN" altLang="en-US" sz="1800" dirty="0"/>
              <a:t>接口，也就是他们是可以进行比较的。具体怎么比较，这段程序不需要知道。所以，他需要一些具体的实现，</a:t>
            </a:r>
            <a:r>
              <a:rPr lang="en-US" altLang="zh-CN" sz="1800" dirty="0"/>
              <a:t>Comparable </a:t>
            </a:r>
            <a:r>
              <a:rPr lang="zh-CN" altLang="en-US" sz="1800" dirty="0"/>
              <a:t>接口有一个方法，叫 </a:t>
            </a:r>
            <a:r>
              <a:rPr lang="en-US" altLang="zh-CN" sz="1800" dirty="0" err="1"/>
              <a:t>compareTo</a:t>
            </a:r>
            <a:r>
              <a:rPr lang="zh-CN" altLang="en-US" sz="1800" dirty="0"/>
              <a:t>。那么这个方法就是用来取代 </a:t>
            </a:r>
            <a:r>
              <a:rPr lang="en-US" altLang="zh-CN" sz="1800" dirty="0"/>
              <a:t>&lt;</a:t>
            </a:r>
            <a:r>
              <a:rPr lang="zh-CN" altLang="en-US" sz="1800" dirty="0"/>
              <a:t>、</a:t>
            </a:r>
            <a:r>
              <a:rPr lang="en-US" altLang="zh-CN" sz="1800" dirty="0"/>
              <a:t>&gt; </a:t>
            </a:r>
            <a:r>
              <a:rPr lang="zh-CN" altLang="en-US" sz="1800" dirty="0"/>
              <a:t>这样的运算符</a:t>
            </a:r>
            <a:r>
              <a:rPr lang="zh-CN" altLang="en-US" sz="1800" dirty="0" smtClean="0"/>
              <a:t>。</a:t>
            </a:r>
            <a:endParaRPr lang="en-US" altLang="zh-CN" sz="1800" dirty="0" smtClean="0"/>
          </a:p>
          <a:p>
            <a:pPr algn="l"/>
            <a:endParaRPr lang="en-US" sz="1800" dirty="0"/>
          </a:p>
          <a:p>
            <a:pPr algn="l"/>
            <a:endParaRPr lang="en-CA" sz="1800" dirty="0"/>
          </a:p>
        </p:txBody>
      </p:sp>
    </p:spTree>
    <p:extLst>
      <p:ext uri="{BB962C8B-B14F-4D97-AF65-F5344CB8AC3E}">
        <p14:creationId xmlns:p14="http://schemas.microsoft.com/office/powerpoint/2010/main" val="264523398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java</a:t>
            </a:r>
            <a:r>
              <a:rPr lang="zh-CN" altLang="en-US" sz="1800" dirty="0"/>
              <a:t>比较器的两种实现</a:t>
            </a:r>
          </a:p>
          <a:p>
            <a:pPr algn="l"/>
            <a:r>
              <a:rPr lang="zh-CN" altLang="en-US" sz="1800" dirty="0"/>
              <a:t>比较器有两种实现方式： </a:t>
            </a:r>
            <a:br>
              <a:rPr lang="zh-CN" altLang="en-US" sz="1800" dirty="0"/>
            </a:br>
            <a:r>
              <a:rPr lang="en-US" altLang="zh-CN" sz="1800" dirty="0"/>
              <a:t>1.</a:t>
            </a:r>
            <a:r>
              <a:rPr lang="zh-CN" altLang="en-US" sz="1800" dirty="0"/>
              <a:t>让相应的类实现</a:t>
            </a:r>
            <a:r>
              <a:rPr lang="en-US" altLang="zh-CN" sz="1800" dirty="0"/>
              <a:t>Comparable</a:t>
            </a:r>
            <a:r>
              <a:rPr lang="zh-CN" altLang="en-US" sz="1800" dirty="0"/>
              <a:t>接口，重写接口中的</a:t>
            </a:r>
            <a:r>
              <a:rPr lang="en-US" altLang="zh-CN" sz="1800" dirty="0" err="1"/>
              <a:t>compareTo</a:t>
            </a:r>
            <a:r>
              <a:rPr lang="en-US" altLang="zh-CN" sz="1800" dirty="0"/>
              <a:t>(T o)</a:t>
            </a:r>
            <a:r>
              <a:rPr lang="zh-CN" altLang="en-US" sz="1800" dirty="0"/>
              <a:t>方法。 </a:t>
            </a:r>
            <a:br>
              <a:rPr lang="zh-CN" altLang="en-US" sz="1800" dirty="0"/>
            </a:br>
            <a:r>
              <a:rPr lang="en-US" altLang="zh-CN" sz="1800" dirty="0"/>
              <a:t>2.</a:t>
            </a:r>
            <a:r>
              <a:rPr lang="zh-CN" altLang="en-US" sz="1800" dirty="0"/>
              <a:t>由于第一种方法需要修改类的代码，那么第二种方法就另辟蹊径：再定义一个需要作比较类的比较器，让其实现比较器接口</a:t>
            </a:r>
            <a:r>
              <a:rPr lang="en-US" altLang="zh-CN" sz="1800" dirty="0"/>
              <a:t>Comparator</a:t>
            </a:r>
            <a:r>
              <a:rPr lang="zh-CN" altLang="en-US" sz="1800" dirty="0"/>
              <a:t>，重写接口中的比较器接口</a:t>
            </a:r>
            <a:r>
              <a:rPr lang="en-US" altLang="zh-CN" sz="1800" dirty="0"/>
              <a:t>Compare(T o1, T o2)</a:t>
            </a:r>
            <a:r>
              <a:rPr lang="zh-CN" altLang="en-US" sz="1800" dirty="0"/>
              <a:t>方法在需要使用时，将该需要作比较类与该比较器放在一起即可。</a:t>
            </a:r>
            <a:endParaRPr lang="en-CA" sz="1800" dirty="0"/>
          </a:p>
        </p:txBody>
      </p:sp>
    </p:spTree>
    <p:extLst>
      <p:ext uri="{BB962C8B-B14F-4D97-AF65-F5344CB8AC3E}">
        <p14:creationId xmlns:p14="http://schemas.microsoft.com/office/powerpoint/2010/main" val="24915789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lnSpcReduction="10000"/>
          </a:bodyPr>
          <a:lstStyle/>
          <a:p>
            <a:pPr algn="l"/>
            <a:r>
              <a:rPr lang="zh-CN" altLang="en-US" sz="1800" dirty="0"/>
              <a:t> </a:t>
            </a:r>
            <a:r>
              <a:rPr lang="en-US" altLang="zh-CN" sz="1800" dirty="0"/>
              <a:t>C</a:t>
            </a:r>
            <a:r>
              <a:rPr lang="zh-CN" altLang="en-US" sz="1800" dirty="0"/>
              <a:t>语言是在</a:t>
            </a:r>
            <a:r>
              <a:rPr lang="en-US" altLang="zh-CN" sz="1800" dirty="0"/>
              <a:t>B</a:t>
            </a:r>
            <a:r>
              <a:rPr lang="zh-CN" altLang="en-US" sz="1800" dirty="0"/>
              <a:t>语言的基础上发展起来的，它的根源可以追溯到</a:t>
            </a:r>
            <a:r>
              <a:rPr lang="en-US" altLang="zh-CN" sz="1800" dirty="0"/>
              <a:t>ALGOL 60</a:t>
            </a:r>
            <a:r>
              <a:rPr lang="zh-CN" altLang="en-US" sz="1800" dirty="0"/>
              <a:t>。 </a:t>
            </a:r>
            <a:r>
              <a:rPr lang="en-US" altLang="zh-CN" sz="1800" dirty="0"/>
              <a:t>1960</a:t>
            </a:r>
            <a:r>
              <a:rPr lang="zh-CN" altLang="en-US" sz="1800" dirty="0"/>
              <a:t>年出现的</a:t>
            </a:r>
            <a:r>
              <a:rPr lang="en-US" altLang="zh-CN" sz="1800" dirty="0"/>
              <a:t>ALGOL 60</a:t>
            </a:r>
            <a:r>
              <a:rPr lang="zh-CN" altLang="en-US" sz="1800" dirty="0"/>
              <a:t>是一种面向问题的高级语言，它离硬件比较远，不宜用来编写系统程序。</a:t>
            </a:r>
          </a:p>
          <a:p>
            <a:pPr algn="l"/>
            <a:endParaRPr lang="zh-CN" altLang="en-US" sz="1800" dirty="0"/>
          </a:p>
          <a:p>
            <a:pPr algn="l"/>
            <a:r>
              <a:rPr lang="en-US" altLang="zh-CN" sz="1800" dirty="0"/>
              <a:t>1963</a:t>
            </a:r>
            <a:r>
              <a:rPr lang="zh-CN" altLang="en-US" sz="1800" dirty="0"/>
              <a:t>年英国的剑桥大学推出了</a:t>
            </a:r>
            <a:r>
              <a:rPr lang="en-US" altLang="zh-CN" sz="1800" dirty="0"/>
              <a:t>CPL</a:t>
            </a:r>
            <a:r>
              <a:rPr lang="zh-CN" altLang="en-US" sz="1800" dirty="0"/>
              <a:t>（</a:t>
            </a:r>
            <a:r>
              <a:rPr lang="en-US" altLang="zh-CN" sz="1800" dirty="0" err="1"/>
              <a:t>CombinedProgram</a:t>
            </a:r>
            <a:r>
              <a:rPr lang="en-US" altLang="zh-CN" sz="1800" dirty="0"/>
              <a:t>- </a:t>
            </a:r>
            <a:r>
              <a:rPr lang="en-US" altLang="zh-CN" sz="1800" dirty="0" err="1"/>
              <a:t>ming</a:t>
            </a:r>
            <a:r>
              <a:rPr lang="en-US" altLang="zh-CN" sz="1800" dirty="0"/>
              <a:t> Language</a:t>
            </a:r>
            <a:r>
              <a:rPr lang="zh-CN" altLang="en-US" sz="1800" dirty="0"/>
              <a:t>）语言。</a:t>
            </a:r>
            <a:r>
              <a:rPr lang="en-US" altLang="zh-CN" sz="1800" dirty="0"/>
              <a:t>CPL</a:t>
            </a:r>
            <a:r>
              <a:rPr lang="zh-CN" altLang="en-US" sz="1800" dirty="0"/>
              <a:t>语言在</a:t>
            </a:r>
            <a:r>
              <a:rPr lang="en-US" altLang="zh-CN" sz="1800" dirty="0"/>
              <a:t>ALGOL 60</a:t>
            </a:r>
            <a:r>
              <a:rPr lang="zh-CN" altLang="en-US" sz="1800" dirty="0"/>
              <a:t>的基础上接近了硬件一些，但规 模比较大，难以实现。</a:t>
            </a:r>
            <a:r>
              <a:rPr lang="en-US" altLang="zh-CN" sz="1800" dirty="0"/>
              <a:t>1967</a:t>
            </a:r>
            <a:r>
              <a:rPr lang="zh-CN" altLang="en-US" sz="1800" dirty="0"/>
              <a:t>年英国剑桥大学的</a:t>
            </a:r>
            <a:r>
              <a:rPr lang="en-US" altLang="zh-CN" sz="1800" dirty="0" err="1"/>
              <a:t>Matin</a:t>
            </a:r>
            <a:r>
              <a:rPr lang="en-US" altLang="zh-CN" sz="1800" dirty="0"/>
              <a:t> Richards</a:t>
            </a:r>
            <a:r>
              <a:rPr lang="zh-CN" altLang="en-US" sz="1800" dirty="0"/>
              <a:t>对 </a:t>
            </a:r>
            <a:r>
              <a:rPr lang="en-US" altLang="zh-CN" sz="1800" dirty="0"/>
              <a:t>CPL</a:t>
            </a:r>
            <a:r>
              <a:rPr lang="zh-CN" altLang="en-US" sz="1800" dirty="0"/>
              <a:t>语言作了 简化，推出了</a:t>
            </a:r>
            <a:r>
              <a:rPr lang="en-US" altLang="zh-CN" sz="1800" dirty="0"/>
              <a:t>BCPL</a:t>
            </a:r>
            <a:r>
              <a:rPr lang="zh-CN" altLang="en-US" sz="1800" dirty="0"/>
              <a:t>（</a:t>
            </a:r>
            <a:r>
              <a:rPr lang="en-US" altLang="zh-CN" sz="1800" dirty="0"/>
              <a:t>Basic Combined Programming Language</a:t>
            </a:r>
            <a:r>
              <a:rPr lang="zh-CN" altLang="en-US" sz="1800" dirty="0"/>
              <a:t>）语言。</a:t>
            </a:r>
          </a:p>
          <a:p>
            <a:pPr algn="l"/>
            <a:endParaRPr lang="zh-CN" altLang="en-US" sz="1800" dirty="0"/>
          </a:p>
          <a:p>
            <a:pPr algn="l"/>
            <a:r>
              <a:rPr lang="en-US" altLang="zh-CN" sz="1800" dirty="0"/>
              <a:t>1970</a:t>
            </a:r>
            <a:r>
              <a:rPr lang="zh-CN" altLang="en-US" sz="1800" dirty="0"/>
              <a:t>年 美国贝尔实验室的 </a:t>
            </a:r>
            <a:r>
              <a:rPr lang="en-US" altLang="zh-CN" sz="1800" dirty="0"/>
              <a:t>Ken Thompson</a:t>
            </a:r>
            <a:r>
              <a:rPr lang="zh-CN" altLang="en-US" sz="1800" dirty="0"/>
              <a:t>以 </a:t>
            </a:r>
            <a:r>
              <a:rPr lang="en-US" altLang="zh-CN" sz="1800" dirty="0"/>
              <a:t>BCPL</a:t>
            </a:r>
            <a:r>
              <a:rPr lang="zh-CN" altLang="en-US" sz="1800" dirty="0"/>
              <a:t>语言为基础，又作了进一步简化， 设计出了很简单的而且很接近硬件的 </a:t>
            </a:r>
            <a:r>
              <a:rPr lang="en-US" altLang="zh-CN" sz="1800" dirty="0"/>
              <a:t>B</a:t>
            </a:r>
            <a:r>
              <a:rPr lang="zh-CN" altLang="en-US" sz="1800" dirty="0"/>
              <a:t>语言（ 取 </a:t>
            </a:r>
            <a:r>
              <a:rPr lang="en-US" altLang="zh-CN" sz="1800" dirty="0"/>
              <a:t>BCPL</a:t>
            </a:r>
            <a:r>
              <a:rPr lang="zh-CN" altLang="en-US" sz="1800" dirty="0"/>
              <a:t>的第一个字母），并用 </a:t>
            </a:r>
            <a:r>
              <a:rPr lang="en-US" altLang="zh-CN" sz="1800" dirty="0"/>
              <a:t>B</a:t>
            </a:r>
            <a:r>
              <a:rPr lang="zh-CN" altLang="en-US" sz="1800" dirty="0"/>
              <a:t>语言写第一个</a:t>
            </a:r>
            <a:r>
              <a:rPr lang="en-US" altLang="zh-CN" sz="1800" dirty="0"/>
              <a:t>UNIX</a:t>
            </a:r>
            <a:r>
              <a:rPr lang="zh-CN" altLang="en-US" sz="1800" dirty="0"/>
              <a:t>操作系统，在</a:t>
            </a:r>
            <a:r>
              <a:rPr lang="en-US" altLang="zh-CN" sz="1800" dirty="0"/>
              <a:t>PDP-7</a:t>
            </a:r>
            <a:r>
              <a:rPr lang="zh-CN" altLang="en-US" sz="1800" dirty="0"/>
              <a:t>上实现。 </a:t>
            </a:r>
            <a:r>
              <a:rPr lang="en-US" altLang="zh-CN" sz="1800" dirty="0"/>
              <a:t>1971</a:t>
            </a:r>
            <a:r>
              <a:rPr lang="zh-CN" altLang="en-US" sz="1800" dirty="0"/>
              <a:t>年在</a:t>
            </a:r>
            <a:r>
              <a:rPr lang="en-US" altLang="zh-CN" sz="1800" dirty="0"/>
              <a:t>PDP-11/20</a:t>
            </a:r>
            <a:r>
              <a:rPr lang="zh-CN" altLang="en-US" sz="1800" dirty="0"/>
              <a:t>上实 现了</a:t>
            </a:r>
            <a:r>
              <a:rPr lang="en-US" altLang="zh-CN" sz="1800" dirty="0"/>
              <a:t>B</a:t>
            </a:r>
            <a:r>
              <a:rPr lang="zh-CN" altLang="en-US" sz="1800" dirty="0"/>
              <a:t>语言，并写了</a:t>
            </a:r>
            <a:r>
              <a:rPr lang="en-US" altLang="zh-CN" sz="1800" dirty="0"/>
              <a:t>UNIX</a:t>
            </a:r>
            <a:r>
              <a:rPr lang="zh-CN" altLang="en-US" sz="1800" dirty="0"/>
              <a:t>操作系统。但</a:t>
            </a:r>
            <a:r>
              <a:rPr lang="en-US" altLang="zh-CN" sz="1800" dirty="0"/>
              <a:t>B</a:t>
            </a:r>
            <a:r>
              <a:rPr lang="zh-CN" altLang="en-US" sz="1800" dirty="0"/>
              <a:t>语言过于简单，功能有限。</a:t>
            </a:r>
          </a:p>
          <a:p>
            <a:pPr algn="l"/>
            <a:endParaRPr lang="zh-CN" altLang="en-US" sz="1800" dirty="0"/>
          </a:p>
          <a:p>
            <a:pPr algn="l"/>
            <a:r>
              <a:rPr lang="en-US" altLang="zh-CN" sz="1800" dirty="0"/>
              <a:t>1972</a:t>
            </a:r>
            <a:r>
              <a:rPr lang="zh-CN" altLang="en-US" sz="1800" dirty="0"/>
              <a:t>年至 </a:t>
            </a:r>
            <a:r>
              <a:rPr lang="en-US" altLang="zh-CN" sz="1800" dirty="0"/>
              <a:t>1973</a:t>
            </a:r>
            <a:r>
              <a:rPr lang="zh-CN" altLang="en-US" sz="1800" dirty="0"/>
              <a:t>年间，贝尔实验室的 </a:t>
            </a:r>
            <a:r>
              <a:rPr lang="en-US" altLang="zh-CN" sz="1800" dirty="0" err="1"/>
              <a:t>D.M.Ritchie</a:t>
            </a:r>
            <a:r>
              <a:rPr lang="zh-CN" altLang="en-US" sz="1800" dirty="0"/>
              <a:t>在</a:t>
            </a:r>
            <a:r>
              <a:rPr lang="en-US" altLang="zh-CN" sz="1800" dirty="0"/>
              <a:t>B</a:t>
            </a:r>
            <a:r>
              <a:rPr lang="zh-CN" altLang="en-US" sz="1800" dirty="0"/>
              <a:t>语言的基础上设计出了</a:t>
            </a:r>
            <a:r>
              <a:rPr lang="en-US" altLang="zh-CN" sz="1800" dirty="0"/>
              <a:t>C</a:t>
            </a:r>
            <a:r>
              <a:rPr lang="zh-CN" altLang="en-US" sz="1800" dirty="0"/>
              <a:t>语言（取 </a:t>
            </a:r>
            <a:r>
              <a:rPr lang="en-US" altLang="zh-CN" sz="1800" dirty="0"/>
              <a:t>BCPL</a:t>
            </a:r>
            <a:r>
              <a:rPr lang="zh-CN" altLang="en-US" sz="1800" dirty="0"/>
              <a:t>的第二个字母）。</a:t>
            </a:r>
            <a:r>
              <a:rPr lang="en-US" altLang="zh-CN" sz="1800" dirty="0"/>
              <a:t>C</a:t>
            </a:r>
            <a:r>
              <a:rPr lang="zh-CN" altLang="en-US" sz="1800" dirty="0"/>
              <a:t>语言既保持了</a:t>
            </a:r>
            <a:r>
              <a:rPr lang="en-US" altLang="zh-CN" sz="1800" dirty="0"/>
              <a:t>BCPL</a:t>
            </a:r>
            <a:r>
              <a:rPr lang="zh-CN" altLang="en-US" sz="1800" dirty="0"/>
              <a:t>和</a:t>
            </a:r>
            <a:r>
              <a:rPr lang="en-US" altLang="zh-CN" sz="1800" dirty="0"/>
              <a:t>B</a:t>
            </a:r>
            <a:r>
              <a:rPr lang="zh-CN" altLang="en-US" sz="1800" dirty="0"/>
              <a:t>语言的优点（精练、接近硬 件），又克服了它们的缺点（过于简单、数据无类型等）。 最初的</a:t>
            </a:r>
            <a:r>
              <a:rPr lang="en-US" altLang="zh-CN" sz="1800" dirty="0"/>
              <a:t>C</a:t>
            </a:r>
            <a:r>
              <a:rPr lang="zh-CN" altLang="en-US" sz="1800" dirty="0"/>
              <a:t>语言只是 为描述和实现</a:t>
            </a:r>
            <a:r>
              <a:rPr lang="en-US" altLang="zh-CN" sz="1800" dirty="0"/>
              <a:t>UNIX</a:t>
            </a:r>
            <a:r>
              <a:rPr lang="zh-CN" altLang="en-US" sz="1800" dirty="0"/>
              <a:t>操作系统提供一种工作语言而设计的。</a:t>
            </a:r>
          </a:p>
          <a:p>
            <a:pPr algn="l"/>
            <a:endParaRPr lang="zh-CN" altLang="en-US" sz="1800" dirty="0"/>
          </a:p>
          <a:p>
            <a:pPr algn="l"/>
            <a:r>
              <a:rPr lang="en-US" altLang="zh-CN" sz="1800" dirty="0"/>
              <a:t>1973</a:t>
            </a:r>
            <a:r>
              <a:rPr lang="zh-CN" altLang="en-US" sz="1800" dirty="0"/>
              <a:t>年，</a:t>
            </a:r>
            <a:r>
              <a:rPr lang="en-US" altLang="zh-CN" sz="1800" dirty="0" err="1"/>
              <a:t>K.Thom</a:t>
            </a:r>
            <a:r>
              <a:rPr lang="en-US" altLang="zh-CN" sz="1800" dirty="0"/>
              <a:t>- </a:t>
            </a:r>
            <a:r>
              <a:rPr lang="en-US" altLang="zh-CN" sz="1800" dirty="0" err="1"/>
              <a:t>pson</a:t>
            </a:r>
            <a:r>
              <a:rPr lang="zh-CN" altLang="en-US" sz="1800" dirty="0"/>
              <a:t>和</a:t>
            </a:r>
            <a:r>
              <a:rPr lang="en-US" altLang="zh-CN" sz="1800" dirty="0" err="1"/>
              <a:t>D.M.ritchie</a:t>
            </a:r>
            <a:r>
              <a:rPr lang="zh-CN" altLang="en-US" sz="1800" dirty="0"/>
              <a:t>两人合作把</a:t>
            </a:r>
            <a:r>
              <a:rPr lang="en-US" altLang="zh-CN" sz="1800" dirty="0"/>
              <a:t>UNIX</a:t>
            </a:r>
            <a:r>
              <a:rPr lang="zh-CN" altLang="en-US" sz="1800" dirty="0"/>
              <a:t>的</a:t>
            </a:r>
            <a:r>
              <a:rPr lang="en-US" altLang="zh-CN" sz="1800" dirty="0"/>
              <a:t>90%</a:t>
            </a:r>
            <a:r>
              <a:rPr lang="zh-CN" altLang="en-US" sz="1800" dirty="0"/>
              <a:t>以上用 </a:t>
            </a:r>
            <a:r>
              <a:rPr lang="en-US" altLang="zh-CN" sz="1800" dirty="0"/>
              <a:t>C</a:t>
            </a:r>
            <a:r>
              <a:rPr lang="zh-CN" altLang="en-US" sz="1800" dirty="0"/>
              <a:t>改写（</a:t>
            </a:r>
            <a:r>
              <a:rPr lang="en-US" altLang="zh-CN" sz="1800" dirty="0"/>
              <a:t>UNIX</a:t>
            </a:r>
            <a:r>
              <a:rPr lang="zh-CN" altLang="en-US" sz="1800" dirty="0"/>
              <a:t>第</a:t>
            </a:r>
            <a:r>
              <a:rPr lang="en-US" altLang="zh-CN" sz="1800" dirty="0"/>
              <a:t>5</a:t>
            </a:r>
            <a:r>
              <a:rPr lang="zh-CN" altLang="en-US" sz="1800" dirty="0"/>
              <a:t>版。原来的 </a:t>
            </a:r>
            <a:r>
              <a:rPr lang="en-US" altLang="zh-CN" sz="1800" dirty="0"/>
              <a:t>UNIX</a:t>
            </a:r>
            <a:r>
              <a:rPr lang="zh-CN" altLang="en-US" sz="1800" dirty="0"/>
              <a:t>操作系统是</a:t>
            </a:r>
            <a:r>
              <a:rPr lang="en-US" altLang="zh-CN" sz="1800" dirty="0"/>
              <a:t>1969</a:t>
            </a:r>
            <a:r>
              <a:rPr lang="zh-CN" altLang="en-US" sz="1800" dirty="0"/>
              <a:t>年由美国的贝尔实验室的 </a:t>
            </a:r>
            <a:r>
              <a:rPr lang="en-US" altLang="zh-CN" sz="1800" dirty="0" err="1"/>
              <a:t>K.Thompson</a:t>
            </a:r>
            <a:r>
              <a:rPr lang="zh-CN" altLang="en-US" sz="1800" dirty="0"/>
              <a:t>和</a:t>
            </a:r>
            <a:r>
              <a:rPr lang="en-US" altLang="zh-CN" sz="1800" dirty="0" err="1"/>
              <a:t>D.M.Ritchie</a:t>
            </a:r>
            <a:r>
              <a:rPr lang="zh-CN" altLang="en-US" sz="1800" dirty="0"/>
              <a:t>开发成功的，是用汇编语言写的）。</a:t>
            </a:r>
            <a:endParaRPr lang="en-CA" sz="1800" dirty="0"/>
          </a:p>
        </p:txBody>
      </p:sp>
    </p:spTree>
    <p:extLst>
      <p:ext uri="{BB962C8B-B14F-4D97-AF65-F5344CB8AC3E}">
        <p14:creationId xmlns:p14="http://schemas.microsoft.com/office/powerpoint/2010/main" val="9908602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lnSpcReduction="10000"/>
          </a:bodyPr>
          <a:lstStyle/>
          <a:p>
            <a:pPr algn="l"/>
            <a:r>
              <a:rPr lang="en-CA" sz="1800" dirty="0"/>
              <a:t>Comparable </a:t>
            </a:r>
            <a:r>
              <a:rPr lang="zh-CN" altLang="en-US" sz="1800" dirty="0"/>
              <a:t>是排序接口。</a:t>
            </a:r>
          </a:p>
          <a:p>
            <a:pPr algn="l"/>
            <a:endParaRPr lang="zh-CN" altLang="en-US" sz="1800" dirty="0"/>
          </a:p>
          <a:p>
            <a:pPr algn="l"/>
            <a:r>
              <a:rPr lang="zh-CN" altLang="en-US" sz="1800" dirty="0"/>
              <a:t>若一个类实现了</a:t>
            </a:r>
            <a:r>
              <a:rPr lang="en-CA" sz="1800" dirty="0"/>
              <a:t>Comparable</a:t>
            </a:r>
            <a:r>
              <a:rPr lang="zh-CN" altLang="en-US" sz="1800" dirty="0"/>
              <a:t>接口，就意味着“该类支持排序”。  即然实现</a:t>
            </a:r>
            <a:r>
              <a:rPr lang="en-CA" sz="1800" dirty="0"/>
              <a:t>Comparable</a:t>
            </a:r>
            <a:r>
              <a:rPr lang="zh-CN" altLang="en-US" sz="1800" dirty="0"/>
              <a:t>接口的类支持排序，假设现在存在“实现</a:t>
            </a:r>
            <a:r>
              <a:rPr lang="en-CA" sz="1800" dirty="0"/>
              <a:t>Comparable</a:t>
            </a:r>
            <a:r>
              <a:rPr lang="zh-CN" altLang="en-US" sz="1800" dirty="0"/>
              <a:t>接口的类的对象的</a:t>
            </a:r>
            <a:r>
              <a:rPr lang="en-CA" sz="1800" dirty="0"/>
              <a:t>List</a:t>
            </a:r>
            <a:r>
              <a:rPr lang="zh-CN" altLang="en-US" sz="1800" dirty="0"/>
              <a:t>列表</a:t>
            </a:r>
            <a:r>
              <a:rPr lang="en-US" altLang="zh-CN" sz="1800" dirty="0"/>
              <a:t>(</a:t>
            </a:r>
            <a:r>
              <a:rPr lang="zh-CN" altLang="en-US" sz="1800" dirty="0"/>
              <a:t>或数组</a:t>
            </a:r>
            <a:r>
              <a:rPr lang="en-US" altLang="zh-CN" sz="1800" dirty="0"/>
              <a:t>)”</a:t>
            </a:r>
            <a:r>
              <a:rPr lang="zh-CN" altLang="en-US" sz="1800" dirty="0"/>
              <a:t>，则该</a:t>
            </a:r>
            <a:r>
              <a:rPr lang="en-CA" sz="1800" dirty="0"/>
              <a:t>List</a:t>
            </a:r>
            <a:r>
              <a:rPr lang="zh-CN" altLang="en-US" sz="1800" dirty="0" smtClean="0"/>
              <a:t>列表</a:t>
            </a:r>
            <a:r>
              <a:rPr lang="en-US" altLang="zh-CN" sz="1800" dirty="0"/>
              <a:t>(</a:t>
            </a:r>
            <a:r>
              <a:rPr lang="zh-CN" altLang="en-US" sz="1800" dirty="0"/>
              <a:t>或数组</a:t>
            </a:r>
            <a:r>
              <a:rPr lang="en-US" altLang="zh-CN" sz="1800" dirty="0"/>
              <a:t>)</a:t>
            </a:r>
            <a:r>
              <a:rPr lang="zh-CN" altLang="en-US" sz="1800" dirty="0"/>
              <a:t>可以通过 </a:t>
            </a:r>
            <a:r>
              <a:rPr lang="en-CA" sz="1800" dirty="0" err="1"/>
              <a:t>Collections.sort</a:t>
            </a:r>
            <a:r>
              <a:rPr lang="en-CA" sz="1800" dirty="0"/>
              <a:t>（</a:t>
            </a:r>
            <a:r>
              <a:rPr lang="zh-CN" altLang="en-US" sz="1800" dirty="0"/>
              <a:t>或 </a:t>
            </a:r>
            <a:r>
              <a:rPr lang="en-CA" sz="1800" dirty="0" err="1"/>
              <a:t>Arrays.sort</a:t>
            </a:r>
            <a:r>
              <a:rPr lang="en-CA" sz="1800" dirty="0"/>
              <a:t>）</a:t>
            </a:r>
            <a:r>
              <a:rPr lang="zh-CN" altLang="en-US" sz="1800" dirty="0"/>
              <a:t>进行排序</a:t>
            </a:r>
            <a:r>
              <a:rPr lang="zh-CN" altLang="en-US" sz="1800" dirty="0" smtClean="0"/>
              <a:t>。</a:t>
            </a:r>
            <a:endParaRPr lang="en-US" altLang="zh-CN" sz="1800" dirty="0" smtClean="0"/>
          </a:p>
          <a:p>
            <a:pPr algn="l"/>
            <a:r>
              <a:rPr lang="en-CA" sz="1800" dirty="0"/>
              <a:t>Comparable </a:t>
            </a:r>
            <a:r>
              <a:rPr lang="zh-CN" altLang="en-US" sz="1800" dirty="0"/>
              <a:t>定义</a:t>
            </a:r>
          </a:p>
          <a:p>
            <a:pPr algn="l"/>
            <a:endParaRPr lang="zh-CN" altLang="en-US" sz="1800" dirty="0"/>
          </a:p>
          <a:p>
            <a:pPr algn="l"/>
            <a:r>
              <a:rPr lang="en-CA" sz="1800" dirty="0"/>
              <a:t>Comparable </a:t>
            </a:r>
            <a:r>
              <a:rPr lang="zh-CN" altLang="en-US" sz="1800" dirty="0"/>
              <a:t>接口仅仅只包括一个函数，它的定义如下：</a:t>
            </a:r>
          </a:p>
          <a:p>
            <a:pPr algn="l"/>
            <a:endParaRPr lang="zh-CN" altLang="en-US" sz="1800" dirty="0"/>
          </a:p>
          <a:p>
            <a:pPr algn="l"/>
            <a:r>
              <a:rPr lang="en-CA" sz="1800" dirty="0"/>
              <a:t>package </a:t>
            </a:r>
            <a:r>
              <a:rPr lang="en-CA" sz="1800" dirty="0" err="1"/>
              <a:t>java.lang</a:t>
            </a:r>
            <a:r>
              <a:rPr lang="en-CA" sz="1800" dirty="0"/>
              <a:t>;</a:t>
            </a:r>
          </a:p>
          <a:p>
            <a:pPr algn="l"/>
            <a:r>
              <a:rPr lang="en-CA" sz="1800" dirty="0"/>
              <a:t>import </a:t>
            </a:r>
            <a:r>
              <a:rPr lang="en-CA" sz="1800" dirty="0" err="1"/>
              <a:t>java.util</a:t>
            </a:r>
            <a:r>
              <a:rPr lang="en-CA" sz="1800" dirty="0"/>
              <a:t>.*;</a:t>
            </a:r>
          </a:p>
          <a:p>
            <a:pPr algn="l"/>
            <a:endParaRPr lang="en-CA" sz="1800" dirty="0"/>
          </a:p>
          <a:p>
            <a:pPr algn="l"/>
            <a:r>
              <a:rPr lang="en-CA" sz="1800" dirty="0"/>
              <a:t>public interface Comparable&lt;T&gt; {</a:t>
            </a:r>
          </a:p>
          <a:p>
            <a:pPr algn="l"/>
            <a:r>
              <a:rPr lang="en-CA" sz="1800" dirty="0"/>
              <a:t>    public </a:t>
            </a:r>
            <a:r>
              <a:rPr lang="en-CA" sz="1800" dirty="0" err="1"/>
              <a:t>int</a:t>
            </a:r>
            <a:r>
              <a:rPr lang="en-CA" sz="1800" dirty="0"/>
              <a:t> </a:t>
            </a:r>
            <a:r>
              <a:rPr lang="en-CA" sz="1800" dirty="0" err="1"/>
              <a:t>compareTo</a:t>
            </a:r>
            <a:r>
              <a:rPr lang="en-CA" sz="1800" dirty="0"/>
              <a:t>(T o);</a:t>
            </a:r>
          </a:p>
          <a:p>
            <a:pPr algn="l"/>
            <a:r>
              <a:rPr lang="en-CA" sz="1800" dirty="0"/>
              <a:t>}</a:t>
            </a:r>
          </a:p>
          <a:p>
            <a:pPr algn="l"/>
            <a:r>
              <a:rPr lang="zh-CN" altLang="en-US" sz="1800" dirty="0"/>
              <a:t>说明：</a:t>
            </a:r>
          </a:p>
          <a:p>
            <a:pPr algn="l"/>
            <a:r>
              <a:rPr lang="zh-CN" altLang="en-US" sz="1800" dirty="0"/>
              <a:t>假设我们通过 </a:t>
            </a:r>
            <a:r>
              <a:rPr lang="en-CA" sz="1800" dirty="0" err="1"/>
              <a:t>x.compareTo</a:t>
            </a:r>
            <a:r>
              <a:rPr lang="en-CA" sz="1800" dirty="0"/>
              <a:t>(y) </a:t>
            </a:r>
            <a:r>
              <a:rPr lang="zh-CN" altLang="en-US" sz="1800" dirty="0"/>
              <a:t>来“比较</a:t>
            </a:r>
            <a:r>
              <a:rPr lang="en-CA" sz="1800" dirty="0"/>
              <a:t>x</a:t>
            </a:r>
            <a:r>
              <a:rPr lang="zh-CN" altLang="en-US" sz="1800" dirty="0"/>
              <a:t>和</a:t>
            </a:r>
            <a:r>
              <a:rPr lang="en-CA" sz="1800" dirty="0"/>
              <a:t>y</a:t>
            </a:r>
            <a:r>
              <a:rPr lang="zh-CN" altLang="en-US" sz="1800" dirty="0"/>
              <a:t>的大小”。若返回“负数”，意味着“</a:t>
            </a:r>
            <a:r>
              <a:rPr lang="en-CA" sz="1800" dirty="0"/>
              <a:t>x</a:t>
            </a:r>
            <a:r>
              <a:rPr lang="zh-CN" altLang="en-US" sz="1800" dirty="0"/>
              <a:t>比</a:t>
            </a:r>
            <a:r>
              <a:rPr lang="en-CA" sz="1800" dirty="0"/>
              <a:t>y</a:t>
            </a:r>
            <a:r>
              <a:rPr lang="zh-CN" altLang="en-US" sz="1800" dirty="0"/>
              <a:t>小”；返回“零”，意味着“</a:t>
            </a:r>
            <a:r>
              <a:rPr lang="en-CA" sz="1800" dirty="0"/>
              <a:t>x</a:t>
            </a:r>
            <a:r>
              <a:rPr lang="zh-CN" altLang="en-US" sz="1800" dirty="0"/>
              <a:t>等于</a:t>
            </a:r>
            <a:r>
              <a:rPr lang="en-CA" sz="1800" dirty="0"/>
              <a:t>y”；</a:t>
            </a:r>
            <a:r>
              <a:rPr lang="zh-CN" altLang="en-US" sz="1800" dirty="0"/>
              <a:t>返回“正数”，意味着“</a:t>
            </a:r>
            <a:r>
              <a:rPr lang="en-CA" sz="1800" dirty="0"/>
              <a:t>x</a:t>
            </a:r>
            <a:r>
              <a:rPr lang="zh-CN" altLang="en-US" sz="1800" dirty="0"/>
              <a:t>大于</a:t>
            </a:r>
            <a:r>
              <a:rPr lang="en-CA" sz="1800" dirty="0"/>
              <a:t>y”。</a:t>
            </a:r>
          </a:p>
        </p:txBody>
      </p:sp>
    </p:spTree>
    <p:extLst>
      <p:ext uri="{BB962C8B-B14F-4D97-AF65-F5344CB8AC3E}">
        <p14:creationId xmlns:p14="http://schemas.microsoft.com/office/powerpoint/2010/main" val="13505794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Comparator </a:t>
            </a:r>
            <a:r>
              <a:rPr lang="zh-CN" altLang="en-US" sz="1800" dirty="0"/>
              <a:t>是比较器接口。</a:t>
            </a:r>
          </a:p>
          <a:p>
            <a:pPr algn="l"/>
            <a:endParaRPr lang="zh-CN" altLang="en-US" sz="1800" dirty="0"/>
          </a:p>
          <a:p>
            <a:pPr algn="l"/>
            <a:r>
              <a:rPr lang="zh-CN" altLang="en-US" sz="1800" dirty="0"/>
              <a:t>我们若需要控制某个类的次序，而该类本身不支持排序</a:t>
            </a:r>
            <a:r>
              <a:rPr lang="en-US" altLang="zh-CN" sz="1800" dirty="0"/>
              <a:t>(</a:t>
            </a:r>
            <a:r>
              <a:rPr lang="zh-CN" altLang="en-US" sz="1800" dirty="0"/>
              <a:t>即没有实现</a:t>
            </a:r>
            <a:r>
              <a:rPr lang="en-CA" sz="1800" dirty="0"/>
              <a:t>Comparable</a:t>
            </a:r>
            <a:r>
              <a:rPr lang="zh-CN" altLang="en-US" sz="1800" dirty="0"/>
              <a:t>接口</a:t>
            </a:r>
            <a:r>
              <a:rPr lang="en-US" altLang="zh-CN" sz="1800" dirty="0"/>
              <a:t>)</a:t>
            </a:r>
            <a:r>
              <a:rPr lang="zh-CN" altLang="en-US" sz="1800" dirty="0"/>
              <a:t>；那么，我们可以建立一个“该类的比较器”来进行排序。这个“比较器”只需要实现</a:t>
            </a:r>
            <a:r>
              <a:rPr lang="en-CA" sz="1800" dirty="0"/>
              <a:t>Comparator</a:t>
            </a:r>
            <a:r>
              <a:rPr lang="zh-CN" altLang="en-US" sz="1800" dirty="0"/>
              <a:t>接口即可</a:t>
            </a:r>
            <a:r>
              <a:rPr lang="zh-CN" altLang="en-US" sz="1800" dirty="0" smtClean="0"/>
              <a:t>。</a:t>
            </a:r>
            <a:endParaRPr lang="zh-CN" altLang="en-US" sz="1800" dirty="0"/>
          </a:p>
          <a:p>
            <a:pPr algn="l"/>
            <a:r>
              <a:rPr lang="zh-CN" altLang="en-US" sz="1800" dirty="0"/>
              <a:t>也就是说，我们可以通过“实现</a:t>
            </a:r>
            <a:r>
              <a:rPr lang="en-CA" sz="1800" dirty="0"/>
              <a:t>Comparator</a:t>
            </a:r>
            <a:r>
              <a:rPr lang="zh-CN" altLang="en-US" sz="1800" dirty="0"/>
              <a:t>类来新建一个比较器”，然后通过该比较器对类进行排序。</a:t>
            </a:r>
          </a:p>
          <a:p>
            <a:pPr algn="l"/>
            <a:endParaRPr lang="zh-CN" altLang="en-US" sz="1800" dirty="0"/>
          </a:p>
          <a:p>
            <a:pPr algn="l"/>
            <a:endParaRPr lang="zh-CN" altLang="en-US" sz="1800" dirty="0"/>
          </a:p>
          <a:p>
            <a:pPr algn="l"/>
            <a:r>
              <a:rPr lang="en-CA" sz="1800" dirty="0"/>
              <a:t>Comparator </a:t>
            </a:r>
            <a:r>
              <a:rPr lang="zh-CN" altLang="en-US" sz="1800" dirty="0"/>
              <a:t>定义</a:t>
            </a:r>
          </a:p>
          <a:p>
            <a:pPr algn="l"/>
            <a:endParaRPr lang="zh-CN" altLang="en-US" sz="1800" dirty="0"/>
          </a:p>
          <a:p>
            <a:pPr algn="l"/>
            <a:r>
              <a:rPr lang="en-CA" sz="1800" dirty="0"/>
              <a:t>Comparator </a:t>
            </a:r>
            <a:r>
              <a:rPr lang="zh-CN" altLang="en-US" sz="1800" dirty="0"/>
              <a:t>接口仅仅只包括两</a:t>
            </a:r>
            <a:r>
              <a:rPr lang="zh-CN" altLang="en-US" sz="1800" dirty="0" smtClean="0"/>
              <a:t>个函</a:t>
            </a:r>
            <a:r>
              <a:rPr lang="zh-CN" altLang="en-US" sz="1800" dirty="0"/>
              <a:t>数，它的定义如下：</a:t>
            </a:r>
          </a:p>
          <a:p>
            <a:pPr algn="l"/>
            <a:r>
              <a:rPr lang="en-CA" sz="1800" dirty="0" smtClean="0"/>
              <a:t>package </a:t>
            </a:r>
            <a:r>
              <a:rPr lang="en-CA" sz="1800" dirty="0" err="1"/>
              <a:t>java.util</a:t>
            </a:r>
            <a:r>
              <a:rPr lang="en-CA" sz="1800" dirty="0"/>
              <a:t>;</a:t>
            </a:r>
          </a:p>
          <a:p>
            <a:pPr algn="l"/>
            <a:r>
              <a:rPr lang="en-CA" sz="1800" dirty="0" smtClean="0"/>
              <a:t>public </a:t>
            </a:r>
            <a:r>
              <a:rPr lang="en-CA" sz="1800" dirty="0"/>
              <a:t>interface Comparator&lt;T&gt; {</a:t>
            </a:r>
          </a:p>
          <a:p>
            <a:pPr algn="l"/>
            <a:r>
              <a:rPr lang="en-CA" sz="1800" dirty="0" smtClean="0"/>
              <a:t>    </a:t>
            </a:r>
            <a:r>
              <a:rPr lang="en-CA" sz="1800" dirty="0" err="1"/>
              <a:t>int</a:t>
            </a:r>
            <a:r>
              <a:rPr lang="en-CA" sz="1800" dirty="0"/>
              <a:t> compare(T o1, T o2);</a:t>
            </a:r>
          </a:p>
          <a:p>
            <a:pPr algn="l"/>
            <a:r>
              <a:rPr lang="en-CA" sz="1800" dirty="0" smtClean="0"/>
              <a:t>    </a:t>
            </a:r>
            <a:r>
              <a:rPr lang="en-CA" sz="1800" dirty="0" err="1"/>
              <a:t>boolean</a:t>
            </a:r>
            <a:r>
              <a:rPr lang="en-CA" sz="1800" dirty="0"/>
              <a:t> equals(Object </a:t>
            </a:r>
            <a:r>
              <a:rPr lang="en-CA" sz="1800" dirty="0" err="1"/>
              <a:t>obj</a:t>
            </a:r>
            <a:r>
              <a:rPr lang="en-CA" sz="1800" dirty="0"/>
              <a:t>);</a:t>
            </a:r>
          </a:p>
          <a:p>
            <a:pPr algn="l"/>
            <a:r>
              <a:rPr lang="en-CA" sz="1800" dirty="0"/>
              <a:t>}</a:t>
            </a:r>
          </a:p>
        </p:txBody>
      </p:sp>
    </p:spTree>
    <p:extLst>
      <p:ext uri="{BB962C8B-B14F-4D97-AF65-F5344CB8AC3E}">
        <p14:creationId xmlns:p14="http://schemas.microsoft.com/office/powerpoint/2010/main" val="71439146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说明：</a:t>
            </a:r>
          </a:p>
          <a:p>
            <a:pPr algn="l"/>
            <a:r>
              <a:rPr lang="en-US" altLang="zh-CN" sz="1800" dirty="0"/>
              <a:t>(01) </a:t>
            </a:r>
            <a:r>
              <a:rPr lang="zh-CN" altLang="en-US" sz="1800" dirty="0"/>
              <a:t>若一个类要实现</a:t>
            </a:r>
            <a:r>
              <a:rPr lang="en-CA" sz="1800" dirty="0"/>
              <a:t>Comparator</a:t>
            </a:r>
            <a:r>
              <a:rPr lang="zh-CN" altLang="en-US" sz="1800" dirty="0"/>
              <a:t>接口：它一定要实现</a:t>
            </a:r>
            <a:r>
              <a:rPr lang="en-CA" sz="1800" dirty="0" err="1"/>
              <a:t>compareTo</a:t>
            </a:r>
            <a:r>
              <a:rPr lang="en-CA" sz="1800" dirty="0"/>
              <a:t>(T o1, T o2) </a:t>
            </a:r>
            <a:r>
              <a:rPr lang="zh-CN" altLang="en-US" sz="1800" dirty="0"/>
              <a:t>函数，但可以不实现 </a:t>
            </a:r>
            <a:r>
              <a:rPr lang="en-CA" sz="1800" dirty="0"/>
              <a:t>equals(Object </a:t>
            </a:r>
            <a:r>
              <a:rPr lang="en-CA" sz="1800" dirty="0" err="1"/>
              <a:t>obj</a:t>
            </a:r>
            <a:r>
              <a:rPr lang="en-CA" sz="1800" dirty="0"/>
              <a:t>) </a:t>
            </a:r>
            <a:r>
              <a:rPr lang="zh-CN" altLang="en-US" sz="1800" dirty="0"/>
              <a:t>函数。</a:t>
            </a:r>
          </a:p>
          <a:p>
            <a:pPr algn="l"/>
            <a:endParaRPr lang="zh-CN" altLang="en-US" sz="1800" dirty="0"/>
          </a:p>
          <a:p>
            <a:pPr algn="l"/>
            <a:r>
              <a:rPr lang="zh-CN" altLang="en-US" sz="1800" dirty="0"/>
              <a:t>        为什么可以不实现 </a:t>
            </a:r>
            <a:r>
              <a:rPr lang="en-CA" sz="1800" dirty="0"/>
              <a:t>equals(Object </a:t>
            </a:r>
            <a:r>
              <a:rPr lang="en-CA" sz="1800" dirty="0" err="1"/>
              <a:t>obj</a:t>
            </a:r>
            <a:r>
              <a:rPr lang="en-CA" sz="1800" dirty="0"/>
              <a:t>) </a:t>
            </a:r>
            <a:r>
              <a:rPr lang="zh-CN" altLang="en-US" sz="1800" dirty="0"/>
              <a:t>函数呢？ 因为任何类，默认都是已经实现了</a:t>
            </a:r>
            <a:r>
              <a:rPr lang="en-CA" sz="1800" dirty="0"/>
              <a:t>equals(Object </a:t>
            </a:r>
            <a:r>
              <a:rPr lang="en-CA" sz="1800" dirty="0" err="1"/>
              <a:t>obj</a:t>
            </a:r>
            <a:r>
              <a:rPr lang="en-CA" sz="1800" dirty="0"/>
              <a:t>)</a:t>
            </a:r>
            <a:r>
              <a:rPr lang="zh-CN" altLang="en-US" sz="1800" dirty="0"/>
              <a:t>的。 </a:t>
            </a:r>
            <a:r>
              <a:rPr lang="en-CA" sz="1800" dirty="0"/>
              <a:t>Java</a:t>
            </a:r>
            <a:r>
              <a:rPr lang="zh-CN" altLang="en-US" sz="1800" dirty="0"/>
              <a:t>中的一切类都是继承于</a:t>
            </a:r>
            <a:r>
              <a:rPr lang="en-CA" sz="1800" dirty="0" err="1"/>
              <a:t>java.lang.Object</a:t>
            </a:r>
            <a:r>
              <a:rPr lang="en-CA" sz="1800" dirty="0"/>
              <a:t>，</a:t>
            </a:r>
            <a:r>
              <a:rPr lang="zh-CN" altLang="en-US" sz="1800" dirty="0"/>
              <a:t>在</a:t>
            </a:r>
            <a:r>
              <a:rPr lang="en-CA" sz="1800" dirty="0"/>
              <a:t>Object.java</a:t>
            </a:r>
            <a:r>
              <a:rPr lang="zh-CN" altLang="en-US" sz="1800" dirty="0"/>
              <a:t>中实现了</a:t>
            </a:r>
            <a:r>
              <a:rPr lang="en-CA" sz="1800" dirty="0"/>
              <a:t>equals(Object </a:t>
            </a:r>
            <a:r>
              <a:rPr lang="en-CA" sz="1800" dirty="0" err="1"/>
              <a:t>obj</a:t>
            </a:r>
            <a:r>
              <a:rPr lang="en-CA" sz="1800" dirty="0"/>
              <a:t>)</a:t>
            </a:r>
            <a:r>
              <a:rPr lang="zh-CN" altLang="en-US" sz="1800" dirty="0"/>
              <a:t>函数；所以，其它所有的类也相当于都实现了该函数。</a:t>
            </a:r>
          </a:p>
          <a:p>
            <a:pPr algn="l"/>
            <a:endParaRPr lang="zh-CN" altLang="en-US" sz="1800" dirty="0"/>
          </a:p>
          <a:p>
            <a:pPr algn="l"/>
            <a:r>
              <a:rPr lang="en-US" altLang="zh-CN" sz="1800" dirty="0"/>
              <a:t>(02) </a:t>
            </a:r>
            <a:r>
              <a:rPr lang="en-CA" sz="1800" dirty="0" err="1"/>
              <a:t>int</a:t>
            </a:r>
            <a:r>
              <a:rPr lang="en-CA" sz="1800" dirty="0"/>
              <a:t> compare(T o1, T o2) </a:t>
            </a:r>
            <a:r>
              <a:rPr lang="zh-CN" altLang="en-US" sz="1800" dirty="0"/>
              <a:t>是“比较</a:t>
            </a:r>
            <a:r>
              <a:rPr lang="en-CA" sz="1800" dirty="0"/>
              <a:t>o1</a:t>
            </a:r>
            <a:r>
              <a:rPr lang="zh-CN" altLang="en-US" sz="1800" dirty="0"/>
              <a:t>和</a:t>
            </a:r>
            <a:r>
              <a:rPr lang="en-CA" sz="1800" dirty="0"/>
              <a:t>o2</a:t>
            </a:r>
            <a:r>
              <a:rPr lang="zh-CN" altLang="en-US" sz="1800" dirty="0"/>
              <a:t>的大小”。返回“负数”，意味着“</a:t>
            </a:r>
            <a:r>
              <a:rPr lang="en-CA" sz="1800" dirty="0"/>
              <a:t>o1</a:t>
            </a:r>
            <a:r>
              <a:rPr lang="zh-CN" altLang="en-US" sz="1800" dirty="0"/>
              <a:t>比</a:t>
            </a:r>
            <a:r>
              <a:rPr lang="en-CA" sz="1800" dirty="0"/>
              <a:t>o2</a:t>
            </a:r>
            <a:r>
              <a:rPr lang="zh-CN" altLang="en-US" sz="1800" dirty="0"/>
              <a:t>小”；返回“零”，意味着“</a:t>
            </a:r>
            <a:r>
              <a:rPr lang="en-CA" sz="1800" dirty="0"/>
              <a:t>o1</a:t>
            </a:r>
            <a:r>
              <a:rPr lang="zh-CN" altLang="en-US" sz="1800" dirty="0"/>
              <a:t>等于</a:t>
            </a:r>
            <a:r>
              <a:rPr lang="en-CA" sz="1800" dirty="0"/>
              <a:t>o2”；</a:t>
            </a:r>
            <a:r>
              <a:rPr lang="zh-CN" altLang="en-US" sz="1800" dirty="0"/>
              <a:t>返回“正数”，意味着“</a:t>
            </a:r>
            <a:r>
              <a:rPr lang="en-CA" sz="1800" dirty="0"/>
              <a:t>o1</a:t>
            </a:r>
            <a:r>
              <a:rPr lang="zh-CN" altLang="en-US" sz="1800" dirty="0"/>
              <a:t>大于</a:t>
            </a:r>
            <a:r>
              <a:rPr lang="en-CA" sz="1800" dirty="0"/>
              <a:t>o2”。</a:t>
            </a:r>
          </a:p>
        </p:txBody>
      </p:sp>
    </p:spTree>
    <p:extLst>
      <p:ext uri="{BB962C8B-B14F-4D97-AF65-F5344CB8AC3E}">
        <p14:creationId xmlns:p14="http://schemas.microsoft.com/office/powerpoint/2010/main" val="375015729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Comparator </a:t>
            </a:r>
            <a:r>
              <a:rPr lang="zh-CN" altLang="en-US" sz="1800" dirty="0"/>
              <a:t>和 </a:t>
            </a:r>
            <a:r>
              <a:rPr lang="en-CA" sz="1800" dirty="0"/>
              <a:t>Comparable </a:t>
            </a:r>
            <a:r>
              <a:rPr lang="zh-CN" altLang="en-US" sz="1800" dirty="0"/>
              <a:t>比较</a:t>
            </a:r>
          </a:p>
          <a:p>
            <a:pPr algn="l"/>
            <a:endParaRPr lang="zh-CN" altLang="en-US" sz="1800" dirty="0"/>
          </a:p>
          <a:p>
            <a:pPr algn="l"/>
            <a:r>
              <a:rPr lang="en-CA" sz="1800" dirty="0"/>
              <a:t>Comparable</a:t>
            </a:r>
            <a:r>
              <a:rPr lang="zh-CN" altLang="en-US" sz="1800" dirty="0"/>
              <a:t>是排序接口；若一个类实现了</a:t>
            </a:r>
            <a:r>
              <a:rPr lang="en-CA" sz="1800" dirty="0"/>
              <a:t>Comparable</a:t>
            </a:r>
            <a:r>
              <a:rPr lang="zh-CN" altLang="en-US" sz="1800" dirty="0"/>
              <a:t>接口，就意味着“该类支持排序”。</a:t>
            </a:r>
          </a:p>
          <a:p>
            <a:pPr algn="l"/>
            <a:r>
              <a:rPr lang="zh-CN" altLang="en-US" sz="1800" dirty="0"/>
              <a:t>而</a:t>
            </a:r>
            <a:r>
              <a:rPr lang="en-CA" sz="1800" dirty="0"/>
              <a:t>Comparator</a:t>
            </a:r>
            <a:r>
              <a:rPr lang="zh-CN" altLang="en-US" sz="1800" dirty="0"/>
              <a:t>是比较器；我们若需要控制某个类的次序，可以建立一个“该类的比较器”来进行排序。</a:t>
            </a:r>
          </a:p>
          <a:p>
            <a:pPr algn="l"/>
            <a:endParaRPr lang="zh-CN" altLang="en-US" sz="1800" dirty="0"/>
          </a:p>
          <a:p>
            <a:pPr algn="l"/>
            <a:r>
              <a:rPr lang="zh-CN" altLang="en-US" sz="1800" dirty="0"/>
              <a:t>我们不难发现：</a:t>
            </a:r>
            <a:r>
              <a:rPr lang="en-CA" sz="1800" dirty="0"/>
              <a:t>Comparable</a:t>
            </a:r>
            <a:r>
              <a:rPr lang="zh-CN" altLang="en-US" sz="1800" dirty="0"/>
              <a:t>相当于“内部比较器”，而</a:t>
            </a:r>
            <a:r>
              <a:rPr lang="en-CA" sz="1800" dirty="0"/>
              <a:t>Comparator</a:t>
            </a:r>
            <a:r>
              <a:rPr lang="zh-CN" altLang="en-US" sz="1800" dirty="0"/>
              <a:t>相当于“外部比较器”。</a:t>
            </a:r>
            <a:endParaRPr lang="en-CA" sz="1800" dirty="0"/>
          </a:p>
        </p:txBody>
      </p:sp>
    </p:spTree>
    <p:extLst>
      <p:ext uri="{BB962C8B-B14F-4D97-AF65-F5344CB8AC3E}">
        <p14:creationId xmlns:p14="http://schemas.microsoft.com/office/powerpoint/2010/main" val="9893984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public class ComparatorTest1 {</a:t>
            </a:r>
          </a:p>
          <a:p>
            <a:pPr algn="l"/>
            <a:r>
              <a:rPr lang="en-CA" sz="1800" dirty="0"/>
              <a:t>    public ComparatorTest1() {}</a:t>
            </a:r>
          </a:p>
          <a:p>
            <a:pPr algn="l"/>
            <a:r>
              <a:rPr lang="en-CA" sz="1800" dirty="0"/>
              <a:t>    public static void main(String[] </a:t>
            </a:r>
            <a:r>
              <a:rPr lang="en-CA" sz="1800" dirty="0" err="1"/>
              <a:t>args</a:t>
            </a:r>
            <a:r>
              <a:rPr lang="en-CA" sz="1800" dirty="0"/>
              <a:t>) {</a:t>
            </a:r>
          </a:p>
          <a:p>
            <a:pPr algn="l"/>
            <a:r>
              <a:rPr lang="en-CA" sz="1800" dirty="0"/>
              <a:t>        Person[] group = {</a:t>
            </a:r>
          </a:p>
          <a:p>
            <a:pPr algn="l"/>
            <a:r>
              <a:rPr lang="en-CA" sz="1800" dirty="0"/>
              <a:t>                new Person(10,"</a:t>
            </a:r>
            <a:r>
              <a:rPr lang="zh-CN" altLang="en-US" sz="1800" dirty="0"/>
              <a:t>小明</a:t>
            </a:r>
            <a:r>
              <a:rPr lang="en-US" altLang="zh-CN" sz="1800" dirty="0"/>
              <a:t>"),</a:t>
            </a:r>
          </a:p>
          <a:p>
            <a:pPr algn="l"/>
            <a:r>
              <a:rPr lang="en-US" altLang="zh-CN" sz="1800" dirty="0"/>
              <a:t>                </a:t>
            </a:r>
            <a:r>
              <a:rPr lang="en-CA" sz="1800" dirty="0"/>
              <a:t>new Person(10,"</a:t>
            </a:r>
            <a:r>
              <a:rPr lang="zh-CN" altLang="en-US" sz="1800" dirty="0"/>
              <a:t>小智</a:t>
            </a:r>
            <a:r>
              <a:rPr lang="en-US" altLang="zh-CN" sz="1800" dirty="0"/>
              <a:t>"),</a:t>
            </a:r>
          </a:p>
          <a:p>
            <a:pPr algn="l"/>
            <a:r>
              <a:rPr lang="en-US" altLang="zh-CN" sz="1800" dirty="0"/>
              <a:t>                </a:t>
            </a:r>
            <a:r>
              <a:rPr lang="en-CA" sz="1800" dirty="0"/>
              <a:t>new Person(12,"tom"),</a:t>
            </a:r>
          </a:p>
          <a:p>
            <a:pPr algn="l"/>
            <a:r>
              <a:rPr lang="en-CA" sz="1800" dirty="0"/>
              <a:t>                new Person(11,"</a:t>
            </a:r>
            <a:r>
              <a:rPr lang="zh-CN" altLang="en-US" sz="1800" dirty="0"/>
              <a:t>美美</a:t>
            </a:r>
            <a:r>
              <a:rPr lang="en-US" altLang="zh-CN" sz="1800" dirty="0"/>
              <a:t>")</a:t>
            </a:r>
          </a:p>
          <a:p>
            <a:pPr algn="l"/>
            <a:r>
              <a:rPr lang="en-US" altLang="zh-CN" sz="1800" dirty="0"/>
              <a:t>        };</a:t>
            </a:r>
          </a:p>
          <a:p>
            <a:pPr algn="l"/>
            <a:r>
              <a:rPr lang="en-US" altLang="zh-CN" sz="1800" dirty="0"/>
              <a:t>        </a:t>
            </a:r>
            <a:r>
              <a:rPr lang="en-CA" sz="1800" dirty="0" err="1"/>
              <a:t>Arrays.sort</a:t>
            </a:r>
            <a:r>
              <a:rPr lang="en-CA" sz="1800" dirty="0"/>
              <a:t>(group);//</a:t>
            </a:r>
            <a:r>
              <a:rPr lang="zh-CN" altLang="en-US" sz="1800" dirty="0"/>
              <a:t>默认升序</a:t>
            </a:r>
          </a:p>
          <a:p>
            <a:pPr algn="l"/>
            <a:r>
              <a:rPr lang="zh-CN" altLang="en-US" sz="1800" dirty="0"/>
              <a:t>        </a:t>
            </a:r>
            <a:r>
              <a:rPr lang="en-US" altLang="zh-CN" sz="1800" dirty="0"/>
              <a:t>//</a:t>
            </a:r>
            <a:r>
              <a:rPr lang="zh-CN" altLang="en-US" sz="1800" dirty="0"/>
              <a:t>按顺序打印</a:t>
            </a:r>
            <a:r>
              <a:rPr lang="en-CA" sz="1800" dirty="0"/>
              <a:t>Person</a:t>
            </a:r>
            <a:r>
              <a:rPr lang="zh-CN" altLang="en-US" sz="1800" dirty="0"/>
              <a:t>信息</a:t>
            </a:r>
          </a:p>
          <a:p>
            <a:pPr algn="l"/>
            <a:r>
              <a:rPr lang="zh-CN" altLang="en-US" sz="1800" dirty="0"/>
              <a:t>        </a:t>
            </a:r>
            <a:r>
              <a:rPr lang="en-CA" sz="1800" dirty="0"/>
              <a:t>for(Person p : group){</a:t>
            </a:r>
          </a:p>
          <a:p>
            <a:pPr algn="l"/>
            <a:r>
              <a:rPr lang="en-CA" sz="1800" dirty="0"/>
              <a:t>            </a:t>
            </a:r>
            <a:r>
              <a:rPr lang="en-CA" sz="1800" dirty="0" err="1"/>
              <a:t>System.out.println</a:t>
            </a:r>
            <a:r>
              <a:rPr lang="en-CA" sz="1800" dirty="0"/>
              <a:t>(</a:t>
            </a:r>
            <a:r>
              <a:rPr lang="en-CA" sz="1800" dirty="0" err="1"/>
              <a:t>p.getName</a:t>
            </a:r>
            <a:r>
              <a:rPr lang="en-CA" sz="1800" dirty="0"/>
              <a:t>() +"</a:t>
            </a:r>
            <a:r>
              <a:rPr lang="zh-CN" altLang="en-US" sz="1800" dirty="0"/>
              <a:t>今年</a:t>
            </a:r>
            <a:r>
              <a:rPr lang="en-US" altLang="zh-CN" sz="1800" dirty="0"/>
              <a:t>"+ </a:t>
            </a:r>
            <a:r>
              <a:rPr lang="en-CA" sz="1800" dirty="0" err="1"/>
              <a:t>p.getAge</a:t>
            </a:r>
            <a:r>
              <a:rPr lang="en-CA" sz="1800" dirty="0"/>
              <a:t>()+"</a:t>
            </a:r>
            <a:r>
              <a:rPr lang="zh-CN" altLang="en-US" sz="1800" dirty="0"/>
              <a:t>岁</a:t>
            </a:r>
            <a:r>
              <a:rPr lang="en-US" altLang="zh-CN" sz="1800" dirty="0"/>
              <a:t>~");</a:t>
            </a:r>
          </a:p>
          <a:p>
            <a:pPr algn="l"/>
            <a:r>
              <a:rPr lang="en-US" altLang="zh-CN" sz="1800" dirty="0"/>
              <a:t>        }</a:t>
            </a:r>
          </a:p>
          <a:p>
            <a:pPr algn="l"/>
            <a:r>
              <a:rPr lang="en-US" altLang="zh-CN" sz="1800" dirty="0"/>
              <a:t>    }</a:t>
            </a:r>
          </a:p>
          <a:p>
            <a:pPr algn="l"/>
            <a:r>
              <a:rPr lang="en-US" altLang="zh-CN" sz="1800" dirty="0"/>
              <a:t>}</a:t>
            </a:r>
            <a:endParaRPr lang="en-CA" sz="1800" dirty="0"/>
          </a:p>
        </p:txBody>
      </p:sp>
    </p:spTree>
    <p:extLst>
      <p:ext uri="{BB962C8B-B14F-4D97-AF65-F5344CB8AC3E}">
        <p14:creationId xmlns:p14="http://schemas.microsoft.com/office/powerpoint/2010/main" val="171451645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class Person implements Comparable&lt;Person</a:t>
            </a:r>
            <a:r>
              <a:rPr lang="en-CA" sz="1800" dirty="0" smtClean="0"/>
              <a:t>&gt;{</a:t>
            </a:r>
          </a:p>
          <a:p>
            <a:pPr algn="l"/>
            <a:endParaRPr lang="en-US" sz="1800" dirty="0"/>
          </a:p>
          <a:p>
            <a:pPr algn="l"/>
            <a:r>
              <a:rPr lang="en-CA" sz="1800" dirty="0"/>
              <a:t> @Override</a:t>
            </a:r>
          </a:p>
          <a:p>
            <a:pPr algn="l"/>
            <a:r>
              <a:rPr lang="en-CA" sz="1800" dirty="0"/>
              <a:t>    //</a:t>
            </a:r>
            <a:r>
              <a:rPr lang="zh-CN" altLang="en-US" sz="1800" dirty="0"/>
              <a:t>比较器中比较大小的依据</a:t>
            </a:r>
          </a:p>
          <a:p>
            <a:pPr algn="l"/>
            <a:r>
              <a:rPr lang="zh-CN" altLang="en-US" sz="1800" dirty="0"/>
              <a:t>    </a:t>
            </a:r>
            <a:r>
              <a:rPr lang="en-CA" sz="1800" dirty="0"/>
              <a:t>public </a:t>
            </a:r>
            <a:r>
              <a:rPr lang="en-CA" sz="1800" dirty="0" err="1"/>
              <a:t>int</a:t>
            </a:r>
            <a:r>
              <a:rPr lang="en-CA" sz="1800" dirty="0"/>
              <a:t> </a:t>
            </a:r>
            <a:r>
              <a:rPr lang="en-CA" sz="1800" dirty="0" err="1"/>
              <a:t>compareTo</a:t>
            </a:r>
            <a:r>
              <a:rPr lang="en-CA" sz="1800" dirty="0"/>
              <a:t>(Person o) {</a:t>
            </a:r>
          </a:p>
          <a:p>
            <a:pPr algn="l"/>
            <a:r>
              <a:rPr lang="en-CA" sz="1800" dirty="0"/>
              <a:t>        if(</a:t>
            </a:r>
            <a:r>
              <a:rPr lang="en-CA" sz="1800" dirty="0" err="1"/>
              <a:t>this.age</a:t>
            </a:r>
            <a:r>
              <a:rPr lang="en-CA" sz="1800" dirty="0"/>
              <a:t> &gt; </a:t>
            </a:r>
            <a:r>
              <a:rPr lang="en-CA" sz="1800" dirty="0" err="1"/>
              <a:t>o.age</a:t>
            </a:r>
            <a:r>
              <a:rPr lang="en-CA" sz="1800" dirty="0"/>
              <a:t>)</a:t>
            </a:r>
          </a:p>
          <a:p>
            <a:pPr algn="l"/>
            <a:r>
              <a:rPr lang="en-CA" sz="1800" dirty="0"/>
              <a:t>            return 1;</a:t>
            </a:r>
          </a:p>
          <a:p>
            <a:pPr algn="l"/>
            <a:r>
              <a:rPr lang="en-CA" sz="1800" dirty="0"/>
              <a:t>        else if(</a:t>
            </a:r>
            <a:r>
              <a:rPr lang="en-CA" sz="1800" dirty="0" err="1"/>
              <a:t>this.age</a:t>
            </a:r>
            <a:r>
              <a:rPr lang="en-CA" sz="1800" dirty="0"/>
              <a:t> &lt; </a:t>
            </a:r>
            <a:r>
              <a:rPr lang="en-CA" sz="1800" dirty="0" err="1"/>
              <a:t>o.age</a:t>
            </a:r>
            <a:r>
              <a:rPr lang="en-CA" sz="1800" dirty="0"/>
              <a:t>)</a:t>
            </a:r>
          </a:p>
          <a:p>
            <a:pPr algn="l"/>
            <a:r>
              <a:rPr lang="en-CA" sz="1800" dirty="0"/>
              <a:t>            return -1;</a:t>
            </a:r>
          </a:p>
          <a:p>
            <a:pPr algn="l"/>
            <a:r>
              <a:rPr lang="en-CA" sz="1800" dirty="0"/>
              <a:t>        else{</a:t>
            </a:r>
          </a:p>
          <a:p>
            <a:pPr algn="l"/>
            <a:r>
              <a:rPr lang="en-CA" sz="1800" dirty="0"/>
              <a:t>            return </a:t>
            </a:r>
            <a:r>
              <a:rPr lang="en-CA" sz="1800" dirty="0" err="1"/>
              <a:t>this.name.compareTo</a:t>
            </a:r>
            <a:r>
              <a:rPr lang="en-CA" sz="1800" dirty="0"/>
              <a:t>(o.name);</a:t>
            </a:r>
          </a:p>
          <a:p>
            <a:pPr algn="l"/>
            <a:r>
              <a:rPr lang="en-CA" sz="1800" dirty="0"/>
              <a:t>        }</a:t>
            </a:r>
          </a:p>
          <a:p>
            <a:pPr algn="l"/>
            <a:r>
              <a:rPr lang="en-CA" sz="1800" dirty="0"/>
              <a:t>    }</a:t>
            </a:r>
          </a:p>
          <a:p>
            <a:pPr algn="l"/>
            <a:r>
              <a:rPr lang="en-CA" sz="1800" dirty="0"/>
              <a:t>}</a:t>
            </a:r>
          </a:p>
        </p:txBody>
      </p:sp>
    </p:spTree>
    <p:extLst>
      <p:ext uri="{BB962C8B-B14F-4D97-AF65-F5344CB8AC3E}">
        <p14:creationId xmlns:p14="http://schemas.microsoft.com/office/powerpoint/2010/main" val="321052709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lnSpcReduction="10000"/>
          </a:bodyPr>
          <a:lstStyle/>
          <a:p>
            <a:pPr algn="l"/>
            <a:r>
              <a:rPr lang="en-CA" sz="1800" dirty="0"/>
              <a:t>public class ComparatorTest2 {</a:t>
            </a:r>
          </a:p>
          <a:p>
            <a:pPr algn="l"/>
            <a:r>
              <a:rPr lang="en-CA" sz="1800" dirty="0"/>
              <a:t>    public ComparatorTest2() {}</a:t>
            </a:r>
          </a:p>
          <a:p>
            <a:pPr algn="l"/>
            <a:r>
              <a:rPr lang="en-CA" sz="1800" dirty="0"/>
              <a:t>    public static void main(String[] </a:t>
            </a:r>
            <a:r>
              <a:rPr lang="en-CA" sz="1800" dirty="0" err="1"/>
              <a:t>args</a:t>
            </a:r>
            <a:r>
              <a:rPr lang="en-CA" sz="1800" dirty="0"/>
              <a:t>) {</a:t>
            </a:r>
          </a:p>
          <a:p>
            <a:pPr algn="l"/>
            <a:r>
              <a:rPr lang="en-CA" sz="1800" dirty="0"/>
              <a:t>        </a:t>
            </a:r>
            <a:r>
              <a:rPr lang="en-CA" sz="1800" dirty="0" err="1"/>
              <a:t>PersonN</a:t>
            </a:r>
            <a:r>
              <a:rPr lang="en-CA" sz="1800" dirty="0"/>
              <a:t>[] group = {</a:t>
            </a:r>
          </a:p>
          <a:p>
            <a:pPr algn="l"/>
            <a:r>
              <a:rPr lang="en-CA" sz="1800" dirty="0"/>
              <a:t>                new </a:t>
            </a:r>
            <a:r>
              <a:rPr lang="en-CA" sz="1800" dirty="0" err="1"/>
              <a:t>PersonN</a:t>
            </a:r>
            <a:r>
              <a:rPr lang="en-CA" sz="1800" dirty="0"/>
              <a:t>(10,"</a:t>
            </a:r>
            <a:r>
              <a:rPr lang="zh-CN" altLang="en-US" sz="1800" dirty="0"/>
              <a:t>小明</a:t>
            </a:r>
            <a:r>
              <a:rPr lang="en-US" altLang="zh-CN" sz="1800" dirty="0"/>
              <a:t>"),</a:t>
            </a:r>
          </a:p>
          <a:p>
            <a:pPr algn="l"/>
            <a:r>
              <a:rPr lang="en-US" altLang="zh-CN" sz="1800" dirty="0"/>
              <a:t>                </a:t>
            </a:r>
            <a:r>
              <a:rPr lang="en-CA" sz="1800" dirty="0"/>
              <a:t>new </a:t>
            </a:r>
            <a:r>
              <a:rPr lang="en-CA" sz="1800" dirty="0" err="1"/>
              <a:t>PersonN</a:t>
            </a:r>
            <a:r>
              <a:rPr lang="en-CA" sz="1800" dirty="0"/>
              <a:t>(10,"</a:t>
            </a:r>
            <a:r>
              <a:rPr lang="zh-CN" altLang="en-US" sz="1800" dirty="0"/>
              <a:t>小智</a:t>
            </a:r>
            <a:r>
              <a:rPr lang="en-US" altLang="zh-CN" sz="1800" dirty="0"/>
              <a:t>"),</a:t>
            </a:r>
          </a:p>
          <a:p>
            <a:pPr algn="l"/>
            <a:r>
              <a:rPr lang="en-US" altLang="zh-CN" sz="1800" dirty="0"/>
              <a:t>                </a:t>
            </a:r>
            <a:r>
              <a:rPr lang="en-CA" sz="1800" dirty="0"/>
              <a:t>new </a:t>
            </a:r>
            <a:r>
              <a:rPr lang="en-CA" sz="1800" dirty="0" err="1"/>
              <a:t>PersonN</a:t>
            </a:r>
            <a:r>
              <a:rPr lang="en-CA" sz="1800" dirty="0"/>
              <a:t>(12,"tom"),</a:t>
            </a:r>
          </a:p>
          <a:p>
            <a:pPr algn="l"/>
            <a:r>
              <a:rPr lang="en-CA" sz="1800" dirty="0"/>
              <a:t>                new </a:t>
            </a:r>
            <a:r>
              <a:rPr lang="en-CA" sz="1800" dirty="0" err="1"/>
              <a:t>PersonN</a:t>
            </a:r>
            <a:r>
              <a:rPr lang="en-CA" sz="1800" dirty="0"/>
              <a:t>(11,"</a:t>
            </a:r>
            <a:r>
              <a:rPr lang="zh-CN" altLang="en-US" sz="1800" dirty="0"/>
              <a:t>美美</a:t>
            </a:r>
            <a:r>
              <a:rPr lang="en-US" altLang="zh-CN" sz="1800" dirty="0"/>
              <a:t>")</a:t>
            </a:r>
          </a:p>
          <a:p>
            <a:pPr algn="l"/>
            <a:r>
              <a:rPr lang="en-US" altLang="zh-CN" sz="1800" dirty="0"/>
              <a:t>        };</a:t>
            </a:r>
          </a:p>
          <a:p>
            <a:pPr algn="l"/>
            <a:r>
              <a:rPr lang="en-US" altLang="zh-CN" sz="1800" dirty="0"/>
              <a:t>        </a:t>
            </a:r>
            <a:r>
              <a:rPr lang="en-CA" sz="1800" dirty="0" err="1"/>
              <a:t>PersonNComparator</a:t>
            </a:r>
            <a:r>
              <a:rPr lang="en-CA" sz="1800" dirty="0"/>
              <a:t> pc = new </a:t>
            </a:r>
            <a:r>
              <a:rPr lang="en-CA" sz="1800" dirty="0" err="1"/>
              <a:t>PersonNComparator</a:t>
            </a:r>
            <a:r>
              <a:rPr lang="en-CA" sz="1800" dirty="0"/>
              <a:t>();</a:t>
            </a:r>
          </a:p>
          <a:p>
            <a:pPr algn="l"/>
            <a:r>
              <a:rPr lang="en-CA" sz="1800" dirty="0"/>
              <a:t>        </a:t>
            </a:r>
            <a:r>
              <a:rPr lang="en-CA" sz="1800" dirty="0" err="1"/>
              <a:t>Arrays.sort</a:t>
            </a:r>
            <a:r>
              <a:rPr lang="en-CA" sz="1800" dirty="0"/>
              <a:t>(</a:t>
            </a:r>
            <a:r>
              <a:rPr lang="en-CA" sz="1800" dirty="0" err="1"/>
              <a:t>group,pc</a:t>
            </a:r>
            <a:r>
              <a:rPr lang="en-CA" sz="1800" dirty="0"/>
              <a:t>);//</a:t>
            </a:r>
            <a:r>
              <a:rPr lang="zh-CN" altLang="en-US" sz="1800" dirty="0"/>
              <a:t>默认升序</a:t>
            </a:r>
          </a:p>
          <a:p>
            <a:pPr algn="l"/>
            <a:r>
              <a:rPr lang="zh-CN" altLang="en-US" sz="1800" dirty="0"/>
              <a:t>        </a:t>
            </a:r>
            <a:r>
              <a:rPr lang="en-US" altLang="zh-CN" sz="1800" dirty="0"/>
              <a:t>//</a:t>
            </a:r>
            <a:r>
              <a:rPr lang="zh-CN" altLang="en-US" sz="1800" dirty="0"/>
              <a:t>按顺序打印</a:t>
            </a:r>
            <a:r>
              <a:rPr lang="en-CA" sz="1800" dirty="0"/>
              <a:t>Person</a:t>
            </a:r>
            <a:r>
              <a:rPr lang="zh-CN" altLang="en-US" sz="1800" dirty="0"/>
              <a:t>信息</a:t>
            </a:r>
          </a:p>
          <a:p>
            <a:pPr algn="l"/>
            <a:r>
              <a:rPr lang="zh-CN" altLang="en-US" sz="1800" dirty="0"/>
              <a:t>        </a:t>
            </a:r>
            <a:r>
              <a:rPr lang="en-CA" sz="1800" dirty="0"/>
              <a:t>for(</a:t>
            </a:r>
            <a:r>
              <a:rPr lang="en-CA" sz="1800" dirty="0" err="1"/>
              <a:t>PersonN</a:t>
            </a:r>
            <a:r>
              <a:rPr lang="en-CA" sz="1800" dirty="0"/>
              <a:t> p : group){</a:t>
            </a:r>
          </a:p>
          <a:p>
            <a:pPr algn="l"/>
            <a:r>
              <a:rPr lang="en-CA" sz="1800" dirty="0"/>
              <a:t>            </a:t>
            </a:r>
            <a:r>
              <a:rPr lang="en-CA" sz="1800" dirty="0" err="1"/>
              <a:t>System.out.println</a:t>
            </a:r>
            <a:r>
              <a:rPr lang="en-CA" sz="1800" dirty="0"/>
              <a:t>(</a:t>
            </a:r>
            <a:r>
              <a:rPr lang="en-CA" sz="1800" dirty="0" err="1"/>
              <a:t>p.getName</a:t>
            </a:r>
            <a:r>
              <a:rPr lang="en-CA" sz="1800" dirty="0"/>
              <a:t>() +"</a:t>
            </a:r>
            <a:r>
              <a:rPr lang="zh-CN" altLang="en-US" sz="1800" dirty="0"/>
              <a:t>今年</a:t>
            </a:r>
            <a:r>
              <a:rPr lang="en-US" altLang="zh-CN" sz="1800" dirty="0"/>
              <a:t>"+ </a:t>
            </a:r>
            <a:r>
              <a:rPr lang="en-CA" sz="1800" dirty="0" err="1"/>
              <a:t>p.getAge</a:t>
            </a:r>
            <a:r>
              <a:rPr lang="en-CA" sz="1800" dirty="0"/>
              <a:t>()+"</a:t>
            </a:r>
            <a:r>
              <a:rPr lang="zh-CN" altLang="en-US" sz="1800" dirty="0"/>
              <a:t>岁</a:t>
            </a:r>
            <a:r>
              <a:rPr lang="en-US" altLang="zh-CN" sz="1800" dirty="0"/>
              <a:t>~");</a:t>
            </a:r>
          </a:p>
          <a:p>
            <a:pPr algn="l"/>
            <a:r>
              <a:rPr lang="en-US" altLang="zh-CN" sz="1800" dirty="0"/>
              <a:t>        }</a:t>
            </a:r>
          </a:p>
          <a:p>
            <a:pPr algn="l"/>
            <a:r>
              <a:rPr lang="en-US" altLang="zh-CN" sz="1800" dirty="0"/>
              <a:t>    }</a:t>
            </a:r>
          </a:p>
          <a:p>
            <a:pPr algn="l"/>
            <a:r>
              <a:rPr lang="en-US" altLang="zh-CN" sz="1800" dirty="0"/>
              <a:t>}</a:t>
            </a:r>
            <a:endParaRPr lang="en-CA" sz="1800" dirty="0"/>
          </a:p>
        </p:txBody>
      </p:sp>
    </p:spTree>
    <p:extLst>
      <p:ext uri="{BB962C8B-B14F-4D97-AF65-F5344CB8AC3E}">
        <p14:creationId xmlns:p14="http://schemas.microsoft.com/office/powerpoint/2010/main" val="245339485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a:t>
            </a:r>
            <a:r>
              <a:rPr lang="en-CA" sz="1800" dirty="0" err="1"/>
              <a:t>PersonN</a:t>
            </a:r>
            <a:r>
              <a:rPr lang="zh-CN" altLang="en-US" sz="1800" dirty="0"/>
              <a:t>类的比较器类</a:t>
            </a:r>
          </a:p>
          <a:p>
            <a:pPr algn="l"/>
            <a:r>
              <a:rPr lang="en-CA" sz="1800" dirty="0"/>
              <a:t>class </a:t>
            </a:r>
            <a:r>
              <a:rPr lang="en-CA" sz="1800" dirty="0" err="1"/>
              <a:t>PersonNComparator</a:t>
            </a:r>
            <a:r>
              <a:rPr lang="en-CA" sz="1800" dirty="0"/>
              <a:t> implements Comparator&lt;</a:t>
            </a:r>
            <a:r>
              <a:rPr lang="en-CA" sz="1800" dirty="0" err="1"/>
              <a:t>PersonN</a:t>
            </a:r>
            <a:r>
              <a:rPr lang="en-CA" sz="1800" dirty="0"/>
              <a:t>&gt;{</a:t>
            </a:r>
          </a:p>
          <a:p>
            <a:pPr algn="l"/>
            <a:r>
              <a:rPr lang="en-CA" sz="1800" dirty="0"/>
              <a:t>    @Override</a:t>
            </a:r>
          </a:p>
          <a:p>
            <a:pPr algn="l"/>
            <a:r>
              <a:rPr lang="en-CA" sz="1800" dirty="0"/>
              <a:t>    public </a:t>
            </a:r>
            <a:r>
              <a:rPr lang="en-CA" sz="1800" dirty="0" err="1"/>
              <a:t>int</a:t>
            </a:r>
            <a:r>
              <a:rPr lang="en-CA" sz="1800" dirty="0"/>
              <a:t> compare(</a:t>
            </a:r>
            <a:r>
              <a:rPr lang="en-CA" sz="1800" dirty="0" err="1"/>
              <a:t>PersonN</a:t>
            </a:r>
            <a:r>
              <a:rPr lang="en-CA" sz="1800" dirty="0"/>
              <a:t> o1, </a:t>
            </a:r>
            <a:r>
              <a:rPr lang="en-CA" sz="1800" dirty="0" err="1"/>
              <a:t>PersonN</a:t>
            </a:r>
            <a:r>
              <a:rPr lang="en-CA" sz="1800" dirty="0"/>
              <a:t> o2) {</a:t>
            </a:r>
          </a:p>
          <a:p>
            <a:pPr algn="l"/>
            <a:r>
              <a:rPr lang="en-CA" sz="1800" dirty="0"/>
              <a:t>        if(o1.getAge() &gt; o2.getAge())</a:t>
            </a:r>
          </a:p>
          <a:p>
            <a:pPr algn="l"/>
            <a:r>
              <a:rPr lang="en-CA" sz="1800" dirty="0"/>
              <a:t>            return 1;</a:t>
            </a:r>
          </a:p>
          <a:p>
            <a:pPr algn="l"/>
            <a:r>
              <a:rPr lang="en-CA" sz="1800" dirty="0"/>
              <a:t>        else if(o1.getAge() &lt; o2.getAge())</a:t>
            </a:r>
          </a:p>
          <a:p>
            <a:pPr algn="l"/>
            <a:r>
              <a:rPr lang="en-CA" sz="1800" dirty="0"/>
              <a:t>            return -1;</a:t>
            </a:r>
          </a:p>
          <a:p>
            <a:pPr algn="l"/>
            <a:r>
              <a:rPr lang="en-CA" sz="1800" dirty="0"/>
              <a:t>        else{</a:t>
            </a:r>
          </a:p>
          <a:p>
            <a:pPr algn="l"/>
            <a:r>
              <a:rPr lang="en-CA" sz="1800" dirty="0"/>
              <a:t>            return o1.getName().</a:t>
            </a:r>
            <a:r>
              <a:rPr lang="en-CA" sz="1800" dirty="0" err="1"/>
              <a:t>compareTo</a:t>
            </a:r>
            <a:r>
              <a:rPr lang="en-CA" sz="1800" dirty="0"/>
              <a:t>(o2.getName());</a:t>
            </a:r>
          </a:p>
          <a:p>
            <a:pPr algn="l"/>
            <a:r>
              <a:rPr lang="en-CA" sz="1800" dirty="0"/>
              <a:t>        }</a:t>
            </a:r>
          </a:p>
          <a:p>
            <a:pPr algn="l"/>
            <a:r>
              <a:rPr lang="en-CA" sz="1800" dirty="0"/>
              <a:t>    }</a:t>
            </a:r>
          </a:p>
          <a:p>
            <a:pPr algn="l"/>
            <a:r>
              <a:rPr lang="en-CA" sz="1800" dirty="0"/>
              <a:t>}</a:t>
            </a:r>
          </a:p>
        </p:txBody>
      </p:sp>
    </p:spTree>
    <p:extLst>
      <p:ext uri="{BB962C8B-B14F-4D97-AF65-F5344CB8AC3E}">
        <p14:creationId xmlns:p14="http://schemas.microsoft.com/office/powerpoint/2010/main" val="371501024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1、java.util.Collection </a:t>
            </a:r>
            <a:r>
              <a:rPr lang="zh-CN" altLang="en-US" sz="1800" dirty="0"/>
              <a:t>是一个集合接口。它提供了对集合对象进行基本操作的通用接口方法。</a:t>
            </a:r>
            <a:r>
              <a:rPr lang="en-CA" sz="1800" dirty="0"/>
              <a:t>Collection</a:t>
            </a:r>
            <a:r>
              <a:rPr lang="zh-CN" altLang="en-US" sz="1800" dirty="0"/>
              <a:t>接口在</a:t>
            </a:r>
            <a:r>
              <a:rPr lang="en-CA" sz="1800" dirty="0"/>
              <a:t>Java </a:t>
            </a:r>
            <a:r>
              <a:rPr lang="zh-CN" altLang="en-US" sz="1800" dirty="0"/>
              <a:t>类库中有很多具体的实现。</a:t>
            </a:r>
            <a:r>
              <a:rPr lang="en-CA" sz="1800" dirty="0"/>
              <a:t>Collection</a:t>
            </a:r>
            <a:r>
              <a:rPr lang="zh-CN" altLang="en-US" sz="1800" dirty="0"/>
              <a:t>接口的意义是为各种具体的集合提供了最大化的统一操作方式。</a:t>
            </a:r>
          </a:p>
          <a:p>
            <a:pPr algn="l"/>
            <a:r>
              <a:rPr lang="zh-CN" altLang="en-US" sz="1800" dirty="0"/>
              <a:t> </a:t>
            </a:r>
            <a:r>
              <a:rPr lang="en-CA" sz="1800" dirty="0"/>
              <a:t>Collection   </a:t>
            </a:r>
          </a:p>
          <a:p>
            <a:pPr algn="l"/>
            <a:r>
              <a:rPr lang="en-CA" sz="1800" dirty="0"/>
              <a:t>├List   </a:t>
            </a:r>
          </a:p>
          <a:p>
            <a:pPr algn="l"/>
            <a:r>
              <a:rPr lang="en-CA" sz="1800" dirty="0"/>
              <a:t>│├</a:t>
            </a:r>
            <a:r>
              <a:rPr lang="en-CA" sz="1800" dirty="0" err="1"/>
              <a:t>LinkedList</a:t>
            </a:r>
            <a:r>
              <a:rPr lang="en-CA" sz="1800" dirty="0"/>
              <a:t>   </a:t>
            </a:r>
          </a:p>
          <a:p>
            <a:pPr algn="l"/>
            <a:r>
              <a:rPr lang="en-CA" sz="1800" dirty="0"/>
              <a:t>│├</a:t>
            </a:r>
            <a:r>
              <a:rPr lang="en-CA" sz="1800" dirty="0" err="1"/>
              <a:t>ArrayList</a:t>
            </a:r>
            <a:r>
              <a:rPr lang="en-CA" sz="1800" dirty="0"/>
              <a:t>   </a:t>
            </a:r>
          </a:p>
          <a:p>
            <a:pPr algn="l"/>
            <a:r>
              <a:rPr lang="en-CA" sz="1800" dirty="0"/>
              <a:t>│└Vector   </a:t>
            </a:r>
          </a:p>
          <a:p>
            <a:pPr algn="l"/>
            <a:r>
              <a:rPr lang="en-CA" sz="1800" dirty="0"/>
              <a:t>│　└Stack   </a:t>
            </a:r>
          </a:p>
          <a:p>
            <a:pPr algn="l"/>
            <a:r>
              <a:rPr lang="en-CA" sz="1800" dirty="0"/>
              <a:t>└Set </a:t>
            </a:r>
          </a:p>
        </p:txBody>
      </p:sp>
    </p:spTree>
    <p:extLst>
      <p:ext uri="{BB962C8B-B14F-4D97-AF65-F5344CB8AC3E}">
        <p14:creationId xmlns:p14="http://schemas.microsoft.com/office/powerpoint/2010/main" val="355473452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2、java.util.Collections </a:t>
            </a:r>
            <a:r>
              <a:rPr lang="zh-CN" altLang="en-US" sz="1800" dirty="0"/>
              <a:t>是一个包装类。它包含有各种有关集合操作的静态多态方法。此类不能实例化，就像一个工具类，服务于</a:t>
            </a:r>
            <a:r>
              <a:rPr lang="en-CA" sz="1800" dirty="0"/>
              <a:t>Java</a:t>
            </a:r>
            <a:r>
              <a:rPr lang="zh-CN" altLang="en-US" sz="1800" dirty="0"/>
              <a:t>的</a:t>
            </a:r>
            <a:r>
              <a:rPr lang="en-CA" sz="1800" dirty="0"/>
              <a:t>Collection</a:t>
            </a:r>
            <a:r>
              <a:rPr lang="zh-CN" altLang="en-US" sz="1800" dirty="0"/>
              <a:t>框架</a:t>
            </a:r>
            <a:r>
              <a:rPr lang="zh-CN" altLang="en-US" sz="1800" dirty="0" smtClean="0"/>
              <a:t>。</a:t>
            </a:r>
            <a:endParaRPr lang="en-US" altLang="zh-CN" sz="1800" dirty="0" smtClean="0"/>
          </a:p>
          <a:p>
            <a:pPr algn="l"/>
            <a:endParaRPr lang="en-US" sz="1800" dirty="0" smtClean="0"/>
          </a:p>
          <a:p>
            <a:pPr algn="l"/>
            <a:endParaRPr lang="en-US" sz="1800" dirty="0"/>
          </a:p>
          <a:p>
            <a:pPr algn="l"/>
            <a:r>
              <a:rPr lang="en-CA" sz="1800" dirty="0" err="1"/>
              <a:t>Collections.sort</a:t>
            </a:r>
            <a:r>
              <a:rPr lang="en-CA" sz="1800" dirty="0"/>
              <a:t>：</a:t>
            </a:r>
            <a:r>
              <a:rPr lang="zh-CN" altLang="en-US" sz="1800" dirty="0"/>
              <a:t>将集合按照自然顺序或者给定的顺序排序</a:t>
            </a:r>
            <a:r>
              <a:rPr lang="zh-CN" altLang="en-US" sz="1800" dirty="0" smtClean="0"/>
              <a:t>。</a:t>
            </a:r>
            <a:endParaRPr lang="en-US" altLang="zh-CN" sz="1800" dirty="0" smtClean="0"/>
          </a:p>
          <a:p>
            <a:pPr algn="l"/>
            <a:r>
              <a:rPr lang="en-US" altLang="zh-CN" sz="1800" dirty="0" err="1"/>
              <a:t>java.util.Arrays</a:t>
            </a:r>
            <a:r>
              <a:rPr lang="en-US" altLang="zh-CN" sz="1800" dirty="0"/>
              <a:t> </a:t>
            </a:r>
            <a:r>
              <a:rPr lang="zh-CN" altLang="en-US" sz="1800" dirty="0"/>
              <a:t>包含了许多处理数据的实用方法：</a:t>
            </a:r>
          </a:p>
          <a:p>
            <a:pPr algn="l"/>
            <a:endParaRPr lang="zh-CN" altLang="en-US" sz="1800" dirty="0"/>
          </a:p>
          <a:p>
            <a:pPr algn="l"/>
            <a:r>
              <a:rPr lang="en-US" altLang="zh-CN" sz="1800" dirty="0" err="1"/>
              <a:t>Arrays.asList</a:t>
            </a:r>
            <a:r>
              <a:rPr lang="zh-CN" altLang="en-US" sz="1800" dirty="0"/>
              <a:t>：可以从 </a:t>
            </a:r>
            <a:r>
              <a:rPr lang="en-US" altLang="zh-CN" sz="1800" dirty="0"/>
              <a:t>Array </a:t>
            </a:r>
            <a:r>
              <a:rPr lang="zh-CN" altLang="en-US" sz="1800" dirty="0"/>
              <a:t>转换成 </a:t>
            </a:r>
            <a:r>
              <a:rPr lang="en-US" altLang="zh-CN" sz="1800" dirty="0"/>
              <a:t>List</a:t>
            </a:r>
            <a:r>
              <a:rPr lang="zh-CN" altLang="en-US" sz="1800" dirty="0"/>
              <a:t>。可以作为其他集合类型构造器的参数</a:t>
            </a:r>
            <a:r>
              <a:rPr lang="zh-CN" altLang="en-US" sz="1800" dirty="0" smtClean="0"/>
              <a:t>。</a:t>
            </a:r>
            <a:endParaRPr lang="en-US" altLang="zh-CN" sz="1800" dirty="0" smtClean="0"/>
          </a:p>
          <a:p>
            <a:pPr algn="l"/>
            <a:r>
              <a:rPr lang="en-US" altLang="zh-CN" sz="1800" dirty="0" err="1"/>
              <a:t>Arrays.sort</a:t>
            </a:r>
            <a:r>
              <a:rPr lang="zh-CN" altLang="en-US" sz="1800" dirty="0"/>
              <a:t>：对整个数组或者数组的一部分进行排序。也可以使用此方法用给定的比较器对对象数组进行排序。</a:t>
            </a:r>
            <a:endParaRPr lang="en-US" sz="1800" dirty="0" smtClean="0"/>
          </a:p>
          <a:p>
            <a:pPr algn="l"/>
            <a:endParaRPr lang="en-CA" sz="1800" dirty="0"/>
          </a:p>
        </p:txBody>
      </p:sp>
    </p:spTree>
    <p:extLst>
      <p:ext uri="{BB962C8B-B14F-4D97-AF65-F5344CB8AC3E}">
        <p14:creationId xmlns:p14="http://schemas.microsoft.com/office/powerpoint/2010/main" val="31916505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 以</a:t>
            </a:r>
            <a:r>
              <a:rPr lang="en-US" altLang="zh-CN" sz="1800" dirty="0"/>
              <a:t>1978</a:t>
            </a:r>
            <a:r>
              <a:rPr lang="zh-CN" altLang="en-US" sz="1800" dirty="0"/>
              <a:t>年发表的</a:t>
            </a:r>
            <a:r>
              <a:rPr lang="en-US" altLang="zh-CN" sz="1800" dirty="0"/>
              <a:t>UNIX</a:t>
            </a:r>
            <a:r>
              <a:rPr lang="zh-CN" altLang="en-US" sz="1800" dirty="0"/>
              <a:t>第</a:t>
            </a:r>
            <a:r>
              <a:rPr lang="en-US" altLang="zh-CN" sz="1800" dirty="0"/>
              <a:t>7</a:t>
            </a:r>
            <a:r>
              <a:rPr lang="zh-CN" altLang="en-US" sz="1800" dirty="0"/>
              <a:t>版中的</a:t>
            </a:r>
            <a:r>
              <a:rPr lang="en-US" altLang="zh-CN" sz="1800" dirty="0"/>
              <a:t>C</a:t>
            </a:r>
            <a:r>
              <a:rPr lang="zh-CN" altLang="en-US" sz="1800" dirty="0"/>
              <a:t>编译程序为基础，</a:t>
            </a:r>
            <a:r>
              <a:rPr lang="en-US" altLang="zh-CN" sz="1800" dirty="0"/>
              <a:t>Brian </a:t>
            </a:r>
            <a:r>
              <a:rPr lang="en-US" altLang="zh-CN" sz="1800" dirty="0" err="1"/>
              <a:t>W.Kernighan</a:t>
            </a:r>
            <a:r>
              <a:rPr lang="zh-CN" altLang="en-US" sz="1800" dirty="0"/>
              <a:t>和 </a:t>
            </a:r>
            <a:r>
              <a:rPr lang="en-US" altLang="zh-CN" sz="1800" dirty="0"/>
              <a:t>Dennis </a:t>
            </a:r>
            <a:r>
              <a:rPr lang="en-US" altLang="zh-CN" sz="1800" dirty="0" err="1"/>
              <a:t>M.Ritchie</a:t>
            </a:r>
            <a:r>
              <a:rPr lang="en-US" altLang="zh-CN" sz="1800" dirty="0"/>
              <a:t>(</a:t>
            </a:r>
            <a:r>
              <a:rPr lang="zh-CN" altLang="en-US" sz="1800" dirty="0"/>
              <a:t>合称</a:t>
            </a:r>
            <a:r>
              <a:rPr lang="en-US" altLang="zh-CN" sz="1800" dirty="0"/>
              <a:t>K&amp;R)</a:t>
            </a:r>
            <a:r>
              <a:rPr lang="zh-CN" altLang="en-US" sz="1800" dirty="0"/>
              <a:t>合著了影响深远了名著</a:t>
            </a:r>
            <a:r>
              <a:rPr lang="en-US" altLang="zh-CN" sz="1800" dirty="0"/>
              <a:t>《The C Programming Lan- </a:t>
            </a:r>
            <a:r>
              <a:rPr lang="en-US" altLang="zh-CN" sz="1800" dirty="0" err="1"/>
              <a:t>guage</a:t>
            </a:r>
            <a:r>
              <a:rPr lang="en-US" altLang="zh-CN" sz="1800" dirty="0"/>
              <a:t>》</a:t>
            </a:r>
            <a:r>
              <a:rPr lang="zh-CN" altLang="en-US" sz="1800" dirty="0"/>
              <a:t>，这本书中介绍的</a:t>
            </a:r>
            <a:r>
              <a:rPr lang="en-US" altLang="zh-CN" sz="1800" dirty="0"/>
              <a:t>C</a:t>
            </a:r>
            <a:r>
              <a:rPr lang="zh-CN" altLang="en-US" sz="1800" dirty="0"/>
              <a:t>语言成为后来广泛使用的</a:t>
            </a:r>
            <a:r>
              <a:rPr lang="en-US" altLang="zh-CN" sz="1800" dirty="0"/>
              <a:t>C</a:t>
            </a:r>
            <a:r>
              <a:rPr lang="zh-CN" altLang="en-US" sz="1800" dirty="0"/>
              <a:t>语言版本的基础，它被称为标准</a:t>
            </a:r>
            <a:r>
              <a:rPr lang="en-US" altLang="zh-CN" sz="1800" dirty="0"/>
              <a:t>C</a:t>
            </a:r>
            <a:r>
              <a:rPr lang="zh-CN" altLang="en-US" sz="1800" dirty="0"/>
              <a:t>。</a:t>
            </a:r>
          </a:p>
          <a:p>
            <a:pPr algn="l"/>
            <a:endParaRPr lang="zh-CN" altLang="en-US" sz="1800" dirty="0"/>
          </a:p>
          <a:p>
            <a:pPr algn="l"/>
            <a:r>
              <a:rPr lang="en-US" altLang="zh-CN" sz="1800" dirty="0"/>
              <a:t>1983</a:t>
            </a:r>
            <a:r>
              <a:rPr lang="zh-CN" altLang="en-US" sz="1800" dirty="0"/>
              <a:t>年，美国国家标准化协会（</a:t>
            </a:r>
            <a:r>
              <a:rPr lang="en-US" altLang="zh-CN" sz="1800" dirty="0"/>
              <a:t>ANSI</a:t>
            </a:r>
            <a:r>
              <a:rPr lang="zh-CN" altLang="en-US" sz="1800" dirty="0"/>
              <a:t>）根据</a:t>
            </a:r>
            <a:r>
              <a:rPr lang="en-US" altLang="zh-CN" sz="1800" dirty="0"/>
              <a:t>C</a:t>
            </a:r>
            <a:r>
              <a:rPr lang="zh-CN" altLang="en-US" sz="1800" dirty="0"/>
              <a:t>语言问世以来各种 版本对</a:t>
            </a:r>
            <a:r>
              <a:rPr lang="en-US" altLang="zh-CN" sz="1800" dirty="0"/>
              <a:t>C</a:t>
            </a:r>
            <a:r>
              <a:rPr lang="zh-CN" altLang="en-US" sz="1800" dirty="0"/>
              <a:t>的发展和扩充 ，制定了新的标准，称为</a:t>
            </a:r>
            <a:r>
              <a:rPr lang="en-US" altLang="zh-CN" sz="1800" dirty="0"/>
              <a:t>ANSI C</a:t>
            </a:r>
            <a:r>
              <a:rPr lang="zh-CN" altLang="en-US" sz="1800" dirty="0"/>
              <a:t>。</a:t>
            </a:r>
            <a:r>
              <a:rPr lang="en-US" altLang="zh-CN" sz="1800" dirty="0"/>
              <a:t>ANSI C</a:t>
            </a:r>
            <a:r>
              <a:rPr lang="zh-CN" altLang="en-US" sz="1800" dirty="0"/>
              <a:t>比原来的标 准</a:t>
            </a:r>
            <a:r>
              <a:rPr lang="en-US" altLang="zh-CN" sz="1800" dirty="0"/>
              <a:t>C</a:t>
            </a:r>
            <a:r>
              <a:rPr lang="zh-CN" altLang="en-US" sz="1800" dirty="0"/>
              <a:t>有了很大的发展。</a:t>
            </a:r>
            <a:r>
              <a:rPr lang="en-US" altLang="zh-CN" sz="1800" dirty="0"/>
              <a:t>K&amp;R</a:t>
            </a:r>
            <a:r>
              <a:rPr lang="zh-CN" altLang="en-US" sz="1800" dirty="0"/>
              <a:t>在</a:t>
            </a:r>
            <a:r>
              <a:rPr lang="en-US" altLang="zh-CN" sz="1800" dirty="0"/>
              <a:t>1988</a:t>
            </a:r>
            <a:r>
              <a:rPr lang="zh-CN" altLang="en-US" sz="1800" dirty="0"/>
              <a:t>年修改了他们的经典著作</a:t>
            </a:r>
            <a:r>
              <a:rPr lang="en-US" altLang="zh-CN" sz="1800" dirty="0"/>
              <a:t>《The C </a:t>
            </a:r>
            <a:r>
              <a:rPr lang="en-US" altLang="zh-CN" sz="1800" dirty="0" err="1"/>
              <a:t>Progra</a:t>
            </a:r>
            <a:r>
              <a:rPr lang="en-US" altLang="zh-CN" sz="1800" dirty="0"/>
              <a:t>- </a:t>
            </a:r>
            <a:r>
              <a:rPr lang="en-US" altLang="zh-CN" sz="1800" dirty="0" err="1"/>
              <a:t>mming</a:t>
            </a:r>
            <a:r>
              <a:rPr lang="en-US" altLang="zh-CN" sz="1800" dirty="0"/>
              <a:t> Language》 </a:t>
            </a:r>
            <a:r>
              <a:rPr lang="zh-CN" altLang="en-US" sz="1800" dirty="0"/>
              <a:t>，按照</a:t>
            </a:r>
            <a:r>
              <a:rPr lang="en-US" altLang="zh-CN" sz="1800" dirty="0"/>
              <a:t>ANSI C</a:t>
            </a:r>
            <a:r>
              <a:rPr lang="zh-CN" altLang="en-US" sz="1800" dirty="0"/>
              <a:t>的标准重新写了该书。</a:t>
            </a:r>
          </a:p>
          <a:p>
            <a:pPr algn="l"/>
            <a:endParaRPr lang="zh-CN" altLang="en-US" sz="1800" dirty="0"/>
          </a:p>
          <a:p>
            <a:pPr algn="l"/>
            <a:r>
              <a:rPr lang="en-US" altLang="zh-CN" sz="1800" dirty="0"/>
              <a:t>1987</a:t>
            </a:r>
            <a:r>
              <a:rPr lang="zh-CN" altLang="en-US" sz="1800" dirty="0"/>
              <a:t>年，</a:t>
            </a:r>
            <a:r>
              <a:rPr lang="en-US" altLang="zh-CN" sz="1800" dirty="0"/>
              <a:t>ANSI C</a:t>
            </a:r>
            <a:r>
              <a:rPr lang="zh-CN" altLang="en-US" sz="1800" dirty="0"/>
              <a:t>又 公布了新标准</a:t>
            </a:r>
            <a:r>
              <a:rPr lang="en-US" altLang="zh-CN" sz="1800" dirty="0"/>
              <a:t>--87 ANSI C </a:t>
            </a:r>
            <a:r>
              <a:rPr lang="zh-CN" altLang="en-US" sz="1800" dirty="0"/>
              <a:t>。目前流行的</a:t>
            </a:r>
            <a:r>
              <a:rPr lang="en-US" altLang="zh-CN" sz="1800" dirty="0"/>
              <a:t>C</a:t>
            </a:r>
            <a:r>
              <a:rPr lang="zh-CN" altLang="en-US" sz="1800" dirty="0"/>
              <a:t>编译系统都是以它为基础的。</a:t>
            </a:r>
            <a:endParaRPr lang="en-CA" sz="1800" dirty="0"/>
          </a:p>
        </p:txBody>
      </p:sp>
    </p:spTree>
    <p:extLst>
      <p:ext uri="{BB962C8B-B14F-4D97-AF65-F5344CB8AC3E}">
        <p14:creationId xmlns:p14="http://schemas.microsoft.com/office/powerpoint/2010/main" val="224569070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想要明白</a:t>
            </a:r>
            <a:r>
              <a:rPr lang="en-US" altLang="zh-CN" sz="1800" dirty="0" err="1"/>
              <a:t>hashCode</a:t>
            </a:r>
            <a:r>
              <a:rPr lang="zh-CN" altLang="en-US" sz="1800" dirty="0"/>
              <a:t>的作用，你必须要先知道</a:t>
            </a:r>
            <a:r>
              <a:rPr lang="en-US" altLang="zh-CN" sz="1800" dirty="0"/>
              <a:t>Java</a:t>
            </a:r>
            <a:r>
              <a:rPr lang="zh-CN" altLang="en-US" sz="1800" dirty="0"/>
              <a:t>中的集合</a:t>
            </a:r>
            <a:r>
              <a:rPr lang="zh-CN" altLang="en-US" sz="1800" dirty="0" smtClean="0"/>
              <a:t>。总</a:t>
            </a:r>
            <a:r>
              <a:rPr lang="zh-CN" altLang="en-US" sz="1800" dirty="0"/>
              <a:t>的来说，</a:t>
            </a:r>
            <a:r>
              <a:rPr lang="en-US" altLang="zh-CN" sz="1800" dirty="0"/>
              <a:t>Java</a:t>
            </a:r>
            <a:r>
              <a:rPr lang="zh-CN" altLang="en-US" sz="1800" dirty="0"/>
              <a:t>中的集合（</a:t>
            </a:r>
            <a:r>
              <a:rPr lang="en-US" altLang="zh-CN" sz="1800" dirty="0"/>
              <a:t>Collection</a:t>
            </a:r>
            <a:r>
              <a:rPr lang="zh-CN" altLang="en-US" sz="1800" dirty="0"/>
              <a:t>）有两类，一类是</a:t>
            </a:r>
            <a:r>
              <a:rPr lang="en-US" altLang="zh-CN" sz="1800" dirty="0"/>
              <a:t>List</a:t>
            </a:r>
            <a:r>
              <a:rPr lang="zh-CN" altLang="en-US" sz="1800" dirty="0"/>
              <a:t>，再有一类是</a:t>
            </a:r>
            <a:r>
              <a:rPr lang="en-US" altLang="zh-CN" sz="1800" dirty="0"/>
              <a:t>Set</a:t>
            </a:r>
            <a:r>
              <a:rPr lang="zh-CN" altLang="en-US" sz="1800" dirty="0"/>
              <a:t>。 </a:t>
            </a:r>
            <a:r>
              <a:rPr lang="zh-CN" altLang="en-US" sz="1800" dirty="0" smtClean="0"/>
              <a:t>前</a:t>
            </a:r>
            <a:r>
              <a:rPr lang="zh-CN" altLang="en-US" sz="1800" dirty="0"/>
              <a:t>者集合内的元素是有序的，元素可以重复；后者元素无序，但元素不可重复。 </a:t>
            </a:r>
          </a:p>
          <a:p>
            <a:pPr algn="l"/>
            <a:r>
              <a:rPr lang="zh-CN" altLang="en-US" sz="1800" dirty="0"/>
              <a:t>那么这里就有一个比较严重的问题了：要想保证元素不重复，可两个元素是否重复应该依据什么来判断呢？ </a:t>
            </a:r>
          </a:p>
          <a:p>
            <a:pPr algn="l"/>
            <a:r>
              <a:rPr lang="zh-CN" altLang="en-US" sz="1800" dirty="0"/>
              <a:t>这就是</a:t>
            </a:r>
            <a:r>
              <a:rPr lang="en-US" altLang="zh-CN" sz="1800" dirty="0" err="1"/>
              <a:t>Object.equals</a:t>
            </a:r>
            <a:r>
              <a:rPr lang="zh-CN" altLang="en-US" sz="1800" dirty="0"/>
              <a:t>方法了。但是，如果每增加一个元素就检查一次，那么当元素很多时，后添加到集合中的元素比较的次数就非常多了</a:t>
            </a:r>
            <a:r>
              <a:rPr lang="zh-CN" altLang="en-US" sz="1800" dirty="0" smtClean="0"/>
              <a:t>。也</a:t>
            </a:r>
            <a:r>
              <a:rPr lang="zh-CN" altLang="en-US" sz="1800" dirty="0"/>
              <a:t>就是说，如果集合中现在已经有</a:t>
            </a:r>
            <a:r>
              <a:rPr lang="en-US" altLang="zh-CN" sz="1800" dirty="0"/>
              <a:t>1000</a:t>
            </a:r>
            <a:r>
              <a:rPr lang="zh-CN" altLang="en-US" sz="1800" dirty="0"/>
              <a:t>个元素，那么第</a:t>
            </a:r>
            <a:r>
              <a:rPr lang="en-US" altLang="zh-CN" sz="1800" dirty="0"/>
              <a:t>1001</a:t>
            </a:r>
            <a:r>
              <a:rPr lang="zh-CN" altLang="en-US" sz="1800" dirty="0"/>
              <a:t>个元素加入集合时，它就要调用</a:t>
            </a:r>
            <a:r>
              <a:rPr lang="en-US" altLang="zh-CN" sz="1800" dirty="0"/>
              <a:t>1000</a:t>
            </a:r>
            <a:r>
              <a:rPr lang="zh-CN" altLang="en-US" sz="1800" dirty="0"/>
              <a:t>次</a:t>
            </a:r>
            <a:r>
              <a:rPr lang="en-US" altLang="zh-CN" sz="1800" dirty="0"/>
              <a:t>equals</a:t>
            </a:r>
            <a:r>
              <a:rPr lang="zh-CN" altLang="en-US" sz="1800" dirty="0"/>
              <a:t>方法。这显然会大大降低效率。    </a:t>
            </a:r>
          </a:p>
          <a:p>
            <a:pPr algn="l"/>
            <a:r>
              <a:rPr lang="zh-CN" altLang="en-US" sz="1800" dirty="0"/>
              <a:t>于是，</a:t>
            </a:r>
            <a:r>
              <a:rPr lang="en-US" altLang="zh-CN" sz="1800" dirty="0"/>
              <a:t>Java</a:t>
            </a:r>
            <a:r>
              <a:rPr lang="zh-CN" altLang="en-US" sz="1800" dirty="0"/>
              <a:t>采用了哈希表的原理。哈希（</a:t>
            </a:r>
            <a:r>
              <a:rPr lang="en-US" altLang="zh-CN" sz="1800" dirty="0"/>
              <a:t>Hash</a:t>
            </a:r>
            <a:r>
              <a:rPr lang="zh-CN" altLang="en-US" sz="1800" dirty="0"/>
              <a:t>）实际上是个人名，由于他提出一哈希算法的概念，所以就以他的名字命名了。 </a:t>
            </a:r>
            <a:r>
              <a:rPr lang="zh-CN" altLang="en-US" sz="1800" dirty="0" smtClean="0"/>
              <a:t>哈</a:t>
            </a:r>
            <a:r>
              <a:rPr lang="zh-CN" altLang="en-US" sz="1800" dirty="0"/>
              <a:t>希算法也称为散列算法，是将数据依特定算法直接指定到一个地址上</a:t>
            </a:r>
            <a:r>
              <a:rPr lang="zh-CN" altLang="en-US" sz="1800" dirty="0" smtClean="0"/>
              <a:t>。初</a:t>
            </a:r>
            <a:r>
              <a:rPr lang="zh-CN" altLang="en-US" sz="1800" dirty="0"/>
              <a:t>学者可以这样理解，</a:t>
            </a:r>
            <a:r>
              <a:rPr lang="en-US" altLang="zh-CN" sz="1800" dirty="0" err="1"/>
              <a:t>hashCode</a:t>
            </a:r>
            <a:r>
              <a:rPr lang="zh-CN" altLang="en-US" sz="1800" dirty="0"/>
              <a:t>方法实际上返回的就是对象存储的物理地址（实际可能并不是）。  </a:t>
            </a:r>
            <a:r>
              <a:rPr lang="zh-CN" altLang="en-US" sz="1800" dirty="0" smtClean="0"/>
              <a:t>这</a:t>
            </a:r>
            <a:r>
              <a:rPr lang="zh-CN" altLang="en-US" sz="1800" dirty="0"/>
              <a:t>样一来，当集合要添加新的元素时，先调用这个元素的</a:t>
            </a:r>
            <a:r>
              <a:rPr lang="en-US" altLang="zh-CN" sz="1800" dirty="0" err="1"/>
              <a:t>hashCode</a:t>
            </a:r>
            <a:r>
              <a:rPr lang="zh-CN" altLang="en-US" sz="1800" dirty="0"/>
              <a:t>方法，就一下子能定位到它应该放置的物理位置上。 </a:t>
            </a:r>
          </a:p>
          <a:p>
            <a:pPr algn="l"/>
            <a:r>
              <a:rPr lang="zh-CN" altLang="en-US" sz="1800" dirty="0"/>
              <a:t>如果这个位置上没有元素，它就可以直接存储在这个位置上，不用再进行任何比较了；如果这个位置上已经有元素了， </a:t>
            </a:r>
            <a:r>
              <a:rPr lang="zh-CN" altLang="en-US" sz="1800" dirty="0" smtClean="0"/>
              <a:t>就</a:t>
            </a:r>
            <a:r>
              <a:rPr lang="zh-CN" altLang="en-US" sz="1800" dirty="0"/>
              <a:t>调用它的</a:t>
            </a:r>
            <a:r>
              <a:rPr lang="en-US" altLang="zh-CN" sz="1800" dirty="0"/>
              <a:t>equals</a:t>
            </a:r>
            <a:r>
              <a:rPr lang="zh-CN" altLang="en-US" sz="1800" dirty="0"/>
              <a:t>方法与新元素进行比较，相同的话就不存了，不相同就散列其它的地址</a:t>
            </a:r>
            <a:r>
              <a:rPr lang="zh-CN" altLang="en-US" sz="1800" dirty="0" smtClean="0"/>
              <a:t>。所</a:t>
            </a:r>
            <a:r>
              <a:rPr lang="zh-CN" altLang="en-US" sz="1800" dirty="0"/>
              <a:t>以这里存在一个冲突解决的问题。这样一来实际调用</a:t>
            </a:r>
            <a:r>
              <a:rPr lang="en-US" altLang="zh-CN" sz="1800" dirty="0"/>
              <a:t>equals</a:t>
            </a:r>
            <a:r>
              <a:rPr lang="zh-CN" altLang="en-US" sz="1800" dirty="0"/>
              <a:t>方法的次数就大大降低了，几乎只需要一两次。   </a:t>
            </a:r>
          </a:p>
          <a:p>
            <a:pPr algn="l"/>
            <a:r>
              <a:rPr lang="zh-CN" altLang="en-US" sz="1800" dirty="0"/>
              <a:t>所以，</a:t>
            </a:r>
            <a:r>
              <a:rPr lang="en-US" altLang="zh-CN" sz="1800" dirty="0"/>
              <a:t>Java</a:t>
            </a:r>
            <a:r>
              <a:rPr lang="zh-CN" altLang="en-US" sz="1800" dirty="0"/>
              <a:t>对于</a:t>
            </a:r>
            <a:r>
              <a:rPr lang="en-US" altLang="zh-CN" sz="1800" dirty="0" err="1"/>
              <a:t>eqauls</a:t>
            </a:r>
            <a:r>
              <a:rPr lang="zh-CN" altLang="en-US" sz="1800" dirty="0"/>
              <a:t>方法和</a:t>
            </a:r>
            <a:r>
              <a:rPr lang="en-US" altLang="zh-CN" sz="1800" dirty="0" err="1"/>
              <a:t>hashCode</a:t>
            </a:r>
            <a:r>
              <a:rPr lang="zh-CN" altLang="en-US" sz="1800" dirty="0"/>
              <a:t>方法是这样规定的： </a:t>
            </a:r>
          </a:p>
          <a:p>
            <a:pPr algn="l"/>
            <a:r>
              <a:rPr lang="en-US" altLang="zh-CN" sz="1800" dirty="0"/>
              <a:t>1</a:t>
            </a:r>
            <a:r>
              <a:rPr lang="zh-CN" altLang="en-US" sz="1800" dirty="0"/>
              <a:t>、如果两个对象相同，那么它们的</a:t>
            </a:r>
            <a:r>
              <a:rPr lang="en-US" altLang="zh-CN" sz="1800" dirty="0" err="1"/>
              <a:t>hashCode</a:t>
            </a:r>
            <a:r>
              <a:rPr lang="zh-CN" altLang="en-US" sz="1800" dirty="0"/>
              <a:t>值一定要相同；</a:t>
            </a:r>
            <a:r>
              <a:rPr lang="en-US" altLang="zh-CN" sz="1800" dirty="0"/>
              <a:t>2</a:t>
            </a:r>
            <a:r>
              <a:rPr lang="zh-CN" altLang="en-US" sz="1800" dirty="0"/>
              <a:t>、如果两个对象的</a:t>
            </a:r>
            <a:r>
              <a:rPr lang="en-US" altLang="zh-CN" sz="1800" dirty="0" err="1"/>
              <a:t>hashCode</a:t>
            </a:r>
            <a:r>
              <a:rPr lang="zh-CN" altLang="en-US" sz="1800" dirty="0"/>
              <a:t>相同，它们并不一定相同     上面说的对象相同指的是用</a:t>
            </a:r>
            <a:r>
              <a:rPr lang="en-US" altLang="zh-CN" sz="1800" dirty="0" err="1"/>
              <a:t>eqauls</a:t>
            </a:r>
            <a:r>
              <a:rPr lang="zh-CN" altLang="en-US" sz="1800" dirty="0"/>
              <a:t>方法比较。 </a:t>
            </a:r>
            <a:endParaRPr lang="en-CA" sz="1800" dirty="0"/>
          </a:p>
        </p:txBody>
      </p:sp>
    </p:spTree>
    <p:extLst>
      <p:ext uri="{BB962C8B-B14F-4D97-AF65-F5344CB8AC3E}">
        <p14:creationId xmlns:p14="http://schemas.microsoft.com/office/powerpoint/2010/main" val="384262191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 </a:t>
            </a:r>
            <a:r>
              <a:rPr lang="en-US" altLang="zh-CN" sz="1800" dirty="0"/>
              <a:t>hash code(</a:t>
            </a:r>
            <a:r>
              <a:rPr lang="zh-CN" altLang="en-US" sz="1800" dirty="0"/>
              <a:t>散列码，也可以叫哈希码值</a:t>
            </a:r>
            <a:r>
              <a:rPr lang="en-US" altLang="zh-CN" sz="1800" dirty="0"/>
              <a:t>)</a:t>
            </a:r>
            <a:r>
              <a:rPr lang="zh-CN" altLang="en-US" sz="1800" dirty="0"/>
              <a:t>是对象产生的一个整型值。其生成没有规律的。二者散列码可以获取对象中的信息，转成那个对象的“相对唯一”的整型值。所有对象都有一个散列码，</a:t>
            </a:r>
            <a:r>
              <a:rPr lang="en-US" altLang="zh-CN" sz="1800" dirty="0" err="1"/>
              <a:t>hashCode</a:t>
            </a:r>
            <a:r>
              <a:rPr lang="en-US" altLang="zh-CN" sz="1800" dirty="0"/>
              <a:t>()</a:t>
            </a:r>
            <a:r>
              <a:rPr lang="zh-CN" altLang="en-US" sz="1800" dirty="0"/>
              <a:t>是根类 </a:t>
            </a:r>
            <a:r>
              <a:rPr lang="en-US" altLang="zh-CN" sz="1800" dirty="0"/>
              <a:t>Object </a:t>
            </a:r>
            <a:r>
              <a:rPr lang="zh-CN" altLang="en-US" sz="1800" dirty="0"/>
              <a:t>的一个方法</a:t>
            </a:r>
            <a:r>
              <a:rPr lang="zh-CN" altLang="en-US" sz="1800" dirty="0" smtClean="0"/>
              <a:t>。</a:t>
            </a:r>
            <a:endParaRPr lang="en-US" altLang="zh-CN" sz="1800" dirty="0" smtClean="0"/>
          </a:p>
          <a:p>
            <a:pPr algn="l"/>
            <a:endParaRPr lang="en-US" sz="1800" dirty="0"/>
          </a:p>
          <a:p>
            <a:pPr algn="l"/>
            <a:endParaRPr lang="en-CA" sz="1800" dirty="0"/>
          </a:p>
        </p:txBody>
      </p:sp>
    </p:spTree>
    <p:extLst>
      <p:ext uri="{BB962C8B-B14F-4D97-AF65-F5344CB8AC3E}">
        <p14:creationId xmlns:p14="http://schemas.microsoft.com/office/powerpoint/2010/main" val="30949632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96875" y="363986"/>
            <a:ext cx="9144000" cy="1655762"/>
          </a:xfrm>
        </p:spPr>
        <p:txBody>
          <a:bodyPr/>
          <a:lstStyle/>
          <a:p>
            <a:pPr algn="l"/>
            <a:r>
              <a:rPr lang="zh-CN" altLang="en-US" dirty="0"/>
              <a:t>钱进培训是哈法地区资深工程师组成的培训机构，通过各位老师的现身说法，帮助各位学员迅速掌握实战知识，为求职打下坚实的基础。电子邮件：</a:t>
            </a:r>
            <a:r>
              <a:rPr lang="en-CA" dirty="0"/>
              <a:t>jin.qian.canada@gmail.com</a:t>
            </a:r>
            <a:r>
              <a:rPr lang="zh-CN" altLang="en-US" dirty="0"/>
              <a:t>钱老师报名、答疑微信号：</a:t>
            </a:r>
            <a:r>
              <a:rPr lang="en-CA" dirty="0" err="1"/>
              <a:t>qianjincanada</a:t>
            </a:r>
            <a:r>
              <a:rPr lang="en-CA" dirty="0"/>
              <a:t>，</a:t>
            </a:r>
            <a:r>
              <a:rPr lang="zh-CN" altLang="en-US" dirty="0"/>
              <a:t>或扫描以下二维码添加：</a:t>
            </a:r>
            <a:endParaRPr lang="en-CA" dirty="0"/>
          </a:p>
        </p:txBody>
      </p:sp>
      <p:pic>
        <p:nvPicPr>
          <p:cNvPr id="4" name="Picture 3"/>
          <p:cNvPicPr>
            <a:picLocks noChangeAspect="1"/>
          </p:cNvPicPr>
          <p:nvPr/>
        </p:nvPicPr>
        <p:blipFill>
          <a:blip r:embed="rId2"/>
          <a:stretch>
            <a:fillRect/>
          </a:stretch>
        </p:blipFill>
        <p:spPr>
          <a:xfrm>
            <a:off x="996875" y="1925663"/>
            <a:ext cx="6084646" cy="5673386"/>
          </a:xfrm>
          <a:prstGeom prst="rect">
            <a:avLst/>
          </a:prstGeom>
        </p:spPr>
      </p:pic>
      <p:pic>
        <p:nvPicPr>
          <p:cNvPr id="5" name="Picture 4"/>
          <p:cNvPicPr>
            <a:picLocks noChangeAspect="1"/>
          </p:cNvPicPr>
          <p:nvPr/>
        </p:nvPicPr>
        <p:blipFill>
          <a:blip r:embed="rId3"/>
          <a:stretch>
            <a:fillRect/>
          </a:stretch>
        </p:blipFill>
        <p:spPr>
          <a:xfrm>
            <a:off x="6532881" y="2370712"/>
            <a:ext cx="4368800" cy="4375681"/>
          </a:xfrm>
          <a:prstGeom prst="rect">
            <a:avLst/>
          </a:prstGeom>
        </p:spPr>
      </p:pic>
    </p:spTree>
    <p:extLst>
      <p:ext uri="{BB962C8B-B14F-4D97-AF65-F5344CB8AC3E}">
        <p14:creationId xmlns:p14="http://schemas.microsoft.com/office/powerpoint/2010/main" val="782737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endParaRPr lang="en-CA" sz="1800" dirty="0"/>
          </a:p>
        </p:txBody>
      </p:sp>
      <p:pic>
        <p:nvPicPr>
          <p:cNvPr id="2050" name="Picture 2" descr="Screen Shot 2016-11-18 at 8.08.46 P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458" y="160150"/>
            <a:ext cx="8410575" cy="5972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06285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endParaRPr lang="en-CA" sz="1800" dirty="0"/>
          </a:p>
        </p:txBody>
      </p:sp>
      <p:pic>
        <p:nvPicPr>
          <p:cNvPr id="4098" name="Picture 2" descr="https://lh5.googleusercontent.com/3eCRdvKXYZo3DuS7GtR3uJgDcL16R-LMj7BFQGxEWdyvCgdRaqV4GoUvkskusqywvit-QTM6pkAru2sxw5OhI-RniYFRsZnzJ2xOQa2lFB8IhqIcTU1KjxNs1p7GIUMDS2f9asKlgC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3306" y="90860"/>
            <a:ext cx="8953500" cy="5791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709858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1243</TotalTime>
  <Words>12572</Words>
  <Application>Microsoft Office PowerPoint</Application>
  <PresentationFormat>Widescreen</PresentationFormat>
  <Paragraphs>550</Paragraphs>
  <Slides>72</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72</vt:i4>
      </vt:variant>
    </vt:vector>
  </HeadingPairs>
  <TitlesOfParts>
    <vt:vector size="79" baseType="lpstr">
      <vt:lpstr>-apple-system</vt:lpstr>
      <vt:lpstr>SimSun</vt:lpstr>
      <vt:lpstr>Arial</vt:lpstr>
      <vt:lpstr>Calibri</vt:lpstr>
      <vt:lpstr>Calibri Light</vt:lpstr>
      <vt:lpstr>Office Theme</vt:lpstr>
      <vt:lpstr>Packager Shell Object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Jin Qian</dc:creator>
  <cp:lastModifiedBy>Danxun Jiao</cp:lastModifiedBy>
  <cp:revision>76</cp:revision>
  <dcterms:created xsi:type="dcterms:W3CDTF">2017-02-14T13:11:35Z</dcterms:created>
  <dcterms:modified xsi:type="dcterms:W3CDTF">2017-06-29T12:16:07Z</dcterms:modified>
</cp:coreProperties>
</file>