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3" r:id="rId2"/>
    <p:sldId id="414" r:id="rId3"/>
    <p:sldId id="415" r:id="rId4"/>
    <p:sldId id="401" r:id="rId5"/>
    <p:sldId id="345" r:id="rId6"/>
    <p:sldId id="365" r:id="rId7"/>
    <p:sldId id="346" r:id="rId8"/>
    <p:sldId id="362" r:id="rId9"/>
    <p:sldId id="363" r:id="rId10"/>
    <p:sldId id="347" r:id="rId11"/>
    <p:sldId id="348" r:id="rId12"/>
    <p:sldId id="349" r:id="rId13"/>
    <p:sldId id="350" r:id="rId14"/>
    <p:sldId id="351" r:id="rId15"/>
    <p:sldId id="368" r:id="rId16"/>
    <p:sldId id="369" r:id="rId17"/>
    <p:sldId id="370" r:id="rId18"/>
    <p:sldId id="371" r:id="rId19"/>
    <p:sldId id="352" r:id="rId20"/>
    <p:sldId id="353" r:id="rId21"/>
    <p:sldId id="366" r:id="rId22"/>
    <p:sldId id="367" r:id="rId23"/>
    <p:sldId id="354" r:id="rId24"/>
    <p:sldId id="355" r:id="rId25"/>
    <p:sldId id="408" r:id="rId26"/>
    <p:sldId id="357" r:id="rId27"/>
    <p:sldId id="409" r:id="rId28"/>
    <p:sldId id="410" r:id="rId29"/>
    <p:sldId id="358" r:id="rId30"/>
    <p:sldId id="359" r:id="rId31"/>
    <p:sldId id="361" r:id="rId32"/>
    <p:sldId id="402" r:id="rId33"/>
    <p:sldId id="411" r:id="rId34"/>
    <p:sldId id="412" r:id="rId35"/>
    <p:sldId id="403" r:id="rId36"/>
    <p:sldId id="404" r:id="rId37"/>
    <p:sldId id="405" r:id="rId38"/>
    <p:sldId id="407" r:id="rId39"/>
    <p:sldId id="360" r:id="rId40"/>
    <p:sldId id="34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90" d="100"/>
          <a:sy n="90" d="100"/>
        </p:scale>
        <p:origin x="1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29/06/2017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29/06/2017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29/06/2017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29/06/2017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29/06/2017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29/06/2017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29/06/2017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29/06/2017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166725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常见的应用层协议：</a:t>
            </a:r>
          </a:p>
          <a:p>
            <a:pPr algn="l"/>
            <a:endParaRPr lang="zh-CN" altLang="en-US" sz="1800" dirty="0"/>
          </a:p>
          <a:p>
            <a:pPr algn="l"/>
            <a:endParaRPr lang="en-CA" sz="1800" dirty="0"/>
          </a:p>
        </p:txBody>
      </p:sp>
      <p:pic>
        <p:nvPicPr>
          <p:cNvPr id="4098" name="Picture 2" descr="http://upload-images.jianshu.io/upload_images/1156719-0c6704aa11ae4908.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859" y="1948865"/>
            <a:ext cx="9452106" cy="416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263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开放式系统互联（</a:t>
            </a:r>
            <a:r>
              <a:rPr lang="en-US" altLang="zh-CN" sz="1800" dirty="0"/>
              <a:t>OSI</a:t>
            </a:r>
            <a:r>
              <a:rPr lang="zh-CN" altLang="en-US" sz="1800" dirty="0"/>
              <a:t>）模型与</a:t>
            </a:r>
            <a:r>
              <a:rPr lang="en-US" altLang="zh-CN" sz="1800" dirty="0"/>
              <a:t>TCP/IP</a:t>
            </a:r>
            <a:r>
              <a:rPr lang="zh-CN" altLang="en-US" sz="1800" dirty="0"/>
              <a:t>协议有什么区别？</a:t>
            </a:r>
          </a:p>
          <a:p>
            <a:pPr algn="l"/>
            <a:endParaRPr lang="zh-CN" altLang="en-US" sz="1800" dirty="0"/>
          </a:p>
          <a:p>
            <a:pPr algn="l"/>
            <a:r>
              <a:rPr lang="zh-CN" altLang="en-US" sz="1800" dirty="0"/>
              <a:t>开放式系统互联模型是一个参考标准，解释协议相互之间应该如何相互作用。</a:t>
            </a:r>
            <a:r>
              <a:rPr lang="en-US" altLang="zh-CN" sz="1800" dirty="0"/>
              <a:t>TCP/IP</a:t>
            </a:r>
            <a:r>
              <a:rPr lang="zh-CN" altLang="en-US" sz="1800" dirty="0"/>
              <a:t>协议是美国国防部发明的，是让互联网成为了目前这个样子的标准之一。开放式系统互联模型中没有清楚地描绘</a:t>
            </a:r>
            <a:r>
              <a:rPr lang="en-US" altLang="zh-CN" sz="1800" dirty="0"/>
              <a:t>TCP/IP</a:t>
            </a:r>
            <a:r>
              <a:rPr lang="zh-CN" altLang="en-US" sz="1800" dirty="0"/>
              <a:t>协议，但是在解释</a:t>
            </a:r>
            <a:r>
              <a:rPr lang="en-US" altLang="zh-CN" sz="1800" dirty="0"/>
              <a:t>TCP/IP</a:t>
            </a:r>
            <a:r>
              <a:rPr lang="zh-CN" altLang="en-US" sz="1800" dirty="0"/>
              <a:t>协议时很容易想到开放式系统互联模型。两者的主要区别如下：</a:t>
            </a:r>
          </a:p>
          <a:p>
            <a:pPr algn="l"/>
            <a:endParaRPr lang="zh-CN" altLang="en-US" sz="1800" dirty="0"/>
          </a:p>
          <a:p>
            <a:pPr algn="l"/>
            <a:r>
              <a:rPr lang="en-US" altLang="zh-CN" sz="1800" dirty="0"/>
              <a:t>TCP/IP</a:t>
            </a:r>
            <a:r>
              <a:rPr lang="zh-CN" altLang="en-US" sz="1800" dirty="0"/>
              <a:t>协议中的应用层处理开放式系统互联模型中的第五层、第六层和第七层的功能。</a:t>
            </a:r>
          </a:p>
          <a:p>
            <a:pPr algn="l"/>
            <a:endParaRPr lang="zh-CN" altLang="en-US" sz="1800" dirty="0"/>
          </a:p>
          <a:p>
            <a:pPr algn="l"/>
            <a:r>
              <a:rPr lang="en-US" altLang="zh-CN" sz="1800" dirty="0"/>
              <a:t>TCP/IP</a:t>
            </a:r>
            <a:r>
              <a:rPr lang="zh-CN" altLang="en-US" sz="1800" dirty="0"/>
              <a:t>协议中的传输层并不能总是保证在传输层可靠地传输数据包，而开放式系统互联模型可以做到。</a:t>
            </a:r>
            <a:r>
              <a:rPr lang="en-US" altLang="zh-CN" sz="1800" dirty="0"/>
              <a:t>TCP/IP</a:t>
            </a:r>
            <a:r>
              <a:rPr lang="zh-CN" altLang="en-US" sz="1800" dirty="0"/>
              <a:t>协议还提供一项名为</a:t>
            </a:r>
            <a:r>
              <a:rPr lang="en-US" altLang="zh-CN" sz="1800" dirty="0"/>
              <a:t>UDP</a:t>
            </a:r>
            <a:r>
              <a:rPr lang="zh-CN" altLang="en-US" sz="1800" dirty="0"/>
              <a:t>（用户数据报协议）的选择。</a:t>
            </a:r>
            <a:r>
              <a:rPr lang="en-US" altLang="zh-CN" sz="1800" dirty="0"/>
              <a:t>UDP</a:t>
            </a:r>
            <a:r>
              <a:rPr lang="zh-CN" altLang="en-US" sz="1800" dirty="0"/>
              <a:t>不能保证可靠的数据包传输。</a:t>
            </a:r>
            <a:endParaRPr lang="en-CA" sz="1800" dirty="0"/>
          </a:p>
        </p:txBody>
      </p:sp>
    </p:spTree>
    <p:extLst>
      <p:ext uri="{BB962C8B-B14F-4D97-AF65-F5344CB8AC3E}">
        <p14:creationId xmlns:p14="http://schemas.microsoft.com/office/powerpoint/2010/main" val="3924401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TCP/UDP</a:t>
            </a:r>
            <a:r>
              <a:rPr lang="zh-CN" altLang="en-US" sz="1800" dirty="0"/>
              <a:t>协议</a:t>
            </a:r>
          </a:p>
          <a:p>
            <a:pPr algn="l"/>
            <a:endParaRPr lang="zh-CN" altLang="en-US" sz="1800" dirty="0"/>
          </a:p>
          <a:p>
            <a:pPr algn="l"/>
            <a:r>
              <a:rPr lang="en-US" altLang="zh-CN" sz="1800" dirty="0"/>
              <a:t>TCP(Transmission Control Protocol)</a:t>
            </a:r>
            <a:r>
              <a:rPr lang="zh-CN" altLang="en-US" sz="1800" dirty="0"/>
              <a:t>和</a:t>
            </a:r>
            <a:r>
              <a:rPr lang="en-US" altLang="zh-CN" sz="1800" dirty="0"/>
              <a:t>UDP(User Datagram Protocol)</a:t>
            </a:r>
            <a:r>
              <a:rPr lang="zh-CN" altLang="en-US" sz="1800" dirty="0"/>
              <a:t>协议属于传输层协议。其中</a:t>
            </a:r>
            <a:r>
              <a:rPr lang="en-US" altLang="zh-CN" sz="1800" dirty="0"/>
              <a:t>TCP</a:t>
            </a:r>
            <a:r>
              <a:rPr lang="zh-CN" altLang="en-US" sz="1800" dirty="0"/>
              <a:t>提供</a:t>
            </a:r>
            <a:r>
              <a:rPr lang="en-US" altLang="zh-CN" sz="1800" dirty="0"/>
              <a:t>IP</a:t>
            </a:r>
            <a:r>
              <a:rPr lang="zh-CN" altLang="en-US" sz="1800" dirty="0"/>
              <a:t>环境下的数据可靠传输，它提供的服务包括数据流传送、可靠性、有效流控、全双工操作和多路复用。通过面向连接、端到端和可靠的数据包发送。通俗说，它是事先为所发送的数据开辟出连接好的通道，然后再进行数据发送；而</a:t>
            </a:r>
            <a:r>
              <a:rPr lang="en-US" altLang="zh-CN" sz="1800" dirty="0"/>
              <a:t>UDP</a:t>
            </a:r>
            <a:r>
              <a:rPr lang="zh-CN" altLang="en-US" sz="1800" dirty="0"/>
              <a:t>则不为</a:t>
            </a:r>
            <a:r>
              <a:rPr lang="en-US" altLang="zh-CN" sz="1800" dirty="0"/>
              <a:t>IP</a:t>
            </a:r>
            <a:r>
              <a:rPr lang="zh-CN" altLang="en-US" sz="1800" dirty="0"/>
              <a:t>提供可靠性、流控或差错恢复功能。一般来说，</a:t>
            </a:r>
            <a:r>
              <a:rPr lang="en-US" altLang="zh-CN" sz="1800" dirty="0"/>
              <a:t>TCP</a:t>
            </a:r>
            <a:r>
              <a:rPr lang="zh-CN" altLang="en-US" sz="1800" dirty="0"/>
              <a:t>对应的是可靠性要求高的应用，而</a:t>
            </a:r>
            <a:r>
              <a:rPr lang="en-US" altLang="zh-CN" sz="1800" dirty="0"/>
              <a:t>UDP</a:t>
            </a:r>
            <a:r>
              <a:rPr lang="zh-CN" altLang="en-US" sz="1800" dirty="0"/>
              <a:t>对应的则是可靠性要求低、传输经济的应用。</a:t>
            </a:r>
          </a:p>
          <a:p>
            <a:pPr algn="l"/>
            <a:endParaRPr lang="zh-CN" altLang="en-US" sz="1800" dirty="0"/>
          </a:p>
          <a:p>
            <a:pPr algn="l"/>
            <a:r>
              <a:rPr lang="en-US" altLang="zh-CN" sz="1800" dirty="0"/>
              <a:t>TCP</a:t>
            </a:r>
            <a:r>
              <a:rPr lang="zh-CN" altLang="en-US" sz="1800" dirty="0"/>
              <a:t>支持的应用协议主要有：</a:t>
            </a:r>
            <a:r>
              <a:rPr lang="en-US" altLang="zh-CN" sz="1800" dirty="0"/>
              <a:t>Telnet</a:t>
            </a:r>
            <a:r>
              <a:rPr lang="zh-CN" altLang="en-US" sz="1800" dirty="0"/>
              <a:t>、</a:t>
            </a:r>
            <a:r>
              <a:rPr lang="en-US" altLang="zh-CN" sz="1800" dirty="0"/>
              <a:t>FTP</a:t>
            </a:r>
            <a:r>
              <a:rPr lang="zh-CN" altLang="en-US" sz="1800" dirty="0"/>
              <a:t>、</a:t>
            </a:r>
            <a:r>
              <a:rPr lang="en-US" altLang="zh-CN" sz="1800" dirty="0"/>
              <a:t>SMTP</a:t>
            </a:r>
            <a:r>
              <a:rPr lang="zh-CN" altLang="en-US" sz="1800" dirty="0"/>
              <a:t>等；</a:t>
            </a:r>
            <a:r>
              <a:rPr lang="en-US" altLang="zh-CN" sz="1800" dirty="0"/>
              <a:t>UDP</a:t>
            </a:r>
            <a:r>
              <a:rPr lang="zh-CN" altLang="en-US" sz="1800" dirty="0"/>
              <a:t>支持的应用层协议主要有：</a:t>
            </a:r>
            <a:r>
              <a:rPr lang="en-US" altLang="zh-CN" sz="1800" dirty="0"/>
              <a:t>NFS</a:t>
            </a:r>
            <a:r>
              <a:rPr lang="zh-CN" altLang="en-US" sz="1800" dirty="0"/>
              <a:t>（网络文件系统）、</a:t>
            </a:r>
            <a:r>
              <a:rPr lang="en-US" altLang="zh-CN" sz="1800" dirty="0"/>
              <a:t>SNMP</a:t>
            </a:r>
            <a:r>
              <a:rPr lang="zh-CN" altLang="en-US" sz="1800" dirty="0"/>
              <a:t>（简单网络管理协议）、</a:t>
            </a:r>
            <a:r>
              <a:rPr lang="en-US" altLang="zh-CN" sz="1800" dirty="0"/>
              <a:t>DNS</a:t>
            </a:r>
            <a:r>
              <a:rPr lang="zh-CN" altLang="en-US" sz="1800" dirty="0"/>
              <a:t>（主域名称系统）、</a:t>
            </a:r>
            <a:r>
              <a:rPr lang="en-US" altLang="zh-CN" sz="1800" dirty="0"/>
              <a:t>TFTP</a:t>
            </a:r>
            <a:r>
              <a:rPr lang="zh-CN" altLang="en-US" sz="1800" dirty="0"/>
              <a:t>（通用文件传输协议）等。</a:t>
            </a:r>
          </a:p>
          <a:p>
            <a:pPr algn="l"/>
            <a:endParaRPr lang="zh-CN" altLang="en-US" sz="1800" dirty="0"/>
          </a:p>
          <a:p>
            <a:pPr algn="l"/>
            <a:r>
              <a:rPr lang="en-US" altLang="zh-CN" sz="1800" dirty="0"/>
              <a:t>TCP/IP</a:t>
            </a:r>
            <a:r>
              <a:rPr lang="zh-CN" altLang="en-US" sz="1800" dirty="0"/>
              <a:t>协议与低层的数据链路层和物理层无关，这也是</a:t>
            </a:r>
            <a:r>
              <a:rPr lang="en-US" altLang="zh-CN" sz="1800" dirty="0"/>
              <a:t>TCP/IP</a:t>
            </a:r>
            <a:r>
              <a:rPr lang="zh-CN" altLang="en-US" sz="1800" dirty="0"/>
              <a:t>的重要特点。</a:t>
            </a:r>
            <a:endParaRPr lang="en-CA" sz="1800" dirty="0"/>
          </a:p>
        </p:txBody>
      </p:sp>
    </p:spTree>
    <p:extLst>
      <p:ext uri="{BB962C8B-B14F-4D97-AF65-F5344CB8AC3E}">
        <p14:creationId xmlns:p14="http://schemas.microsoft.com/office/powerpoint/2010/main" val="1512707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IP</a:t>
            </a:r>
            <a:r>
              <a:rPr lang="zh-CN" altLang="en-US" sz="1800" dirty="0"/>
              <a:t>协议</a:t>
            </a:r>
            <a:r>
              <a:rPr lang="en-US" altLang="zh-CN" sz="1800" dirty="0"/>
              <a:t>(Internet Protocol)</a:t>
            </a:r>
            <a:r>
              <a:rPr lang="zh-CN" altLang="en-US" sz="1800" dirty="0"/>
              <a:t>又称互联网协议，是支持网间互连的数据报协议，它与</a:t>
            </a:r>
            <a:r>
              <a:rPr lang="en-US" altLang="zh-CN" sz="1800" dirty="0"/>
              <a:t>TCP</a:t>
            </a:r>
            <a:r>
              <a:rPr lang="zh-CN" altLang="en-US" sz="1800" dirty="0"/>
              <a:t>协议（传输控制协议）一起构成了</a:t>
            </a:r>
            <a:r>
              <a:rPr lang="en-US" altLang="zh-CN" sz="1800" dirty="0"/>
              <a:t>TCP/IP</a:t>
            </a:r>
            <a:r>
              <a:rPr lang="zh-CN" altLang="en-US" sz="1800" dirty="0"/>
              <a:t>协议族的核心。它提供网间连接的完善功能， 包括</a:t>
            </a:r>
            <a:r>
              <a:rPr lang="en-US" altLang="zh-CN" sz="1800" dirty="0"/>
              <a:t>IP</a:t>
            </a:r>
            <a:r>
              <a:rPr lang="zh-CN" altLang="en-US" sz="1800" dirty="0"/>
              <a:t>数据报规定互连网络范围内的</a:t>
            </a:r>
            <a:r>
              <a:rPr lang="en-US" altLang="zh-CN" sz="1800" dirty="0"/>
              <a:t>IP</a:t>
            </a:r>
            <a:r>
              <a:rPr lang="zh-CN" altLang="en-US" sz="1800" dirty="0"/>
              <a:t>地址格式。</a:t>
            </a:r>
          </a:p>
          <a:p>
            <a:pPr algn="l"/>
            <a:endParaRPr lang="zh-CN" altLang="en-US" sz="1800" dirty="0"/>
          </a:p>
          <a:p>
            <a:pPr algn="l"/>
            <a:r>
              <a:rPr lang="en-US" altLang="zh-CN" sz="1800" dirty="0"/>
              <a:t>Internet </a:t>
            </a:r>
            <a:r>
              <a:rPr lang="zh-CN" altLang="en-US" sz="1800" dirty="0"/>
              <a:t>上，为了实现连接到互联网上的结点之间的通信，必须为每个结点（入网的计算机）分配一个地址，并且应当保证这个地址是全网唯一的，这便是</a:t>
            </a:r>
            <a:r>
              <a:rPr lang="en-US" altLang="zh-CN" sz="1800" dirty="0"/>
              <a:t>IP</a:t>
            </a:r>
            <a:r>
              <a:rPr lang="zh-CN" altLang="en-US" sz="1800" dirty="0"/>
              <a:t>地址。</a:t>
            </a:r>
          </a:p>
          <a:p>
            <a:pPr algn="l"/>
            <a:endParaRPr lang="zh-CN" altLang="en-US" sz="1800" dirty="0"/>
          </a:p>
          <a:p>
            <a:pPr algn="l"/>
            <a:r>
              <a:rPr lang="zh-CN" altLang="en-US" sz="1800" dirty="0"/>
              <a:t>目前的</a:t>
            </a:r>
            <a:r>
              <a:rPr lang="en-US" altLang="zh-CN" sz="1800" dirty="0"/>
              <a:t>IP</a:t>
            </a:r>
            <a:r>
              <a:rPr lang="zh-CN" altLang="en-US" sz="1800" dirty="0"/>
              <a:t>地址（</a:t>
            </a:r>
            <a:r>
              <a:rPr lang="en-US" altLang="zh-CN" sz="1800" dirty="0"/>
              <a:t>IPv4</a:t>
            </a:r>
            <a:r>
              <a:rPr lang="zh-CN" altLang="en-US" sz="1800" dirty="0"/>
              <a:t>：</a:t>
            </a:r>
            <a:r>
              <a:rPr lang="en-US" altLang="zh-CN" sz="1800" dirty="0"/>
              <a:t>IP</a:t>
            </a:r>
            <a:r>
              <a:rPr lang="zh-CN" altLang="en-US" sz="1800" dirty="0"/>
              <a:t>第</a:t>
            </a:r>
            <a:r>
              <a:rPr lang="en-US" altLang="zh-CN" sz="1800" dirty="0"/>
              <a:t>4</a:t>
            </a:r>
            <a:r>
              <a:rPr lang="zh-CN" altLang="en-US" sz="1800" dirty="0"/>
              <a:t>版本）由</a:t>
            </a:r>
            <a:r>
              <a:rPr lang="en-US" altLang="zh-CN" sz="1800" dirty="0"/>
              <a:t>32</a:t>
            </a:r>
            <a:r>
              <a:rPr lang="zh-CN" altLang="en-US" sz="1800" dirty="0"/>
              <a:t>个二进制位表示，每</a:t>
            </a:r>
            <a:r>
              <a:rPr lang="en-US" altLang="zh-CN" sz="1800" dirty="0"/>
              <a:t>8</a:t>
            </a:r>
            <a:r>
              <a:rPr lang="zh-CN" altLang="en-US" sz="1800" dirty="0"/>
              <a:t>位二进制数为一个整数，中间由小数点间隔，如</a:t>
            </a:r>
            <a:r>
              <a:rPr lang="en-US" altLang="zh-CN" sz="1800" dirty="0"/>
              <a:t>159.226.41.98</a:t>
            </a:r>
            <a:r>
              <a:rPr lang="zh-CN" altLang="en-US" sz="1800" dirty="0"/>
              <a:t>，整个</a:t>
            </a:r>
            <a:r>
              <a:rPr lang="en-US" altLang="zh-CN" sz="1800" dirty="0"/>
              <a:t>IP</a:t>
            </a:r>
            <a:r>
              <a:rPr lang="zh-CN" altLang="en-US" sz="1800" dirty="0"/>
              <a:t>地址空间有</a:t>
            </a:r>
            <a:r>
              <a:rPr lang="en-US" altLang="zh-CN" sz="1800" dirty="0"/>
              <a:t>4</a:t>
            </a:r>
            <a:r>
              <a:rPr lang="zh-CN" altLang="en-US" sz="1800" dirty="0"/>
              <a:t>组</a:t>
            </a:r>
            <a:r>
              <a:rPr lang="en-US" altLang="zh-CN" sz="1800" dirty="0"/>
              <a:t>8</a:t>
            </a:r>
            <a:r>
              <a:rPr lang="zh-CN" altLang="en-US" sz="1800" dirty="0"/>
              <a:t>位二进制数，由表示主机所在的网络的地址（类似部队的编号）以及主机在该网络中的标识（如同士兵在该部队的编号）共同组成</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656860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a:t>
            </a:r>
          </a:p>
          <a:p>
            <a:pPr algn="l"/>
            <a:r>
              <a:rPr lang="en-US" altLang="zh-CN" sz="1800" dirty="0"/>
              <a:t>HTTP </a:t>
            </a:r>
            <a:r>
              <a:rPr lang="zh-CN" altLang="en-US" sz="1800" dirty="0"/>
              <a:t>协议是互联网的基础协议，也是网页开发的必备知</a:t>
            </a:r>
            <a:r>
              <a:rPr lang="zh-CN" altLang="en-US" sz="1800" dirty="0" smtClean="0"/>
              <a:t>识。</a:t>
            </a:r>
            <a:r>
              <a:rPr lang="en-CA" altLang="zh-CN" sz="1800" dirty="0" smtClean="0"/>
              <a:t>HTTP</a:t>
            </a:r>
            <a:r>
              <a:rPr lang="zh-CN" altLang="en-US" sz="1800" dirty="0"/>
              <a:t>协议是</a:t>
            </a:r>
            <a:r>
              <a:rPr lang="en-CA" altLang="zh-CN" sz="1800" dirty="0"/>
              <a:t>Hyper Text Transfer Protocol</a:t>
            </a:r>
            <a:r>
              <a:rPr lang="zh-CN" altLang="en-CA" sz="1800" dirty="0"/>
              <a:t>（</a:t>
            </a:r>
            <a:r>
              <a:rPr lang="zh-CN" altLang="en-US" sz="1800" dirty="0"/>
              <a:t>超文本传输协议）的缩写</a:t>
            </a:r>
            <a:r>
              <a:rPr lang="en-US" altLang="zh-CN" sz="1800" dirty="0"/>
              <a:t>,</a:t>
            </a:r>
            <a:r>
              <a:rPr lang="zh-CN" altLang="en-US" sz="1800" dirty="0"/>
              <a:t>是用于从万维网（</a:t>
            </a:r>
            <a:r>
              <a:rPr lang="en-CA" altLang="zh-CN" sz="1800" dirty="0" err="1"/>
              <a:t>WWW:World</a:t>
            </a:r>
            <a:r>
              <a:rPr lang="en-CA" altLang="zh-CN" sz="1800" dirty="0"/>
              <a:t> Wide Web </a:t>
            </a:r>
            <a:r>
              <a:rPr lang="zh-CN" altLang="en-CA" sz="1800" dirty="0"/>
              <a:t>）</a:t>
            </a:r>
            <a:r>
              <a:rPr lang="zh-CN" altLang="en-US" sz="1800" dirty="0"/>
              <a:t>服务器传输超文本到本地浏览器的传送协议</a:t>
            </a:r>
            <a:r>
              <a:rPr lang="zh-CN" altLang="en-US" sz="1800" dirty="0" smtClean="0"/>
              <a:t>。</a:t>
            </a:r>
            <a:endParaRPr lang="en-US" altLang="zh-CN" sz="1800" dirty="0" smtClean="0"/>
          </a:p>
          <a:p>
            <a:pPr algn="l"/>
            <a:r>
              <a:rPr lang="en-US" altLang="zh-CN" sz="1800" dirty="0"/>
              <a:t>HTTP</a:t>
            </a:r>
            <a:r>
              <a:rPr lang="zh-CN" altLang="en-US" sz="1800" dirty="0"/>
              <a:t>是一个基于</a:t>
            </a:r>
            <a:r>
              <a:rPr lang="en-US" altLang="zh-CN" sz="1800" dirty="0"/>
              <a:t>TCP/IP</a:t>
            </a:r>
            <a:r>
              <a:rPr lang="zh-CN" altLang="en-US" sz="1800" dirty="0"/>
              <a:t>通信协议来传递数据（</a:t>
            </a:r>
            <a:r>
              <a:rPr lang="en-US" altLang="zh-CN" sz="1800" dirty="0"/>
              <a:t>HTML </a:t>
            </a:r>
            <a:r>
              <a:rPr lang="zh-CN" altLang="en-US" sz="1800" dirty="0"/>
              <a:t>文件</a:t>
            </a:r>
            <a:r>
              <a:rPr lang="en-US" altLang="zh-CN" sz="1800" dirty="0"/>
              <a:t>, </a:t>
            </a:r>
            <a:r>
              <a:rPr lang="zh-CN" altLang="en-US" sz="1800" dirty="0"/>
              <a:t>图片文件</a:t>
            </a:r>
            <a:r>
              <a:rPr lang="en-US" altLang="zh-CN" sz="1800" dirty="0"/>
              <a:t>, </a:t>
            </a:r>
            <a:r>
              <a:rPr lang="zh-CN" altLang="en-US" sz="1800" dirty="0"/>
              <a:t>查询结果等）。</a:t>
            </a:r>
          </a:p>
          <a:p>
            <a:pPr algn="l"/>
            <a:r>
              <a:rPr lang="en-CA" sz="1800" dirty="0" smtClean="0"/>
              <a:t>http</a:t>
            </a:r>
            <a:r>
              <a:rPr lang="zh-CN" altLang="en-US" sz="1800" dirty="0"/>
              <a:t>协议规定了客户端和服务器之间的数据传输格式</a:t>
            </a:r>
            <a:r>
              <a:rPr lang="en-US" altLang="zh-CN" sz="1800" dirty="0"/>
              <a:t>.</a:t>
            </a:r>
          </a:p>
          <a:p>
            <a:pPr algn="l"/>
            <a:endParaRPr lang="en-US" altLang="zh-CN" sz="1800" dirty="0"/>
          </a:p>
          <a:p>
            <a:pPr algn="l"/>
            <a:r>
              <a:rPr lang="en-CA" sz="1800" dirty="0"/>
              <a:t>http</a:t>
            </a:r>
            <a:r>
              <a:rPr lang="zh-CN" altLang="en-US" sz="1800" dirty="0"/>
              <a:t>优点</a:t>
            </a:r>
            <a:r>
              <a:rPr lang="en-US" altLang="zh-CN" sz="1800" dirty="0"/>
              <a:t>:</a:t>
            </a:r>
          </a:p>
          <a:p>
            <a:pPr algn="l"/>
            <a:r>
              <a:rPr lang="zh-CN" altLang="en-US" sz="1800" dirty="0"/>
              <a:t>简单快速</a:t>
            </a:r>
            <a:r>
              <a:rPr lang="en-US" altLang="zh-CN" sz="1800" dirty="0"/>
              <a:t>:</a:t>
            </a:r>
          </a:p>
          <a:p>
            <a:pPr algn="l"/>
            <a:r>
              <a:rPr lang="en-CA" sz="1800" dirty="0"/>
              <a:t>http</a:t>
            </a:r>
            <a:r>
              <a:rPr lang="zh-CN" altLang="en-US" sz="1800" dirty="0"/>
              <a:t>协议简单</a:t>
            </a:r>
            <a:r>
              <a:rPr lang="en-US" altLang="zh-CN" sz="1800" dirty="0"/>
              <a:t>,</a:t>
            </a:r>
            <a:r>
              <a:rPr lang="zh-CN" altLang="en-US" sz="1800" dirty="0"/>
              <a:t>通信速度很快</a:t>
            </a:r>
            <a:r>
              <a:rPr lang="en-US" altLang="zh-CN" sz="1800" dirty="0"/>
              <a:t>;</a:t>
            </a:r>
          </a:p>
          <a:p>
            <a:pPr algn="l"/>
            <a:r>
              <a:rPr lang="zh-CN" altLang="en-US" sz="1800" dirty="0"/>
              <a:t>灵活</a:t>
            </a:r>
            <a:r>
              <a:rPr lang="en-US" altLang="zh-CN" sz="1800" dirty="0"/>
              <a:t>:</a:t>
            </a:r>
          </a:p>
          <a:p>
            <a:pPr algn="l"/>
            <a:r>
              <a:rPr lang="en-CA" sz="1800" dirty="0"/>
              <a:t>http</a:t>
            </a:r>
            <a:r>
              <a:rPr lang="zh-CN" altLang="en-US" sz="1800" dirty="0"/>
              <a:t>协议允许传输任意类型的数据</a:t>
            </a:r>
            <a:r>
              <a:rPr lang="en-US" altLang="zh-CN" sz="1800" dirty="0"/>
              <a:t>;</a:t>
            </a:r>
          </a:p>
          <a:p>
            <a:pPr algn="l"/>
            <a:r>
              <a:rPr lang="zh-CN" altLang="en-US" sz="1800" dirty="0"/>
              <a:t>短连接</a:t>
            </a:r>
            <a:r>
              <a:rPr lang="en-US" altLang="zh-CN" sz="1800" dirty="0"/>
              <a:t>:</a:t>
            </a:r>
          </a:p>
          <a:p>
            <a:pPr algn="l"/>
            <a:r>
              <a:rPr lang="en-CA" sz="1800" dirty="0"/>
              <a:t>http</a:t>
            </a:r>
            <a:r>
              <a:rPr lang="zh-CN" altLang="en-US" sz="1800" dirty="0"/>
              <a:t>协议限制每次连接只处理一个请求</a:t>
            </a:r>
            <a:r>
              <a:rPr lang="en-US" altLang="zh-CN" sz="1800" dirty="0"/>
              <a:t>,</a:t>
            </a:r>
            <a:r>
              <a:rPr lang="zh-CN" altLang="en-US" sz="1800" dirty="0"/>
              <a:t>服务器对客户端的请求作出响应后</a:t>
            </a:r>
            <a:r>
              <a:rPr lang="en-US" altLang="zh-CN" sz="1800" dirty="0"/>
              <a:t>,</a:t>
            </a:r>
            <a:r>
              <a:rPr lang="zh-CN" altLang="en-US" sz="1800" dirty="0"/>
              <a:t>马上断开连接</a:t>
            </a:r>
            <a:r>
              <a:rPr lang="en-US" altLang="zh-CN" sz="1800" dirty="0"/>
              <a:t>.</a:t>
            </a:r>
            <a:r>
              <a:rPr lang="zh-CN" altLang="en-US" sz="1800" dirty="0"/>
              <a:t>这种方式可以节省传输时间</a:t>
            </a:r>
            <a:r>
              <a:rPr lang="en-US" altLang="zh-CN" sz="1800" dirty="0"/>
              <a:t>.</a:t>
            </a:r>
            <a:endParaRPr lang="en-CA" sz="1800" dirty="0"/>
          </a:p>
        </p:txBody>
      </p:sp>
      <p:pic>
        <p:nvPicPr>
          <p:cNvPr id="5123" name="Picture 3" descr="http://www.ruanyifeng.com/blogimg/asset/2016/bg20160819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585" y="2534486"/>
            <a:ext cx="45529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1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主要特点</a:t>
            </a:r>
          </a:p>
          <a:p>
            <a:pPr algn="l"/>
            <a:endParaRPr lang="zh-CN" altLang="en-US" sz="1800" dirty="0"/>
          </a:p>
          <a:p>
            <a:pPr algn="l"/>
            <a:r>
              <a:rPr lang="en-US" altLang="zh-CN" sz="1800" dirty="0"/>
              <a:t>1</a:t>
            </a:r>
            <a:r>
              <a:rPr lang="zh-CN" altLang="en-US" sz="1800" dirty="0"/>
              <a:t>、简单快速：客户向服务器请求服务时，只需传送请求方法和路径。请求方法常用的有</a:t>
            </a:r>
            <a:r>
              <a:rPr lang="en-US" altLang="zh-CN" sz="1800" dirty="0"/>
              <a:t>GET</a:t>
            </a:r>
            <a:r>
              <a:rPr lang="zh-CN" altLang="en-US" sz="1800" dirty="0"/>
              <a:t>、</a:t>
            </a:r>
            <a:r>
              <a:rPr lang="en-US" altLang="zh-CN" sz="1800" dirty="0"/>
              <a:t>HEAD</a:t>
            </a:r>
            <a:r>
              <a:rPr lang="zh-CN" altLang="en-US" sz="1800" dirty="0"/>
              <a:t>、</a:t>
            </a:r>
            <a:r>
              <a:rPr lang="en-US" altLang="zh-CN" sz="1800" dirty="0"/>
              <a:t>POST</a:t>
            </a:r>
            <a:r>
              <a:rPr lang="zh-CN" altLang="en-US" sz="1800" dirty="0"/>
              <a:t>。每种方法规定了客户与服务器联系的类型不同。由于</a:t>
            </a:r>
            <a:r>
              <a:rPr lang="en-US" altLang="zh-CN" sz="1800" dirty="0"/>
              <a:t>HTTP</a:t>
            </a:r>
            <a:r>
              <a:rPr lang="zh-CN" altLang="en-US" sz="1800" dirty="0"/>
              <a:t>协议简单，使得</a:t>
            </a:r>
            <a:r>
              <a:rPr lang="en-US" altLang="zh-CN" sz="1800" dirty="0"/>
              <a:t>HTTP</a:t>
            </a:r>
            <a:r>
              <a:rPr lang="zh-CN" altLang="en-US" sz="1800" dirty="0"/>
              <a:t>服务器的程序规模小，因而通信速度很快。</a:t>
            </a:r>
          </a:p>
          <a:p>
            <a:pPr algn="l"/>
            <a:endParaRPr lang="zh-CN" altLang="en-US" sz="1800" dirty="0"/>
          </a:p>
          <a:p>
            <a:pPr algn="l"/>
            <a:r>
              <a:rPr lang="en-US" altLang="zh-CN" sz="1800" dirty="0"/>
              <a:t>2</a:t>
            </a:r>
            <a:r>
              <a:rPr lang="zh-CN" altLang="en-US" sz="1800" dirty="0"/>
              <a:t>、灵活：</a:t>
            </a:r>
            <a:r>
              <a:rPr lang="en-US" altLang="zh-CN" sz="1800" dirty="0"/>
              <a:t>HTTP</a:t>
            </a:r>
            <a:r>
              <a:rPr lang="zh-CN" altLang="en-US" sz="1800" dirty="0"/>
              <a:t>允许传输任意类型的数据对象。正在传输的类型由</a:t>
            </a:r>
            <a:r>
              <a:rPr lang="en-US" altLang="zh-CN" sz="1800" dirty="0"/>
              <a:t>Content-Type</a:t>
            </a:r>
            <a:r>
              <a:rPr lang="zh-CN" altLang="en-US" sz="1800" dirty="0"/>
              <a:t>加以标记。</a:t>
            </a:r>
          </a:p>
          <a:p>
            <a:pPr algn="l"/>
            <a:endParaRPr lang="zh-CN" altLang="en-US" sz="1800" dirty="0"/>
          </a:p>
          <a:p>
            <a:pPr algn="l"/>
            <a:r>
              <a:rPr lang="en-US" altLang="zh-CN" sz="1800" dirty="0"/>
              <a:t>3.</a:t>
            </a:r>
            <a:r>
              <a:rPr lang="zh-CN" altLang="en-US" sz="1800" dirty="0"/>
              <a:t>无连接：无连接的含义是限制每次连接只处理一个请求。服务器处理完客户的请求，并收到客户的应答后，即断开连接。采用这种方式可以节省传输时间。</a:t>
            </a:r>
          </a:p>
          <a:p>
            <a:pPr algn="l"/>
            <a:endParaRPr lang="zh-CN" altLang="en-US" sz="1800" dirty="0"/>
          </a:p>
          <a:p>
            <a:pPr algn="l"/>
            <a:r>
              <a:rPr lang="en-US" altLang="zh-CN" sz="1800" dirty="0"/>
              <a:t>4.</a:t>
            </a:r>
            <a:r>
              <a:rPr lang="zh-CN" altLang="en-US" sz="1800" dirty="0"/>
              <a:t>无状态：</a:t>
            </a:r>
            <a:r>
              <a:rPr lang="en-US" altLang="zh-CN" sz="1800" dirty="0"/>
              <a:t>HTTP</a:t>
            </a:r>
            <a:r>
              <a:rPr lang="zh-CN" altLang="en-US" sz="1800" dirty="0"/>
              <a:t>协议是无状态协议。无状态是指协议对于事务处理没有记忆能力。缺少状态意味着如果后续处理需要前面的信息，则它必须重传，这样可能导致每次连接传送的数据量增大。另一方面，在服务器不需要先前信息时它的应答就较快。</a:t>
            </a:r>
            <a:endParaRPr lang="en-CA" sz="1800" dirty="0"/>
          </a:p>
        </p:txBody>
      </p:sp>
    </p:spTree>
    <p:extLst>
      <p:ext uri="{BB962C8B-B14F-4D97-AF65-F5344CB8AC3E}">
        <p14:creationId xmlns:p14="http://schemas.microsoft.com/office/powerpoint/2010/main" val="724244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Autofit/>
          </a:bodyPr>
          <a:lstStyle/>
          <a:p>
            <a:pPr algn="l"/>
            <a:r>
              <a:rPr lang="en-CA" sz="1600" dirty="0"/>
              <a:t>HTTP</a:t>
            </a:r>
            <a:r>
              <a:rPr lang="zh-CN" altLang="en-US" sz="1600" dirty="0"/>
              <a:t>之</a:t>
            </a:r>
            <a:r>
              <a:rPr lang="en-CA" sz="1600" dirty="0"/>
              <a:t>URL</a:t>
            </a:r>
          </a:p>
          <a:p>
            <a:pPr algn="l"/>
            <a:r>
              <a:rPr lang="en-CA" sz="1600" dirty="0" smtClean="0"/>
              <a:t>HTTP</a:t>
            </a:r>
            <a:r>
              <a:rPr lang="zh-CN" altLang="en-US" sz="1600" dirty="0"/>
              <a:t>使用统一资源标识符（</a:t>
            </a:r>
            <a:r>
              <a:rPr lang="en-CA" sz="1600" dirty="0"/>
              <a:t>Uniform Resource Identifiers, URI）</a:t>
            </a:r>
            <a:r>
              <a:rPr lang="zh-CN" altLang="en-US" sz="1600" dirty="0"/>
              <a:t>来传输数据和建立连接。</a:t>
            </a:r>
            <a:r>
              <a:rPr lang="en-CA" sz="1600" dirty="0"/>
              <a:t>URL</a:t>
            </a:r>
            <a:r>
              <a:rPr lang="zh-CN" altLang="en-US" sz="1600" dirty="0"/>
              <a:t>是一种特殊类型的</a:t>
            </a:r>
            <a:r>
              <a:rPr lang="en-CA" sz="1600" dirty="0"/>
              <a:t>URI，</a:t>
            </a:r>
            <a:r>
              <a:rPr lang="zh-CN" altLang="en-US" sz="1600" dirty="0"/>
              <a:t>包含了用于查找某个资源的足够的信</a:t>
            </a:r>
            <a:r>
              <a:rPr lang="zh-CN" altLang="en-US" sz="1600" dirty="0" smtClean="0"/>
              <a:t>息，</a:t>
            </a:r>
            <a:r>
              <a:rPr lang="en-CA" sz="1600" dirty="0" smtClean="0"/>
              <a:t>URL</a:t>
            </a:r>
            <a:r>
              <a:rPr lang="en-CA" sz="1600" dirty="0"/>
              <a:t>,</a:t>
            </a:r>
            <a:r>
              <a:rPr lang="zh-CN" altLang="en-US" sz="1600" dirty="0"/>
              <a:t>全称是</a:t>
            </a:r>
            <a:r>
              <a:rPr lang="en-CA" sz="1600" dirty="0" err="1"/>
              <a:t>UniformResourceLocator</a:t>
            </a:r>
            <a:r>
              <a:rPr lang="en-CA" sz="1600" dirty="0"/>
              <a:t>, </a:t>
            </a:r>
            <a:r>
              <a:rPr lang="zh-CN" altLang="en-US" sz="1600" dirty="0"/>
              <a:t>中文叫统一资源定位符</a:t>
            </a:r>
            <a:r>
              <a:rPr lang="en-US" altLang="zh-CN" sz="1600" dirty="0"/>
              <a:t>,</a:t>
            </a:r>
            <a:r>
              <a:rPr lang="zh-CN" altLang="en-US" sz="1600" dirty="0"/>
              <a:t>是互联网上用来标识某一处资源的地址。以下面这个</a:t>
            </a:r>
            <a:r>
              <a:rPr lang="en-CA" sz="1600" dirty="0"/>
              <a:t>URL</a:t>
            </a:r>
            <a:r>
              <a:rPr lang="zh-CN" altLang="en-US" sz="1600" dirty="0"/>
              <a:t>为例，介绍下普通</a:t>
            </a:r>
            <a:r>
              <a:rPr lang="en-CA" sz="1600" dirty="0"/>
              <a:t>URL</a:t>
            </a:r>
            <a:r>
              <a:rPr lang="zh-CN" altLang="en-US" sz="1600" dirty="0"/>
              <a:t>的各部分组成：</a:t>
            </a:r>
          </a:p>
          <a:p>
            <a:pPr algn="l"/>
            <a:r>
              <a:rPr lang="en-CA" sz="1600" dirty="0" smtClean="0"/>
              <a:t>http</a:t>
            </a:r>
            <a:r>
              <a:rPr lang="en-CA" sz="1600" dirty="0"/>
              <a:t>://</a:t>
            </a:r>
            <a:r>
              <a:rPr lang="en-CA" sz="1600" dirty="0" smtClean="0"/>
              <a:t>www.</a:t>
            </a:r>
            <a:r>
              <a:rPr lang="en-US" altLang="zh-CN" sz="1600" dirty="0" smtClean="0"/>
              <a:t>google</a:t>
            </a:r>
            <a:r>
              <a:rPr lang="en-CA" sz="1600" dirty="0" smtClean="0"/>
              <a:t>.com:8080/news/</a:t>
            </a:r>
            <a:r>
              <a:rPr lang="en-CA" sz="1600" dirty="0" err="1" smtClean="0"/>
              <a:t>index.asp?boardID</a:t>
            </a:r>
            <a:r>
              <a:rPr lang="en-CA" sz="1600" dirty="0" smtClean="0"/>
              <a:t>=5&amp;ID=24618&amp;page=1#name</a:t>
            </a:r>
            <a:endParaRPr lang="en-CA" sz="1600" dirty="0"/>
          </a:p>
          <a:p>
            <a:pPr algn="l"/>
            <a:r>
              <a:rPr lang="zh-CN" altLang="en-US" sz="1600" dirty="0" smtClean="0"/>
              <a:t>从</a:t>
            </a:r>
            <a:r>
              <a:rPr lang="zh-CN" altLang="en-US" sz="1600" dirty="0"/>
              <a:t>上面的</a:t>
            </a:r>
            <a:r>
              <a:rPr lang="en-CA" sz="1600" dirty="0"/>
              <a:t>URL</a:t>
            </a:r>
            <a:r>
              <a:rPr lang="zh-CN" altLang="en-US" sz="1600" dirty="0"/>
              <a:t>可以看出，一个完整的</a:t>
            </a:r>
            <a:r>
              <a:rPr lang="en-CA" sz="1600" dirty="0"/>
              <a:t>URL</a:t>
            </a:r>
            <a:r>
              <a:rPr lang="zh-CN" altLang="en-US" sz="1600" dirty="0"/>
              <a:t>包括以下几部分：</a:t>
            </a:r>
          </a:p>
          <a:p>
            <a:pPr algn="l"/>
            <a:r>
              <a:rPr lang="en-US" altLang="zh-CN" sz="1600" dirty="0"/>
              <a:t>1.</a:t>
            </a:r>
            <a:r>
              <a:rPr lang="zh-CN" altLang="en-US" sz="1600" dirty="0"/>
              <a:t>协议部分：该</a:t>
            </a:r>
            <a:r>
              <a:rPr lang="en-CA" sz="1600" dirty="0"/>
              <a:t>URL</a:t>
            </a:r>
            <a:r>
              <a:rPr lang="zh-CN" altLang="en-US" sz="1600" dirty="0"/>
              <a:t>的协议部分为“</a:t>
            </a:r>
            <a:r>
              <a:rPr lang="en-CA" sz="1600" dirty="0"/>
              <a:t>http：”，</a:t>
            </a:r>
            <a:r>
              <a:rPr lang="zh-CN" altLang="en-US" sz="1600" dirty="0"/>
              <a:t>这代表网页使用的是</a:t>
            </a:r>
            <a:r>
              <a:rPr lang="en-CA" sz="1600" dirty="0"/>
              <a:t>HTTP</a:t>
            </a:r>
            <a:r>
              <a:rPr lang="zh-CN" altLang="en-US" sz="1600" dirty="0"/>
              <a:t>协议。在</a:t>
            </a:r>
            <a:r>
              <a:rPr lang="en-CA" sz="1600" dirty="0"/>
              <a:t>Internet</a:t>
            </a:r>
            <a:r>
              <a:rPr lang="zh-CN" altLang="en-US" sz="1600" dirty="0"/>
              <a:t>中可以使用多种协议，如</a:t>
            </a:r>
            <a:r>
              <a:rPr lang="en-CA" sz="1600" dirty="0"/>
              <a:t>HTTP，FTP</a:t>
            </a:r>
            <a:r>
              <a:rPr lang="zh-CN" altLang="en-US" sz="1600" dirty="0"/>
              <a:t>等等本例中使用的是</a:t>
            </a:r>
            <a:r>
              <a:rPr lang="en-CA" sz="1600" dirty="0"/>
              <a:t>HTTP</a:t>
            </a:r>
            <a:r>
              <a:rPr lang="zh-CN" altLang="en-US" sz="1600" dirty="0"/>
              <a:t>协议。在</a:t>
            </a:r>
            <a:r>
              <a:rPr lang="en-US" altLang="zh-CN" sz="1600" dirty="0"/>
              <a:t>"</a:t>
            </a:r>
            <a:r>
              <a:rPr lang="en-CA" sz="1600" dirty="0"/>
              <a:t>HTTP"</a:t>
            </a:r>
            <a:r>
              <a:rPr lang="zh-CN" altLang="en-US" sz="1600" dirty="0"/>
              <a:t>后面的“</a:t>
            </a:r>
            <a:r>
              <a:rPr lang="en-US" altLang="zh-CN" sz="1600" dirty="0"/>
              <a:t>//”</a:t>
            </a:r>
            <a:r>
              <a:rPr lang="zh-CN" altLang="en-US" sz="1600" dirty="0"/>
              <a:t>为分隔符</a:t>
            </a:r>
          </a:p>
          <a:p>
            <a:pPr algn="l"/>
            <a:r>
              <a:rPr lang="en-US" altLang="zh-CN" sz="1600" dirty="0" smtClean="0"/>
              <a:t>2</a:t>
            </a:r>
            <a:r>
              <a:rPr lang="en-US" altLang="zh-CN" sz="1600" dirty="0"/>
              <a:t>.</a:t>
            </a:r>
            <a:r>
              <a:rPr lang="zh-CN" altLang="en-US" sz="1600" dirty="0"/>
              <a:t>域名部分：该</a:t>
            </a:r>
            <a:r>
              <a:rPr lang="en-CA" sz="1600" dirty="0"/>
              <a:t>URL</a:t>
            </a:r>
            <a:r>
              <a:rPr lang="zh-CN" altLang="en-US" sz="1600" dirty="0"/>
              <a:t>的域名部分为“</a:t>
            </a:r>
            <a:r>
              <a:rPr lang="en-CA" sz="1600" dirty="0" smtClean="0"/>
              <a:t>www.google.com</a:t>
            </a:r>
            <a:r>
              <a:rPr lang="en-CA" sz="1600" dirty="0"/>
              <a:t>”。</a:t>
            </a:r>
            <a:r>
              <a:rPr lang="zh-CN" altLang="en-US" sz="1600" dirty="0"/>
              <a:t>一个</a:t>
            </a:r>
            <a:r>
              <a:rPr lang="en-CA" sz="1600" dirty="0"/>
              <a:t>URL</a:t>
            </a:r>
            <a:r>
              <a:rPr lang="zh-CN" altLang="en-US" sz="1600" dirty="0"/>
              <a:t>中，也可以使用</a:t>
            </a:r>
            <a:r>
              <a:rPr lang="en-CA" sz="1600" dirty="0"/>
              <a:t>IP</a:t>
            </a:r>
            <a:r>
              <a:rPr lang="zh-CN" altLang="en-US" sz="1600" dirty="0"/>
              <a:t>地址作为域名使用</a:t>
            </a:r>
          </a:p>
          <a:p>
            <a:pPr algn="l"/>
            <a:r>
              <a:rPr lang="en-US" altLang="zh-CN" sz="1600" dirty="0" smtClean="0"/>
              <a:t>3</a:t>
            </a:r>
            <a:r>
              <a:rPr lang="en-US" altLang="zh-CN" sz="1600" dirty="0"/>
              <a:t>.</a:t>
            </a:r>
            <a:r>
              <a:rPr lang="zh-CN" altLang="en-US" sz="1600" dirty="0"/>
              <a:t>端口部分：跟在域名后面的是端口，域名和端口之间使用“</a:t>
            </a:r>
            <a:r>
              <a:rPr lang="en-US" altLang="zh-CN" sz="1600" dirty="0"/>
              <a:t>:”</a:t>
            </a:r>
            <a:r>
              <a:rPr lang="zh-CN" altLang="en-US" sz="1600" dirty="0"/>
              <a:t>作为分隔符。端口不是一个</a:t>
            </a:r>
            <a:r>
              <a:rPr lang="en-CA" sz="1600" dirty="0"/>
              <a:t>URL</a:t>
            </a:r>
            <a:r>
              <a:rPr lang="zh-CN" altLang="en-US" sz="1600" dirty="0"/>
              <a:t>必须的部分，如果省略端口部分，将采用默认端口</a:t>
            </a:r>
          </a:p>
          <a:p>
            <a:pPr algn="l"/>
            <a:r>
              <a:rPr lang="en-US" altLang="zh-CN" sz="1600" dirty="0" smtClean="0"/>
              <a:t>4</a:t>
            </a:r>
            <a:r>
              <a:rPr lang="en-US" altLang="zh-CN" sz="1600" dirty="0"/>
              <a:t>.</a:t>
            </a:r>
            <a:r>
              <a:rPr lang="zh-CN" altLang="en-US" sz="1600" dirty="0"/>
              <a:t>虚拟目录部分：从域名后的第一个“</a:t>
            </a:r>
            <a:r>
              <a:rPr lang="en-US" altLang="zh-CN" sz="1600" dirty="0"/>
              <a:t>/”</a:t>
            </a:r>
            <a:r>
              <a:rPr lang="zh-CN" altLang="en-US" sz="1600" dirty="0"/>
              <a:t>开始到最后一个“</a:t>
            </a:r>
            <a:r>
              <a:rPr lang="en-US" altLang="zh-CN" sz="1600" dirty="0"/>
              <a:t>/”</a:t>
            </a:r>
            <a:r>
              <a:rPr lang="zh-CN" altLang="en-US" sz="1600" dirty="0"/>
              <a:t>为止，是虚拟目录部分。虚拟目录也不是一个</a:t>
            </a:r>
            <a:r>
              <a:rPr lang="en-CA" sz="1600" dirty="0"/>
              <a:t>URL</a:t>
            </a:r>
            <a:r>
              <a:rPr lang="zh-CN" altLang="en-US" sz="1600" dirty="0"/>
              <a:t>必须的部分。本例中的虚拟目录是“</a:t>
            </a:r>
            <a:r>
              <a:rPr lang="en-US" altLang="zh-CN" sz="1600" dirty="0"/>
              <a:t>/</a:t>
            </a:r>
            <a:r>
              <a:rPr lang="en-CA" sz="1600" dirty="0"/>
              <a:t>news/”</a:t>
            </a:r>
          </a:p>
          <a:p>
            <a:pPr algn="l"/>
            <a:r>
              <a:rPr lang="en-CA" sz="1600" dirty="0" smtClean="0"/>
              <a:t>5</a:t>
            </a:r>
            <a:r>
              <a:rPr lang="en-CA" sz="1600" dirty="0"/>
              <a:t>.</a:t>
            </a:r>
            <a:r>
              <a:rPr lang="zh-CN" altLang="en-US" sz="1600" dirty="0"/>
              <a:t>文件名部分：从域名后的最后一个“</a:t>
            </a:r>
            <a:r>
              <a:rPr lang="en-US" altLang="zh-CN" sz="1600" dirty="0"/>
              <a:t>/”</a:t>
            </a:r>
            <a:r>
              <a:rPr lang="zh-CN" altLang="en-US" sz="1600" dirty="0"/>
              <a:t>开始到“？”为止，是文件名部分，如果没有“</a:t>
            </a:r>
            <a:r>
              <a:rPr lang="en-US" altLang="zh-CN" sz="1600" dirty="0"/>
              <a:t>?”,</a:t>
            </a:r>
            <a:r>
              <a:rPr lang="zh-CN" altLang="en-US" sz="1600" dirty="0"/>
              <a:t>则是从域名后的最后一个“</a:t>
            </a:r>
            <a:r>
              <a:rPr lang="en-US" altLang="zh-CN" sz="1600" dirty="0"/>
              <a:t>/”</a:t>
            </a:r>
            <a:r>
              <a:rPr lang="zh-CN" altLang="en-US" sz="1600" dirty="0"/>
              <a:t>开始到“</a:t>
            </a:r>
            <a:r>
              <a:rPr lang="en-US" altLang="zh-CN" sz="1600" dirty="0"/>
              <a:t>#”</a:t>
            </a:r>
            <a:r>
              <a:rPr lang="zh-CN" altLang="en-US" sz="1600" dirty="0"/>
              <a:t>为止，是文件部分，如果没有“？”和“</a:t>
            </a:r>
            <a:r>
              <a:rPr lang="en-US" altLang="zh-CN" sz="1600" dirty="0"/>
              <a:t>#”</a:t>
            </a:r>
            <a:r>
              <a:rPr lang="zh-CN" altLang="en-US" sz="1600" dirty="0"/>
              <a:t>，那么从域名后的最后一个“</a:t>
            </a:r>
            <a:r>
              <a:rPr lang="en-US" altLang="zh-CN" sz="1600" dirty="0"/>
              <a:t>/”</a:t>
            </a:r>
            <a:r>
              <a:rPr lang="zh-CN" altLang="en-US" sz="1600" dirty="0"/>
              <a:t>开始到结束，都是文件名部分。本例中的文件名是“</a:t>
            </a:r>
            <a:r>
              <a:rPr lang="en-CA" sz="1600" dirty="0"/>
              <a:t>index.asp”。</a:t>
            </a:r>
            <a:r>
              <a:rPr lang="zh-CN" altLang="en-US" sz="1600" dirty="0"/>
              <a:t>文件名部分也不是一个</a:t>
            </a:r>
            <a:r>
              <a:rPr lang="en-CA" sz="1600" dirty="0"/>
              <a:t>URL</a:t>
            </a:r>
            <a:r>
              <a:rPr lang="zh-CN" altLang="en-US" sz="1600" dirty="0"/>
              <a:t>必须的部分，如果省略该部分，则使用默认的文件名</a:t>
            </a:r>
          </a:p>
          <a:p>
            <a:pPr algn="l"/>
            <a:r>
              <a:rPr lang="en-US" altLang="zh-CN" sz="1600" dirty="0" smtClean="0"/>
              <a:t>6</a:t>
            </a:r>
            <a:r>
              <a:rPr lang="en-US" altLang="zh-CN" sz="1600" dirty="0"/>
              <a:t>.</a:t>
            </a:r>
            <a:r>
              <a:rPr lang="zh-CN" altLang="en-US" sz="1600" dirty="0"/>
              <a:t>锚部分：从“</a:t>
            </a:r>
            <a:r>
              <a:rPr lang="en-US" altLang="zh-CN" sz="1600" dirty="0"/>
              <a:t>#”</a:t>
            </a:r>
            <a:r>
              <a:rPr lang="zh-CN" altLang="en-US" sz="1600" dirty="0"/>
              <a:t>开始到最后，都是锚部分。本例中的锚部分是“</a:t>
            </a:r>
            <a:r>
              <a:rPr lang="en-CA" sz="1600" dirty="0"/>
              <a:t>name”。</a:t>
            </a:r>
            <a:r>
              <a:rPr lang="zh-CN" altLang="en-US" sz="1600" dirty="0"/>
              <a:t>锚部分也不是一个</a:t>
            </a:r>
            <a:r>
              <a:rPr lang="en-CA" sz="1600" dirty="0"/>
              <a:t>URL</a:t>
            </a:r>
            <a:r>
              <a:rPr lang="zh-CN" altLang="en-US" sz="1600" dirty="0"/>
              <a:t>必须的部分</a:t>
            </a:r>
          </a:p>
          <a:p>
            <a:pPr algn="l"/>
            <a:r>
              <a:rPr lang="en-US" altLang="zh-CN" sz="1600" dirty="0" smtClean="0"/>
              <a:t>7</a:t>
            </a:r>
            <a:r>
              <a:rPr lang="en-US" altLang="zh-CN" sz="1600" dirty="0"/>
              <a:t>.</a:t>
            </a:r>
            <a:r>
              <a:rPr lang="zh-CN" altLang="en-US" sz="1600" dirty="0"/>
              <a:t>参数部分：从“？”开始到“</a:t>
            </a:r>
            <a:r>
              <a:rPr lang="en-US" altLang="zh-CN" sz="1600" dirty="0"/>
              <a:t>#”</a:t>
            </a:r>
            <a:r>
              <a:rPr lang="zh-CN" altLang="en-US" sz="1600" dirty="0"/>
              <a:t>为止之间的部分为参数部分，又称搜索部分、查询部分。本例中的参数部分为“</a:t>
            </a:r>
            <a:r>
              <a:rPr lang="en-CA" sz="1600" dirty="0" err="1"/>
              <a:t>boardID</a:t>
            </a:r>
            <a:r>
              <a:rPr lang="en-CA" sz="1600" dirty="0"/>
              <a:t>=5&amp;ID=24618&amp;page=1”。</a:t>
            </a:r>
            <a:r>
              <a:rPr lang="zh-CN" altLang="en-US" sz="1600" dirty="0"/>
              <a:t>参数可以允许有多个参数，参数与参数之间用“</a:t>
            </a:r>
            <a:r>
              <a:rPr lang="en-US" altLang="zh-CN" sz="1600" dirty="0"/>
              <a:t>&amp;”</a:t>
            </a:r>
            <a:r>
              <a:rPr lang="zh-CN" altLang="en-US" sz="1600" dirty="0"/>
              <a:t>作为分隔符。</a:t>
            </a:r>
            <a:endParaRPr lang="en-CA" sz="1600" dirty="0"/>
          </a:p>
        </p:txBody>
      </p:sp>
    </p:spTree>
    <p:extLst>
      <p:ext uri="{BB962C8B-B14F-4D97-AF65-F5344CB8AC3E}">
        <p14:creationId xmlns:p14="http://schemas.microsoft.com/office/powerpoint/2010/main" val="441284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两台计算机在使用</a:t>
            </a:r>
            <a:r>
              <a:rPr lang="en-US" altLang="zh-CN" sz="1800" dirty="0"/>
              <a:t>HTTP</a:t>
            </a:r>
            <a:r>
              <a:rPr lang="zh-CN" altLang="en-US" sz="1800" dirty="0"/>
              <a:t>通信在一条线路上的必须是一端为客户端，一端为服务器；</a:t>
            </a:r>
          </a:p>
          <a:p>
            <a:pPr algn="l"/>
            <a:r>
              <a:rPr lang="en-US" altLang="zh-CN" sz="1800" dirty="0"/>
              <a:t>HTTP</a:t>
            </a:r>
            <a:r>
              <a:rPr lang="zh-CN" altLang="en-US" sz="1800" dirty="0"/>
              <a:t>协议规定请求从客户端发出，最后服务器端响应该请求并返回；</a:t>
            </a:r>
          </a:p>
          <a:p>
            <a:pPr algn="l"/>
            <a:r>
              <a:rPr lang="en-US" altLang="zh-CN" sz="1800" dirty="0"/>
              <a:t>HTTP</a:t>
            </a:r>
            <a:r>
              <a:rPr lang="zh-CN" altLang="en-US" sz="1800" dirty="0"/>
              <a:t>是不保存状态，即无状态协议，于是为了实现保持状态功能引入了</a:t>
            </a:r>
            <a:r>
              <a:rPr lang="en-US" altLang="zh-CN" sz="1800" dirty="0"/>
              <a:t>Cookie</a:t>
            </a:r>
            <a:r>
              <a:rPr lang="zh-CN" altLang="en-US" sz="1800" dirty="0"/>
              <a:t>技术</a:t>
            </a:r>
            <a:r>
              <a:rPr lang="zh-CN" altLang="en-US" sz="1800" dirty="0" smtClean="0"/>
              <a:t>；</a:t>
            </a:r>
            <a:endParaRPr lang="en-US" altLang="zh-CN" sz="1800" dirty="0" smtClean="0"/>
          </a:p>
          <a:p>
            <a:pPr algn="l"/>
            <a:endParaRPr lang="en-US" sz="1800" dirty="0"/>
          </a:p>
          <a:p>
            <a:pPr algn="l"/>
            <a:r>
              <a:rPr lang="en-US" altLang="zh-CN" sz="1800" dirty="0"/>
              <a:t>HTTP</a:t>
            </a:r>
            <a:r>
              <a:rPr lang="zh-CN" altLang="en-US" sz="1800" dirty="0"/>
              <a:t>是一种能够获取如</a:t>
            </a:r>
            <a:r>
              <a:rPr lang="en-US" altLang="zh-CN" sz="1800" dirty="0"/>
              <a:t>HTML</a:t>
            </a:r>
            <a:r>
              <a:rPr lang="zh-CN" altLang="en-US" sz="1800" dirty="0"/>
              <a:t>这样网络资源的协议。它是</a:t>
            </a:r>
            <a:r>
              <a:rPr lang="en-US" altLang="zh-CN" sz="1800" dirty="0"/>
              <a:t>Web</a:t>
            </a:r>
            <a:r>
              <a:rPr lang="zh-CN" altLang="en-US" sz="1800" dirty="0"/>
              <a:t>上数据交换的基础，是一种</a:t>
            </a:r>
            <a:r>
              <a:rPr lang="en-US" altLang="zh-CN" sz="1800" dirty="0"/>
              <a:t>client-server</a:t>
            </a:r>
            <a:r>
              <a:rPr lang="zh-CN" altLang="en-US" sz="1800" dirty="0"/>
              <a:t>协议，也就是说请求通常是由像浏览器这样的接受方发起的。一个完整的</a:t>
            </a:r>
            <a:r>
              <a:rPr lang="en-US" altLang="zh-CN" sz="1800" dirty="0"/>
              <a:t>web</a:t>
            </a:r>
            <a:r>
              <a:rPr lang="zh-CN" altLang="en-US" sz="1800" dirty="0"/>
              <a:t>文档是由不同的子文档重新组建而成的，像是文本、布局描述、图片、视频、脚本等等。</a:t>
            </a:r>
            <a:endParaRPr lang="en-CA" sz="1800" dirty="0"/>
          </a:p>
        </p:txBody>
      </p:sp>
    </p:spTree>
    <p:extLst>
      <p:ext uri="{BB962C8B-B14F-4D97-AF65-F5344CB8AC3E}">
        <p14:creationId xmlns:p14="http://schemas.microsoft.com/office/powerpoint/2010/main" val="3285768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 Web document is the composition of different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399" y="622477"/>
            <a:ext cx="8258175"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35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协议的使用</a:t>
            </a:r>
          </a:p>
          <a:p>
            <a:pPr algn="l"/>
            <a:r>
              <a:rPr lang="zh-CN" altLang="en-US" sz="1800" dirty="0" smtClean="0"/>
              <a:t>请</a:t>
            </a:r>
            <a:r>
              <a:rPr lang="zh-CN" altLang="en-US" sz="1800" dirty="0"/>
              <a:t>求</a:t>
            </a:r>
            <a:r>
              <a:rPr lang="en-US" altLang="zh-CN" sz="1800" dirty="0"/>
              <a:t>:</a:t>
            </a:r>
            <a:r>
              <a:rPr lang="zh-CN" altLang="en-US" sz="1800" dirty="0"/>
              <a:t>客户端向服务器索要数据</a:t>
            </a:r>
            <a:r>
              <a:rPr lang="en-US" altLang="zh-CN" sz="1800" dirty="0"/>
              <a:t>.</a:t>
            </a:r>
          </a:p>
          <a:p>
            <a:pPr algn="l"/>
            <a:r>
              <a:rPr lang="en-CA" sz="1800" dirty="0"/>
              <a:t>http</a:t>
            </a:r>
            <a:r>
              <a:rPr lang="zh-CN" altLang="en-US" sz="1800" dirty="0"/>
              <a:t>协议规定</a:t>
            </a:r>
            <a:r>
              <a:rPr lang="en-US" altLang="zh-CN" sz="1800" dirty="0"/>
              <a:t>:</a:t>
            </a:r>
            <a:r>
              <a:rPr lang="zh-CN" altLang="en-US" sz="1800" dirty="0"/>
              <a:t>一个完整的</a:t>
            </a:r>
            <a:r>
              <a:rPr lang="en-CA" sz="1800" dirty="0"/>
              <a:t>http</a:t>
            </a:r>
            <a:r>
              <a:rPr lang="zh-CN" altLang="en-US" sz="1800" dirty="0"/>
              <a:t>请求包含</a:t>
            </a:r>
            <a:r>
              <a:rPr lang="en-US" altLang="zh-CN" sz="1800" dirty="0"/>
              <a:t>'</a:t>
            </a:r>
            <a:r>
              <a:rPr lang="zh-CN" altLang="en-US" sz="1800" dirty="0"/>
              <a:t>请求行</a:t>
            </a:r>
            <a:r>
              <a:rPr lang="en-US" altLang="zh-CN" sz="1800" dirty="0"/>
              <a:t>','</a:t>
            </a:r>
            <a:r>
              <a:rPr lang="zh-CN" altLang="en-US" sz="1800" dirty="0"/>
              <a:t>请求头</a:t>
            </a:r>
            <a:r>
              <a:rPr lang="en-US" altLang="zh-CN" sz="1800" dirty="0"/>
              <a:t>','</a:t>
            </a:r>
            <a:r>
              <a:rPr lang="zh-CN" altLang="en-US" sz="1800" dirty="0"/>
              <a:t>请求体</a:t>
            </a:r>
            <a:r>
              <a:rPr lang="en-US" altLang="zh-CN" sz="1800" dirty="0"/>
              <a:t>'</a:t>
            </a:r>
            <a:r>
              <a:rPr lang="zh-CN" altLang="en-US" sz="1800" dirty="0"/>
              <a:t>三个部分</a:t>
            </a:r>
            <a:r>
              <a:rPr lang="en-US" altLang="zh-CN" sz="1800" dirty="0"/>
              <a:t>;</a:t>
            </a:r>
          </a:p>
          <a:p>
            <a:pPr algn="l"/>
            <a:r>
              <a:rPr lang="zh-CN" altLang="en-US" sz="1800" dirty="0" smtClean="0"/>
              <a:t>请</a:t>
            </a:r>
            <a:r>
              <a:rPr lang="zh-CN" altLang="en-US" sz="1800" dirty="0"/>
              <a:t>求行：包含了请求方法</a:t>
            </a:r>
            <a:r>
              <a:rPr lang="en-US" altLang="zh-CN" sz="1800" dirty="0"/>
              <a:t>,</a:t>
            </a:r>
            <a:r>
              <a:rPr lang="zh-CN" altLang="en-US" sz="1800" dirty="0"/>
              <a:t>请求资源路径</a:t>
            </a:r>
            <a:r>
              <a:rPr lang="en-US" altLang="zh-CN" sz="1800" dirty="0"/>
              <a:t>,</a:t>
            </a:r>
            <a:r>
              <a:rPr lang="en-CA" sz="1800" dirty="0"/>
              <a:t>http</a:t>
            </a:r>
            <a:r>
              <a:rPr lang="zh-CN" altLang="en-US" sz="1800" dirty="0"/>
              <a:t>协议版本</a:t>
            </a:r>
            <a:r>
              <a:rPr lang="en-US" altLang="zh-CN" sz="1800" dirty="0"/>
              <a:t>. "</a:t>
            </a:r>
            <a:r>
              <a:rPr lang="en-CA" sz="1800" dirty="0"/>
              <a:t>GET /resources/images/ HTTP/1.1"</a:t>
            </a:r>
          </a:p>
          <a:p>
            <a:pPr algn="l"/>
            <a:r>
              <a:rPr lang="zh-CN" altLang="en-US" sz="1800" dirty="0"/>
              <a:t>请求头</a:t>
            </a:r>
            <a:r>
              <a:rPr lang="en-US" altLang="zh-CN" sz="1800" dirty="0"/>
              <a:t>:</a:t>
            </a:r>
            <a:r>
              <a:rPr lang="zh-CN" altLang="en-US" sz="1800" dirty="0"/>
              <a:t>包含了对客户端的环境描述</a:t>
            </a:r>
            <a:r>
              <a:rPr lang="en-US" altLang="zh-CN" sz="1800" dirty="0"/>
              <a:t>,</a:t>
            </a:r>
            <a:r>
              <a:rPr lang="zh-CN" altLang="en-US" sz="1800" dirty="0"/>
              <a:t>客户端请求的主机地址等信息</a:t>
            </a:r>
            <a:r>
              <a:rPr lang="en-US" altLang="zh-CN" sz="1800" dirty="0"/>
              <a:t>.</a:t>
            </a:r>
          </a:p>
          <a:p>
            <a:pPr algn="l"/>
            <a:r>
              <a:rPr lang="en-CA" sz="1800" dirty="0"/>
              <a:t>Accept: text/html ( </a:t>
            </a:r>
            <a:r>
              <a:rPr lang="zh-CN" altLang="en-US" sz="1800" dirty="0"/>
              <a:t>客户端所能接收的数据类型 </a:t>
            </a:r>
            <a:r>
              <a:rPr lang="en-US" altLang="zh-CN" sz="1800" dirty="0"/>
              <a:t>)</a:t>
            </a:r>
          </a:p>
          <a:p>
            <a:pPr algn="l"/>
            <a:r>
              <a:rPr lang="en-CA" sz="1800" dirty="0"/>
              <a:t>Accept-Language: </a:t>
            </a:r>
            <a:r>
              <a:rPr lang="en-CA" sz="1800" dirty="0" err="1"/>
              <a:t>zh-cn</a:t>
            </a:r>
            <a:r>
              <a:rPr lang="en-CA" sz="1800" dirty="0"/>
              <a:t> ( </a:t>
            </a:r>
            <a:r>
              <a:rPr lang="zh-CN" altLang="en-US" sz="1800" dirty="0"/>
              <a:t>客户端的语言环境 </a:t>
            </a:r>
            <a:r>
              <a:rPr lang="en-US" altLang="zh-CN" sz="1800" dirty="0"/>
              <a:t>)</a:t>
            </a:r>
          </a:p>
          <a:p>
            <a:pPr algn="l"/>
            <a:r>
              <a:rPr lang="en-CA" sz="1800" dirty="0"/>
              <a:t>Accept-Encoding: </a:t>
            </a:r>
            <a:r>
              <a:rPr lang="en-CA" sz="1800" dirty="0" err="1"/>
              <a:t>gzip</a:t>
            </a:r>
            <a:r>
              <a:rPr lang="en-CA" sz="1800" dirty="0"/>
              <a:t>( </a:t>
            </a:r>
            <a:r>
              <a:rPr lang="zh-CN" altLang="en-US" sz="1800" dirty="0"/>
              <a:t>客户端支持的数据压缩格式 </a:t>
            </a:r>
            <a:r>
              <a:rPr lang="en-US" altLang="zh-CN" sz="1800" dirty="0"/>
              <a:t>)</a:t>
            </a:r>
          </a:p>
          <a:p>
            <a:pPr algn="l"/>
            <a:r>
              <a:rPr lang="en-CA" sz="1800" dirty="0"/>
              <a:t>Host: m.baidu.com( </a:t>
            </a:r>
            <a:r>
              <a:rPr lang="zh-CN" altLang="en-US" sz="1800" dirty="0"/>
              <a:t>客户端想访问的服务器主机地址 </a:t>
            </a:r>
            <a:r>
              <a:rPr lang="en-US" altLang="zh-CN" sz="1800" dirty="0"/>
              <a:t>)</a:t>
            </a:r>
          </a:p>
          <a:p>
            <a:pPr algn="l"/>
            <a:r>
              <a:rPr lang="en-CA" sz="1800" dirty="0"/>
              <a:t>User-Agent: Mozilla/5.0(</a:t>
            </a:r>
            <a:r>
              <a:rPr lang="en-CA" sz="1800" dirty="0" err="1"/>
              <a:t>Macintosh;Intel</a:t>
            </a:r>
            <a:r>
              <a:rPr lang="en-CA" sz="1800" dirty="0"/>
              <a:t> Mac OS X10.10 rv:37.0) Gecko/20100101Firefox/37.0( </a:t>
            </a:r>
            <a:r>
              <a:rPr lang="zh-CN" altLang="en-US" sz="1800" dirty="0"/>
              <a:t>客户端的类型</a:t>
            </a:r>
            <a:r>
              <a:rPr lang="en-US" altLang="zh-CN" sz="1800" dirty="0"/>
              <a:t>,</a:t>
            </a:r>
            <a:r>
              <a:rPr lang="zh-CN" altLang="en-US" sz="1800" dirty="0"/>
              <a:t>客户端的软件环境 </a:t>
            </a:r>
            <a:r>
              <a:rPr lang="en-US" altLang="zh-CN" sz="1800" dirty="0"/>
              <a:t>)</a:t>
            </a:r>
          </a:p>
          <a:p>
            <a:pPr algn="l"/>
            <a:r>
              <a:rPr lang="zh-CN" altLang="en-US" sz="1800" dirty="0"/>
              <a:t>请求体</a:t>
            </a:r>
            <a:r>
              <a:rPr lang="en-US" altLang="zh-CN" sz="1800" dirty="0"/>
              <a:t>:</a:t>
            </a:r>
            <a:r>
              <a:rPr lang="zh-CN" altLang="en-US" sz="1800" dirty="0"/>
              <a:t>客户端发给服务器的具体数据</a:t>
            </a:r>
            <a:r>
              <a:rPr lang="en-US" altLang="zh-CN" sz="1800" dirty="0"/>
              <a:t>,</a:t>
            </a:r>
            <a:r>
              <a:rPr lang="zh-CN" altLang="en-US" sz="1800" dirty="0"/>
              <a:t>比如文件</a:t>
            </a:r>
            <a:r>
              <a:rPr lang="en-US" altLang="zh-CN" sz="1800" dirty="0"/>
              <a:t>/</a:t>
            </a:r>
            <a:r>
              <a:rPr lang="zh-CN" altLang="en-US" sz="1800" dirty="0"/>
              <a:t>图片</a:t>
            </a:r>
            <a:r>
              <a:rPr lang="zh-CN" altLang="en-US" sz="1800" dirty="0" smtClean="0"/>
              <a:t>等</a:t>
            </a:r>
            <a:endParaRPr lang="en-US" altLang="zh-CN" sz="1800" dirty="0" smtClean="0"/>
          </a:p>
          <a:p>
            <a:pPr algn="l"/>
            <a:r>
              <a:rPr lang="en-CA" sz="1800" dirty="0"/>
              <a:t>GET / HTTP/1.0</a:t>
            </a:r>
          </a:p>
          <a:p>
            <a:pPr algn="l"/>
            <a:r>
              <a:rPr lang="en-CA" sz="1800" dirty="0"/>
              <a:t>User-Agent: Mozilla/5.0 (Macintosh; Intel Mac OS X 10_10_5)</a:t>
            </a:r>
          </a:p>
          <a:p>
            <a:pPr algn="l"/>
            <a:r>
              <a:rPr lang="en-CA" sz="1800" dirty="0"/>
              <a:t>Accept: */*</a:t>
            </a:r>
          </a:p>
        </p:txBody>
      </p:sp>
    </p:spTree>
    <p:extLst>
      <p:ext uri="{BB962C8B-B14F-4D97-AF65-F5344CB8AC3E}">
        <p14:creationId xmlns:p14="http://schemas.microsoft.com/office/powerpoint/2010/main" val="2118139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3847198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85000" lnSpcReduction="20000"/>
          </a:bodyPr>
          <a:lstStyle/>
          <a:p>
            <a:pPr algn="l"/>
            <a:r>
              <a:rPr lang="zh-CN" altLang="en-US" sz="1800" dirty="0"/>
              <a:t>响应</a:t>
            </a:r>
            <a:r>
              <a:rPr lang="en-US" altLang="zh-CN" sz="1800" dirty="0"/>
              <a:t>:</a:t>
            </a:r>
            <a:r>
              <a:rPr lang="zh-CN" altLang="en-US" sz="1800" dirty="0"/>
              <a:t>服务器返回客户端想要的数据</a:t>
            </a:r>
          </a:p>
          <a:p>
            <a:pPr algn="l"/>
            <a:r>
              <a:rPr lang="en-CA" sz="1800" dirty="0"/>
              <a:t>http</a:t>
            </a:r>
            <a:r>
              <a:rPr lang="zh-CN" altLang="en-US" sz="1800" dirty="0"/>
              <a:t>协议规定</a:t>
            </a:r>
            <a:r>
              <a:rPr lang="en-US" altLang="zh-CN" sz="1800" dirty="0"/>
              <a:t>:</a:t>
            </a:r>
            <a:r>
              <a:rPr lang="zh-CN" altLang="en-US" sz="1800" dirty="0"/>
              <a:t>一个完整的</a:t>
            </a:r>
            <a:r>
              <a:rPr lang="en-CA" sz="1800" dirty="0"/>
              <a:t>http</a:t>
            </a:r>
            <a:r>
              <a:rPr lang="zh-CN" altLang="en-US" sz="1800" dirty="0"/>
              <a:t>响应包含</a:t>
            </a:r>
            <a:r>
              <a:rPr lang="en-US" altLang="zh-CN" sz="1800" dirty="0"/>
              <a:t>'</a:t>
            </a:r>
            <a:r>
              <a:rPr lang="zh-CN" altLang="en-US" sz="1800" dirty="0"/>
              <a:t>状态行</a:t>
            </a:r>
            <a:r>
              <a:rPr lang="en-US" altLang="zh-CN" sz="1800" dirty="0"/>
              <a:t>','</a:t>
            </a:r>
            <a:r>
              <a:rPr lang="zh-CN" altLang="en-US" sz="1800" dirty="0"/>
              <a:t>响应头</a:t>
            </a:r>
            <a:r>
              <a:rPr lang="en-US" altLang="zh-CN" sz="1800" dirty="0"/>
              <a:t>','</a:t>
            </a:r>
            <a:r>
              <a:rPr lang="zh-CN" altLang="en-US" sz="1800" dirty="0"/>
              <a:t>实体内容</a:t>
            </a:r>
            <a:r>
              <a:rPr lang="en-US" altLang="zh-CN" sz="1800" dirty="0"/>
              <a:t>'</a:t>
            </a:r>
            <a:r>
              <a:rPr lang="zh-CN" altLang="en-US" sz="1800" dirty="0"/>
              <a:t>三个部分</a:t>
            </a:r>
            <a:r>
              <a:rPr lang="en-US" altLang="zh-CN" sz="1800" dirty="0"/>
              <a:t>;</a:t>
            </a:r>
          </a:p>
          <a:p>
            <a:pPr algn="l"/>
            <a:endParaRPr lang="en-US" altLang="zh-CN" sz="1800" dirty="0"/>
          </a:p>
          <a:p>
            <a:pPr algn="l"/>
            <a:r>
              <a:rPr lang="zh-CN" altLang="en-US" sz="1800" dirty="0"/>
              <a:t>状态行</a:t>
            </a:r>
            <a:r>
              <a:rPr lang="en-US" altLang="zh-CN" sz="1800" dirty="0"/>
              <a:t>:</a:t>
            </a:r>
            <a:r>
              <a:rPr lang="zh-CN" altLang="en-US" sz="1800" dirty="0"/>
              <a:t>包含了</a:t>
            </a:r>
            <a:r>
              <a:rPr lang="en-CA" sz="1800" dirty="0"/>
              <a:t>http</a:t>
            </a:r>
            <a:r>
              <a:rPr lang="zh-CN" altLang="en-US" sz="1800" dirty="0"/>
              <a:t>协议版本</a:t>
            </a:r>
            <a:r>
              <a:rPr lang="en-US" altLang="zh-CN" sz="1800" dirty="0"/>
              <a:t>,</a:t>
            </a:r>
            <a:r>
              <a:rPr lang="zh-CN" altLang="en-US" sz="1800" dirty="0"/>
              <a:t>状态吗</a:t>
            </a:r>
            <a:r>
              <a:rPr lang="en-US" altLang="zh-CN" sz="1800" dirty="0"/>
              <a:t>,</a:t>
            </a:r>
            <a:r>
              <a:rPr lang="zh-CN" altLang="en-US" sz="1800" dirty="0"/>
              <a:t>状态英文名称</a:t>
            </a:r>
            <a:r>
              <a:rPr lang="en-US" altLang="zh-CN" sz="1800" dirty="0"/>
              <a:t>.</a:t>
            </a:r>
          </a:p>
          <a:p>
            <a:pPr algn="l"/>
            <a:r>
              <a:rPr lang="en-US" altLang="zh-CN" sz="1800" dirty="0"/>
              <a:t>"</a:t>
            </a:r>
            <a:r>
              <a:rPr lang="en-CA" sz="1800" dirty="0"/>
              <a:t>HTTP/1.1 200 OK"</a:t>
            </a:r>
          </a:p>
          <a:p>
            <a:pPr algn="l"/>
            <a:r>
              <a:rPr lang="zh-CN" altLang="en-US" sz="1800" dirty="0"/>
              <a:t>响应头</a:t>
            </a:r>
            <a:r>
              <a:rPr lang="en-US" altLang="zh-CN" sz="1800" dirty="0"/>
              <a:t>:</a:t>
            </a:r>
            <a:r>
              <a:rPr lang="zh-CN" altLang="en-US" sz="1800" dirty="0"/>
              <a:t>包含了对服务器的描述</a:t>
            </a:r>
            <a:r>
              <a:rPr lang="en-US" altLang="zh-CN" sz="1800" dirty="0"/>
              <a:t>,</a:t>
            </a:r>
            <a:r>
              <a:rPr lang="zh-CN" altLang="en-US" sz="1800" dirty="0"/>
              <a:t>对返回数据的描述</a:t>
            </a:r>
            <a:r>
              <a:rPr lang="en-US" altLang="zh-CN" sz="1800" dirty="0"/>
              <a:t>.</a:t>
            </a:r>
          </a:p>
          <a:p>
            <a:pPr algn="l"/>
            <a:r>
              <a:rPr lang="en-CA" sz="1800" dirty="0"/>
              <a:t>Content-Encoding: </a:t>
            </a:r>
            <a:r>
              <a:rPr lang="en-CA" sz="1800" dirty="0" err="1"/>
              <a:t>gzip</a:t>
            </a:r>
            <a:r>
              <a:rPr lang="en-CA" sz="1800" dirty="0"/>
              <a:t>(</a:t>
            </a:r>
            <a:r>
              <a:rPr lang="zh-CN" altLang="en-US" sz="1800" dirty="0"/>
              <a:t>服务器支持的数据压缩格式</a:t>
            </a:r>
            <a:r>
              <a:rPr lang="en-US" altLang="zh-CN" sz="1800" dirty="0"/>
              <a:t>) </a:t>
            </a:r>
            <a:r>
              <a:rPr lang="en-CA" sz="1800" dirty="0"/>
              <a:t>Content-Length: 1528(</a:t>
            </a:r>
            <a:r>
              <a:rPr lang="zh-CN" altLang="en-US" sz="1800" dirty="0"/>
              <a:t>返回数据的长度</a:t>
            </a:r>
            <a:r>
              <a:rPr lang="en-US" altLang="zh-CN" sz="1800" dirty="0"/>
              <a:t>)</a:t>
            </a:r>
          </a:p>
          <a:p>
            <a:pPr algn="l"/>
            <a:r>
              <a:rPr lang="en-CA" sz="1800" dirty="0" err="1"/>
              <a:t>Content-Type:application</a:t>
            </a:r>
            <a:r>
              <a:rPr lang="en-CA" sz="1800" dirty="0"/>
              <a:t>/</a:t>
            </a:r>
            <a:r>
              <a:rPr lang="en-CA" sz="1800" dirty="0" err="1"/>
              <a:t>xhtml+xml;charset</a:t>
            </a:r>
            <a:r>
              <a:rPr lang="en-CA" sz="1800" dirty="0"/>
              <a:t>=utf-8(</a:t>
            </a:r>
            <a:r>
              <a:rPr lang="zh-CN" altLang="en-US" sz="1800" dirty="0"/>
              <a:t>返回数据的类型</a:t>
            </a:r>
            <a:r>
              <a:rPr lang="en-US" altLang="zh-CN" sz="1800" dirty="0"/>
              <a:t>)</a:t>
            </a:r>
          </a:p>
          <a:p>
            <a:pPr algn="l"/>
            <a:r>
              <a:rPr lang="en-CA" sz="1800" dirty="0"/>
              <a:t>Date: Mon,15Jun201509:06:46GMT(</a:t>
            </a:r>
            <a:r>
              <a:rPr lang="zh-CN" altLang="en-US" sz="1800" dirty="0"/>
              <a:t>响应的时间</a:t>
            </a:r>
            <a:r>
              <a:rPr lang="en-US" altLang="zh-CN" sz="1800" dirty="0"/>
              <a:t>) </a:t>
            </a:r>
            <a:r>
              <a:rPr lang="en-CA" sz="1800" dirty="0"/>
              <a:t>Server: apache (</a:t>
            </a:r>
            <a:r>
              <a:rPr lang="zh-CN" altLang="en-US" sz="1800" dirty="0"/>
              <a:t>服务器类型</a:t>
            </a:r>
            <a:r>
              <a:rPr lang="en-US" altLang="zh-CN" sz="1800" dirty="0"/>
              <a:t>)</a:t>
            </a:r>
          </a:p>
          <a:p>
            <a:pPr algn="l"/>
            <a:r>
              <a:rPr lang="zh-CN" altLang="en-US" sz="1800" dirty="0"/>
              <a:t>实体内容</a:t>
            </a:r>
            <a:r>
              <a:rPr lang="en-US" altLang="zh-CN" sz="1800" dirty="0"/>
              <a:t>:</a:t>
            </a:r>
            <a:r>
              <a:rPr lang="zh-CN" altLang="en-US" sz="1800" dirty="0"/>
              <a:t>服务器返回给客户端的具体数据</a:t>
            </a:r>
            <a:r>
              <a:rPr lang="en-US" altLang="zh-CN" sz="1800" dirty="0"/>
              <a:t>(</a:t>
            </a:r>
            <a:r>
              <a:rPr lang="zh-CN" altLang="en-US" sz="1800" dirty="0"/>
              <a:t>图片</a:t>
            </a:r>
            <a:r>
              <a:rPr lang="en-US" altLang="zh-CN" sz="1800" dirty="0"/>
              <a:t>/</a:t>
            </a:r>
            <a:r>
              <a:rPr lang="en-CA" sz="1800" dirty="0"/>
              <a:t>html/</a:t>
            </a:r>
            <a:r>
              <a:rPr lang="zh-CN" altLang="en-US" sz="1800" dirty="0"/>
              <a:t>文件</a:t>
            </a:r>
            <a:r>
              <a:rPr lang="en-US" altLang="zh-CN" sz="1800" dirty="0" smtClean="0"/>
              <a:t>...).</a:t>
            </a:r>
          </a:p>
          <a:p>
            <a:pPr algn="l"/>
            <a:endParaRPr lang="en-US" sz="1800" dirty="0"/>
          </a:p>
          <a:p>
            <a:pPr algn="l"/>
            <a:r>
              <a:rPr lang="en-CA" sz="1800" dirty="0"/>
              <a:t>HTTP/1.0 200 OK </a:t>
            </a:r>
          </a:p>
          <a:p>
            <a:pPr algn="l"/>
            <a:r>
              <a:rPr lang="en-CA" sz="1800" dirty="0"/>
              <a:t>Content-Type: text/plain</a:t>
            </a:r>
          </a:p>
          <a:p>
            <a:pPr algn="l"/>
            <a:r>
              <a:rPr lang="en-CA" sz="1800" dirty="0"/>
              <a:t>Content-Length: 137582</a:t>
            </a:r>
          </a:p>
          <a:p>
            <a:pPr algn="l"/>
            <a:r>
              <a:rPr lang="en-CA" sz="1800" dirty="0"/>
              <a:t>Expires: Thu, 05 Dec 1997 16:00:00 GMT</a:t>
            </a:r>
          </a:p>
          <a:p>
            <a:pPr algn="l"/>
            <a:r>
              <a:rPr lang="en-CA" sz="1800" dirty="0"/>
              <a:t>Last-Modified: Wed, 5 August 1996 15:55:28 GMT</a:t>
            </a:r>
          </a:p>
          <a:p>
            <a:pPr algn="l"/>
            <a:r>
              <a:rPr lang="en-CA" sz="1800" dirty="0"/>
              <a:t>Server: Apache 0.84</a:t>
            </a:r>
          </a:p>
          <a:p>
            <a:pPr algn="l"/>
            <a:endParaRPr lang="en-CA" sz="1800" dirty="0"/>
          </a:p>
          <a:p>
            <a:pPr algn="l"/>
            <a:r>
              <a:rPr lang="en-CA" sz="1800" dirty="0"/>
              <a:t>&lt;html&gt;</a:t>
            </a:r>
          </a:p>
          <a:p>
            <a:pPr algn="l"/>
            <a:r>
              <a:rPr lang="en-CA" sz="1800" dirty="0"/>
              <a:t>  &lt;body&gt;Hello World&lt;/body&gt;</a:t>
            </a:r>
          </a:p>
          <a:p>
            <a:pPr algn="l"/>
            <a:r>
              <a:rPr lang="en-CA" sz="1800" dirty="0"/>
              <a:t>&lt;/html&gt;</a:t>
            </a:r>
          </a:p>
        </p:txBody>
      </p:sp>
    </p:spTree>
    <p:extLst>
      <p:ext uri="{BB962C8B-B14F-4D97-AF65-F5344CB8AC3E}">
        <p14:creationId xmlns:p14="http://schemas.microsoft.com/office/powerpoint/2010/main" val="1850439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关于字符的编码，</a:t>
            </a:r>
            <a:r>
              <a:rPr lang="en-US" altLang="zh-CN" sz="1800" dirty="0"/>
              <a:t>1.0</a:t>
            </a:r>
            <a:r>
              <a:rPr lang="zh-CN" altLang="en-US" sz="1800" dirty="0"/>
              <a:t>版规定，头信息必须是 </a:t>
            </a:r>
            <a:r>
              <a:rPr lang="en-US" altLang="zh-CN" sz="1800" dirty="0"/>
              <a:t>ASCII </a:t>
            </a:r>
            <a:r>
              <a:rPr lang="zh-CN" altLang="en-US" sz="1800" dirty="0"/>
              <a:t>码，后面的数据可以是任何格式。因此，服务器回应的时候，必须告诉客户端，数据是什么格式，这就是</a:t>
            </a:r>
            <a:r>
              <a:rPr lang="en-US" altLang="zh-CN" sz="1800" dirty="0"/>
              <a:t>Content-Type</a:t>
            </a:r>
            <a:r>
              <a:rPr lang="zh-CN" altLang="en-US" sz="1800" dirty="0"/>
              <a:t>字段的作用。</a:t>
            </a:r>
          </a:p>
          <a:p>
            <a:pPr algn="l"/>
            <a:r>
              <a:rPr lang="zh-CN" altLang="en-US" sz="1800" dirty="0"/>
              <a:t>下面是一些常见的</a:t>
            </a:r>
            <a:r>
              <a:rPr lang="en-US" altLang="zh-CN" sz="1800" dirty="0"/>
              <a:t>Content-Type</a:t>
            </a:r>
            <a:r>
              <a:rPr lang="zh-CN" altLang="en-US" sz="1800" dirty="0"/>
              <a:t>字段的值</a:t>
            </a:r>
            <a:r>
              <a:rPr lang="zh-CN" altLang="en-US" sz="1800" dirty="0" smtClean="0"/>
              <a:t>。</a:t>
            </a:r>
            <a:endParaRPr lang="en-US" altLang="zh-CN" sz="1800" dirty="0" smtClean="0"/>
          </a:p>
          <a:p>
            <a:pPr algn="l"/>
            <a:r>
              <a:rPr lang="en-CA" sz="1800" dirty="0"/>
              <a:t>text/plain</a:t>
            </a:r>
          </a:p>
          <a:p>
            <a:pPr algn="l"/>
            <a:r>
              <a:rPr lang="en-CA" sz="1800" dirty="0"/>
              <a:t>text/html</a:t>
            </a:r>
          </a:p>
          <a:p>
            <a:pPr algn="l"/>
            <a:r>
              <a:rPr lang="en-CA" sz="1800" dirty="0"/>
              <a:t>text/</a:t>
            </a:r>
            <a:r>
              <a:rPr lang="en-CA" sz="1800" dirty="0" err="1"/>
              <a:t>css</a:t>
            </a:r>
            <a:endParaRPr lang="en-CA" sz="1800" dirty="0"/>
          </a:p>
          <a:p>
            <a:pPr algn="l"/>
            <a:r>
              <a:rPr lang="en-CA" sz="1800" dirty="0"/>
              <a:t>image/jpeg</a:t>
            </a:r>
          </a:p>
          <a:p>
            <a:pPr algn="l"/>
            <a:r>
              <a:rPr lang="en-CA" sz="1800" dirty="0"/>
              <a:t>image/</a:t>
            </a:r>
            <a:r>
              <a:rPr lang="en-CA" sz="1800" dirty="0" err="1"/>
              <a:t>png</a:t>
            </a:r>
            <a:endParaRPr lang="en-CA" sz="1800" dirty="0"/>
          </a:p>
          <a:p>
            <a:pPr algn="l"/>
            <a:r>
              <a:rPr lang="en-CA" sz="1800" dirty="0"/>
              <a:t>image/</a:t>
            </a:r>
            <a:r>
              <a:rPr lang="en-CA" sz="1800" dirty="0" err="1"/>
              <a:t>svg+xml</a:t>
            </a:r>
            <a:endParaRPr lang="en-CA" sz="1800" dirty="0"/>
          </a:p>
          <a:p>
            <a:pPr algn="l"/>
            <a:r>
              <a:rPr lang="en-CA" sz="1800" dirty="0"/>
              <a:t>audio/mp4</a:t>
            </a:r>
          </a:p>
          <a:p>
            <a:pPr algn="l"/>
            <a:r>
              <a:rPr lang="en-CA" sz="1800" dirty="0"/>
              <a:t>video/mp4</a:t>
            </a:r>
          </a:p>
          <a:p>
            <a:pPr algn="l"/>
            <a:r>
              <a:rPr lang="en-CA" sz="1800" dirty="0"/>
              <a:t>application/</a:t>
            </a:r>
            <a:r>
              <a:rPr lang="en-CA" sz="1800" dirty="0" err="1"/>
              <a:t>javascript</a:t>
            </a:r>
            <a:endParaRPr lang="en-CA" sz="1800" dirty="0"/>
          </a:p>
          <a:p>
            <a:pPr algn="l"/>
            <a:r>
              <a:rPr lang="en-CA" sz="1800" dirty="0"/>
              <a:t>application/pdf</a:t>
            </a:r>
          </a:p>
          <a:p>
            <a:pPr algn="l"/>
            <a:r>
              <a:rPr lang="en-CA" sz="1800" dirty="0"/>
              <a:t>application/zip</a:t>
            </a:r>
          </a:p>
          <a:p>
            <a:pPr algn="l"/>
            <a:r>
              <a:rPr lang="en-CA" sz="1800" dirty="0"/>
              <a:t>application/</a:t>
            </a:r>
            <a:r>
              <a:rPr lang="en-CA" sz="1800" dirty="0" err="1"/>
              <a:t>atom+xml</a:t>
            </a:r>
            <a:endParaRPr lang="en-CA" sz="1800" dirty="0"/>
          </a:p>
        </p:txBody>
      </p:sp>
    </p:spTree>
    <p:extLst>
      <p:ext uri="{BB962C8B-B14F-4D97-AF65-F5344CB8AC3E}">
        <p14:creationId xmlns:p14="http://schemas.microsoft.com/office/powerpoint/2010/main" val="222067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这些数据类型总称为</a:t>
            </a:r>
            <a:r>
              <a:rPr lang="en-CA" sz="1800" dirty="0"/>
              <a:t>MIME type，</a:t>
            </a:r>
            <a:r>
              <a:rPr lang="zh-CN" altLang="en-US" sz="1800" dirty="0"/>
              <a:t>每个值包括一级类型和二级类型，之间用斜杠分隔。</a:t>
            </a:r>
          </a:p>
          <a:p>
            <a:pPr algn="l"/>
            <a:r>
              <a:rPr lang="zh-CN" altLang="en-US" sz="1800" dirty="0"/>
              <a:t>除了预定义的类型，厂商也可以自定义类型。</a:t>
            </a:r>
          </a:p>
          <a:p>
            <a:pPr algn="l"/>
            <a:endParaRPr lang="zh-CN" altLang="en-US" sz="1800" dirty="0"/>
          </a:p>
          <a:p>
            <a:pPr algn="l"/>
            <a:r>
              <a:rPr lang="en-CA" sz="1800" dirty="0"/>
              <a:t>application/</a:t>
            </a:r>
            <a:r>
              <a:rPr lang="en-CA" sz="1800" dirty="0" err="1"/>
              <a:t>vnd.debian.binary</a:t>
            </a:r>
            <a:r>
              <a:rPr lang="en-CA" sz="1800" dirty="0"/>
              <a:t>-package</a:t>
            </a:r>
          </a:p>
          <a:p>
            <a:pPr algn="l"/>
            <a:r>
              <a:rPr lang="zh-CN" altLang="en-US" sz="1800" dirty="0"/>
              <a:t>上面的类型表明，发送的是</a:t>
            </a:r>
            <a:r>
              <a:rPr lang="en-CA" sz="1800" dirty="0" err="1"/>
              <a:t>Debian</a:t>
            </a:r>
            <a:r>
              <a:rPr lang="zh-CN" altLang="en-US" sz="1800" dirty="0"/>
              <a:t>系统的二进制数据包。</a:t>
            </a:r>
          </a:p>
          <a:p>
            <a:pPr algn="l"/>
            <a:r>
              <a:rPr lang="en-CA" sz="1800" dirty="0"/>
              <a:t>MIME type</a:t>
            </a:r>
            <a:r>
              <a:rPr lang="zh-CN" altLang="en-US" sz="1800" dirty="0"/>
              <a:t>还可以在尾部使用分号，添加参数。</a:t>
            </a:r>
          </a:p>
          <a:p>
            <a:pPr algn="l"/>
            <a:endParaRPr lang="zh-CN" altLang="en-US" sz="1800" dirty="0"/>
          </a:p>
          <a:p>
            <a:pPr algn="l"/>
            <a:r>
              <a:rPr lang="en-CA" sz="1800" dirty="0"/>
              <a:t>Content-Type: text/html; charset=utf-8</a:t>
            </a:r>
          </a:p>
          <a:p>
            <a:pPr algn="l"/>
            <a:r>
              <a:rPr lang="zh-CN" altLang="en-US" sz="1800" dirty="0"/>
              <a:t>上面的类型表明，发送的是网页，而且编码是</a:t>
            </a:r>
            <a:r>
              <a:rPr lang="en-CA" sz="1800" dirty="0"/>
              <a:t>UTF-8。</a:t>
            </a:r>
          </a:p>
          <a:p>
            <a:pPr algn="l"/>
            <a:r>
              <a:rPr lang="zh-CN" altLang="en-US" sz="1800" dirty="0"/>
              <a:t>客户端请求的时候，可以使用</a:t>
            </a:r>
            <a:r>
              <a:rPr lang="en-CA" sz="1800" dirty="0"/>
              <a:t>Accept</a:t>
            </a:r>
            <a:r>
              <a:rPr lang="zh-CN" altLang="en-US" sz="1800" dirty="0"/>
              <a:t>字段声明自己可以接受哪些数据格式。</a:t>
            </a:r>
          </a:p>
          <a:p>
            <a:pPr algn="l"/>
            <a:endParaRPr lang="zh-CN" altLang="en-US" sz="1800" dirty="0"/>
          </a:p>
          <a:p>
            <a:pPr algn="l"/>
            <a:r>
              <a:rPr lang="en-CA" sz="1800" dirty="0"/>
              <a:t>Accept: */*</a:t>
            </a:r>
          </a:p>
        </p:txBody>
      </p:sp>
    </p:spTree>
    <p:extLst>
      <p:ext uri="{BB962C8B-B14F-4D97-AF65-F5344CB8AC3E}">
        <p14:creationId xmlns:p14="http://schemas.microsoft.com/office/powerpoint/2010/main" val="950393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http</a:t>
            </a:r>
            <a:r>
              <a:rPr lang="zh-CN" altLang="en-US" sz="1800" dirty="0"/>
              <a:t>协议定义了很多方法对应不同的资源操作</a:t>
            </a:r>
            <a:r>
              <a:rPr lang="en-US" altLang="zh-CN" sz="1800" dirty="0"/>
              <a:t>,</a:t>
            </a:r>
            <a:r>
              <a:rPr lang="zh-CN" altLang="en-US" sz="1800" dirty="0"/>
              <a:t>其中最常用的是</a:t>
            </a:r>
            <a:r>
              <a:rPr lang="en-CA" sz="1800" dirty="0"/>
              <a:t>GET</a:t>
            </a:r>
            <a:r>
              <a:rPr lang="zh-CN" altLang="en-US" sz="1800" dirty="0"/>
              <a:t>和</a:t>
            </a:r>
            <a:r>
              <a:rPr lang="en-CA" sz="1800" dirty="0"/>
              <a:t>POST</a:t>
            </a:r>
            <a:r>
              <a:rPr lang="zh-CN" altLang="en-US" sz="1800" dirty="0"/>
              <a:t>方法</a:t>
            </a:r>
            <a:r>
              <a:rPr lang="zh-CN" altLang="en-US" sz="1800" dirty="0" smtClean="0"/>
              <a:t>。</a:t>
            </a:r>
            <a:endParaRPr lang="en-US" altLang="zh-CN" sz="1800" dirty="0" smtClean="0"/>
          </a:p>
          <a:p>
            <a:pPr algn="l"/>
            <a:r>
              <a:rPr lang="zh-CN" altLang="en-US" sz="1800" dirty="0"/>
              <a:t>在请求</a:t>
            </a:r>
            <a:r>
              <a:rPr lang="en-US" altLang="zh-CN" sz="1800" dirty="0"/>
              <a:t>URL</a:t>
            </a:r>
            <a:r>
              <a:rPr lang="zh-CN" altLang="en-US" sz="1800" dirty="0"/>
              <a:t>后面以</a:t>
            </a:r>
            <a:r>
              <a:rPr lang="en-US" altLang="zh-CN" sz="1800" dirty="0"/>
              <a:t>?</a:t>
            </a:r>
            <a:r>
              <a:rPr lang="zh-CN" altLang="en-US" sz="1800" dirty="0"/>
              <a:t>的形式跟上发给服务器的参数</a:t>
            </a:r>
            <a:r>
              <a:rPr lang="en-US" altLang="zh-CN" sz="1800" dirty="0"/>
              <a:t>,</a:t>
            </a:r>
            <a:r>
              <a:rPr lang="zh-CN" altLang="en-US" sz="1800" dirty="0"/>
              <a:t>参数以</a:t>
            </a:r>
            <a:r>
              <a:rPr lang="en-US" altLang="zh-CN" sz="1800" dirty="0"/>
              <a:t>"</a:t>
            </a:r>
            <a:r>
              <a:rPr lang="zh-CN" altLang="en-US" sz="1800" dirty="0"/>
              <a:t>参数名</a:t>
            </a:r>
            <a:r>
              <a:rPr lang="en-US" altLang="zh-CN" sz="1800" dirty="0"/>
              <a:t>"="</a:t>
            </a:r>
            <a:r>
              <a:rPr lang="zh-CN" altLang="en-US" sz="1800" dirty="0"/>
              <a:t>参数值</a:t>
            </a:r>
            <a:r>
              <a:rPr lang="en-US" altLang="zh-CN" sz="1800" dirty="0"/>
              <a:t>"</a:t>
            </a:r>
            <a:r>
              <a:rPr lang="zh-CN" altLang="en-US" sz="1800" dirty="0"/>
              <a:t>的形式拼接</a:t>
            </a:r>
            <a:r>
              <a:rPr lang="en-US" altLang="zh-CN" sz="1800" dirty="0"/>
              <a:t>,</a:t>
            </a:r>
            <a:r>
              <a:rPr lang="zh-CN" altLang="en-US" sz="1800" dirty="0"/>
              <a:t>多个参数之间用</a:t>
            </a:r>
            <a:r>
              <a:rPr lang="en-US" altLang="zh-CN" sz="1800" dirty="0"/>
              <a:t>&amp;</a:t>
            </a:r>
            <a:r>
              <a:rPr lang="zh-CN" altLang="en-US" sz="1800" dirty="0"/>
              <a:t>分隔</a:t>
            </a:r>
            <a:r>
              <a:rPr lang="en-US" altLang="zh-CN" sz="1800" dirty="0"/>
              <a:t>;</a:t>
            </a:r>
            <a:r>
              <a:rPr lang="zh-CN" altLang="en-US" sz="1800" dirty="0"/>
              <a:t/>
            </a:r>
            <a:br>
              <a:rPr lang="zh-CN" altLang="en-US" sz="1800" dirty="0"/>
            </a:br>
            <a:r>
              <a:rPr lang="en-US" altLang="zh-CN" sz="1800" dirty="0"/>
              <a:t>GET</a:t>
            </a:r>
            <a:r>
              <a:rPr lang="zh-CN" altLang="en-US" sz="1800" dirty="0"/>
              <a:t>的本质是从服务器得到数据</a:t>
            </a:r>
            <a:r>
              <a:rPr lang="en-US" altLang="zh-CN" sz="1800" dirty="0"/>
              <a:t>,</a:t>
            </a:r>
            <a:r>
              <a:rPr lang="zh-CN" altLang="en-US" sz="1800" dirty="0"/>
              <a:t>效率更高</a:t>
            </a:r>
            <a:r>
              <a:rPr lang="en-US" altLang="zh-CN" sz="1800" dirty="0"/>
              <a:t>.</a:t>
            </a:r>
            <a:r>
              <a:rPr lang="zh-CN" altLang="en-US" sz="1800" dirty="0"/>
              <a:t>并且</a:t>
            </a:r>
            <a:r>
              <a:rPr lang="en-US" altLang="zh-CN" sz="1800" dirty="0"/>
              <a:t>GET</a:t>
            </a:r>
            <a:r>
              <a:rPr lang="zh-CN" altLang="en-US" sz="1800" dirty="0"/>
              <a:t>请求可以被缓存</a:t>
            </a:r>
            <a:r>
              <a:rPr lang="en-US" altLang="zh-CN" sz="1800" dirty="0"/>
              <a:t>.</a:t>
            </a:r>
            <a:r>
              <a:rPr lang="zh-CN" altLang="en-US" sz="1800" dirty="0"/>
              <a:t/>
            </a:r>
            <a:br>
              <a:rPr lang="zh-CN" altLang="en-US" sz="1800" dirty="0"/>
            </a:br>
            <a:r>
              <a:rPr lang="zh-CN" altLang="en-US" sz="1800" dirty="0"/>
              <a:t>注意</a:t>
            </a:r>
            <a:r>
              <a:rPr lang="en-US" altLang="zh-CN" sz="1800" dirty="0"/>
              <a:t>:GET</a:t>
            </a:r>
            <a:r>
              <a:rPr lang="zh-CN" altLang="en-US" sz="1800" dirty="0"/>
              <a:t>的长度是有限制的</a:t>
            </a:r>
            <a:r>
              <a:rPr lang="en-US" altLang="zh-CN" sz="1800" dirty="0"/>
              <a:t>,</a:t>
            </a:r>
            <a:r>
              <a:rPr lang="zh-CN" altLang="en-US" sz="1800" dirty="0"/>
              <a:t>不同的浏览器有不同的长度限制</a:t>
            </a:r>
            <a:r>
              <a:rPr lang="en-US" altLang="zh-CN" sz="1800" dirty="0"/>
              <a:t>,</a:t>
            </a:r>
            <a:r>
              <a:rPr lang="zh-CN" altLang="en-US" sz="1800" dirty="0"/>
              <a:t>一般在</a:t>
            </a:r>
            <a:r>
              <a:rPr lang="en-US" altLang="zh-CN" sz="1800" dirty="0"/>
              <a:t>2~8K</a:t>
            </a:r>
            <a:r>
              <a:rPr lang="zh-CN" altLang="en-US" sz="1800" dirty="0"/>
              <a:t>之间</a:t>
            </a:r>
            <a:r>
              <a:rPr lang="en-US" altLang="zh-CN" sz="1800" dirty="0" smtClean="0"/>
              <a:t>;</a:t>
            </a:r>
          </a:p>
          <a:p>
            <a:pPr algn="l"/>
            <a:endParaRPr lang="en-US" sz="1800" dirty="0"/>
          </a:p>
          <a:p>
            <a:pPr algn="l"/>
            <a:r>
              <a:rPr lang="en-US" altLang="zh-CN" sz="1800" dirty="0"/>
              <a:t>POST</a:t>
            </a:r>
            <a:r>
              <a:rPr lang="zh-CN" altLang="en-US" sz="1800" dirty="0"/>
              <a:t>的本质是向服务器发送数据</a:t>
            </a:r>
            <a:r>
              <a:rPr lang="en-US" altLang="zh-CN" sz="1800" dirty="0"/>
              <a:t>,</a:t>
            </a:r>
            <a:r>
              <a:rPr lang="zh-CN" altLang="en-US" sz="1800" dirty="0"/>
              <a:t>也可以获得服务器处理之后的结果</a:t>
            </a:r>
            <a:r>
              <a:rPr lang="en-US" altLang="zh-CN" sz="1800" dirty="0"/>
              <a:t>,</a:t>
            </a:r>
            <a:r>
              <a:rPr lang="zh-CN" altLang="en-US" sz="1800" dirty="0"/>
              <a:t>效率不如</a:t>
            </a:r>
            <a:r>
              <a:rPr lang="en-US" altLang="zh-CN" sz="1800" dirty="0"/>
              <a:t>GET.POST</a:t>
            </a:r>
            <a:r>
              <a:rPr lang="zh-CN" altLang="en-US" sz="1800" dirty="0"/>
              <a:t>请求不可以被缓存</a:t>
            </a:r>
            <a:r>
              <a:rPr lang="en-US" altLang="zh-CN" sz="1800" dirty="0"/>
              <a:t>,</a:t>
            </a:r>
            <a:r>
              <a:rPr lang="zh-CN" altLang="en-US" sz="1800" dirty="0"/>
              <a:t>每次刷新之后都需要重新提交表单</a:t>
            </a:r>
            <a:r>
              <a:rPr lang="en-US" altLang="zh-CN" sz="1800" dirty="0"/>
              <a:t>.</a:t>
            </a:r>
            <a:r>
              <a:rPr lang="zh-CN" altLang="en-US" sz="1800" dirty="0"/>
              <a:t/>
            </a:r>
            <a:br>
              <a:rPr lang="zh-CN" altLang="en-US" sz="1800" dirty="0"/>
            </a:br>
            <a:r>
              <a:rPr lang="zh-CN" altLang="en-US" sz="1800" dirty="0"/>
              <a:t>发送给服务器的参数全部放在</a:t>
            </a:r>
            <a:r>
              <a:rPr lang="en-US" altLang="zh-CN" sz="1800" dirty="0"/>
              <a:t>'</a:t>
            </a:r>
            <a:r>
              <a:rPr lang="zh-CN" altLang="en-US" sz="1800" dirty="0"/>
              <a:t>请求体</a:t>
            </a:r>
            <a:r>
              <a:rPr lang="en-US" altLang="zh-CN" sz="1800" dirty="0"/>
              <a:t>'</a:t>
            </a:r>
            <a:r>
              <a:rPr lang="zh-CN" altLang="en-US" sz="1800" dirty="0"/>
              <a:t>中</a:t>
            </a:r>
            <a:r>
              <a:rPr lang="en-US" altLang="zh-CN" sz="1800" dirty="0"/>
              <a:t>;</a:t>
            </a:r>
            <a:r>
              <a:rPr lang="zh-CN" altLang="en-US" sz="1800" dirty="0"/>
              <a:t/>
            </a:r>
            <a:br>
              <a:rPr lang="zh-CN" altLang="en-US" sz="1800" dirty="0"/>
            </a:br>
            <a:r>
              <a:rPr lang="zh-CN" altLang="en-US" sz="1800" dirty="0"/>
              <a:t>理论上</a:t>
            </a:r>
            <a:r>
              <a:rPr lang="en-US" altLang="zh-CN" sz="1800" dirty="0"/>
              <a:t>,POST</a:t>
            </a:r>
            <a:r>
              <a:rPr lang="zh-CN" altLang="en-US" sz="1800" dirty="0"/>
              <a:t>传递的数据量没有限制</a:t>
            </a:r>
            <a:r>
              <a:rPr lang="en-US" altLang="zh-CN" sz="1800" dirty="0"/>
              <a:t>.</a:t>
            </a:r>
            <a:r>
              <a:rPr lang="zh-CN" altLang="en-US" sz="1800" dirty="0"/>
              <a:t/>
            </a:r>
            <a:br>
              <a:rPr lang="zh-CN" altLang="en-US" sz="1800" dirty="0"/>
            </a:br>
            <a:r>
              <a:rPr lang="zh-CN" altLang="en-US" sz="1800" dirty="0"/>
              <a:t>注意</a:t>
            </a:r>
            <a:r>
              <a:rPr lang="en-US" altLang="zh-CN" sz="1800" dirty="0"/>
              <a:t>:</a:t>
            </a:r>
            <a:r>
              <a:rPr lang="zh-CN" altLang="en-US" sz="1800" dirty="0"/>
              <a:t>所有涉及到用户隐私的数据</a:t>
            </a:r>
            <a:r>
              <a:rPr lang="en-US" altLang="zh-CN" sz="1800" dirty="0"/>
              <a:t>(</a:t>
            </a:r>
            <a:r>
              <a:rPr lang="zh-CN" altLang="en-US" sz="1800" dirty="0"/>
              <a:t>密码</a:t>
            </a:r>
            <a:r>
              <a:rPr lang="en-US" altLang="zh-CN" sz="1800" dirty="0"/>
              <a:t>/</a:t>
            </a:r>
            <a:r>
              <a:rPr lang="zh-CN" altLang="en-US" sz="1800" dirty="0"/>
              <a:t>银行卡号等</a:t>
            </a:r>
            <a:r>
              <a:rPr lang="en-US" altLang="zh-CN" sz="1800" dirty="0"/>
              <a:t>...)</a:t>
            </a:r>
            <a:r>
              <a:rPr lang="zh-CN" altLang="en-US" sz="1800" dirty="0"/>
              <a:t>都要用</a:t>
            </a:r>
            <a:r>
              <a:rPr lang="en-US" altLang="zh-CN" sz="1800" dirty="0"/>
              <a:t>POST</a:t>
            </a:r>
            <a:r>
              <a:rPr lang="zh-CN" altLang="en-US" sz="1800" dirty="0"/>
              <a:t>的方式传递</a:t>
            </a:r>
            <a:r>
              <a:rPr lang="en-US" altLang="zh-CN" sz="1800" dirty="0"/>
              <a:t>.</a:t>
            </a:r>
            <a:endParaRPr lang="en-CA" sz="1800" dirty="0"/>
          </a:p>
        </p:txBody>
      </p:sp>
    </p:spTree>
    <p:extLst>
      <p:ext uri="{BB962C8B-B14F-4D97-AF65-F5344CB8AC3E}">
        <p14:creationId xmlns:p14="http://schemas.microsoft.com/office/powerpoint/2010/main" val="2569447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在一个网络中。传输数据需要面临三个问题</a:t>
            </a:r>
            <a:r>
              <a:rPr lang="en-US" altLang="zh-CN" sz="1800" dirty="0"/>
              <a:t>:</a:t>
            </a:r>
          </a:p>
          <a:p>
            <a:pPr algn="l"/>
            <a:endParaRPr lang="en-US" altLang="zh-CN" sz="1800" dirty="0"/>
          </a:p>
          <a:p>
            <a:pPr algn="l"/>
            <a:r>
              <a:rPr lang="en-US" altLang="zh-CN" sz="1800" dirty="0"/>
              <a:t>1.</a:t>
            </a:r>
            <a:r>
              <a:rPr lang="zh-CN" altLang="en-US" sz="1800" dirty="0"/>
              <a:t>客户端如何知道所求内容的位置？</a:t>
            </a:r>
          </a:p>
          <a:p>
            <a:pPr algn="l"/>
            <a:endParaRPr lang="zh-CN" altLang="en-US" sz="1800" dirty="0"/>
          </a:p>
          <a:p>
            <a:pPr algn="l"/>
            <a:r>
              <a:rPr lang="en-US" altLang="zh-CN" sz="1800" dirty="0"/>
              <a:t>2.</a:t>
            </a:r>
            <a:r>
              <a:rPr lang="zh-CN" altLang="en-US" sz="1800" dirty="0"/>
              <a:t>当客户端知道所求内容的位置后，如何获取所求内容？</a:t>
            </a:r>
          </a:p>
          <a:p>
            <a:pPr algn="l"/>
            <a:endParaRPr lang="zh-CN" altLang="en-US" sz="1800" dirty="0"/>
          </a:p>
          <a:p>
            <a:pPr algn="l"/>
            <a:r>
              <a:rPr lang="en-US" altLang="zh-CN" sz="1800" dirty="0"/>
              <a:t>3.</a:t>
            </a:r>
            <a:r>
              <a:rPr lang="zh-CN" altLang="en-US" sz="1800" dirty="0"/>
              <a:t>所求内容以何种形式组织以便被客户端所识别？</a:t>
            </a:r>
          </a:p>
          <a:p>
            <a:pPr algn="l"/>
            <a:endParaRPr lang="zh-CN" altLang="en-US" sz="1800" dirty="0"/>
          </a:p>
          <a:p>
            <a:pPr algn="l"/>
            <a:r>
              <a:rPr lang="zh-CN" altLang="en-US" sz="1800" dirty="0"/>
              <a:t>对于</a:t>
            </a:r>
            <a:r>
              <a:rPr lang="en-US" altLang="zh-CN" sz="1800" dirty="0"/>
              <a:t>WEB</a:t>
            </a:r>
            <a:r>
              <a:rPr lang="zh-CN" altLang="en-US" sz="1800" dirty="0"/>
              <a:t>来说，回答上面三种问题分别采用三种不同的技术，分别为</a:t>
            </a:r>
            <a:r>
              <a:rPr lang="en-US" altLang="zh-CN" sz="1800" dirty="0"/>
              <a:t>:</a:t>
            </a:r>
            <a:r>
              <a:rPr lang="zh-CN" altLang="en-US" sz="1800" dirty="0"/>
              <a:t>统一资源定位符</a:t>
            </a:r>
            <a:r>
              <a:rPr lang="en-US" altLang="zh-CN" sz="1800" dirty="0"/>
              <a:t>(URIs),</a:t>
            </a:r>
            <a:r>
              <a:rPr lang="zh-CN" altLang="en-US" sz="1800" dirty="0"/>
              <a:t>超文本传输协议</a:t>
            </a:r>
            <a:r>
              <a:rPr lang="en-US" altLang="zh-CN" sz="1800" dirty="0"/>
              <a:t>(HTTP)</a:t>
            </a:r>
            <a:r>
              <a:rPr lang="zh-CN" altLang="en-US" sz="1800" dirty="0"/>
              <a:t>和超文本标记语言</a:t>
            </a:r>
            <a:r>
              <a:rPr lang="en-US" altLang="zh-CN" sz="1800" dirty="0"/>
              <a:t>(HTML)</a:t>
            </a:r>
            <a:r>
              <a:rPr lang="zh-CN" altLang="en-US" sz="1800" dirty="0"/>
              <a:t>。</a:t>
            </a:r>
            <a:endParaRPr lang="en-CA" sz="1800" dirty="0"/>
          </a:p>
        </p:txBody>
      </p:sp>
    </p:spTree>
    <p:extLst>
      <p:ext uri="{BB962C8B-B14F-4D97-AF65-F5344CB8AC3E}">
        <p14:creationId xmlns:p14="http://schemas.microsoft.com/office/powerpoint/2010/main" val="1635634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学习</a:t>
            </a:r>
            <a:r>
              <a:rPr lang="en-US" altLang="zh-CN" sz="1800" dirty="0"/>
              <a:t>web</a:t>
            </a:r>
            <a:r>
              <a:rPr lang="zh-CN" altLang="en-US" sz="1800" dirty="0"/>
              <a:t>前端开发基础技术需要掌握：</a:t>
            </a:r>
            <a:r>
              <a:rPr lang="en-US" altLang="zh-CN" sz="1800" dirty="0"/>
              <a:t>HTML</a:t>
            </a:r>
            <a:r>
              <a:rPr lang="zh-CN" altLang="en-US" sz="1800" dirty="0"/>
              <a:t>、</a:t>
            </a:r>
            <a:r>
              <a:rPr lang="en-US" altLang="zh-CN" sz="1800" dirty="0"/>
              <a:t>CSS</a:t>
            </a:r>
            <a:r>
              <a:rPr lang="zh-CN" altLang="en-US" sz="1800" dirty="0"/>
              <a:t>、</a:t>
            </a:r>
            <a:r>
              <a:rPr lang="en-US" altLang="zh-CN" sz="1800" dirty="0"/>
              <a:t>JavaScript</a:t>
            </a:r>
            <a:r>
              <a:rPr lang="zh-CN" altLang="en-US" sz="1800" dirty="0"/>
              <a:t>语言</a:t>
            </a:r>
            <a:r>
              <a:rPr lang="zh-CN" altLang="en-US" sz="1800" dirty="0" smtClean="0"/>
              <a:t>。</a:t>
            </a:r>
            <a:endParaRPr lang="en-US" altLang="zh-CN" sz="1800" dirty="0" smtClean="0"/>
          </a:p>
          <a:p>
            <a:pPr algn="l"/>
            <a:r>
              <a:rPr lang="en-US" altLang="zh-CN" sz="1800" dirty="0" smtClean="0"/>
              <a:t>1</a:t>
            </a:r>
            <a:r>
              <a:rPr lang="en-US" altLang="zh-CN" sz="1800" dirty="0"/>
              <a:t>. HTML</a:t>
            </a:r>
            <a:r>
              <a:rPr lang="zh-CN" altLang="en-US" sz="1800" dirty="0"/>
              <a:t>是网页内容的载体。内容就是网页制作者放在页面上想要让用户浏览的信息，可以包含文字、图片、视频等。</a:t>
            </a:r>
          </a:p>
          <a:p>
            <a:pPr algn="l"/>
            <a:r>
              <a:rPr lang="en-US" altLang="zh-CN" sz="1800" dirty="0"/>
              <a:t>2. CSS</a:t>
            </a:r>
            <a:r>
              <a:rPr lang="zh-CN" altLang="en-US" sz="1800" dirty="0"/>
              <a:t>样式是表现</a:t>
            </a:r>
            <a:r>
              <a:rPr lang="en-US" altLang="zh-CN" sz="1800" dirty="0"/>
              <a:t>(</a:t>
            </a:r>
            <a:r>
              <a:rPr lang="zh-CN" altLang="en-US" sz="1800" dirty="0"/>
              <a:t>外观控制</a:t>
            </a:r>
            <a:r>
              <a:rPr lang="en-US" altLang="zh-CN" sz="1800" dirty="0"/>
              <a:t>)</a:t>
            </a:r>
            <a:r>
              <a:rPr lang="zh-CN" altLang="en-US" sz="1800" dirty="0"/>
              <a:t>。就像网页的外衣。比如，标题字体、颜色变化，或为标题加入背景图片、边框等。所有这些用来改变内容外观的东西称之为表现。</a:t>
            </a:r>
          </a:p>
          <a:p>
            <a:pPr algn="l"/>
            <a:r>
              <a:rPr lang="en-US" altLang="zh-CN" sz="1800" dirty="0"/>
              <a:t>3. JavaScript</a:t>
            </a:r>
            <a:r>
              <a:rPr lang="zh-CN" altLang="en-US" sz="1800" dirty="0"/>
              <a:t>是用来实现网页上的特效效果。如：鼠标滑过弹出下拉菜单。或鼠标滑过表格的背景颜色改变。还有焦点新闻（新闻图片）的轮换。可以这么理解，有动画的，有交互的一般都是用</a:t>
            </a:r>
            <a:r>
              <a:rPr lang="en-US" altLang="zh-CN" sz="1800" dirty="0"/>
              <a:t>JavaScript</a:t>
            </a:r>
            <a:r>
              <a:rPr lang="zh-CN" altLang="en-US" sz="1800" dirty="0"/>
              <a:t>来实现的。</a:t>
            </a:r>
            <a:endParaRPr lang="en-CA" sz="1800" dirty="0"/>
          </a:p>
        </p:txBody>
      </p:sp>
    </p:spTree>
    <p:extLst>
      <p:ext uri="{BB962C8B-B14F-4D97-AF65-F5344CB8AC3E}">
        <p14:creationId xmlns:p14="http://schemas.microsoft.com/office/powerpoint/2010/main" val="118633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文件是什么？</a:t>
            </a:r>
          </a:p>
          <a:p>
            <a:pPr algn="l"/>
            <a:r>
              <a:rPr lang="en-US" altLang="zh-CN" sz="1800" dirty="0"/>
              <a:t>HTML</a:t>
            </a:r>
            <a:r>
              <a:rPr lang="zh-CN" altLang="en-US" sz="1800" dirty="0"/>
              <a:t>表示超文本标记语言（</a:t>
            </a:r>
            <a:r>
              <a:rPr lang="en-US" altLang="zh-CN" sz="1800" dirty="0"/>
              <a:t>Hyper Text Markup Language</a:t>
            </a:r>
            <a:r>
              <a:rPr lang="zh-CN" altLang="en-US" sz="1800" dirty="0"/>
              <a:t>）。</a:t>
            </a:r>
          </a:p>
          <a:p>
            <a:pPr algn="l"/>
            <a:r>
              <a:rPr lang="en-US" altLang="zh-CN" sz="1800" dirty="0"/>
              <a:t>HTML</a:t>
            </a:r>
            <a:r>
              <a:rPr lang="zh-CN" altLang="en-US" sz="1800" dirty="0"/>
              <a:t>文件是一个包含标记的文本文件。</a:t>
            </a:r>
          </a:p>
          <a:p>
            <a:pPr algn="l"/>
            <a:r>
              <a:rPr lang="zh-CN" altLang="en-US" sz="1800" dirty="0"/>
              <a:t>这些标记保速浏览器怎样显示这个页面。</a:t>
            </a:r>
          </a:p>
          <a:p>
            <a:pPr algn="l"/>
            <a:r>
              <a:rPr lang="en-US" altLang="zh-CN" sz="1800" dirty="0"/>
              <a:t>HTML</a:t>
            </a:r>
            <a:r>
              <a:rPr lang="zh-CN" altLang="en-US" sz="1800" dirty="0"/>
              <a:t>文件必须有</a:t>
            </a:r>
            <a:r>
              <a:rPr lang="en-US" altLang="zh-CN" sz="1800" dirty="0" err="1"/>
              <a:t>htm</a:t>
            </a:r>
            <a:r>
              <a:rPr lang="zh-CN" altLang="en-US" sz="1800" dirty="0"/>
              <a:t>或者</a:t>
            </a:r>
            <a:r>
              <a:rPr lang="en-US" altLang="zh-CN" sz="1800" dirty="0"/>
              <a:t>html</a:t>
            </a:r>
            <a:r>
              <a:rPr lang="zh-CN" altLang="en-US" sz="1800" dirty="0"/>
              <a:t>扩展名。</a:t>
            </a:r>
          </a:p>
          <a:p>
            <a:pPr algn="l"/>
            <a:r>
              <a:rPr lang="en-US" altLang="zh-CN" sz="1800" dirty="0"/>
              <a:t>HTML</a:t>
            </a:r>
            <a:r>
              <a:rPr lang="zh-CN" altLang="en-US" sz="1800" dirty="0"/>
              <a:t>文件可以用一个简单的文本编辑器创建</a:t>
            </a:r>
            <a:r>
              <a:rPr lang="zh-CN" altLang="en-US" sz="1800" dirty="0" smtClean="0"/>
              <a:t>。</a:t>
            </a:r>
            <a:endParaRPr lang="en-US" altLang="zh-CN" sz="1800" dirty="0" smtClean="0"/>
          </a:p>
          <a:p>
            <a:pPr algn="l"/>
            <a:endParaRPr lang="en-US" altLang="zh-CN" sz="1800" dirty="0"/>
          </a:p>
          <a:p>
            <a:pPr algn="l"/>
            <a:r>
              <a:rPr lang="en-US" altLang="zh-CN" sz="1800" dirty="0"/>
              <a:t>HTML</a:t>
            </a:r>
            <a:r>
              <a:rPr lang="zh-CN" altLang="en-US" sz="1800" dirty="0"/>
              <a:t>是用于创建网页的语言。我们通过使用</a:t>
            </a:r>
            <a:r>
              <a:rPr lang="en-US" altLang="zh-CN" sz="1800" dirty="0"/>
              <a:t>HTML</a:t>
            </a:r>
            <a:r>
              <a:rPr lang="zh-CN" altLang="en-US" sz="1800" dirty="0"/>
              <a:t>标记标签创建</a:t>
            </a:r>
            <a:r>
              <a:rPr lang="en-US" altLang="zh-CN" sz="1800" dirty="0"/>
              <a:t>html</a:t>
            </a:r>
            <a:r>
              <a:rPr lang="zh-CN" altLang="en-US" sz="1800" dirty="0"/>
              <a:t>文档来创建网页。</a:t>
            </a:r>
            <a:r>
              <a:rPr lang="en-US" altLang="zh-CN" sz="1800" dirty="0"/>
              <a:t>HTML</a:t>
            </a:r>
            <a:r>
              <a:rPr lang="zh-CN" altLang="en-US" sz="1800" dirty="0"/>
              <a:t>代表超文本标记语言。</a:t>
            </a:r>
            <a:r>
              <a:rPr lang="en-US" altLang="zh-CN" sz="1800" dirty="0"/>
              <a:t>HTML</a:t>
            </a:r>
            <a:r>
              <a:rPr lang="zh-CN" altLang="en-US" sz="1800" dirty="0"/>
              <a:t>是一种标记语言，它具有标记标签的集合</a:t>
            </a:r>
            <a:r>
              <a:rPr lang="zh-CN" altLang="en-US" sz="1800" dirty="0" smtClean="0"/>
              <a:t>。</a:t>
            </a:r>
            <a:endParaRPr lang="en-US" altLang="zh-CN" sz="1800" dirty="0" smtClean="0"/>
          </a:p>
          <a:p>
            <a:pPr algn="l"/>
            <a:r>
              <a:rPr lang="en-US" altLang="zh-CN" sz="1800" dirty="0"/>
              <a:t>HTML(</a:t>
            </a:r>
            <a:r>
              <a:rPr lang="en-US" altLang="zh-CN" sz="1800" dirty="0" err="1"/>
              <a:t>HyperText</a:t>
            </a:r>
            <a:r>
              <a:rPr lang="en-US" altLang="zh-CN" sz="1800" dirty="0"/>
              <a:t> </a:t>
            </a:r>
            <a:r>
              <a:rPr lang="en-US" altLang="zh-CN" sz="1800" dirty="0" err="1"/>
              <a:t>MarkUp</a:t>
            </a:r>
            <a:r>
              <a:rPr lang="en-US" altLang="zh-CN" sz="1800" dirty="0"/>
              <a:t> Language)</a:t>
            </a:r>
            <a:r>
              <a:rPr lang="zh-CN" altLang="en-US" sz="1800" dirty="0"/>
              <a:t>超文本标记语言</a:t>
            </a:r>
            <a:r>
              <a:rPr lang="en-US" altLang="zh-CN" sz="1800" dirty="0"/>
              <a:t>,</a:t>
            </a:r>
            <a:r>
              <a:rPr lang="zh-CN" altLang="en-US" sz="1800" dirty="0"/>
              <a:t>通过使用标记来描述文档结构和表现形式的一种语言</a:t>
            </a:r>
            <a:r>
              <a:rPr lang="en-US" altLang="zh-CN" sz="1800" dirty="0"/>
              <a:t>,</a:t>
            </a:r>
            <a:r>
              <a:rPr lang="zh-CN" altLang="en-US" sz="1800" dirty="0"/>
              <a:t>由浏览器进行解析</a:t>
            </a:r>
            <a:r>
              <a:rPr lang="en-US" altLang="zh-CN" sz="1800" dirty="0"/>
              <a:t>,</a:t>
            </a:r>
            <a:r>
              <a:rPr lang="zh-CN" altLang="en-US" sz="1800" dirty="0"/>
              <a:t>然后把结果显示在网页上</a:t>
            </a:r>
            <a:r>
              <a:rPr lang="en-US" altLang="zh-CN" sz="1800" dirty="0"/>
              <a:t>. </a:t>
            </a:r>
            <a:r>
              <a:rPr lang="zh-CN" altLang="en-US" sz="1800" dirty="0"/>
              <a:t>它是网页构成的基础</a:t>
            </a:r>
            <a:r>
              <a:rPr lang="en-US" altLang="zh-CN" sz="1800" dirty="0"/>
              <a:t>,</a:t>
            </a:r>
            <a:r>
              <a:rPr lang="zh-CN" altLang="en-US" sz="1800" dirty="0"/>
              <a:t>你见到的所有网页都离不开</a:t>
            </a:r>
            <a:r>
              <a:rPr lang="en-US" altLang="zh-CN" sz="1800" dirty="0"/>
              <a:t>HTML,</a:t>
            </a:r>
            <a:r>
              <a:rPr lang="zh-CN" altLang="en-US" sz="1800" dirty="0"/>
              <a:t>所以学习</a:t>
            </a:r>
            <a:r>
              <a:rPr lang="en-US" altLang="zh-CN" sz="1800" dirty="0"/>
              <a:t>HTML</a:t>
            </a:r>
            <a:r>
              <a:rPr lang="zh-CN" altLang="en-US" sz="1800" dirty="0"/>
              <a:t>是基础中的基础</a:t>
            </a:r>
            <a:r>
              <a:rPr lang="en-US" altLang="zh-CN" sz="1800" dirty="0"/>
              <a:t>.</a:t>
            </a:r>
          </a:p>
          <a:p>
            <a:pPr algn="l"/>
            <a:r>
              <a:rPr lang="en-US" altLang="zh-CN" sz="1800" dirty="0" smtClean="0"/>
              <a:t>HTML</a:t>
            </a:r>
            <a:r>
              <a:rPr lang="zh-CN" altLang="en-US" sz="1800" dirty="0"/>
              <a:t>标签是由尖括号（如</a:t>
            </a:r>
            <a:r>
              <a:rPr lang="en-US" altLang="zh-CN" sz="1800" dirty="0"/>
              <a:t>&lt;html&gt;</a:t>
            </a:r>
            <a:r>
              <a:rPr lang="zh-CN" altLang="en-US" sz="1800" dirty="0"/>
              <a:t>， </a:t>
            </a:r>
            <a:r>
              <a:rPr lang="en-US" altLang="zh-CN" sz="1800" dirty="0"/>
              <a:t>&lt;body&gt;)</a:t>
            </a:r>
            <a:r>
              <a:rPr lang="zh-CN" altLang="en-US" sz="1800" dirty="0"/>
              <a:t>包围的字词。标签通常成对出现，例如</a:t>
            </a:r>
            <a:r>
              <a:rPr lang="en-US" altLang="zh-CN" sz="1800" dirty="0"/>
              <a:t>&lt;html&gt;</a:t>
            </a:r>
            <a:r>
              <a:rPr lang="zh-CN" altLang="en-US" sz="1800" dirty="0"/>
              <a:t>和</a:t>
            </a:r>
            <a:r>
              <a:rPr lang="en-US" altLang="zh-CN" sz="1800" dirty="0"/>
              <a:t>&lt;/html&gt;</a:t>
            </a:r>
            <a:r>
              <a:rPr lang="zh-CN" altLang="en-US" sz="1800" dirty="0"/>
              <a:t>。</a:t>
            </a:r>
          </a:p>
          <a:p>
            <a:pPr algn="l"/>
            <a:r>
              <a:rPr lang="zh-CN" altLang="en-US" sz="1800" dirty="0"/>
              <a:t>一对中的第一个标签是开始标签</a:t>
            </a:r>
            <a:r>
              <a:rPr lang="en-US" altLang="zh-CN" sz="1800" dirty="0"/>
              <a:t>;</a:t>
            </a:r>
            <a:r>
              <a:rPr lang="zh-CN" altLang="en-US" sz="1800" dirty="0"/>
              <a:t>第二个标签是结束标签。在上面的示例中，</a:t>
            </a:r>
            <a:r>
              <a:rPr lang="en-US" altLang="zh-CN" sz="1800" dirty="0"/>
              <a:t>&lt;html&gt;</a:t>
            </a:r>
            <a:r>
              <a:rPr lang="zh-CN" altLang="en-US" sz="1800" dirty="0"/>
              <a:t>是开始标签，而</a:t>
            </a:r>
            <a:r>
              <a:rPr lang="en-US" altLang="zh-CN" sz="1800" dirty="0"/>
              <a:t>&lt;/html&gt;</a:t>
            </a:r>
            <a:r>
              <a:rPr lang="zh-CN" altLang="en-US" sz="1800" dirty="0"/>
              <a:t>是结束标签。</a:t>
            </a:r>
          </a:p>
          <a:p>
            <a:pPr algn="l"/>
            <a:r>
              <a:rPr lang="zh-CN" altLang="en-US" sz="1800" dirty="0"/>
              <a:t>我们还可以将开始标签称为起始标签，结束标签称为闭合标签。</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337048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 </a:t>
            </a:r>
            <a:r>
              <a:rPr lang="zh-CN" altLang="en-US" sz="1800" dirty="0"/>
              <a:t>是由各种各样的标签组成，学习 </a:t>
            </a:r>
            <a:r>
              <a:rPr lang="en-US" altLang="zh-CN" sz="1800" dirty="0"/>
              <a:t>HTML</a:t>
            </a:r>
            <a:r>
              <a:rPr lang="zh-CN" altLang="en-US" sz="1800" dirty="0"/>
              <a:t>就是学习使用这些标签。</a:t>
            </a:r>
            <a:endParaRPr lang="en-CA" sz="1800" dirty="0"/>
          </a:p>
        </p:txBody>
      </p:sp>
      <p:pic>
        <p:nvPicPr>
          <p:cNvPr id="2050" name="Picture 2" descr="http://www.adminwang.com/uploads/images/2014/06/140362452538708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670" y="1204912"/>
            <a:ext cx="9770477" cy="459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34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标签是</a:t>
            </a:r>
            <a:r>
              <a:rPr lang="en-US" altLang="zh-CN" sz="1800" dirty="0"/>
              <a:t>HTML</a:t>
            </a:r>
            <a:r>
              <a:rPr lang="zh-CN" altLang="en-US" sz="1800" dirty="0"/>
              <a:t>文档的基本元素</a:t>
            </a:r>
            <a:r>
              <a:rPr lang="en-US" altLang="zh-CN" sz="1800" dirty="0"/>
              <a:t>,</a:t>
            </a:r>
            <a:r>
              <a:rPr lang="zh-CN" altLang="en-US" sz="1800" dirty="0"/>
              <a:t>它一般是成对出现的</a:t>
            </a:r>
            <a:r>
              <a:rPr lang="en-US" altLang="zh-CN" sz="1800" dirty="0"/>
              <a:t>,</a:t>
            </a:r>
            <a:r>
              <a:rPr lang="zh-CN" altLang="en-US" sz="1800" dirty="0"/>
              <a:t>即有开始标签和对应的结束标签构成</a:t>
            </a:r>
            <a:r>
              <a:rPr lang="en-US" altLang="zh-CN" sz="1800" dirty="0"/>
              <a:t>. </a:t>
            </a:r>
            <a:r>
              <a:rPr lang="zh-CN" altLang="en-US" sz="1800" dirty="0"/>
              <a:t>如</a:t>
            </a:r>
            <a:r>
              <a:rPr lang="en-US" altLang="zh-CN" sz="1800" dirty="0"/>
              <a:t>&lt;p&gt;&lt;/p&gt; &lt;body&gt;&lt;/body&gt; &lt;head&gt;&lt;/head&gt;</a:t>
            </a:r>
            <a:r>
              <a:rPr lang="zh-CN" altLang="en-US" sz="1800" dirty="0"/>
              <a:t>等</a:t>
            </a:r>
            <a:r>
              <a:rPr lang="en-US" altLang="zh-CN" sz="1800" dirty="0"/>
              <a:t>,</a:t>
            </a:r>
            <a:r>
              <a:rPr lang="zh-CN" altLang="en-US" sz="1800" dirty="0"/>
              <a:t>但有些是特殊的单标签</a:t>
            </a:r>
            <a:r>
              <a:rPr lang="en-US" altLang="zh-CN" sz="1800" dirty="0"/>
              <a:t>,</a:t>
            </a:r>
            <a:r>
              <a:rPr lang="zh-CN" altLang="en-US" sz="1800" dirty="0"/>
              <a:t>如</a:t>
            </a:r>
            <a:r>
              <a:rPr lang="en-US" altLang="zh-CN" sz="1800" dirty="0"/>
              <a:t>&lt;</a:t>
            </a:r>
            <a:r>
              <a:rPr lang="en-US" altLang="zh-CN" sz="1800" dirty="0" err="1"/>
              <a:t>br</a:t>
            </a:r>
            <a:r>
              <a:rPr lang="en-US" altLang="zh-CN" sz="1800" dirty="0"/>
              <a:t> /&gt; &lt;</a:t>
            </a:r>
            <a:r>
              <a:rPr lang="en-US" altLang="zh-CN" sz="1800" dirty="0" err="1"/>
              <a:t>hr</a:t>
            </a:r>
            <a:r>
              <a:rPr lang="en-US" altLang="zh-CN" sz="1800" dirty="0"/>
              <a:t> /&gt;</a:t>
            </a:r>
            <a:r>
              <a:rPr lang="zh-CN" altLang="en-US" sz="1800" dirty="0"/>
              <a:t>等</a:t>
            </a:r>
            <a:r>
              <a:rPr lang="en-US" altLang="zh-CN" sz="1800" dirty="0"/>
              <a:t>. Html </a:t>
            </a:r>
            <a:r>
              <a:rPr lang="en-US" altLang="zh-CN" sz="1800" dirty="0" err="1"/>
              <a:t>HTML</a:t>
            </a:r>
            <a:r>
              <a:rPr lang="zh-CN" altLang="en-US" sz="1800" dirty="0"/>
              <a:t>语言是弱类型语言</a:t>
            </a:r>
            <a:r>
              <a:rPr lang="en-US" altLang="zh-CN" sz="1800" dirty="0"/>
              <a:t>,</a:t>
            </a:r>
            <a:r>
              <a:rPr lang="zh-CN" altLang="en-US" sz="1800" dirty="0"/>
              <a:t>标签不区分大小写</a:t>
            </a:r>
            <a:r>
              <a:rPr lang="en-US" altLang="zh-CN" sz="1800" dirty="0"/>
              <a:t>&lt;P&gt;</a:t>
            </a:r>
            <a:r>
              <a:rPr lang="zh-CN" altLang="en-US" sz="1800" dirty="0"/>
              <a:t>和</a:t>
            </a:r>
            <a:r>
              <a:rPr lang="en-US" altLang="zh-CN" sz="1800" dirty="0"/>
              <a:t>&lt;p&gt;</a:t>
            </a:r>
            <a:r>
              <a:rPr lang="zh-CN" altLang="en-US" sz="1800" dirty="0"/>
              <a:t>显示结果是相同的</a:t>
            </a:r>
            <a:r>
              <a:rPr lang="en-US" altLang="zh-CN" sz="1800" dirty="0"/>
              <a:t>,</a:t>
            </a:r>
            <a:r>
              <a:rPr lang="zh-CN" altLang="en-US" sz="1800" dirty="0"/>
              <a:t>不过标准推荐使用小写</a:t>
            </a:r>
            <a:r>
              <a:rPr lang="en-US" altLang="zh-CN" sz="1800" dirty="0"/>
              <a:t>.</a:t>
            </a:r>
          </a:p>
          <a:p>
            <a:pPr algn="l"/>
            <a:r>
              <a:rPr lang="en-US" altLang="zh-CN" sz="1800" dirty="0"/>
              <a:t>l </a:t>
            </a:r>
            <a:r>
              <a:rPr lang="zh-CN" altLang="en-US" sz="1800" dirty="0"/>
              <a:t>标签是</a:t>
            </a:r>
            <a:r>
              <a:rPr lang="en-US" altLang="zh-CN" sz="1800" dirty="0"/>
              <a:t>HTML</a:t>
            </a:r>
            <a:r>
              <a:rPr lang="zh-CN" altLang="en-US" sz="1800" dirty="0"/>
              <a:t>中最基本单位</a:t>
            </a:r>
            <a:r>
              <a:rPr lang="en-US" altLang="zh-CN" sz="1800" dirty="0"/>
              <a:t>,</a:t>
            </a:r>
            <a:r>
              <a:rPr lang="zh-CN" altLang="en-US" sz="1800" dirty="0"/>
              <a:t>也是最重要组成部分。</a:t>
            </a:r>
          </a:p>
          <a:p>
            <a:pPr algn="l"/>
            <a:r>
              <a:rPr lang="en-US" altLang="zh-CN" sz="1800" dirty="0"/>
              <a:t>l HTML</a:t>
            </a:r>
            <a:r>
              <a:rPr lang="zh-CN" altLang="en-US" sz="1800" dirty="0"/>
              <a:t>标签由开始标签和结束标签组成。</a:t>
            </a:r>
          </a:p>
          <a:p>
            <a:pPr algn="l"/>
            <a:r>
              <a:rPr lang="en-US" altLang="zh-CN" sz="1800" dirty="0"/>
              <a:t>l </a:t>
            </a:r>
            <a:r>
              <a:rPr lang="zh-CN" altLang="en-US" sz="1800" dirty="0"/>
              <a:t>某些</a:t>
            </a:r>
            <a:r>
              <a:rPr lang="en-US" altLang="zh-CN" sz="1800" dirty="0"/>
              <a:t>HTML</a:t>
            </a:r>
            <a:r>
              <a:rPr lang="zh-CN" altLang="en-US" sz="1800" dirty="0"/>
              <a:t>元素没有结束标签，比如  </a:t>
            </a:r>
            <a:r>
              <a:rPr lang="en-US" altLang="zh-CN" sz="1800" dirty="0"/>
              <a:t>&lt;</a:t>
            </a:r>
            <a:r>
              <a:rPr lang="en-US" altLang="zh-CN" sz="1800" dirty="0" err="1"/>
              <a:t>br</a:t>
            </a:r>
            <a:r>
              <a:rPr lang="en-US" altLang="zh-CN" sz="1800" dirty="0"/>
              <a:t> /&gt;</a:t>
            </a:r>
          </a:p>
          <a:p>
            <a:pPr algn="l"/>
            <a:r>
              <a:rPr lang="en-US" altLang="zh-CN" sz="1800" dirty="0"/>
              <a:t>l </a:t>
            </a:r>
            <a:r>
              <a:rPr lang="zh-CN" altLang="en-US" sz="1800" dirty="0"/>
              <a:t>标签是大小写无关的</a:t>
            </a:r>
            <a:r>
              <a:rPr lang="en-US" altLang="zh-CN" sz="1800" dirty="0"/>
              <a:t>,&lt;body&gt;</a:t>
            </a:r>
            <a:r>
              <a:rPr lang="zh-CN" altLang="en-US" sz="1800" dirty="0"/>
              <a:t>跟</a:t>
            </a:r>
            <a:r>
              <a:rPr lang="en-US" altLang="zh-CN" sz="1800" dirty="0"/>
              <a:t>&lt;BODY&gt;</a:t>
            </a:r>
            <a:r>
              <a:rPr lang="zh-CN" altLang="en-US" sz="1800" dirty="0"/>
              <a:t>表示意思是一样的，标准推荐使用小写</a:t>
            </a:r>
            <a:r>
              <a:rPr lang="en-US" altLang="zh-CN" sz="1800" dirty="0"/>
              <a:t>.</a:t>
            </a:r>
          </a:p>
          <a:p>
            <a:pPr algn="l"/>
            <a:r>
              <a:rPr lang="en-US" altLang="zh-CN" sz="1800" dirty="0"/>
              <a:t>l </a:t>
            </a:r>
            <a:r>
              <a:rPr lang="zh-CN" altLang="en-US" sz="1800" dirty="0"/>
              <a:t>所有的标签之间可以嵌套。例：</a:t>
            </a:r>
            <a:r>
              <a:rPr lang="en-US" altLang="zh-CN" sz="1800" dirty="0"/>
              <a:t>&lt;head&gt; &lt;title&gt;</a:t>
            </a:r>
            <a:r>
              <a:rPr lang="zh-CN" altLang="en-US" sz="1800" dirty="0"/>
              <a:t>标签嵌套演示</a:t>
            </a:r>
            <a:r>
              <a:rPr lang="en-US" altLang="zh-CN" sz="1800" dirty="0"/>
              <a:t>&lt;/title&gt;&lt;/head&gt;</a:t>
            </a:r>
            <a:endParaRPr lang="en-CA" sz="1800" dirty="0"/>
          </a:p>
        </p:txBody>
      </p:sp>
    </p:spTree>
    <p:extLst>
      <p:ext uri="{BB962C8B-B14F-4D97-AF65-F5344CB8AC3E}">
        <p14:creationId xmlns:p14="http://schemas.microsoft.com/office/powerpoint/2010/main" val="2928195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&lt;html&gt;</a:t>
            </a:r>
          </a:p>
          <a:p>
            <a:pPr algn="l"/>
            <a:r>
              <a:rPr lang="en-CA" sz="1800" dirty="0"/>
              <a:t>&lt;head&gt;</a:t>
            </a:r>
          </a:p>
          <a:p>
            <a:pPr algn="l"/>
            <a:r>
              <a:rPr lang="en-CA" sz="1800" dirty="0"/>
              <a:t>&lt;title&gt;Title of page&lt;/title&gt;</a:t>
            </a:r>
          </a:p>
          <a:p>
            <a:pPr algn="l"/>
            <a:r>
              <a:rPr lang="en-CA" sz="1800" dirty="0"/>
              <a:t>&lt;/head&gt;</a:t>
            </a:r>
          </a:p>
          <a:p>
            <a:pPr algn="l"/>
            <a:r>
              <a:rPr lang="en-CA" sz="1800" dirty="0"/>
              <a:t>&lt;body&gt;</a:t>
            </a:r>
          </a:p>
          <a:p>
            <a:pPr algn="l"/>
            <a:r>
              <a:rPr lang="en-CA" sz="1800" dirty="0"/>
              <a:t>This is my first homepage. </a:t>
            </a:r>
          </a:p>
          <a:p>
            <a:pPr algn="l"/>
            <a:r>
              <a:rPr lang="en-CA" sz="1800" dirty="0"/>
              <a:t>&lt;b&gt;This text is bold&lt;/b&gt;</a:t>
            </a:r>
          </a:p>
          <a:p>
            <a:pPr algn="l"/>
            <a:r>
              <a:rPr lang="en-CA" sz="1800" dirty="0"/>
              <a:t>&lt;/body&gt;</a:t>
            </a:r>
          </a:p>
          <a:p>
            <a:pPr algn="l"/>
            <a:r>
              <a:rPr lang="en-CA" sz="1800" dirty="0"/>
              <a:t>&lt;/html</a:t>
            </a:r>
            <a:r>
              <a:rPr lang="en-CA" sz="1800" dirty="0" smtClean="0"/>
              <a:t>&gt;</a:t>
            </a:r>
          </a:p>
          <a:p>
            <a:pPr algn="l"/>
            <a:r>
              <a:rPr lang="en-US" altLang="zh-CN" sz="1800" dirty="0"/>
              <a:t>HTML</a:t>
            </a:r>
            <a:r>
              <a:rPr lang="zh-CN" altLang="en-US" sz="1800" dirty="0"/>
              <a:t>文档中，第一个标签是</a:t>
            </a:r>
            <a:r>
              <a:rPr lang="en-US" altLang="zh-CN" sz="1800" dirty="0"/>
              <a:t>&lt;html&gt;</a:t>
            </a:r>
            <a:r>
              <a:rPr lang="zh-CN" altLang="en-US" sz="1800" dirty="0"/>
              <a:t>。这个标签告诉浏览器这是</a:t>
            </a:r>
            <a:r>
              <a:rPr lang="en-US" altLang="zh-CN" sz="1800" dirty="0"/>
              <a:t>HTML</a:t>
            </a:r>
            <a:r>
              <a:rPr lang="zh-CN" altLang="en-US" sz="1800" dirty="0"/>
              <a:t>文档的开始。</a:t>
            </a:r>
            <a:r>
              <a:rPr lang="en-US" altLang="zh-CN" sz="1800" dirty="0"/>
              <a:t>HTML</a:t>
            </a:r>
            <a:r>
              <a:rPr lang="zh-CN" altLang="en-US" sz="1800" dirty="0"/>
              <a:t>文档的最后一个标签是</a:t>
            </a:r>
            <a:r>
              <a:rPr lang="en-US" altLang="zh-CN" sz="1800" dirty="0"/>
              <a:t>&lt;/html&gt;</a:t>
            </a:r>
            <a:r>
              <a:rPr lang="zh-CN" altLang="en-US" sz="1800" dirty="0"/>
              <a:t>，这个标签告诉浏览器这是</a:t>
            </a:r>
            <a:r>
              <a:rPr lang="en-US" altLang="zh-CN" sz="1800" dirty="0"/>
              <a:t>HTML</a:t>
            </a:r>
            <a:r>
              <a:rPr lang="zh-CN" altLang="en-US" sz="1800" dirty="0"/>
              <a:t>文档的终止。</a:t>
            </a:r>
            <a:br>
              <a:rPr lang="zh-CN" altLang="en-US" sz="1800" dirty="0"/>
            </a:br>
            <a:r>
              <a:rPr lang="zh-CN" altLang="en-US" sz="1800" dirty="0"/>
              <a:t/>
            </a:r>
            <a:br>
              <a:rPr lang="zh-CN" altLang="en-US" sz="1800" dirty="0"/>
            </a:br>
            <a:r>
              <a:rPr lang="zh-CN" altLang="en-US" sz="1800" dirty="0"/>
              <a:t>在</a:t>
            </a:r>
            <a:r>
              <a:rPr lang="en-US" altLang="zh-CN" sz="1800" dirty="0"/>
              <a:t>&lt;head&gt;</a:t>
            </a:r>
            <a:r>
              <a:rPr lang="zh-CN" altLang="en-US" sz="1800" dirty="0"/>
              <a:t>和</a:t>
            </a:r>
            <a:r>
              <a:rPr lang="en-US" altLang="zh-CN" sz="1800" dirty="0"/>
              <a:t>&lt;/head&gt;</a:t>
            </a:r>
            <a:r>
              <a:rPr lang="zh-CN" altLang="en-US" sz="1800" dirty="0"/>
              <a:t>标签之间文本的是头信息。在浏览器窗口中，头信息是不被显示的。</a:t>
            </a:r>
            <a:br>
              <a:rPr lang="zh-CN" altLang="en-US" sz="1800" dirty="0"/>
            </a:br>
            <a:r>
              <a:rPr lang="zh-CN" altLang="en-US" sz="1800" dirty="0"/>
              <a:t/>
            </a:r>
            <a:br>
              <a:rPr lang="zh-CN" altLang="en-US" sz="1800" dirty="0"/>
            </a:br>
            <a:r>
              <a:rPr lang="zh-CN" altLang="en-US" sz="1800" dirty="0"/>
              <a:t>在</a:t>
            </a:r>
            <a:r>
              <a:rPr lang="en-US" altLang="zh-CN" sz="1800" dirty="0"/>
              <a:t>&lt;title&gt;</a:t>
            </a:r>
            <a:r>
              <a:rPr lang="zh-CN" altLang="en-US" sz="1800" dirty="0"/>
              <a:t>和</a:t>
            </a:r>
            <a:r>
              <a:rPr lang="en-US" altLang="zh-CN" sz="1800" dirty="0"/>
              <a:t>&lt;/title&gt;</a:t>
            </a:r>
            <a:r>
              <a:rPr lang="zh-CN" altLang="en-US" sz="1800" dirty="0"/>
              <a:t>标签之间的文本是文档标题，它被显示在浏览器窗口的标题栏。</a:t>
            </a:r>
            <a:br>
              <a:rPr lang="zh-CN" altLang="en-US" sz="1800" dirty="0"/>
            </a:br>
            <a:r>
              <a:rPr lang="zh-CN" altLang="en-US" sz="1800" dirty="0"/>
              <a:t/>
            </a:r>
            <a:br>
              <a:rPr lang="zh-CN" altLang="en-US" sz="1800" dirty="0"/>
            </a:br>
            <a:r>
              <a:rPr lang="zh-CN" altLang="en-US" sz="1800" dirty="0"/>
              <a:t>在</a:t>
            </a:r>
            <a:r>
              <a:rPr lang="en-US" altLang="zh-CN" sz="1800" dirty="0"/>
              <a:t>&lt;body&gt;</a:t>
            </a:r>
            <a:r>
              <a:rPr lang="zh-CN" altLang="en-US" sz="1800" dirty="0"/>
              <a:t>和</a:t>
            </a:r>
            <a:r>
              <a:rPr lang="en-US" altLang="zh-CN" sz="1800" dirty="0"/>
              <a:t>&lt;/body&gt;</a:t>
            </a:r>
            <a:r>
              <a:rPr lang="zh-CN" altLang="en-US" sz="1800" dirty="0"/>
              <a:t>标签之间的文本是正文，会被显示在浏览器中。</a:t>
            </a:r>
            <a:br>
              <a:rPr lang="zh-CN" altLang="en-US" sz="1800" dirty="0"/>
            </a:br>
            <a:r>
              <a:rPr lang="zh-CN" altLang="en-US" sz="1800" dirty="0"/>
              <a:t/>
            </a:r>
            <a:br>
              <a:rPr lang="zh-CN" altLang="en-US" sz="1800" dirty="0"/>
            </a:br>
            <a:r>
              <a:rPr lang="zh-CN" altLang="en-US" sz="1800" dirty="0"/>
              <a:t>在</a:t>
            </a:r>
            <a:r>
              <a:rPr lang="en-US" altLang="zh-CN" sz="1800" dirty="0"/>
              <a:t>&lt;b&gt;</a:t>
            </a:r>
            <a:r>
              <a:rPr lang="zh-CN" altLang="en-US" sz="1800" dirty="0"/>
              <a:t>和</a:t>
            </a:r>
            <a:r>
              <a:rPr lang="en-US" altLang="zh-CN" sz="1800" dirty="0"/>
              <a:t>&lt;/b&gt;</a:t>
            </a:r>
            <a:r>
              <a:rPr lang="zh-CN" altLang="en-US" sz="1800" dirty="0"/>
              <a:t>标签之间的文本会以加粗字体显示。</a:t>
            </a:r>
            <a:br>
              <a:rPr lang="zh-CN" altLang="en-US" sz="1800" dirty="0"/>
            </a:br>
            <a:endParaRPr lang="en-CA" sz="1800" dirty="0"/>
          </a:p>
        </p:txBody>
      </p:sp>
    </p:spTree>
    <p:extLst>
      <p:ext uri="{BB962C8B-B14F-4D97-AF65-F5344CB8AC3E}">
        <p14:creationId xmlns:p14="http://schemas.microsoft.com/office/powerpoint/2010/main" val="435492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zh-CN" altLang="en-US" sz="3200" b="1" dirty="0" smtClean="0"/>
              <a:t>第一讲：</a:t>
            </a:r>
            <a:r>
              <a:rPr lang="en-US" altLang="zh-CN" sz="3200" b="1" dirty="0" smtClean="0"/>
              <a:t>Java SE</a:t>
            </a:r>
            <a:r>
              <a:rPr lang="zh-CN" altLang="en-US" sz="3200" b="1" dirty="0" smtClean="0"/>
              <a:t>回顾</a:t>
            </a:r>
            <a:endParaRPr lang="en-CA" sz="3200" b="1" dirty="0"/>
          </a:p>
        </p:txBody>
      </p:sp>
    </p:spTree>
    <p:extLst>
      <p:ext uri="{BB962C8B-B14F-4D97-AF65-F5344CB8AC3E}">
        <p14:creationId xmlns:p14="http://schemas.microsoft.com/office/powerpoint/2010/main" val="3505285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HTML </a:t>
            </a:r>
            <a:r>
              <a:rPr lang="zh-CN" altLang="en-US" sz="1800" dirty="0"/>
              <a:t>标题</a:t>
            </a:r>
          </a:p>
          <a:p>
            <a:pPr algn="l"/>
            <a:r>
              <a:rPr lang="en-US" altLang="zh-CN" sz="1800" dirty="0"/>
              <a:t>HTML </a:t>
            </a:r>
            <a:r>
              <a:rPr lang="zh-CN" altLang="en-US" sz="1800" dirty="0"/>
              <a:t>标题（</a:t>
            </a:r>
            <a:r>
              <a:rPr lang="en-US" altLang="zh-CN" sz="1800" dirty="0"/>
              <a:t>Heading</a:t>
            </a:r>
            <a:r>
              <a:rPr lang="zh-CN" altLang="en-US" sz="1800" dirty="0"/>
              <a:t>）是通过</a:t>
            </a:r>
            <a:r>
              <a:rPr lang="en-US" altLang="zh-CN" sz="1800" dirty="0"/>
              <a:t>&lt;h1&gt; - &lt;h6&gt; </a:t>
            </a:r>
            <a:r>
              <a:rPr lang="zh-CN" altLang="en-US" sz="1800" dirty="0"/>
              <a:t>标签来定义的</a:t>
            </a:r>
            <a:r>
              <a:rPr lang="en-US" altLang="zh-CN" sz="1800" dirty="0"/>
              <a:t>.</a:t>
            </a:r>
          </a:p>
          <a:p>
            <a:pPr algn="l"/>
            <a:r>
              <a:rPr lang="en-US" altLang="zh-CN" sz="1800" dirty="0" smtClean="0"/>
              <a:t>&lt;</a:t>
            </a:r>
            <a:r>
              <a:rPr lang="en-US" altLang="zh-CN" sz="1800" dirty="0"/>
              <a:t>h1&gt;</a:t>
            </a:r>
            <a:r>
              <a:rPr lang="zh-CN" altLang="en-US" sz="1800" dirty="0"/>
              <a:t>这是一个标题</a:t>
            </a:r>
            <a:r>
              <a:rPr lang="en-US" altLang="zh-CN" sz="1800" dirty="0"/>
              <a:t>&lt;/h1&gt;</a:t>
            </a:r>
          </a:p>
          <a:p>
            <a:pPr algn="l"/>
            <a:r>
              <a:rPr lang="en-US" altLang="zh-CN" sz="1800" dirty="0"/>
              <a:t>&lt;h2&gt;</a:t>
            </a:r>
            <a:r>
              <a:rPr lang="zh-CN" altLang="en-US" sz="1800" dirty="0"/>
              <a:t>这是一个标题</a:t>
            </a:r>
            <a:r>
              <a:rPr lang="en-US" altLang="zh-CN" sz="1800" dirty="0"/>
              <a:t>&lt;/h2&gt;</a:t>
            </a:r>
          </a:p>
          <a:p>
            <a:pPr algn="l"/>
            <a:r>
              <a:rPr lang="en-US" altLang="zh-CN" sz="1800" dirty="0"/>
              <a:t>&lt;h3&gt;</a:t>
            </a:r>
            <a:r>
              <a:rPr lang="zh-CN" altLang="en-US" sz="1800" dirty="0"/>
              <a:t>这是一个标题</a:t>
            </a:r>
            <a:r>
              <a:rPr lang="en-US" altLang="zh-CN" sz="1800" dirty="0"/>
              <a:t>&lt;/h3&gt;</a:t>
            </a:r>
          </a:p>
          <a:p>
            <a:pPr algn="l"/>
            <a:endParaRPr lang="en-US" altLang="zh-CN" sz="1800" dirty="0"/>
          </a:p>
          <a:p>
            <a:pPr algn="l"/>
            <a:r>
              <a:rPr lang="en-US" altLang="zh-CN" sz="1800" dirty="0"/>
              <a:t>HTML </a:t>
            </a:r>
            <a:r>
              <a:rPr lang="zh-CN" altLang="en-US" sz="1800" dirty="0"/>
              <a:t>段落</a:t>
            </a:r>
          </a:p>
          <a:p>
            <a:pPr algn="l"/>
            <a:r>
              <a:rPr lang="en-US" altLang="zh-CN" sz="1800" dirty="0"/>
              <a:t>HTML </a:t>
            </a:r>
            <a:r>
              <a:rPr lang="zh-CN" altLang="en-US" sz="1800" dirty="0"/>
              <a:t>段落是通过标签 </a:t>
            </a:r>
            <a:r>
              <a:rPr lang="en-US" altLang="zh-CN" sz="1800" dirty="0"/>
              <a:t>&lt;p&gt; </a:t>
            </a:r>
            <a:r>
              <a:rPr lang="zh-CN" altLang="en-US" sz="1800" dirty="0"/>
              <a:t>来定义的</a:t>
            </a:r>
            <a:r>
              <a:rPr lang="en-US" altLang="zh-CN" sz="1800" dirty="0"/>
              <a:t>.</a:t>
            </a:r>
          </a:p>
          <a:p>
            <a:pPr algn="l"/>
            <a:r>
              <a:rPr lang="en-US" altLang="zh-CN" sz="1800" dirty="0" smtClean="0"/>
              <a:t>&lt;</a:t>
            </a:r>
            <a:r>
              <a:rPr lang="en-US" altLang="zh-CN" sz="1800" dirty="0"/>
              <a:t>p&gt;</a:t>
            </a:r>
            <a:r>
              <a:rPr lang="zh-CN" altLang="en-US" sz="1800" dirty="0"/>
              <a:t>这是一个段落。</a:t>
            </a:r>
            <a:r>
              <a:rPr lang="en-US" altLang="zh-CN" sz="1800" dirty="0"/>
              <a:t>&lt;/p&gt;</a:t>
            </a:r>
          </a:p>
          <a:p>
            <a:pPr algn="l"/>
            <a:r>
              <a:rPr lang="en-US" altLang="zh-CN" sz="1800" dirty="0"/>
              <a:t>&lt;p&gt;</a:t>
            </a:r>
            <a:r>
              <a:rPr lang="zh-CN" altLang="en-US" sz="1800" dirty="0"/>
              <a:t>这是另外一个段落。</a:t>
            </a:r>
            <a:r>
              <a:rPr lang="en-US" altLang="zh-CN" sz="1800" dirty="0"/>
              <a:t>&lt;/p&gt;</a:t>
            </a:r>
          </a:p>
          <a:p>
            <a:pPr algn="l"/>
            <a:r>
              <a:rPr lang="en-US" altLang="zh-CN" sz="1800" dirty="0" smtClean="0"/>
              <a:t>HTML </a:t>
            </a:r>
            <a:r>
              <a:rPr lang="zh-CN" altLang="en-US" sz="1800" dirty="0"/>
              <a:t>链接</a:t>
            </a:r>
          </a:p>
          <a:p>
            <a:pPr algn="l"/>
            <a:r>
              <a:rPr lang="en-US" altLang="zh-CN" sz="1800" dirty="0"/>
              <a:t>HTML </a:t>
            </a:r>
            <a:r>
              <a:rPr lang="zh-CN" altLang="en-US" sz="1800" dirty="0"/>
              <a:t>链接是通过标签 </a:t>
            </a:r>
            <a:r>
              <a:rPr lang="en-US" altLang="zh-CN" sz="1800" dirty="0"/>
              <a:t>&lt;a&gt; </a:t>
            </a:r>
            <a:r>
              <a:rPr lang="zh-CN" altLang="en-US" sz="1800" dirty="0"/>
              <a:t>来定义的</a:t>
            </a:r>
            <a:r>
              <a:rPr lang="en-US" altLang="zh-CN" sz="1800" dirty="0"/>
              <a:t>.</a:t>
            </a:r>
          </a:p>
          <a:p>
            <a:pPr algn="l"/>
            <a:r>
              <a:rPr lang="zh-CN" altLang="en-US" sz="1800" dirty="0"/>
              <a:t>实例</a:t>
            </a:r>
          </a:p>
          <a:p>
            <a:pPr algn="l"/>
            <a:r>
              <a:rPr lang="en-US" altLang="zh-CN" sz="1800" dirty="0"/>
              <a:t>&lt;a </a:t>
            </a:r>
            <a:r>
              <a:rPr lang="en-US" altLang="zh-CN" sz="1800" dirty="0" err="1"/>
              <a:t>href</a:t>
            </a:r>
            <a:r>
              <a:rPr lang="en-US" altLang="zh-CN" sz="1800" dirty="0"/>
              <a:t>="http://www.runoob.com"&gt;</a:t>
            </a:r>
            <a:r>
              <a:rPr lang="zh-CN" altLang="en-US" sz="1800" dirty="0"/>
              <a:t>这是一个链接</a:t>
            </a:r>
            <a:r>
              <a:rPr lang="en-US" altLang="zh-CN" sz="1800" dirty="0"/>
              <a:t>&lt;/a&gt;</a:t>
            </a:r>
          </a:p>
          <a:p>
            <a:pPr algn="l"/>
            <a:endParaRPr lang="en-US" altLang="zh-CN" sz="1800" dirty="0"/>
          </a:p>
          <a:p>
            <a:pPr algn="l"/>
            <a:r>
              <a:rPr lang="zh-CN" altLang="en-US" sz="1800" dirty="0"/>
              <a:t>提示</a:t>
            </a:r>
            <a:r>
              <a:rPr lang="en-US" altLang="zh-CN" sz="1800" dirty="0"/>
              <a:t>:</a:t>
            </a:r>
            <a:r>
              <a:rPr lang="zh-CN" altLang="en-US" sz="1800" dirty="0"/>
              <a:t>在 </a:t>
            </a:r>
            <a:r>
              <a:rPr lang="en-US" altLang="zh-CN" sz="1800" dirty="0" err="1"/>
              <a:t>href</a:t>
            </a:r>
            <a:r>
              <a:rPr lang="en-US" altLang="zh-CN" sz="1800" dirty="0"/>
              <a:t> </a:t>
            </a:r>
            <a:r>
              <a:rPr lang="zh-CN" altLang="en-US" sz="1800" dirty="0"/>
              <a:t>属性中指定链接的地址。</a:t>
            </a:r>
          </a:p>
          <a:p>
            <a:pPr algn="l"/>
            <a:r>
              <a:rPr lang="en-US" altLang="zh-CN" sz="1800" dirty="0" smtClean="0"/>
              <a:t>HTML </a:t>
            </a:r>
            <a:r>
              <a:rPr lang="zh-CN" altLang="en-US" sz="1800" dirty="0"/>
              <a:t>图像</a:t>
            </a:r>
          </a:p>
          <a:p>
            <a:pPr algn="l"/>
            <a:r>
              <a:rPr lang="en-US" altLang="zh-CN" sz="1800" dirty="0"/>
              <a:t>HTML </a:t>
            </a:r>
            <a:r>
              <a:rPr lang="zh-CN" altLang="en-US" sz="1800" dirty="0"/>
              <a:t>图像是通过标签 </a:t>
            </a:r>
            <a:r>
              <a:rPr lang="en-US" altLang="zh-CN" sz="1800" dirty="0"/>
              <a:t>&lt;</a:t>
            </a:r>
            <a:r>
              <a:rPr lang="en-US" altLang="zh-CN" sz="1800" dirty="0" err="1"/>
              <a:t>img</a:t>
            </a:r>
            <a:r>
              <a:rPr lang="en-US" altLang="zh-CN" sz="1800" dirty="0"/>
              <a:t>&gt; </a:t>
            </a:r>
            <a:r>
              <a:rPr lang="zh-CN" altLang="en-US" sz="1800" dirty="0"/>
              <a:t>来定义的</a:t>
            </a:r>
            <a:r>
              <a:rPr lang="en-US" altLang="zh-CN" sz="1800" dirty="0"/>
              <a:t>.</a:t>
            </a:r>
          </a:p>
          <a:p>
            <a:pPr algn="l"/>
            <a:r>
              <a:rPr lang="en-US" altLang="zh-CN" sz="1800" dirty="0" smtClean="0"/>
              <a:t>&lt;</a:t>
            </a:r>
            <a:r>
              <a:rPr lang="en-US" altLang="zh-CN" sz="1800" dirty="0" err="1"/>
              <a:t>img</a:t>
            </a:r>
            <a:r>
              <a:rPr lang="en-US" altLang="zh-CN" sz="1800" dirty="0"/>
              <a:t> </a:t>
            </a:r>
            <a:r>
              <a:rPr lang="en-US" altLang="zh-CN" sz="1800" dirty="0" err="1"/>
              <a:t>src</a:t>
            </a:r>
            <a:r>
              <a:rPr lang="en-US" altLang="zh-CN" sz="1800" dirty="0"/>
              <a:t>="flyers.png" width="104" height="142"&gt;</a:t>
            </a:r>
            <a:endParaRPr lang="en-CA" sz="1800" dirty="0"/>
          </a:p>
        </p:txBody>
      </p:sp>
    </p:spTree>
    <p:extLst>
      <p:ext uri="{BB962C8B-B14F-4D97-AF65-F5344CB8AC3E}">
        <p14:creationId xmlns:p14="http://schemas.microsoft.com/office/powerpoint/2010/main" val="2247569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en-US" altLang="zh-CN" sz="1800" dirty="0"/>
              <a:t>HTML</a:t>
            </a:r>
            <a:r>
              <a:rPr lang="zh-CN" altLang="en-US" sz="1800" dirty="0"/>
              <a:t>文档可以包含的内容</a:t>
            </a:r>
          </a:p>
          <a:p>
            <a:pPr algn="l"/>
            <a:endParaRPr lang="zh-CN" altLang="en-US" sz="1800" dirty="0"/>
          </a:p>
          <a:p>
            <a:pPr algn="l"/>
            <a:r>
              <a:rPr lang="zh-CN" altLang="en-US" sz="1800" dirty="0"/>
              <a:t>通过不同的标签，</a:t>
            </a:r>
            <a:r>
              <a:rPr lang="en-US" altLang="zh-CN" sz="1800" dirty="0"/>
              <a:t>HTML</a:t>
            </a:r>
            <a:r>
              <a:rPr lang="zh-CN" altLang="en-US" sz="1800" dirty="0"/>
              <a:t>文档可以包含不同的内容，比如文本，链接，图片，列表，表格，表单，框架等。</a:t>
            </a:r>
          </a:p>
          <a:p>
            <a:pPr algn="l"/>
            <a:r>
              <a:rPr lang="zh-CN" altLang="en-US" sz="1800" dirty="0"/>
              <a:t>文本</a:t>
            </a:r>
          </a:p>
          <a:p>
            <a:pPr algn="l"/>
            <a:r>
              <a:rPr lang="en-US" altLang="zh-CN" sz="1800" dirty="0"/>
              <a:t>HTML</a:t>
            </a:r>
            <a:r>
              <a:rPr lang="zh-CN" altLang="en-US" sz="1800" dirty="0"/>
              <a:t>对文本的支持是最丰富的，你可以设置不同级别的标题，分段和换行，可以指定文本的语义和外观，可以说明文本是引用自其它的地方，等等等等。</a:t>
            </a:r>
          </a:p>
          <a:p>
            <a:pPr algn="l"/>
            <a:r>
              <a:rPr lang="zh-CN" altLang="en-US" sz="1800" dirty="0"/>
              <a:t>链接</a:t>
            </a:r>
          </a:p>
          <a:p>
            <a:pPr algn="l"/>
            <a:r>
              <a:rPr lang="zh-CN" altLang="en-US" sz="1800" dirty="0"/>
              <a:t>链接用来指出内容与另一个页面或当前页面某个地方有关。</a:t>
            </a:r>
          </a:p>
          <a:p>
            <a:pPr algn="l"/>
            <a:r>
              <a:rPr lang="zh-CN" altLang="en-US" sz="1800" dirty="0"/>
              <a:t>图片</a:t>
            </a:r>
          </a:p>
          <a:p>
            <a:pPr algn="l"/>
            <a:r>
              <a:rPr lang="zh-CN" altLang="en-US" sz="1800" dirty="0"/>
              <a:t>图片用于使页面更加美观，或提供更多的信息。</a:t>
            </a:r>
          </a:p>
          <a:p>
            <a:pPr algn="l"/>
            <a:r>
              <a:rPr lang="zh-CN" altLang="en-US" sz="1800" dirty="0"/>
              <a:t>列表</a:t>
            </a:r>
          </a:p>
          <a:p>
            <a:pPr algn="l"/>
            <a:r>
              <a:rPr lang="zh-CN" altLang="en-US" sz="1800" dirty="0"/>
              <a:t>列表用于说明一系列条目是彼此相关的。</a:t>
            </a:r>
          </a:p>
          <a:p>
            <a:pPr algn="l"/>
            <a:r>
              <a:rPr lang="zh-CN" altLang="en-US" sz="1800" dirty="0"/>
              <a:t>表格</a:t>
            </a:r>
          </a:p>
          <a:p>
            <a:pPr algn="l"/>
            <a:r>
              <a:rPr lang="zh-CN" altLang="en-US" sz="1800" dirty="0"/>
              <a:t>表格是按行与列将数据组织在一起的形式。也有不少人使用表格进行页面布局。</a:t>
            </a:r>
          </a:p>
          <a:p>
            <a:pPr algn="l"/>
            <a:r>
              <a:rPr lang="zh-CN" altLang="en-US" sz="1800" dirty="0"/>
              <a:t>表单</a:t>
            </a:r>
          </a:p>
          <a:p>
            <a:pPr algn="l"/>
            <a:r>
              <a:rPr lang="zh-CN" altLang="en-US" sz="1800" dirty="0"/>
              <a:t>表单通常由文本输入框，按钮，多选框，单选框，下拉列表等组成，使</a:t>
            </a:r>
            <a:r>
              <a:rPr lang="en-US" altLang="zh-CN" sz="1800" dirty="0"/>
              <a:t>HTML</a:t>
            </a:r>
            <a:r>
              <a:rPr lang="zh-CN" altLang="en-US" sz="1800" dirty="0"/>
              <a:t>页面更有交互性。</a:t>
            </a:r>
          </a:p>
          <a:p>
            <a:pPr algn="l"/>
            <a:r>
              <a:rPr lang="zh-CN" altLang="en-US" sz="1800" dirty="0"/>
              <a:t>框架</a:t>
            </a:r>
          </a:p>
          <a:p>
            <a:pPr algn="l"/>
            <a:r>
              <a:rPr lang="zh-CN" altLang="en-US" sz="1800" dirty="0"/>
              <a:t>框架使页面里能包含其它的页面。</a:t>
            </a:r>
            <a:endParaRPr lang="en-CA" sz="1800" dirty="0"/>
          </a:p>
        </p:txBody>
      </p:sp>
    </p:spTree>
    <p:extLst>
      <p:ext uri="{BB962C8B-B14F-4D97-AF65-F5344CB8AC3E}">
        <p14:creationId xmlns:p14="http://schemas.microsoft.com/office/powerpoint/2010/main" val="2096076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文档可以用任何文本编辑器（比如记事本，</a:t>
            </a:r>
            <a:r>
              <a:rPr lang="en-US" altLang="zh-CN" sz="1800" dirty="0" err="1"/>
              <a:t>UltraEdit</a:t>
            </a:r>
            <a:r>
              <a:rPr lang="zh-CN" altLang="en-US" sz="1800" dirty="0"/>
              <a:t>等）创建，编辑，因为它的内容在本质也只是一些文本。</a:t>
            </a:r>
          </a:p>
          <a:p>
            <a:pPr algn="l"/>
            <a:r>
              <a:rPr lang="zh-CN" altLang="en-US" sz="1800" dirty="0"/>
              <a:t>在</a:t>
            </a:r>
            <a:r>
              <a:rPr lang="en-US" altLang="zh-CN" sz="1800" dirty="0"/>
              <a:t>HTML</a:t>
            </a:r>
            <a:r>
              <a:rPr lang="zh-CN" altLang="en-US" sz="1800" dirty="0"/>
              <a:t>文本中，用尖括号括起来的部分称为标签。如果想在正文里使用尖括号（或者大与号小与号，总之是同一个东西），必须使用字符转义，也就是说转换字符的原有意义。</a:t>
            </a:r>
            <a:r>
              <a:rPr lang="en-US" altLang="zh-CN" sz="1800" dirty="0"/>
              <a:t>&lt;</a:t>
            </a:r>
            <a:r>
              <a:rPr lang="zh-CN" altLang="en-US" sz="1800" dirty="0"/>
              <a:t>应该使用</a:t>
            </a:r>
            <a:r>
              <a:rPr lang="en-US" altLang="zh-CN" sz="1800" dirty="0"/>
              <a:t>&amp;</a:t>
            </a:r>
            <a:r>
              <a:rPr lang="en-US" altLang="zh-CN" sz="1800" dirty="0" err="1"/>
              <a:t>lt</a:t>
            </a:r>
            <a:r>
              <a:rPr lang="en-US" altLang="zh-CN" sz="1800" dirty="0"/>
              <a:t>;</a:t>
            </a:r>
            <a:r>
              <a:rPr lang="zh-CN" altLang="en-US" sz="1800" dirty="0"/>
              <a:t>代替，</a:t>
            </a:r>
            <a:r>
              <a:rPr lang="en-US" altLang="zh-CN" sz="1800" dirty="0"/>
              <a:t>&gt;</a:t>
            </a:r>
            <a:r>
              <a:rPr lang="zh-CN" altLang="en-US" sz="1800" dirty="0"/>
              <a:t>则使用</a:t>
            </a:r>
            <a:r>
              <a:rPr lang="en-US" altLang="zh-CN" sz="1800" dirty="0"/>
              <a:t>&amp;</a:t>
            </a:r>
            <a:r>
              <a:rPr lang="en-US" altLang="zh-CN" sz="1800" dirty="0" err="1"/>
              <a:t>gt</a:t>
            </a:r>
            <a:r>
              <a:rPr lang="en-US" altLang="zh-CN" sz="1800" dirty="0"/>
              <a:t>;</a:t>
            </a:r>
            <a:r>
              <a:rPr lang="zh-CN" altLang="en-US" sz="1800" dirty="0"/>
              <a:t>，至于</a:t>
            </a:r>
            <a:r>
              <a:rPr lang="en-US" altLang="zh-CN" sz="1800" dirty="0"/>
              <a:t>&amp;</a:t>
            </a:r>
            <a:r>
              <a:rPr lang="zh-CN" altLang="en-US" sz="1800" dirty="0"/>
              <a:t>符号本身</a:t>
            </a:r>
            <a:r>
              <a:rPr lang="en-US" altLang="zh-CN" sz="1800" dirty="0"/>
              <a:t>,</a:t>
            </a:r>
            <a:r>
              <a:rPr lang="zh-CN" altLang="en-US" sz="1800" dirty="0"/>
              <a:t>则应该使用</a:t>
            </a:r>
            <a:r>
              <a:rPr lang="en-US" altLang="zh-CN" sz="1800" dirty="0"/>
              <a:t>&amp;amp;</a:t>
            </a:r>
            <a:r>
              <a:rPr lang="zh-CN" altLang="en-US" sz="1800" dirty="0"/>
              <a:t>替代（不得不说的是有很多</a:t>
            </a:r>
            <a:r>
              <a:rPr lang="en-US" altLang="zh-CN" sz="1800" dirty="0"/>
              <a:t>HTML</a:t>
            </a:r>
            <a:r>
              <a:rPr lang="zh-CN" altLang="en-US" sz="1800" dirty="0"/>
              <a:t>文档没有遵循这个规则，常用的浏览器也都能够分析出</a:t>
            </a:r>
            <a:r>
              <a:rPr lang="en-US" altLang="zh-CN" sz="1800" dirty="0"/>
              <a:t>&amp;</a:t>
            </a:r>
            <a:r>
              <a:rPr lang="zh-CN" altLang="en-US" sz="1800" dirty="0"/>
              <a:t>到底是一个转义的开始，还是一个符号，但是这样做是不推荐的）。</a:t>
            </a:r>
          </a:p>
          <a:p>
            <a:pPr algn="l"/>
            <a:r>
              <a:rPr lang="zh-CN" altLang="en-US" sz="1800" dirty="0"/>
              <a:t>标签本质上是对它所包含的内容的说明，可能会有属性，来给出更多的信息。比如</a:t>
            </a:r>
            <a:r>
              <a:rPr lang="en-US" altLang="zh-CN" sz="1800" dirty="0"/>
              <a:t>&lt;</a:t>
            </a:r>
            <a:r>
              <a:rPr lang="en-US" altLang="zh-CN" sz="1800" dirty="0" err="1"/>
              <a:t>img</a:t>
            </a:r>
            <a:r>
              <a:rPr lang="en-US" altLang="zh-CN" sz="1800" dirty="0"/>
              <a:t>&gt;</a:t>
            </a:r>
            <a:r>
              <a:rPr lang="zh-CN" altLang="en-US" sz="1800" dirty="0"/>
              <a:t>（图片）标签有</a:t>
            </a:r>
            <a:r>
              <a:rPr lang="en-US" altLang="zh-CN" sz="1800" dirty="0" err="1"/>
              <a:t>src</a:t>
            </a:r>
            <a:r>
              <a:rPr lang="zh-CN" altLang="en-US" sz="1800" dirty="0"/>
              <a:t>属性（用于指明图片的地址），</a:t>
            </a:r>
            <a:r>
              <a:rPr lang="en-US" altLang="zh-CN" sz="1800" dirty="0"/>
              <a:t>width</a:t>
            </a:r>
            <a:r>
              <a:rPr lang="zh-CN" altLang="en-US" sz="1800" dirty="0"/>
              <a:t>和</a:t>
            </a:r>
            <a:r>
              <a:rPr lang="en-US" altLang="zh-CN" sz="1800" dirty="0"/>
              <a:t>height</a:t>
            </a:r>
            <a:r>
              <a:rPr lang="zh-CN" altLang="en-US" sz="1800" dirty="0"/>
              <a:t>属性（用于说明图片的宽度和高度）。</a:t>
            </a:r>
            <a:r>
              <a:rPr lang="en-US" altLang="zh-CN" sz="1800" dirty="0"/>
              <a:t>HTML</a:t>
            </a:r>
            <a:r>
              <a:rPr lang="zh-CN" altLang="en-US" sz="1800" dirty="0"/>
              <a:t>里能使用哪些标签，这些标签分别可以拥有哪些属性，这些都是有规定的，知道了这里说的基本知识之后，学习</a:t>
            </a:r>
            <a:r>
              <a:rPr lang="en-US" altLang="zh-CN" sz="1800" dirty="0"/>
              <a:t>HTML</a:t>
            </a:r>
            <a:r>
              <a:rPr lang="zh-CN" altLang="en-US" sz="1800" dirty="0"/>
              <a:t>其实也就是学习这些标签了。本文后面会对常用的</a:t>
            </a:r>
            <a:r>
              <a:rPr lang="en-US" altLang="zh-CN" sz="1800" dirty="0"/>
              <a:t>HTML</a:t>
            </a:r>
            <a:r>
              <a:rPr lang="zh-CN" altLang="en-US" sz="1800" dirty="0"/>
              <a:t>标签做出简短的介绍。</a:t>
            </a:r>
          </a:p>
          <a:p>
            <a:pPr algn="l"/>
            <a:r>
              <a:rPr lang="zh-CN" altLang="en-US" sz="1800" dirty="0"/>
              <a:t>标签通常有开始部分和结束部分（也被称为开始标签和结束标签），它们一起限定了这个标签所包含的内容。属性只能在开始标签中指定，属性值可以用单引号或双引号括起来。结束标签都以</a:t>
            </a:r>
            <a:r>
              <a:rPr lang="en-US" altLang="zh-CN" sz="1800" dirty="0"/>
              <a:t>/</a:t>
            </a:r>
            <a:r>
              <a:rPr lang="zh-CN" altLang="en-US" sz="1800" dirty="0"/>
              <a:t>加上标签名来表示。有时候，有些标签并不包含其它内容（只包括自己的属性，甚至连属性都没有），这种情况下，可以写成类似这样：</a:t>
            </a:r>
            <a:r>
              <a:rPr lang="en-US" altLang="zh-CN" sz="1800" dirty="0"/>
              <a:t>&lt;</a:t>
            </a:r>
            <a:r>
              <a:rPr lang="en-US" altLang="zh-CN" sz="1800" dirty="0" err="1"/>
              <a:t>img</a:t>
            </a:r>
            <a:r>
              <a:rPr lang="en-US" altLang="zh-CN" sz="1800" dirty="0"/>
              <a:t> </a:t>
            </a:r>
            <a:r>
              <a:rPr lang="en-US" altLang="zh-CN" sz="1800" dirty="0" err="1"/>
              <a:t>src</a:t>
            </a:r>
            <a:r>
              <a:rPr lang="en-US" altLang="zh-CN" sz="1800" dirty="0"/>
              <a:t>="logo.gif" /&gt;</a:t>
            </a:r>
            <a:r>
              <a:rPr lang="zh-CN" altLang="en-US" sz="1800" dirty="0"/>
              <a:t>。注意最后的一个空格和一个反斜杠，它说明这个标签已经结束，不需要单独的结束标签了</a:t>
            </a:r>
            <a:r>
              <a:rPr lang="zh-CN" altLang="en-US" sz="1800" dirty="0" smtClean="0"/>
              <a:t>。</a:t>
            </a:r>
            <a:endParaRPr lang="zh-CN" altLang="en-US" sz="1800" dirty="0"/>
          </a:p>
        </p:txBody>
      </p:sp>
    </p:spTree>
    <p:extLst>
      <p:ext uri="{BB962C8B-B14F-4D97-AF65-F5344CB8AC3E}">
        <p14:creationId xmlns:p14="http://schemas.microsoft.com/office/powerpoint/2010/main" val="2718523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大部分</a:t>
            </a:r>
            <a:r>
              <a:rPr lang="en-US" altLang="zh-CN" sz="1800" dirty="0"/>
              <a:t>HTML</a:t>
            </a:r>
            <a:r>
              <a:rPr lang="zh-CN" altLang="en-US" sz="1800" dirty="0"/>
              <a:t>标签都可以添加属性</a:t>
            </a:r>
            <a:r>
              <a:rPr lang="en-US" altLang="zh-CN" sz="1800" dirty="0"/>
              <a:t>,</a:t>
            </a:r>
            <a:r>
              <a:rPr lang="zh-CN" altLang="en-US" sz="1800" dirty="0"/>
              <a:t>常见的属性有宽度</a:t>
            </a:r>
            <a:r>
              <a:rPr lang="en-US" altLang="zh-CN" sz="1800" dirty="0"/>
              <a:t>,</a:t>
            </a:r>
            <a:r>
              <a:rPr lang="zh-CN" altLang="en-US" sz="1800" dirty="0"/>
              <a:t>高度</a:t>
            </a:r>
            <a:r>
              <a:rPr lang="en-US" altLang="zh-CN" sz="1800" dirty="0"/>
              <a:t>,</a:t>
            </a:r>
            <a:r>
              <a:rPr lang="zh-CN" altLang="en-US" sz="1800" dirty="0"/>
              <a:t>颜色</a:t>
            </a:r>
            <a:r>
              <a:rPr lang="en-US" altLang="zh-CN" sz="1800" dirty="0"/>
              <a:t>,</a:t>
            </a:r>
            <a:r>
              <a:rPr lang="zh-CN" altLang="en-US" sz="1800" dirty="0"/>
              <a:t>背景</a:t>
            </a:r>
            <a:r>
              <a:rPr lang="en-US" altLang="zh-CN" sz="1800" dirty="0"/>
              <a:t>,</a:t>
            </a:r>
            <a:r>
              <a:rPr lang="zh-CN" altLang="en-US" sz="1800" dirty="0"/>
              <a:t>字体等等</a:t>
            </a:r>
          </a:p>
          <a:p>
            <a:pPr algn="l"/>
            <a:r>
              <a:rPr lang="en-US" altLang="zh-CN" sz="1800" dirty="0"/>
              <a:t>l HTML</a:t>
            </a:r>
            <a:r>
              <a:rPr lang="zh-CN" altLang="en-US" sz="1800" dirty="0"/>
              <a:t>属性一般都出现在</a:t>
            </a:r>
            <a:r>
              <a:rPr lang="en-US" altLang="zh-CN" sz="1800" dirty="0"/>
              <a:t>HTML</a:t>
            </a:r>
            <a:r>
              <a:rPr lang="zh-CN" altLang="en-US" sz="1800" dirty="0"/>
              <a:t>标签中</a:t>
            </a:r>
            <a:r>
              <a:rPr lang="en-US" altLang="zh-CN" sz="1800" dirty="0"/>
              <a:t>, </a:t>
            </a:r>
            <a:r>
              <a:rPr lang="zh-CN" altLang="en-US" sz="1800" dirty="0"/>
              <a:t>是</a:t>
            </a:r>
            <a:r>
              <a:rPr lang="en-US" altLang="zh-CN" sz="1800" dirty="0"/>
              <a:t>HTML</a:t>
            </a:r>
            <a:r>
              <a:rPr lang="zh-CN" altLang="en-US" sz="1800" dirty="0"/>
              <a:t>标签的一部分。</a:t>
            </a:r>
          </a:p>
          <a:p>
            <a:pPr algn="l"/>
            <a:r>
              <a:rPr lang="en-US" altLang="zh-CN" sz="1800" dirty="0"/>
              <a:t>l </a:t>
            </a:r>
            <a:r>
              <a:rPr lang="zh-CN" altLang="en-US" sz="1800" dirty="0"/>
              <a:t>标签可以有属性</a:t>
            </a:r>
            <a:r>
              <a:rPr lang="en-US" altLang="zh-CN" sz="1800" dirty="0"/>
              <a:t>,</a:t>
            </a:r>
            <a:r>
              <a:rPr lang="zh-CN" altLang="en-US" sz="1800" dirty="0"/>
              <a:t>它包含了额外的信息</a:t>
            </a:r>
            <a:r>
              <a:rPr lang="en-US" altLang="zh-CN" sz="1800" dirty="0"/>
              <a:t>.</a:t>
            </a:r>
            <a:r>
              <a:rPr lang="zh-CN" altLang="en-US" sz="1800" dirty="0"/>
              <a:t>属性的值一定要在双引号中。</a:t>
            </a:r>
          </a:p>
          <a:p>
            <a:pPr algn="l"/>
            <a:r>
              <a:rPr lang="en-US" altLang="zh-CN" sz="1800" dirty="0"/>
              <a:t>l </a:t>
            </a:r>
            <a:r>
              <a:rPr lang="zh-CN" altLang="en-US" sz="1800" dirty="0"/>
              <a:t>标签可以拥有多个属性。 标签可以拥有多个属性。</a:t>
            </a:r>
          </a:p>
          <a:p>
            <a:pPr algn="l"/>
            <a:r>
              <a:rPr lang="en-US" altLang="zh-CN" sz="1800" dirty="0"/>
              <a:t>l </a:t>
            </a:r>
            <a:r>
              <a:rPr lang="zh-CN" altLang="en-US" sz="1800" dirty="0"/>
              <a:t>属性由属性名和值成对出现。</a:t>
            </a:r>
          </a:p>
          <a:p>
            <a:pPr algn="l"/>
            <a:r>
              <a:rPr lang="zh-CN" altLang="en-US" sz="1800" dirty="0"/>
              <a:t>语法格式</a:t>
            </a:r>
          </a:p>
          <a:p>
            <a:pPr algn="l"/>
            <a:r>
              <a:rPr lang="en-US" altLang="zh-CN" sz="1800" dirty="0"/>
              <a:t>&lt;</a:t>
            </a:r>
            <a:r>
              <a:rPr lang="zh-CN" altLang="en-US" sz="1800" dirty="0"/>
              <a:t>标签名属性名</a:t>
            </a:r>
            <a:r>
              <a:rPr lang="en-US" altLang="zh-CN" sz="1800" dirty="0"/>
              <a:t>1="</a:t>
            </a:r>
            <a:r>
              <a:rPr lang="zh-CN" altLang="en-US" sz="1800" dirty="0"/>
              <a:t>属性值</a:t>
            </a:r>
            <a:r>
              <a:rPr lang="en-US" altLang="zh-CN" sz="1800" dirty="0"/>
              <a:t>" </a:t>
            </a:r>
            <a:r>
              <a:rPr lang="zh-CN" altLang="en-US" sz="1800" dirty="0"/>
              <a:t>属性名</a:t>
            </a:r>
            <a:r>
              <a:rPr lang="en-US" altLang="zh-CN" sz="1800" dirty="0"/>
              <a:t>2="</a:t>
            </a:r>
            <a:r>
              <a:rPr lang="zh-CN" altLang="en-US" sz="1800" dirty="0"/>
              <a:t>属性值</a:t>
            </a:r>
            <a:r>
              <a:rPr lang="en-US" altLang="zh-CN" sz="1800" dirty="0"/>
              <a:t>" ... "&gt;…..&lt;/</a:t>
            </a:r>
            <a:r>
              <a:rPr lang="zh-CN" altLang="en-US" sz="1800" dirty="0"/>
              <a:t>标签名</a:t>
            </a:r>
            <a:r>
              <a:rPr lang="en-US" altLang="zh-CN" sz="1800" dirty="0"/>
              <a:t>&gt;</a:t>
            </a:r>
            <a:endParaRPr lang="en-CA" sz="1800" dirty="0"/>
          </a:p>
        </p:txBody>
      </p:sp>
      <p:pic>
        <p:nvPicPr>
          <p:cNvPr id="3074" name="Picture 2" descr="http://www.adminwang.com/uploads/images/2014/06/14036247662215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070" y="3362909"/>
            <a:ext cx="7640888" cy="319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0188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7431" y="406242"/>
            <a:ext cx="9144000" cy="6131859"/>
          </a:xfrm>
        </p:spPr>
        <p:txBody>
          <a:bodyPr>
            <a:normAutofit/>
          </a:bodyPr>
          <a:lstStyle/>
          <a:p>
            <a:pPr algn="l"/>
            <a:r>
              <a:rPr lang="zh-CN" altLang="en-US" sz="1800" dirty="0"/>
              <a:t>在实际开发中需要在要在一些代码段做</a:t>
            </a:r>
            <a:r>
              <a:rPr lang="en-US" altLang="zh-CN" sz="1800" dirty="0"/>
              <a:t>HTML</a:t>
            </a:r>
            <a:r>
              <a:rPr lang="zh-CN" altLang="en-US" sz="1800" dirty="0"/>
              <a:t>注释</a:t>
            </a:r>
            <a:r>
              <a:rPr lang="en-US" altLang="zh-CN" sz="1800" dirty="0"/>
              <a:t>,</a:t>
            </a:r>
            <a:r>
              <a:rPr lang="zh-CN" altLang="en-US" sz="1800" dirty="0"/>
              <a:t>这样做的好处很多</a:t>
            </a:r>
            <a:r>
              <a:rPr lang="en-US" altLang="zh-CN" sz="1800" dirty="0"/>
              <a:t>,</a:t>
            </a:r>
            <a:r>
              <a:rPr lang="zh-CN" altLang="en-US" sz="1800" dirty="0"/>
              <a:t>比如</a:t>
            </a:r>
            <a:r>
              <a:rPr lang="en-US" altLang="zh-CN" sz="1800" dirty="0"/>
              <a:t>:</a:t>
            </a:r>
            <a:r>
              <a:rPr lang="zh-CN" altLang="en-US" sz="1800" dirty="0"/>
              <a:t>方便查找</a:t>
            </a:r>
            <a:r>
              <a:rPr lang="en-US" altLang="zh-CN" sz="1800" dirty="0"/>
              <a:t>,</a:t>
            </a:r>
            <a:r>
              <a:rPr lang="zh-CN" altLang="en-US" sz="1800" dirty="0"/>
              <a:t>方便比对</a:t>
            </a:r>
            <a:r>
              <a:rPr lang="en-US" altLang="zh-CN" sz="1800" dirty="0"/>
              <a:t>,</a:t>
            </a:r>
            <a:r>
              <a:rPr lang="zh-CN" altLang="en-US" sz="1800" dirty="0"/>
              <a:t>方便项目组里的其它程序员了解你的代码</a:t>
            </a:r>
            <a:r>
              <a:rPr lang="en-US" altLang="zh-CN" sz="1800" dirty="0"/>
              <a:t>,</a:t>
            </a:r>
            <a:r>
              <a:rPr lang="zh-CN" altLang="en-US" sz="1800" dirty="0"/>
              <a:t>而且可以方便以后你对自己代码的理解与修改等等</a:t>
            </a:r>
          </a:p>
          <a:p>
            <a:pPr algn="l"/>
            <a:r>
              <a:rPr lang="zh-CN" altLang="en-US" sz="1800" dirty="0"/>
              <a:t>语法格式：</a:t>
            </a:r>
          </a:p>
          <a:p>
            <a:pPr algn="l"/>
            <a:r>
              <a:rPr lang="en-US" altLang="zh-CN" sz="1800" dirty="0"/>
              <a:t>&lt;!—</a:t>
            </a:r>
            <a:r>
              <a:rPr lang="zh-CN" altLang="en-US" sz="1800" dirty="0"/>
              <a:t>这里写注释内容 </a:t>
            </a:r>
            <a:r>
              <a:rPr lang="en-US" altLang="zh-CN" sz="1800" dirty="0"/>
              <a:t>--&gt;</a:t>
            </a:r>
          </a:p>
          <a:p>
            <a:pPr algn="l"/>
            <a:r>
              <a:rPr lang="zh-CN" altLang="en-US" sz="1800" dirty="0"/>
              <a:t>注释：开始括号之后（左边的括号）需要紧跟一个叹号，结束括号之前（右边的括号）不需要</a:t>
            </a:r>
            <a:r>
              <a:rPr lang="zh-CN" altLang="en-US" sz="1800" dirty="0" smtClean="0"/>
              <a:t>。</a:t>
            </a:r>
            <a:endParaRPr lang="en-US" altLang="zh-CN" sz="1800" dirty="0" smtClean="0"/>
          </a:p>
          <a:p>
            <a:pPr algn="l"/>
            <a:endParaRPr lang="en-US" sz="1800" dirty="0"/>
          </a:p>
          <a:p>
            <a:pPr algn="l"/>
            <a:endParaRPr lang="en-CA" sz="1800" dirty="0"/>
          </a:p>
        </p:txBody>
      </p:sp>
      <p:pic>
        <p:nvPicPr>
          <p:cNvPr id="4098" name="Picture 2" descr="http://www.adminwang.com/uploads/images/2014/06/14036248105926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62" y="3051842"/>
            <a:ext cx="8548817" cy="307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2357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某些标签包含的内容中还可以有新的标签，新的标签名甚至可能还可以与包含它的标签的名称相同（哪些标签可以包含标签，可以包含哪些标签也是有规定的）。比如：</a:t>
            </a:r>
          </a:p>
          <a:p>
            <a:pPr algn="l"/>
            <a:r>
              <a:rPr lang="zh-CN" altLang="en-US" sz="1800" dirty="0"/>
              <a:t>点击查看效果</a:t>
            </a:r>
          </a:p>
          <a:p>
            <a:pPr algn="l"/>
            <a:r>
              <a:rPr lang="en-US" altLang="zh-CN" sz="1800" dirty="0"/>
              <a:t>&lt;div&gt;</a:t>
            </a:r>
          </a:p>
          <a:p>
            <a:pPr algn="l"/>
            <a:r>
              <a:rPr lang="en-US" altLang="zh-CN" sz="1800" dirty="0"/>
              <a:t>  &lt;div&gt;</a:t>
            </a:r>
            <a:r>
              <a:rPr lang="zh-CN" altLang="en-US" sz="1800" dirty="0"/>
              <a:t>分类目录</a:t>
            </a:r>
            <a:r>
              <a:rPr lang="en-US" altLang="zh-CN" sz="1800" dirty="0"/>
              <a:t>...&lt;/div&gt;</a:t>
            </a:r>
          </a:p>
          <a:p>
            <a:pPr algn="l"/>
            <a:r>
              <a:rPr lang="en-US" altLang="zh-CN" sz="1800" dirty="0"/>
              <a:t>  &lt;div&gt;</a:t>
            </a:r>
            <a:r>
              <a:rPr lang="zh-CN" altLang="en-US" sz="1800" dirty="0"/>
              <a:t>当前分类内容列表</a:t>
            </a:r>
            <a:r>
              <a:rPr lang="en-US" altLang="zh-CN" sz="1800" dirty="0"/>
              <a:t>...&lt;/div&gt;</a:t>
            </a:r>
          </a:p>
          <a:p>
            <a:pPr algn="l"/>
            <a:r>
              <a:rPr lang="en-US" altLang="zh-CN" sz="1800" dirty="0"/>
              <a:t>&lt;/div&gt;</a:t>
            </a:r>
          </a:p>
          <a:p>
            <a:pPr algn="l"/>
            <a:r>
              <a:rPr lang="zh-CN" altLang="en-US" sz="1800" dirty="0"/>
              <a:t>在这种情况下，最后出现的标签应该最先结束。</a:t>
            </a:r>
          </a:p>
          <a:p>
            <a:pPr algn="l"/>
            <a:r>
              <a:rPr lang="en-US" altLang="zh-CN" sz="1800" dirty="0"/>
              <a:t>HTML</a:t>
            </a:r>
            <a:r>
              <a:rPr lang="zh-CN" altLang="en-US" sz="1800" dirty="0"/>
              <a:t>文档里所有的空白符（空格，</a:t>
            </a:r>
            <a:r>
              <a:rPr lang="en-US" altLang="zh-CN" sz="1800" dirty="0"/>
              <a:t>Tab</a:t>
            </a:r>
            <a:r>
              <a:rPr lang="zh-CN" altLang="en-US" sz="1800" dirty="0"/>
              <a:t>，换行，回车）会被浏览器忽略，唯一的例外是空格，对空格的处理方式是所有连续的空格被当成一个空格，不管有一个，还是两个，还是</a:t>
            </a:r>
            <a:r>
              <a:rPr lang="en-US" altLang="zh-CN" sz="1800" dirty="0"/>
              <a:t>100</a:t>
            </a:r>
            <a:r>
              <a:rPr lang="zh-CN" altLang="en-US" sz="1800" dirty="0"/>
              <a:t>个。之所以有这样的规则是因为忽略空白符能让使用</a:t>
            </a:r>
            <a:r>
              <a:rPr lang="en-US" altLang="zh-CN" sz="1800" dirty="0"/>
              <a:t>HTML</a:t>
            </a:r>
            <a:r>
              <a:rPr lang="zh-CN" altLang="en-US" sz="1800" dirty="0"/>
              <a:t>的作者以他觉得最方便的格式来排列内容，比如可以在每个标签开始后增加缩进，标签结束后减少缩进。由于英语文本中空格用得很普遍（用于分隔单词），所以对空格做了这样的特殊处理。如果要显示连续的空格（比如为了缩进），应该用</a:t>
            </a:r>
            <a:r>
              <a:rPr lang="en-US" altLang="zh-CN" sz="1800" dirty="0"/>
              <a:t>&amp;</a:t>
            </a:r>
            <a:r>
              <a:rPr lang="en-US" altLang="zh-CN" sz="1800" dirty="0" err="1"/>
              <a:t>nbsp</a:t>
            </a:r>
            <a:r>
              <a:rPr lang="en-US" altLang="zh-CN" sz="1800" dirty="0"/>
              <a:t>;</a:t>
            </a:r>
            <a:r>
              <a:rPr lang="zh-CN" altLang="en-US" sz="1800" dirty="0"/>
              <a:t>来代表空格。</a:t>
            </a:r>
            <a:endParaRPr lang="en-CA" sz="1800" dirty="0"/>
          </a:p>
          <a:p>
            <a:pPr algn="l"/>
            <a:endParaRPr lang="en-CA" sz="1800" dirty="0"/>
          </a:p>
        </p:txBody>
      </p:sp>
    </p:spTree>
    <p:extLst>
      <p:ext uri="{BB962C8B-B14F-4D97-AF65-F5344CB8AC3E}">
        <p14:creationId xmlns:p14="http://schemas.microsoft.com/office/powerpoint/2010/main" val="288138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常用标签介绍</a:t>
            </a:r>
          </a:p>
          <a:p>
            <a:pPr algn="l"/>
            <a:endParaRPr lang="zh-CN" altLang="en-US" sz="1800" dirty="0"/>
          </a:p>
          <a:p>
            <a:pPr algn="l"/>
            <a:r>
              <a:rPr lang="zh-CN" altLang="en-US" sz="1800" dirty="0"/>
              <a:t>文本</a:t>
            </a:r>
          </a:p>
          <a:p>
            <a:pPr algn="l"/>
            <a:endParaRPr lang="zh-CN" altLang="en-US" sz="1800" dirty="0"/>
          </a:p>
          <a:p>
            <a:pPr algn="l"/>
            <a:r>
              <a:rPr lang="zh-CN" altLang="en-US" sz="1800" dirty="0"/>
              <a:t>最常用的标签可能是</a:t>
            </a:r>
            <a:r>
              <a:rPr lang="en-US" altLang="zh-CN" sz="1800" dirty="0"/>
              <a:t>&lt;</a:t>
            </a:r>
            <a:r>
              <a:rPr lang="en-CA" sz="1800" dirty="0"/>
              <a:t>font&gt;</a:t>
            </a:r>
            <a:r>
              <a:rPr lang="zh-CN" altLang="en-US" sz="1800" dirty="0"/>
              <a:t>了，它用于改变字体，字号，文字颜色。</a:t>
            </a:r>
          </a:p>
          <a:p>
            <a:pPr algn="l"/>
            <a:r>
              <a:rPr lang="zh-CN" altLang="en-US" sz="1800" dirty="0"/>
              <a:t>点击查看效果</a:t>
            </a:r>
          </a:p>
          <a:p>
            <a:pPr algn="l"/>
            <a:r>
              <a:rPr lang="en-US" altLang="zh-CN" sz="1800" dirty="0"/>
              <a:t>&lt;</a:t>
            </a:r>
            <a:r>
              <a:rPr lang="en-CA" sz="1800" dirty="0"/>
              <a:t>font size="6"&gt;6&lt;/font&gt;</a:t>
            </a:r>
          </a:p>
          <a:p>
            <a:pPr algn="l"/>
            <a:r>
              <a:rPr lang="en-CA" sz="1800" dirty="0"/>
              <a:t>&lt;font size="4"&gt;4&lt;/font&gt;</a:t>
            </a:r>
          </a:p>
          <a:p>
            <a:pPr algn="l"/>
            <a:r>
              <a:rPr lang="en-CA" sz="1800" dirty="0"/>
              <a:t>&lt;font color="red" size="5"&gt;</a:t>
            </a:r>
            <a:r>
              <a:rPr lang="zh-CN" altLang="en-US" sz="1800" dirty="0"/>
              <a:t>红色的</a:t>
            </a:r>
            <a:r>
              <a:rPr lang="en-US" altLang="zh-CN" sz="1800" dirty="0"/>
              <a:t>5&lt;/</a:t>
            </a:r>
            <a:r>
              <a:rPr lang="en-CA" sz="1800" dirty="0"/>
              <a:t>font&gt;</a:t>
            </a:r>
          </a:p>
          <a:p>
            <a:pPr algn="l"/>
            <a:r>
              <a:rPr lang="en-CA" sz="1800" dirty="0"/>
              <a:t>&lt;font face="</a:t>
            </a:r>
            <a:r>
              <a:rPr lang="zh-CN" altLang="en-US" sz="1800" dirty="0"/>
              <a:t>黑体</a:t>
            </a:r>
            <a:r>
              <a:rPr lang="en-US" altLang="zh-CN" sz="1800" dirty="0"/>
              <a:t>"&gt;</a:t>
            </a:r>
            <a:r>
              <a:rPr lang="zh-CN" altLang="en-US" sz="1800" dirty="0"/>
              <a:t>黑体的字</a:t>
            </a:r>
            <a:r>
              <a:rPr lang="en-US" altLang="zh-CN" sz="1800" dirty="0"/>
              <a:t>&lt;/</a:t>
            </a:r>
            <a:r>
              <a:rPr lang="en-CA" sz="1800" dirty="0"/>
              <a:t>font&gt;</a:t>
            </a:r>
          </a:p>
          <a:p>
            <a:pPr algn="l"/>
            <a:r>
              <a:rPr lang="zh-CN" altLang="en-US" sz="1800" dirty="0"/>
              <a:t>加粗，下划线，斜体字也是常用的文字效果，它们分别用</a:t>
            </a:r>
            <a:r>
              <a:rPr lang="en-US" altLang="zh-CN" sz="1800" dirty="0"/>
              <a:t>&lt;</a:t>
            </a:r>
            <a:r>
              <a:rPr lang="en-CA" sz="1800" dirty="0"/>
              <a:t>b&gt;,&lt;u&gt;,&lt;</a:t>
            </a:r>
            <a:r>
              <a:rPr lang="en-CA" sz="1800" dirty="0" err="1"/>
              <a:t>i</a:t>
            </a:r>
            <a:r>
              <a:rPr lang="en-CA" sz="1800" dirty="0"/>
              <a:t>&gt;</a:t>
            </a:r>
            <a:r>
              <a:rPr lang="zh-CN" altLang="en-US" sz="1800" dirty="0"/>
              <a:t>表示：</a:t>
            </a:r>
          </a:p>
          <a:p>
            <a:pPr algn="l"/>
            <a:r>
              <a:rPr lang="zh-CN" altLang="en-US" sz="1800" dirty="0"/>
              <a:t>点击查看效果</a:t>
            </a:r>
          </a:p>
          <a:p>
            <a:pPr algn="l"/>
            <a:r>
              <a:rPr lang="en-US" altLang="zh-CN" sz="1800" dirty="0"/>
              <a:t>&lt;</a:t>
            </a:r>
            <a:r>
              <a:rPr lang="en-CA" sz="1800" dirty="0"/>
              <a:t>b&gt;Bold&lt;/b&gt;</a:t>
            </a:r>
          </a:p>
          <a:p>
            <a:pPr algn="l"/>
            <a:r>
              <a:rPr lang="en-CA" sz="1800" dirty="0"/>
              <a:t>&lt;</a:t>
            </a:r>
            <a:r>
              <a:rPr lang="en-CA" sz="1800" dirty="0" err="1"/>
              <a:t>i</a:t>
            </a:r>
            <a:r>
              <a:rPr lang="en-CA" sz="1800" dirty="0"/>
              <a:t>&gt;italic&lt;/</a:t>
            </a:r>
            <a:r>
              <a:rPr lang="en-CA" sz="1800" dirty="0" err="1"/>
              <a:t>i</a:t>
            </a:r>
            <a:r>
              <a:rPr lang="en-CA" sz="1800" dirty="0"/>
              <a:t>&gt;</a:t>
            </a:r>
          </a:p>
          <a:p>
            <a:pPr algn="l"/>
            <a:r>
              <a:rPr lang="en-CA" sz="1800" dirty="0"/>
              <a:t>&lt;u&gt;underline&lt;/u&gt;</a:t>
            </a:r>
          </a:p>
        </p:txBody>
      </p:sp>
    </p:spTree>
    <p:extLst>
      <p:ext uri="{BB962C8B-B14F-4D97-AF65-F5344CB8AC3E}">
        <p14:creationId xmlns:p14="http://schemas.microsoft.com/office/powerpoint/2010/main" val="1417834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a:t>
            </a:r>
            <a:r>
              <a:rPr lang="zh-CN" altLang="en-US" sz="1800" dirty="0"/>
              <a:t>文档在浏览器里通常是从左到右，从上到下地显示的，到了窗口右边就自动换行。为了实现分栏的效果，很多人使用表格（</a:t>
            </a:r>
            <a:r>
              <a:rPr lang="en-US" altLang="zh-CN" sz="1800" dirty="0"/>
              <a:t>&lt;table&gt;</a:t>
            </a:r>
            <a:r>
              <a:rPr lang="zh-CN" altLang="en-US" sz="1800" dirty="0"/>
              <a:t>）进行页面排版（虽然</a:t>
            </a:r>
            <a:r>
              <a:rPr lang="en-US" altLang="zh-CN" sz="1800" dirty="0"/>
              <a:t>HTML</a:t>
            </a:r>
            <a:r>
              <a:rPr lang="zh-CN" altLang="en-US" sz="1800" dirty="0"/>
              <a:t>里提供表格的本意不是为了排版）。</a:t>
            </a:r>
          </a:p>
          <a:p>
            <a:pPr algn="l"/>
            <a:r>
              <a:rPr lang="en-US" altLang="zh-CN" sz="1800" dirty="0"/>
              <a:t>&lt;table&gt;</a:t>
            </a:r>
            <a:r>
              <a:rPr lang="zh-CN" altLang="en-US" sz="1800" dirty="0"/>
              <a:t>标签里通常会包含几个</a:t>
            </a:r>
            <a:r>
              <a:rPr lang="en-US" altLang="zh-CN" sz="1800" dirty="0"/>
              <a:t>&lt;</a:t>
            </a:r>
            <a:r>
              <a:rPr lang="en-US" altLang="zh-CN" sz="1800" dirty="0" err="1"/>
              <a:t>tr</a:t>
            </a:r>
            <a:r>
              <a:rPr lang="en-US" altLang="zh-CN" sz="1800" dirty="0"/>
              <a:t>&gt;</a:t>
            </a:r>
            <a:r>
              <a:rPr lang="zh-CN" altLang="en-US" sz="1800" dirty="0"/>
              <a:t>标签，</a:t>
            </a:r>
            <a:r>
              <a:rPr lang="en-US" altLang="zh-CN" sz="1800" dirty="0"/>
              <a:t>&lt;</a:t>
            </a:r>
            <a:r>
              <a:rPr lang="en-US" altLang="zh-CN" sz="1800" dirty="0" err="1"/>
              <a:t>tr</a:t>
            </a:r>
            <a:r>
              <a:rPr lang="en-US" altLang="zh-CN" sz="1800" dirty="0"/>
              <a:t>&gt;</a:t>
            </a:r>
            <a:r>
              <a:rPr lang="zh-CN" altLang="en-US" sz="1800" dirty="0"/>
              <a:t>代表表格里的一行。</a:t>
            </a:r>
            <a:r>
              <a:rPr lang="en-US" altLang="zh-CN" sz="1800" dirty="0"/>
              <a:t>&lt;</a:t>
            </a:r>
            <a:r>
              <a:rPr lang="en-US" altLang="zh-CN" sz="1800" dirty="0" err="1"/>
              <a:t>tr</a:t>
            </a:r>
            <a:r>
              <a:rPr lang="en-US" altLang="zh-CN" sz="1800" dirty="0"/>
              <a:t>&gt;</a:t>
            </a:r>
            <a:r>
              <a:rPr lang="zh-CN" altLang="en-US" sz="1800" dirty="0"/>
              <a:t>标签又会包含</a:t>
            </a:r>
            <a:r>
              <a:rPr lang="en-US" altLang="zh-CN" sz="1800" dirty="0"/>
              <a:t>&lt;td&gt;</a:t>
            </a:r>
            <a:r>
              <a:rPr lang="zh-CN" altLang="en-US" sz="1800" dirty="0"/>
              <a:t>标签，每个</a:t>
            </a:r>
            <a:r>
              <a:rPr lang="en-US" altLang="zh-CN" sz="1800" dirty="0"/>
              <a:t>&lt;td&gt;</a:t>
            </a:r>
            <a:r>
              <a:rPr lang="zh-CN" altLang="en-US" sz="1800" dirty="0"/>
              <a:t>代表一个单元格。</a:t>
            </a:r>
          </a:p>
          <a:p>
            <a:pPr algn="l"/>
            <a:r>
              <a:rPr lang="zh-CN" altLang="en-US" sz="1800" dirty="0"/>
              <a:t>点击查看效果</a:t>
            </a:r>
          </a:p>
          <a:p>
            <a:pPr algn="l"/>
            <a:r>
              <a:rPr lang="en-US" altLang="zh-CN" sz="1800" dirty="0"/>
              <a:t>&lt;table&gt;</a:t>
            </a:r>
          </a:p>
          <a:p>
            <a:pPr algn="l"/>
            <a:r>
              <a:rPr lang="en-US" altLang="zh-CN" sz="1800" dirty="0"/>
              <a:t>  &lt;</a:t>
            </a:r>
            <a:r>
              <a:rPr lang="en-US" altLang="zh-CN" sz="1800" dirty="0" err="1"/>
              <a:t>tr</a:t>
            </a:r>
            <a:r>
              <a:rPr lang="en-US" altLang="zh-CN" sz="1800" dirty="0"/>
              <a:t>&gt;</a:t>
            </a:r>
          </a:p>
          <a:p>
            <a:pPr algn="l"/>
            <a:r>
              <a:rPr lang="en-US" altLang="zh-CN" sz="1800" dirty="0"/>
              <a:t>    &lt;td&gt;2000&lt;/td&gt;&lt;td&gt;</a:t>
            </a:r>
            <a:r>
              <a:rPr lang="zh-CN" altLang="en-US" sz="1800" dirty="0"/>
              <a:t>悉尼</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  &lt;</a:t>
            </a:r>
            <a:r>
              <a:rPr lang="en-US" altLang="zh-CN" sz="1800" dirty="0" err="1"/>
              <a:t>tr</a:t>
            </a:r>
            <a:r>
              <a:rPr lang="en-US" altLang="zh-CN" sz="1800" dirty="0"/>
              <a:t>&gt;</a:t>
            </a:r>
          </a:p>
          <a:p>
            <a:pPr algn="l"/>
            <a:r>
              <a:rPr lang="en-US" altLang="zh-CN" sz="1800" dirty="0"/>
              <a:t>    &lt;td&gt;2004&lt;/td&gt;&lt;td&gt;</a:t>
            </a:r>
            <a:r>
              <a:rPr lang="zh-CN" altLang="en-US" sz="1800" dirty="0"/>
              <a:t>雅典</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  &lt;</a:t>
            </a:r>
            <a:r>
              <a:rPr lang="en-US" altLang="zh-CN" sz="1800" dirty="0" err="1"/>
              <a:t>tr</a:t>
            </a:r>
            <a:r>
              <a:rPr lang="en-US" altLang="zh-CN" sz="1800" dirty="0"/>
              <a:t>&gt;</a:t>
            </a:r>
          </a:p>
          <a:p>
            <a:pPr algn="l"/>
            <a:r>
              <a:rPr lang="en-US" altLang="zh-CN" sz="1800" dirty="0"/>
              <a:t>    &lt;td&gt;2008&lt;/td&gt;&lt;td&gt;</a:t>
            </a:r>
            <a:r>
              <a:rPr lang="zh-CN" altLang="en-US" sz="1800" dirty="0"/>
              <a:t>北京</a:t>
            </a:r>
            <a:r>
              <a:rPr lang="en-US" altLang="zh-CN" sz="1800" dirty="0"/>
              <a:t>&lt;/td&gt;</a:t>
            </a:r>
          </a:p>
          <a:p>
            <a:pPr algn="l"/>
            <a:r>
              <a:rPr lang="en-US" altLang="zh-CN" sz="1800" dirty="0"/>
              <a:t>  &lt;/</a:t>
            </a:r>
            <a:r>
              <a:rPr lang="en-US" altLang="zh-CN" sz="1800" dirty="0" err="1"/>
              <a:t>tr</a:t>
            </a:r>
            <a:r>
              <a:rPr lang="en-US" altLang="zh-CN" sz="1800" dirty="0"/>
              <a:t>&gt;</a:t>
            </a:r>
          </a:p>
          <a:p>
            <a:pPr algn="l"/>
            <a:r>
              <a:rPr lang="en-US" altLang="zh-CN" sz="1800" dirty="0"/>
              <a:t>&lt;/table&gt;</a:t>
            </a:r>
            <a:endParaRPr lang="en-CA" sz="1800" dirty="0"/>
          </a:p>
        </p:txBody>
      </p:sp>
    </p:spTree>
    <p:extLst>
      <p:ext uri="{BB962C8B-B14F-4D97-AF65-F5344CB8AC3E}">
        <p14:creationId xmlns:p14="http://schemas.microsoft.com/office/powerpoint/2010/main" val="656056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HTML </a:t>
            </a:r>
            <a:r>
              <a:rPr lang="zh-CN" altLang="en-US" sz="1800" dirty="0"/>
              <a:t>是由各种各样的标签组成，学习 </a:t>
            </a:r>
            <a:r>
              <a:rPr lang="en-US" altLang="zh-CN" sz="1800" dirty="0"/>
              <a:t>HTML</a:t>
            </a:r>
            <a:r>
              <a:rPr lang="zh-CN" altLang="en-US" sz="1800" dirty="0"/>
              <a:t>就是学习使用这些标签。</a:t>
            </a:r>
            <a:endParaRPr lang="en-CA" sz="1800" dirty="0"/>
          </a:p>
        </p:txBody>
      </p:sp>
    </p:spTree>
    <p:extLst>
      <p:ext uri="{BB962C8B-B14F-4D97-AF65-F5344CB8AC3E}">
        <p14:creationId xmlns:p14="http://schemas.microsoft.com/office/powerpoint/2010/main" val="4239764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作</a:t>
            </a:r>
            <a:r>
              <a:rPr lang="zh-CN" altLang="en-US" sz="1800" dirty="0" smtClean="0"/>
              <a:t>业</a:t>
            </a:r>
            <a:endParaRPr lang="en-US" altLang="zh-CN" sz="1800" dirty="0" smtClean="0"/>
          </a:p>
          <a:p>
            <a:pPr algn="l"/>
            <a:endParaRPr lang="en-US" sz="1800" dirty="0"/>
          </a:p>
          <a:p>
            <a:pPr algn="l"/>
            <a:r>
              <a:rPr lang="en-CA" sz="1800" dirty="0" smtClean="0"/>
              <a:t>http</a:t>
            </a:r>
            <a:r>
              <a:rPr lang="en-CA" sz="1800" dirty="0"/>
              <a:t>://</a:t>
            </a:r>
            <a:r>
              <a:rPr lang="en-CA" sz="1800" dirty="0" smtClean="0"/>
              <a:t>www.halifax.ca/newcomers/WelcomingNewcomers.php#Holidays</a:t>
            </a:r>
          </a:p>
          <a:p>
            <a:pPr algn="l"/>
            <a:endParaRPr lang="en-US" sz="1800" dirty="0" smtClean="0"/>
          </a:p>
          <a:p>
            <a:pPr algn="l"/>
            <a:r>
              <a:rPr lang="zh-CN" altLang="en-US" sz="1800" dirty="0" smtClean="0"/>
              <a:t>抓取出</a:t>
            </a:r>
            <a:r>
              <a:rPr lang="en-US" altLang="zh-CN" sz="1800" dirty="0" smtClean="0"/>
              <a:t>ns</a:t>
            </a:r>
            <a:r>
              <a:rPr lang="zh-CN" altLang="en-US" sz="1800" dirty="0" smtClean="0"/>
              <a:t>省的节日</a:t>
            </a:r>
            <a:endParaRPr lang="en-US" altLang="zh-CN" sz="1800" dirty="0" smtClean="0"/>
          </a:p>
          <a:p>
            <a:pPr algn="l"/>
            <a:endParaRPr lang="en-CA" sz="1800" dirty="0"/>
          </a:p>
        </p:txBody>
      </p:sp>
    </p:spTree>
    <p:extLst>
      <p:ext uri="{BB962C8B-B14F-4D97-AF65-F5344CB8AC3E}">
        <p14:creationId xmlns:p14="http://schemas.microsoft.com/office/powerpoint/2010/main" val="4284387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计算</a:t>
            </a:r>
            <a:r>
              <a:rPr lang="zh-CN" altLang="en-US" sz="1800" dirty="0" smtClean="0"/>
              <a:t>机</a:t>
            </a:r>
            <a:r>
              <a:rPr lang="zh-CN" altLang="en-US" sz="1800" dirty="0"/>
              <a:t>网</a:t>
            </a:r>
            <a:r>
              <a:rPr lang="zh-CN" altLang="en-US" sz="1800" dirty="0" smtClean="0"/>
              <a:t>络</a:t>
            </a:r>
            <a:r>
              <a:rPr lang="zh-CN" altLang="en-US" sz="1800" dirty="0"/>
              <a:t>技</a:t>
            </a:r>
            <a:r>
              <a:rPr lang="zh-CN" altLang="en-US" sz="1800" dirty="0" smtClean="0"/>
              <a:t>术</a:t>
            </a:r>
            <a:endParaRPr lang="en-US" altLang="zh-CN" sz="1800" dirty="0" smtClean="0"/>
          </a:p>
          <a:p>
            <a:pPr algn="l"/>
            <a:r>
              <a:rPr lang="zh-CN" altLang="en-US" sz="1800" dirty="0"/>
              <a:t>基础</a:t>
            </a:r>
            <a:endParaRPr lang="en-CA" sz="1800" dirty="0"/>
          </a:p>
        </p:txBody>
      </p:sp>
    </p:spTree>
    <p:extLst>
      <p:ext uri="{BB962C8B-B14F-4D97-AF65-F5344CB8AC3E}">
        <p14:creationId xmlns:p14="http://schemas.microsoft.com/office/powerpoint/2010/main" val="2570720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err="1" smtClean="0"/>
              <a:t>Hashmap</a:t>
            </a:r>
            <a:r>
              <a:rPr lang="en-CA" altLang="zh-CN" sz="1800" dirty="0" smtClean="0"/>
              <a:t> </a:t>
            </a:r>
            <a:r>
              <a:rPr lang="zh-CN" altLang="en-US" sz="1800" dirty="0" smtClean="0"/>
              <a:t>基于</a:t>
            </a:r>
            <a:r>
              <a:rPr lang="en-US" altLang="zh-CN" sz="1800" dirty="0" smtClean="0"/>
              <a:t>value</a:t>
            </a:r>
            <a:r>
              <a:rPr lang="zh-CN" altLang="en-US" sz="1800" dirty="0" smtClean="0"/>
              <a:t>的排序</a:t>
            </a:r>
            <a:endParaRPr lang="en-US" altLang="zh-CN" sz="1800" dirty="0" smtClean="0"/>
          </a:p>
          <a:p>
            <a:pPr algn="l"/>
            <a:endParaRPr lang="en-CA" sz="1800" dirty="0"/>
          </a:p>
        </p:txBody>
      </p:sp>
    </p:spTree>
    <p:extLst>
      <p:ext uri="{BB962C8B-B14F-4D97-AF65-F5344CB8AC3E}">
        <p14:creationId xmlns:p14="http://schemas.microsoft.com/office/powerpoint/2010/main" val="3205087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为了使不同计算机厂家生产的计算机能够相互通信，以便在更大的范围内建立计算机网络，国际标准化组织（</a:t>
            </a:r>
            <a:r>
              <a:rPr lang="en-CA" sz="1800" dirty="0"/>
              <a:t>ISO）</a:t>
            </a:r>
            <a:r>
              <a:rPr lang="zh-CN" altLang="en-US" sz="1800" dirty="0"/>
              <a:t>在</a:t>
            </a:r>
            <a:r>
              <a:rPr lang="en-US" altLang="zh-CN" sz="1800" dirty="0"/>
              <a:t>1978</a:t>
            </a:r>
            <a:r>
              <a:rPr lang="zh-CN" altLang="en-US" sz="1800" dirty="0"/>
              <a:t>年提出了“开放系统互联参考模型”，即著名的</a:t>
            </a:r>
            <a:r>
              <a:rPr lang="en-CA" sz="1800" dirty="0"/>
              <a:t>OSI/RM</a:t>
            </a:r>
            <a:r>
              <a:rPr lang="zh-CN" altLang="en-US" sz="1800" dirty="0"/>
              <a:t>模型（</a:t>
            </a:r>
            <a:r>
              <a:rPr lang="en-CA" sz="1800" dirty="0"/>
              <a:t>Open System Interconnection/Reference Model）。</a:t>
            </a:r>
            <a:r>
              <a:rPr lang="zh-CN" altLang="en-US" sz="1800" dirty="0"/>
              <a:t>它将计算机网络体系结构的通信协议划分为七层，自下而上依次为：物理层（</a:t>
            </a:r>
            <a:r>
              <a:rPr lang="en-CA" sz="1800" dirty="0"/>
              <a:t>Physics Layer）、</a:t>
            </a:r>
            <a:r>
              <a:rPr lang="zh-CN" altLang="en-US" sz="1800" dirty="0"/>
              <a:t>数据链路层（</a:t>
            </a:r>
            <a:r>
              <a:rPr lang="en-CA" sz="1800" dirty="0"/>
              <a:t>Data Link Layer）、</a:t>
            </a:r>
            <a:r>
              <a:rPr lang="zh-CN" altLang="en-US" sz="1800" dirty="0"/>
              <a:t>网络层（</a:t>
            </a:r>
            <a:r>
              <a:rPr lang="en-CA" sz="1800" dirty="0"/>
              <a:t>Network Layer）、</a:t>
            </a:r>
            <a:r>
              <a:rPr lang="zh-CN" altLang="en-US" sz="1800" dirty="0"/>
              <a:t>传输层（</a:t>
            </a:r>
            <a:r>
              <a:rPr lang="en-CA" sz="1800" dirty="0"/>
              <a:t>Transport Layer）、</a:t>
            </a:r>
            <a:r>
              <a:rPr lang="zh-CN" altLang="en-US" sz="1800" dirty="0"/>
              <a:t>会话层（</a:t>
            </a:r>
            <a:r>
              <a:rPr lang="en-CA" sz="1800" dirty="0"/>
              <a:t>Session Layer）、</a:t>
            </a:r>
            <a:r>
              <a:rPr lang="zh-CN" altLang="en-US" sz="1800" dirty="0"/>
              <a:t>表示层（</a:t>
            </a:r>
            <a:r>
              <a:rPr lang="en-CA" sz="1800" dirty="0"/>
              <a:t>Presentation Layer）、</a:t>
            </a:r>
            <a:r>
              <a:rPr lang="zh-CN" altLang="en-US" sz="1800" dirty="0"/>
              <a:t>应用层（</a:t>
            </a:r>
            <a:r>
              <a:rPr lang="en-CA" sz="1800" dirty="0"/>
              <a:t>Application Layer）。</a:t>
            </a:r>
            <a:r>
              <a:rPr lang="zh-CN" altLang="en-US" sz="1800" dirty="0"/>
              <a:t>其中第四层完成数据传送服务，上面三层面向用户</a:t>
            </a:r>
            <a:r>
              <a:rPr lang="zh-CN" altLang="en-US" sz="1800" dirty="0" smtClean="0"/>
              <a:t>。</a:t>
            </a:r>
            <a:endParaRPr lang="en-US" altLang="zh-CN" sz="1800" dirty="0" smtClean="0"/>
          </a:p>
          <a:p>
            <a:pPr algn="l"/>
            <a:endParaRPr lang="en-CA" sz="1800" dirty="0"/>
          </a:p>
        </p:txBody>
      </p:sp>
      <p:pic>
        <p:nvPicPr>
          <p:cNvPr id="2050" name="Picture 2" descr="http://upload-images.jianshu.io/upload_images/1156719-afc57efbe98be4f6.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82169"/>
            <a:ext cx="7012821" cy="417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988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物理层：</a:t>
            </a:r>
          </a:p>
          <a:p>
            <a:pPr algn="l"/>
            <a:r>
              <a:rPr lang="zh-CN" altLang="en-US" sz="1800" dirty="0"/>
              <a:t>物理层负责最后将信息编码成电流脉冲或其它信号用于网上传输；</a:t>
            </a:r>
          </a:p>
          <a:p>
            <a:pPr algn="l"/>
            <a:r>
              <a:rPr lang="en-US" altLang="zh-CN" sz="1800" dirty="0" err="1"/>
              <a:t>eg</a:t>
            </a:r>
            <a:r>
              <a:rPr lang="zh-CN" altLang="en-US" sz="1800" dirty="0"/>
              <a:t>：</a:t>
            </a:r>
            <a:r>
              <a:rPr lang="en-US" altLang="zh-CN" sz="1800" dirty="0"/>
              <a:t>RJ45</a:t>
            </a:r>
            <a:r>
              <a:rPr lang="zh-CN" altLang="en-US" sz="1800" dirty="0"/>
              <a:t>等将数据转化成</a:t>
            </a:r>
            <a:r>
              <a:rPr lang="en-US" altLang="zh-CN" sz="1800" dirty="0"/>
              <a:t>0</a:t>
            </a:r>
            <a:r>
              <a:rPr lang="zh-CN" altLang="en-US" sz="1800" dirty="0"/>
              <a:t>和</a:t>
            </a:r>
            <a:r>
              <a:rPr lang="en-US" altLang="zh-CN" sz="1800" dirty="0"/>
              <a:t>1</a:t>
            </a:r>
            <a:r>
              <a:rPr lang="zh-CN" altLang="en-US" sz="1800" dirty="0" smtClean="0"/>
              <a:t>；</a:t>
            </a:r>
            <a:endParaRPr lang="en-US" altLang="zh-CN" sz="1800" dirty="0" smtClean="0"/>
          </a:p>
          <a:p>
            <a:pPr algn="l"/>
            <a:r>
              <a:rPr lang="zh-CN" altLang="en-US" sz="1800" dirty="0" smtClean="0"/>
              <a:t>规</a:t>
            </a:r>
            <a:r>
              <a:rPr lang="zh-CN" altLang="en-US" sz="1800" dirty="0"/>
              <a:t>定通信设备的机械的、电气的、功能的和过程的特性，用以建立、维护和拆除物理链路连接。具体地讲，机械 特性规定了网络连接时所需接插件的规格尺寸、引脚数量和排列情况等；电气特性规定了在物理连接上传输</a:t>
            </a:r>
            <a:r>
              <a:rPr lang="en-US" altLang="zh-CN" sz="1800" dirty="0"/>
              <a:t>bit</a:t>
            </a:r>
            <a:r>
              <a:rPr lang="zh-CN" altLang="en-US" sz="1800" dirty="0"/>
              <a:t>流时线路上信号电平的大小、阻抗匹配、传输速率 距离限制等；功能特性是指对各个信号先分配确切的信号含义，即定义了</a:t>
            </a:r>
            <a:r>
              <a:rPr lang="en-US" altLang="zh-CN" sz="1800" dirty="0"/>
              <a:t>DTE</a:t>
            </a:r>
            <a:r>
              <a:rPr lang="zh-CN" altLang="en-US" sz="1800" dirty="0"/>
              <a:t>和</a:t>
            </a:r>
            <a:r>
              <a:rPr lang="en-US" altLang="zh-CN" sz="1800" dirty="0"/>
              <a:t>DCE</a:t>
            </a:r>
            <a:r>
              <a:rPr lang="zh-CN" altLang="en-US" sz="1800" dirty="0"/>
              <a:t>之间各个线路的功能；规程特性定义了利用信号线进行</a:t>
            </a:r>
            <a:r>
              <a:rPr lang="en-US" altLang="zh-CN" sz="1800" dirty="0"/>
              <a:t>bit</a:t>
            </a:r>
            <a:r>
              <a:rPr lang="zh-CN" altLang="en-US" sz="1800" dirty="0"/>
              <a:t>流传输的一组 操作规程，是指在物理连接的建立、维护、交换信息是，</a:t>
            </a:r>
            <a:r>
              <a:rPr lang="en-US" altLang="zh-CN" sz="1800" dirty="0"/>
              <a:t>DTE</a:t>
            </a:r>
            <a:r>
              <a:rPr lang="zh-CN" altLang="en-US" sz="1800" dirty="0"/>
              <a:t>和</a:t>
            </a:r>
            <a:r>
              <a:rPr lang="en-US" altLang="zh-CN" sz="1800" dirty="0"/>
              <a:t>DCE</a:t>
            </a:r>
            <a:r>
              <a:rPr lang="zh-CN" altLang="en-US" sz="1800" dirty="0"/>
              <a:t>双放在各电路上的动作系列。在这一层，数据的单位称为比特（</a:t>
            </a:r>
            <a:r>
              <a:rPr lang="en-US" altLang="zh-CN" sz="1800" dirty="0"/>
              <a:t>bit</a:t>
            </a:r>
            <a:r>
              <a:rPr lang="zh-CN" altLang="en-US" sz="1800" dirty="0"/>
              <a:t>）。属于物理层定义的典型规范代表包括：</a:t>
            </a:r>
            <a:r>
              <a:rPr lang="en-US" altLang="zh-CN" sz="1800" dirty="0"/>
              <a:t>EIA/TIA RS-232</a:t>
            </a:r>
            <a:r>
              <a:rPr lang="zh-CN" altLang="en-US" sz="1800" dirty="0"/>
              <a:t>、</a:t>
            </a:r>
            <a:r>
              <a:rPr lang="en-US" altLang="zh-CN" sz="1800" dirty="0"/>
              <a:t>EIA/TIA RS-449</a:t>
            </a:r>
            <a:r>
              <a:rPr lang="zh-CN" altLang="en-US" sz="1800" dirty="0"/>
              <a:t>、</a:t>
            </a:r>
            <a:r>
              <a:rPr lang="en-US" altLang="zh-CN" sz="1800" dirty="0"/>
              <a:t>V.35</a:t>
            </a:r>
            <a:r>
              <a:rPr lang="zh-CN" altLang="en-US" sz="1800" dirty="0"/>
              <a:t>、</a:t>
            </a:r>
            <a:r>
              <a:rPr lang="en-US" altLang="zh-CN" sz="1800" dirty="0"/>
              <a:t>RJ-45</a:t>
            </a:r>
            <a:r>
              <a:rPr lang="zh-CN" altLang="en-US" sz="1800" dirty="0"/>
              <a:t>等。</a:t>
            </a:r>
            <a:endParaRPr lang="en-US" altLang="zh-CN" sz="1800" dirty="0" smtClean="0"/>
          </a:p>
          <a:p>
            <a:pPr algn="l"/>
            <a:r>
              <a:rPr lang="zh-CN" altLang="en-US" sz="1800" dirty="0"/>
              <a:t>数据链路层</a:t>
            </a:r>
            <a:r>
              <a:rPr lang="en-US" altLang="zh-CN" sz="1800" dirty="0"/>
              <a:t>:</a:t>
            </a:r>
          </a:p>
          <a:p>
            <a:pPr algn="l"/>
            <a:r>
              <a:rPr lang="zh-CN" altLang="en-US" sz="1800" dirty="0"/>
              <a:t>数据链路层通过物理网络链路􏰁供数据传输。不同的数据链路层定义了不同的网络和协 议特征</a:t>
            </a:r>
            <a:r>
              <a:rPr lang="en-US" altLang="zh-CN" sz="1800" dirty="0"/>
              <a:t>,</a:t>
            </a:r>
            <a:r>
              <a:rPr lang="zh-CN" altLang="en-US" sz="1800" dirty="0"/>
              <a:t>其中包括物理编址、网络拓扑结构、错误校验、数据帧序列以及流控</a:t>
            </a:r>
            <a:r>
              <a:rPr lang="en-US" altLang="zh-CN" sz="1800" dirty="0"/>
              <a:t>;</a:t>
            </a:r>
          </a:p>
          <a:p>
            <a:pPr algn="l"/>
            <a:r>
              <a:rPr lang="zh-CN" altLang="en-US" sz="1800" dirty="0"/>
              <a:t>可以简单的理解为：规定了</a:t>
            </a:r>
            <a:r>
              <a:rPr lang="en-US" altLang="zh-CN" sz="1800" dirty="0"/>
              <a:t>0</a:t>
            </a:r>
            <a:r>
              <a:rPr lang="zh-CN" altLang="en-US" sz="1800" dirty="0"/>
              <a:t>和</a:t>
            </a:r>
            <a:r>
              <a:rPr lang="en-US" altLang="zh-CN" sz="1800" dirty="0"/>
              <a:t>1</a:t>
            </a:r>
            <a:r>
              <a:rPr lang="zh-CN" altLang="en-US" sz="1800" dirty="0"/>
              <a:t>的分包形式，确定了网络数据包的形式；</a:t>
            </a:r>
          </a:p>
          <a:p>
            <a:pPr algn="l"/>
            <a:r>
              <a:rPr lang="zh-CN" altLang="en-US" sz="1800" dirty="0"/>
              <a:t>在物理层提供比特流服务的基础上，建立相邻结点之间的数据链路，通过差错控制提供数据帧（</a:t>
            </a:r>
            <a:r>
              <a:rPr lang="en-US" altLang="zh-CN" sz="1800" dirty="0"/>
              <a:t>Frame</a:t>
            </a:r>
            <a:r>
              <a:rPr lang="zh-CN" altLang="en-US" sz="1800" dirty="0"/>
              <a:t>）在信道上无差错的传输，并进行各电路上的动作系列。数据链路层在不可靠的物理介质上提供可靠的传输。该层的作用包括：物理地址寻址、数据的成帧、流量控制、数据的检错、重发等。在这一层，数据的单位称为帧（</a:t>
            </a:r>
            <a:r>
              <a:rPr lang="en-US" altLang="zh-CN" sz="1800" dirty="0"/>
              <a:t>frame</a:t>
            </a:r>
            <a:r>
              <a:rPr lang="zh-CN" altLang="en-US" sz="1800" dirty="0"/>
              <a:t>）。数据链路层协议的代表包括：</a:t>
            </a:r>
            <a:r>
              <a:rPr lang="en-US" altLang="zh-CN" sz="1800" dirty="0"/>
              <a:t>SDLC</a:t>
            </a:r>
            <a:r>
              <a:rPr lang="zh-CN" altLang="en-US" sz="1800" dirty="0"/>
              <a:t>、</a:t>
            </a:r>
            <a:r>
              <a:rPr lang="en-US" altLang="zh-CN" sz="1800" dirty="0"/>
              <a:t>HDLC</a:t>
            </a:r>
            <a:r>
              <a:rPr lang="zh-CN" altLang="en-US" sz="1800" dirty="0"/>
              <a:t>、</a:t>
            </a:r>
            <a:r>
              <a:rPr lang="en-US" altLang="zh-CN" sz="1800" dirty="0"/>
              <a:t>PPP</a:t>
            </a:r>
            <a:r>
              <a:rPr lang="zh-CN" altLang="en-US" sz="1800" dirty="0"/>
              <a:t>、</a:t>
            </a:r>
            <a:r>
              <a:rPr lang="en-US" altLang="zh-CN" sz="1800" dirty="0"/>
              <a:t>STP</a:t>
            </a:r>
            <a:r>
              <a:rPr lang="zh-CN" altLang="en-US" sz="1800" dirty="0"/>
              <a:t>、帧中继等。</a:t>
            </a:r>
            <a:endParaRPr lang="en-US" sz="1800" dirty="0"/>
          </a:p>
          <a:p>
            <a:pPr algn="l"/>
            <a:endParaRPr lang="en-CA" sz="1800" dirty="0"/>
          </a:p>
        </p:txBody>
      </p:sp>
    </p:spTree>
    <p:extLst>
      <p:ext uri="{BB962C8B-B14F-4D97-AF65-F5344CB8AC3E}">
        <p14:creationId xmlns:p14="http://schemas.microsoft.com/office/powerpoint/2010/main" val="1868488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网</a:t>
            </a:r>
            <a:r>
              <a:rPr lang="zh-CN" altLang="en-US" sz="1800" dirty="0"/>
              <a:t>络层</a:t>
            </a:r>
          </a:p>
          <a:p>
            <a:pPr algn="l"/>
            <a:r>
              <a:rPr lang="zh-CN" altLang="en-US" sz="1800" dirty="0"/>
              <a:t>网络层负责在源和终点之间建立连接</a:t>
            </a:r>
            <a:r>
              <a:rPr lang="en-US" altLang="zh-CN" sz="1800" dirty="0"/>
              <a:t>;</a:t>
            </a:r>
          </a:p>
          <a:p>
            <a:pPr algn="l"/>
            <a:r>
              <a:rPr lang="zh-CN" altLang="en-US" sz="1800" dirty="0"/>
              <a:t>可以理解为，此处需要确定计算机的位置，怎么确定？</a:t>
            </a:r>
            <a:r>
              <a:rPr lang="en-US" altLang="zh-CN" sz="1800" dirty="0"/>
              <a:t>IPv4</a:t>
            </a:r>
            <a:r>
              <a:rPr lang="zh-CN" altLang="en-US" sz="1800" dirty="0"/>
              <a:t>，</a:t>
            </a:r>
            <a:r>
              <a:rPr lang="en-US" altLang="zh-CN" sz="1800" dirty="0"/>
              <a:t>IPv6</a:t>
            </a:r>
            <a:r>
              <a:rPr lang="zh-CN" altLang="en-US" sz="1800" dirty="0"/>
              <a:t>！</a:t>
            </a:r>
          </a:p>
          <a:p>
            <a:pPr algn="l"/>
            <a:r>
              <a:rPr lang="zh-CN" altLang="en-US" sz="1800" dirty="0"/>
              <a:t>在 计算机网络中进行通信的两个计算机之间可能会经过很多个数据链路，也可能还要经过很多通信子网。网络层的任务就是选择合适的网间路由和交换结点， 确保数据及时传送。网络层将数据链路层提供的帧组成数据包，包中封装有网络层包头，其中含有逻辑地址信息</a:t>
            </a:r>
            <a:r>
              <a:rPr lang="en-US" altLang="zh-CN" sz="1800" dirty="0"/>
              <a:t>- -</a:t>
            </a:r>
            <a:r>
              <a:rPr lang="zh-CN" altLang="en-US" sz="1800" dirty="0"/>
              <a:t>源站点和目的站点地址的网络地址。如 果你在谈论一个</a:t>
            </a:r>
            <a:r>
              <a:rPr lang="en-US" altLang="zh-CN" sz="1800" dirty="0"/>
              <a:t>IP</a:t>
            </a:r>
            <a:r>
              <a:rPr lang="zh-CN" altLang="en-US" sz="1800" dirty="0"/>
              <a:t>地址，那么你是在处理第</a:t>
            </a:r>
            <a:r>
              <a:rPr lang="en-US" altLang="zh-CN" sz="1800" dirty="0"/>
              <a:t>3</a:t>
            </a:r>
            <a:r>
              <a:rPr lang="zh-CN" altLang="en-US" sz="1800" dirty="0"/>
              <a:t>层的问题，这是“数据包”问题，而不是第</a:t>
            </a:r>
            <a:r>
              <a:rPr lang="en-US" altLang="zh-CN" sz="1800" dirty="0"/>
              <a:t>2</a:t>
            </a:r>
            <a:r>
              <a:rPr lang="zh-CN" altLang="en-US" sz="1800" dirty="0"/>
              <a:t>层的“帧”。</a:t>
            </a:r>
            <a:r>
              <a:rPr lang="en-US" altLang="zh-CN" sz="1800" dirty="0"/>
              <a:t>IP</a:t>
            </a:r>
            <a:r>
              <a:rPr lang="zh-CN" altLang="en-US" sz="1800" dirty="0"/>
              <a:t>是第</a:t>
            </a:r>
            <a:r>
              <a:rPr lang="en-US" altLang="zh-CN" sz="1800" dirty="0"/>
              <a:t>3</a:t>
            </a:r>
            <a:r>
              <a:rPr lang="zh-CN" altLang="en-US" sz="1800" dirty="0"/>
              <a:t>层问题的一部分，此外还有一些路由协议和地 址解析协议（</a:t>
            </a:r>
            <a:r>
              <a:rPr lang="en-US" altLang="zh-CN" sz="1800" dirty="0"/>
              <a:t>ARP</a:t>
            </a:r>
            <a:r>
              <a:rPr lang="zh-CN" altLang="en-US" sz="1800" dirty="0"/>
              <a:t>）。有关路由的一切事情都在这第</a:t>
            </a:r>
            <a:r>
              <a:rPr lang="en-US" altLang="zh-CN" sz="1800" dirty="0"/>
              <a:t>3</a:t>
            </a:r>
            <a:r>
              <a:rPr lang="zh-CN" altLang="en-US" sz="1800" dirty="0"/>
              <a:t>层处理。地址解析和路由是</a:t>
            </a:r>
            <a:r>
              <a:rPr lang="en-US" altLang="zh-CN" sz="1800" dirty="0"/>
              <a:t>3</a:t>
            </a:r>
            <a:r>
              <a:rPr lang="zh-CN" altLang="en-US" sz="1800" dirty="0"/>
              <a:t>层的重要目的。网络层还可以实现拥塞控制、网际互连等功能。在这一层，数据的单位称为数据包（</a:t>
            </a:r>
            <a:r>
              <a:rPr lang="en-US" altLang="zh-CN" sz="1800" dirty="0"/>
              <a:t>packet</a:t>
            </a:r>
            <a:r>
              <a:rPr lang="zh-CN" altLang="en-US" sz="1800" dirty="0"/>
              <a:t>）。网络层协议的代表包括：</a:t>
            </a:r>
            <a:r>
              <a:rPr lang="en-US" altLang="zh-CN" sz="1800" dirty="0"/>
              <a:t>IP</a:t>
            </a:r>
            <a:r>
              <a:rPr lang="zh-CN" altLang="en-US" sz="1800" dirty="0"/>
              <a:t>、</a:t>
            </a:r>
            <a:r>
              <a:rPr lang="en-US" altLang="zh-CN" sz="1800" dirty="0"/>
              <a:t>IPX</a:t>
            </a:r>
            <a:r>
              <a:rPr lang="zh-CN" altLang="en-US" sz="1800" dirty="0"/>
              <a:t>、</a:t>
            </a:r>
            <a:r>
              <a:rPr lang="en-US" altLang="zh-CN" sz="1800" dirty="0"/>
              <a:t>RIP</a:t>
            </a:r>
            <a:r>
              <a:rPr lang="zh-CN" altLang="en-US" sz="1800" dirty="0"/>
              <a:t>、</a:t>
            </a:r>
            <a:r>
              <a:rPr lang="en-US" altLang="zh-CN" sz="1800" dirty="0"/>
              <a:t>OSPF</a:t>
            </a:r>
            <a:r>
              <a:rPr lang="zh-CN" altLang="en-US" sz="1800" dirty="0"/>
              <a:t>等。</a:t>
            </a:r>
            <a:endParaRPr lang="en-US" sz="1800" dirty="0"/>
          </a:p>
          <a:p>
            <a:pPr algn="l"/>
            <a:endParaRPr lang="en-CA" sz="1800" dirty="0"/>
          </a:p>
        </p:txBody>
      </p:sp>
    </p:spTree>
    <p:extLst>
      <p:ext uri="{BB962C8B-B14F-4D97-AF65-F5344CB8AC3E}">
        <p14:creationId xmlns:p14="http://schemas.microsoft.com/office/powerpoint/2010/main" val="1418103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传</a:t>
            </a:r>
            <a:r>
              <a:rPr lang="zh-CN" altLang="en-US" sz="1800" dirty="0"/>
              <a:t>输层</a:t>
            </a:r>
          </a:p>
          <a:p>
            <a:pPr algn="l"/>
            <a:r>
              <a:rPr lang="zh-CN" altLang="en-US" sz="1800" dirty="0"/>
              <a:t>传输层向高层􏰁提供可靠的端到端的网络数据流服务。</a:t>
            </a:r>
          </a:p>
          <a:p>
            <a:pPr algn="l"/>
            <a:r>
              <a:rPr lang="zh-CN" altLang="en-US" sz="1800" dirty="0"/>
              <a:t>可以理解为：每一个应用程序都会在网卡注册一个端口号，该层就是端口与端口的通信！常用的（</a:t>
            </a:r>
            <a:r>
              <a:rPr lang="en-US" altLang="zh-CN" sz="1800" dirty="0"/>
              <a:t>TCP</a:t>
            </a:r>
            <a:r>
              <a:rPr lang="zh-CN" altLang="en-US" sz="1800" dirty="0"/>
              <a:t>／</a:t>
            </a:r>
            <a:r>
              <a:rPr lang="en-US" altLang="zh-CN" sz="1800" dirty="0"/>
              <a:t>IP</a:t>
            </a:r>
            <a:r>
              <a:rPr lang="zh-CN" altLang="en-US" sz="1800" dirty="0"/>
              <a:t>）协议</a:t>
            </a:r>
            <a:r>
              <a:rPr lang="zh-CN" altLang="en-US" sz="1800" dirty="0" smtClean="0"/>
              <a:t>；</a:t>
            </a:r>
            <a:endParaRPr lang="en-US" altLang="zh-CN" sz="1800" dirty="0" smtClean="0"/>
          </a:p>
          <a:p>
            <a:pPr algn="l"/>
            <a:r>
              <a:rPr lang="zh-CN" altLang="en-US" sz="1800" dirty="0"/>
              <a:t>第</a:t>
            </a:r>
            <a:r>
              <a:rPr lang="en-US" altLang="zh-CN" sz="1800" dirty="0"/>
              <a:t>4</a:t>
            </a:r>
            <a:r>
              <a:rPr lang="zh-CN" altLang="en-US" sz="1800" dirty="0"/>
              <a:t>层的数据单元也称作数据包（</a:t>
            </a:r>
            <a:r>
              <a:rPr lang="en-US" altLang="zh-CN" sz="1800" dirty="0"/>
              <a:t>packets</a:t>
            </a:r>
            <a:r>
              <a:rPr lang="zh-CN" altLang="en-US" sz="1800" dirty="0"/>
              <a:t>）。但是，当你谈论</a:t>
            </a:r>
            <a:r>
              <a:rPr lang="en-US" altLang="zh-CN" sz="1800" dirty="0"/>
              <a:t>TCP</a:t>
            </a:r>
            <a:r>
              <a:rPr lang="zh-CN" altLang="en-US" sz="1800" dirty="0"/>
              <a:t>等具体的协议时又有特殊的叫法，</a:t>
            </a:r>
            <a:r>
              <a:rPr lang="en-US" altLang="zh-CN" sz="1800" dirty="0"/>
              <a:t>TCP</a:t>
            </a:r>
            <a:r>
              <a:rPr lang="zh-CN" altLang="en-US" sz="1800" dirty="0"/>
              <a:t>的数据单元称为段 （</a:t>
            </a:r>
            <a:r>
              <a:rPr lang="en-US" altLang="zh-CN" sz="1800" dirty="0"/>
              <a:t>segments</a:t>
            </a:r>
            <a:r>
              <a:rPr lang="zh-CN" altLang="en-US" sz="1800" dirty="0"/>
              <a:t>）而</a:t>
            </a:r>
            <a:r>
              <a:rPr lang="en-US" altLang="zh-CN" sz="1800" dirty="0"/>
              <a:t>UDP</a:t>
            </a:r>
            <a:r>
              <a:rPr lang="zh-CN" altLang="en-US" sz="1800" dirty="0"/>
              <a:t>协议的数据单元称为“数据报（</a:t>
            </a:r>
            <a:r>
              <a:rPr lang="en-US" altLang="zh-CN" sz="1800" dirty="0"/>
              <a:t>datagrams</a:t>
            </a:r>
            <a:r>
              <a:rPr lang="zh-CN" altLang="en-US" sz="1800" dirty="0"/>
              <a:t>）”。这个层负责获取全部信息，因此，它必须跟踪数据单元碎片、乱序到达的 数据包和其它在传输过程中可能发生的危险。第</a:t>
            </a:r>
            <a:r>
              <a:rPr lang="en-US" altLang="zh-CN" sz="1800" dirty="0"/>
              <a:t>4</a:t>
            </a:r>
            <a:r>
              <a:rPr lang="zh-CN" altLang="en-US" sz="1800" dirty="0"/>
              <a:t>层为上层提供端到端（最终用户到最终用户）的透明的、可靠的数据传输服务。所为透明的传输是指在通信过程中 传输层对上层屏蔽了通信传输系统的具体细节。传输层协议的代表包括：</a:t>
            </a:r>
            <a:r>
              <a:rPr lang="en-US" altLang="zh-CN" sz="1800" dirty="0"/>
              <a:t>TCP</a:t>
            </a:r>
            <a:r>
              <a:rPr lang="zh-CN" altLang="en-US" sz="1800" dirty="0"/>
              <a:t>、</a:t>
            </a:r>
            <a:r>
              <a:rPr lang="en-US" altLang="zh-CN" sz="1800" dirty="0"/>
              <a:t>UDP</a:t>
            </a:r>
            <a:r>
              <a:rPr lang="zh-CN" altLang="en-US" sz="1800" dirty="0"/>
              <a:t>、</a:t>
            </a:r>
            <a:r>
              <a:rPr lang="en-US" altLang="zh-CN" sz="1800" dirty="0"/>
              <a:t>SPX</a:t>
            </a:r>
            <a:r>
              <a:rPr lang="zh-CN" altLang="en-US" sz="1800" dirty="0"/>
              <a:t>等。</a:t>
            </a:r>
          </a:p>
          <a:p>
            <a:pPr algn="l"/>
            <a:r>
              <a:rPr lang="zh-CN" altLang="en-US" sz="1800" dirty="0"/>
              <a:t>会话层</a:t>
            </a:r>
          </a:p>
          <a:p>
            <a:pPr algn="l"/>
            <a:r>
              <a:rPr lang="zh-CN" altLang="en-US" sz="1800" dirty="0"/>
              <a:t>会话层建立、管理和终止表示层与实体之间的通信会话；</a:t>
            </a:r>
          </a:p>
          <a:p>
            <a:pPr algn="l"/>
            <a:r>
              <a:rPr lang="zh-CN" altLang="en-US" sz="1800" dirty="0"/>
              <a:t>建立一个连接（自动的手机信息、自动的网络寻址）</a:t>
            </a:r>
            <a:r>
              <a:rPr lang="en-US" altLang="zh-CN" sz="1800" dirty="0"/>
              <a:t>;</a:t>
            </a:r>
          </a:p>
          <a:p>
            <a:pPr algn="l"/>
            <a:r>
              <a:rPr lang="zh-CN" altLang="en-US" sz="1800" dirty="0"/>
              <a:t>在会话层及以上的高层次中，数据传送的单位不再另外命名，而是统称为报文。会话层不参与具体的传输，它提供包括访问验证和会话管理在内的建立和维护应用之间通信的机制。如服务器验证用户登录便是由会话层完成的。</a:t>
            </a:r>
            <a:endParaRPr lang="en-CA" sz="1800" dirty="0"/>
          </a:p>
        </p:txBody>
      </p:sp>
    </p:spTree>
    <p:extLst>
      <p:ext uri="{BB962C8B-B14F-4D97-AF65-F5344CB8AC3E}">
        <p14:creationId xmlns:p14="http://schemas.microsoft.com/office/powerpoint/2010/main" val="1200517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表</a:t>
            </a:r>
            <a:r>
              <a:rPr lang="zh-CN" altLang="en-US" sz="1800" dirty="0"/>
              <a:t>示层</a:t>
            </a:r>
            <a:r>
              <a:rPr lang="en-US" altLang="zh-CN" sz="1800" dirty="0"/>
              <a:t>:</a:t>
            </a:r>
          </a:p>
          <a:p>
            <a:pPr algn="l"/>
            <a:r>
              <a:rPr lang="zh-CN" altLang="en-US" sz="1800" dirty="0"/>
              <a:t>表示层􏰁供多种功能用于应用层数据编码和转化</a:t>
            </a:r>
            <a:r>
              <a:rPr lang="en-US" altLang="zh-CN" sz="1800" dirty="0"/>
              <a:t>,</a:t>
            </a:r>
            <a:r>
              <a:rPr lang="zh-CN" altLang="en-US" sz="1800" dirty="0"/>
              <a:t>以确保以一个系统应用层发送的信息 可以被另一个系统应用层识别</a:t>
            </a:r>
            <a:r>
              <a:rPr lang="en-US" altLang="zh-CN" sz="1800" dirty="0"/>
              <a:t>;</a:t>
            </a:r>
          </a:p>
          <a:p>
            <a:pPr algn="l"/>
            <a:r>
              <a:rPr lang="zh-CN" altLang="en-US" sz="1800" dirty="0"/>
              <a:t>可以理解为：解决不同系统之间的通信，</a:t>
            </a:r>
            <a:r>
              <a:rPr lang="en-US" altLang="zh-CN" sz="1800" dirty="0" err="1"/>
              <a:t>eg</a:t>
            </a:r>
            <a:r>
              <a:rPr lang="zh-CN" altLang="en-US" sz="1800" dirty="0"/>
              <a:t>：</a:t>
            </a:r>
            <a:r>
              <a:rPr lang="en-US" altLang="zh-CN" sz="1800" dirty="0"/>
              <a:t>Linux</a:t>
            </a:r>
            <a:r>
              <a:rPr lang="zh-CN" altLang="en-US" sz="1800" dirty="0"/>
              <a:t>下的</a:t>
            </a:r>
            <a:r>
              <a:rPr lang="en-US" altLang="zh-CN" sz="1800" dirty="0"/>
              <a:t>QQ</a:t>
            </a:r>
            <a:r>
              <a:rPr lang="zh-CN" altLang="en-US" sz="1800" dirty="0"/>
              <a:t>和</a:t>
            </a:r>
            <a:r>
              <a:rPr lang="en-US" altLang="zh-CN" sz="1800" dirty="0"/>
              <a:t>Windows</a:t>
            </a:r>
            <a:r>
              <a:rPr lang="zh-CN" altLang="en-US" sz="1800" dirty="0"/>
              <a:t>下的</a:t>
            </a:r>
            <a:r>
              <a:rPr lang="en-US" altLang="zh-CN" sz="1800" dirty="0"/>
              <a:t>QQ</a:t>
            </a:r>
            <a:r>
              <a:rPr lang="zh-CN" altLang="en-US" sz="1800" dirty="0"/>
              <a:t>可以通信</a:t>
            </a:r>
            <a:r>
              <a:rPr lang="zh-CN" altLang="en-US" sz="1800" dirty="0" smtClean="0"/>
              <a:t>；</a:t>
            </a:r>
            <a:endParaRPr lang="en-US" altLang="zh-CN" sz="1800" dirty="0" smtClean="0"/>
          </a:p>
          <a:p>
            <a:pPr algn="l"/>
            <a:r>
              <a:rPr lang="zh-CN" altLang="en-US" sz="1800" dirty="0"/>
              <a:t>这一层主要解决拥护信息的语法表示问题。它将欲交换的数据从适合于某一用户的抽象语法，转换为适合于</a:t>
            </a:r>
            <a:r>
              <a:rPr lang="en-US" altLang="zh-CN" sz="1800" dirty="0"/>
              <a:t>OSI</a:t>
            </a:r>
            <a:r>
              <a:rPr lang="zh-CN" altLang="en-US" sz="1800" dirty="0"/>
              <a:t>系统内部使用的传送语法。即提供格式化的表示和转换数据服务。数据的压缩和解压缩， 加密和解密等工作都由表示层负责。</a:t>
            </a:r>
          </a:p>
          <a:p>
            <a:pPr algn="l"/>
            <a:r>
              <a:rPr lang="zh-CN" altLang="en-US" sz="1800" dirty="0"/>
              <a:t>应用层</a:t>
            </a:r>
            <a:r>
              <a:rPr lang="en-US" altLang="zh-CN" sz="1800" dirty="0"/>
              <a:t>:</a:t>
            </a:r>
          </a:p>
          <a:p>
            <a:pPr algn="l"/>
            <a:r>
              <a:rPr lang="en-US" altLang="zh-CN" sz="1800" dirty="0"/>
              <a:t>OSI </a:t>
            </a:r>
            <a:r>
              <a:rPr lang="zh-CN" altLang="en-US" sz="1800" dirty="0"/>
              <a:t>的应用层协议包括文件的传输、访问及管理协议</a:t>
            </a:r>
            <a:r>
              <a:rPr lang="en-US" altLang="zh-CN" sz="1800" dirty="0"/>
              <a:t>(FTAM) ,</a:t>
            </a:r>
            <a:r>
              <a:rPr lang="zh-CN" altLang="en-US" sz="1800" dirty="0"/>
              <a:t>以及文件虚拟终端协议</a:t>
            </a:r>
            <a:r>
              <a:rPr lang="en-US" altLang="zh-CN" sz="1800" dirty="0"/>
              <a:t>(VIP)</a:t>
            </a:r>
            <a:r>
              <a:rPr lang="zh-CN" altLang="en-US" sz="1800" dirty="0"/>
              <a:t>和公用管理系统信息</a:t>
            </a:r>
            <a:r>
              <a:rPr lang="en-US" altLang="zh-CN" sz="1800" dirty="0"/>
              <a:t>(CMIP)</a:t>
            </a:r>
            <a:r>
              <a:rPr lang="zh-CN" altLang="en-US" sz="1800" dirty="0"/>
              <a:t>等</a:t>
            </a:r>
            <a:r>
              <a:rPr lang="en-US" altLang="zh-CN" sz="1800" dirty="0"/>
              <a:t>;</a:t>
            </a:r>
          </a:p>
          <a:p>
            <a:pPr algn="l"/>
            <a:r>
              <a:rPr lang="zh-CN" altLang="en-US" sz="1800" dirty="0"/>
              <a:t>规定数据的传输协议</a:t>
            </a:r>
            <a:r>
              <a:rPr lang="zh-CN" altLang="en-US" sz="1800" dirty="0" smtClean="0"/>
              <a:t>；</a:t>
            </a:r>
            <a:endParaRPr lang="en-US" altLang="zh-CN" sz="1800" dirty="0" smtClean="0"/>
          </a:p>
          <a:p>
            <a:pPr algn="l"/>
            <a:r>
              <a:rPr lang="zh-CN" altLang="en-US" sz="1800" dirty="0"/>
              <a:t>应用层为操作系统或网络应用程序提供访问网络服务的接口。应用层协议的代表包括：</a:t>
            </a:r>
            <a:r>
              <a:rPr lang="en-US" altLang="zh-CN" sz="1800" dirty="0"/>
              <a:t>Telnet</a:t>
            </a:r>
            <a:r>
              <a:rPr lang="zh-CN" altLang="en-US" sz="1800" dirty="0"/>
              <a:t>、</a:t>
            </a:r>
            <a:r>
              <a:rPr lang="en-US" altLang="zh-CN" sz="1800" dirty="0"/>
              <a:t>FTP</a:t>
            </a:r>
            <a:r>
              <a:rPr lang="zh-CN" altLang="en-US" sz="1800" dirty="0"/>
              <a:t>、</a:t>
            </a:r>
            <a:r>
              <a:rPr lang="en-US" altLang="zh-CN" sz="1800" dirty="0"/>
              <a:t>HTTP</a:t>
            </a:r>
            <a:r>
              <a:rPr lang="zh-CN" altLang="en-US" sz="1800" dirty="0"/>
              <a:t>、</a:t>
            </a:r>
            <a:r>
              <a:rPr lang="en-US" altLang="zh-CN" sz="1800" dirty="0"/>
              <a:t>SNMP</a:t>
            </a:r>
            <a:r>
              <a:rPr lang="zh-CN" altLang="en-US" sz="1800" dirty="0"/>
              <a:t>等。</a:t>
            </a:r>
            <a:endParaRPr lang="en-US" sz="1800" dirty="0" smtClean="0"/>
          </a:p>
          <a:p>
            <a:pPr algn="l"/>
            <a:endParaRPr lang="en-US" sz="1800" dirty="0"/>
          </a:p>
          <a:p>
            <a:pPr algn="l"/>
            <a:endParaRPr lang="en-CA" sz="1800" dirty="0"/>
          </a:p>
        </p:txBody>
      </p:sp>
    </p:spTree>
    <p:extLst>
      <p:ext uri="{BB962C8B-B14F-4D97-AF65-F5344CB8AC3E}">
        <p14:creationId xmlns:p14="http://schemas.microsoft.com/office/powerpoint/2010/main" val="2818720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1781</TotalTime>
  <Words>8494</Words>
  <Application>Microsoft Office PowerPoint</Application>
  <PresentationFormat>Widescreen</PresentationFormat>
  <Paragraphs>303</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SimSun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296</cp:revision>
  <dcterms:created xsi:type="dcterms:W3CDTF">2017-02-14T13:11:35Z</dcterms:created>
  <dcterms:modified xsi:type="dcterms:W3CDTF">2017-06-29T12:23:52Z</dcterms:modified>
</cp:coreProperties>
</file>