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  <p:sldId id="348" r:id="rId3"/>
    <p:sldId id="349" r:id="rId4"/>
    <p:sldId id="350" r:id="rId5"/>
    <p:sldId id="347" r:id="rId6"/>
    <p:sldId id="351" r:id="rId7"/>
    <p:sldId id="367" r:id="rId8"/>
    <p:sldId id="340" r:id="rId9"/>
    <p:sldId id="341" r:id="rId10"/>
    <p:sldId id="342" r:id="rId11"/>
    <p:sldId id="343" r:id="rId12"/>
    <p:sldId id="352" r:id="rId13"/>
    <p:sldId id="353" r:id="rId14"/>
    <p:sldId id="354" r:id="rId15"/>
    <p:sldId id="355" r:id="rId16"/>
    <p:sldId id="344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3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01/05/2017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06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01/05/2017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23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01/05/2017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35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01/05/2017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72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01/05/2017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14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01/05/2017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34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01/05/2017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27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01/05/2017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921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01/05/2017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9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01/05/2017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3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01/05/2017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73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7C70-6C77-4BAA-8198-78B080AEE7B6}" type="datetimeFigureOut">
              <a:rPr lang="en-CA" smtClean="0"/>
              <a:t>01/05/2017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338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注</a:t>
            </a:r>
            <a:r>
              <a:rPr lang="zh-CN" altLang="en-US" sz="1800" dirty="0" smtClean="0"/>
              <a:t>解</a:t>
            </a:r>
            <a:endParaRPr lang="en-CA" altLang="zh-CN" sz="1800" dirty="0" smtClean="0"/>
          </a:p>
          <a:p>
            <a:pPr algn="l"/>
            <a:r>
              <a:rPr lang="en-CA" altLang="zh-CN" sz="1800" dirty="0" smtClean="0"/>
              <a:t>GIT</a:t>
            </a:r>
          </a:p>
          <a:p>
            <a:pPr algn="l"/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37742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zh-CN" sz="1800" dirty="0"/>
              <a:t>1</a:t>
            </a:r>
            <a:r>
              <a:rPr lang="zh-CN" altLang="en-US" sz="1800" dirty="0"/>
              <a:t>、</a:t>
            </a:r>
            <a:r>
              <a:rPr lang="en-US" altLang="zh-CN" sz="1800" dirty="0"/>
              <a:t>CVS</a:t>
            </a:r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   1</a:t>
            </a:r>
            <a:r>
              <a:rPr lang="zh-CN" altLang="en-US" sz="1800" dirty="0"/>
              <a:t>）开启版本控制之门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   </a:t>
            </a:r>
            <a:r>
              <a:rPr lang="en-US" altLang="zh-CN" sz="1800" dirty="0"/>
              <a:t>2</a:t>
            </a:r>
            <a:r>
              <a:rPr lang="zh-CN" altLang="en-US" sz="1800" dirty="0"/>
              <a:t>）</a:t>
            </a:r>
            <a:r>
              <a:rPr lang="en-US" altLang="zh-CN" sz="1800" dirty="0"/>
              <a:t>1990</a:t>
            </a:r>
            <a:r>
              <a:rPr lang="zh-CN" altLang="en-US" sz="1800" dirty="0"/>
              <a:t>年诞生，远古时代的主流源代码管理工具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en-US" altLang="zh-CN" sz="1800" dirty="0"/>
              <a:t>SVN</a:t>
            </a:r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   1</a:t>
            </a:r>
            <a:r>
              <a:rPr lang="zh-CN" altLang="en-US" sz="1800" dirty="0"/>
              <a:t>）全称是</a:t>
            </a:r>
            <a:r>
              <a:rPr lang="en-US" altLang="zh-CN" sz="1800" dirty="0"/>
              <a:t>Subversion</a:t>
            </a:r>
            <a:r>
              <a:rPr lang="zh-CN" altLang="en-US" sz="1800" dirty="0"/>
              <a:t>，集中式版本控制王者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   </a:t>
            </a:r>
            <a:r>
              <a:rPr lang="en-US" altLang="zh-CN" sz="1800" dirty="0"/>
              <a:t>2</a:t>
            </a:r>
            <a:r>
              <a:rPr lang="zh-CN" altLang="en-US" sz="1800" dirty="0"/>
              <a:t>）是</a:t>
            </a:r>
            <a:r>
              <a:rPr lang="en-US" altLang="zh-CN" sz="1800" dirty="0"/>
              <a:t>CVS</a:t>
            </a:r>
            <a:r>
              <a:rPr lang="zh-CN" altLang="en-US" sz="1800" dirty="0"/>
              <a:t>的接班人，速度比</a:t>
            </a:r>
            <a:r>
              <a:rPr lang="en-US" altLang="zh-CN" sz="1800" dirty="0"/>
              <a:t>CVS</a:t>
            </a:r>
            <a:r>
              <a:rPr lang="zh-CN" altLang="en-US" sz="1800" dirty="0"/>
              <a:t>快，功能比</a:t>
            </a:r>
            <a:r>
              <a:rPr lang="en-US" altLang="zh-CN" sz="1800" dirty="0"/>
              <a:t>CVS</a:t>
            </a:r>
            <a:r>
              <a:rPr lang="zh-CN" altLang="en-US" sz="1800" dirty="0"/>
              <a:t>多且强大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   </a:t>
            </a:r>
            <a:r>
              <a:rPr lang="en-US" altLang="zh-CN" sz="1800" dirty="0"/>
              <a:t>3</a:t>
            </a:r>
            <a:r>
              <a:rPr lang="zh-CN" altLang="en-US" sz="1800" dirty="0"/>
              <a:t>）在国内软件企业中使用最为普遍</a:t>
            </a:r>
            <a:r>
              <a:rPr lang="en-US" altLang="zh-CN" sz="1800" dirty="0"/>
              <a:t>(70%/80%)</a:t>
            </a:r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3</a:t>
            </a:r>
            <a:r>
              <a:rPr lang="zh-CN" altLang="en-US" sz="1800" dirty="0"/>
              <a:t>、</a:t>
            </a:r>
            <a:r>
              <a:rPr lang="en-US" altLang="zh-CN" sz="1800" dirty="0"/>
              <a:t>GIT</a:t>
            </a:r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   1</a:t>
            </a:r>
            <a:r>
              <a:rPr lang="zh-CN" altLang="en-US" sz="1800" dirty="0"/>
              <a:t>）一款伟大的分布式源代码管理工具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   </a:t>
            </a:r>
            <a:r>
              <a:rPr lang="en-US" altLang="zh-CN" sz="1800" dirty="0"/>
              <a:t>2</a:t>
            </a:r>
            <a:r>
              <a:rPr lang="zh-CN" altLang="en-US" sz="1800" dirty="0"/>
              <a:t>）目前被原来越多的开源项目使用</a:t>
            </a:r>
          </a:p>
          <a:p>
            <a:pPr algn="l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24449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1800" dirty="0" smtClean="0"/>
              <a:t>SVN</a:t>
            </a:r>
          </a:p>
          <a:p>
            <a:pPr algn="l"/>
            <a:r>
              <a:rPr lang="en-US" altLang="zh-CN" sz="1800" dirty="0"/>
              <a:t>1</a:t>
            </a:r>
            <a:r>
              <a:rPr lang="zh-CN" altLang="en-US" sz="1800" dirty="0"/>
              <a:t>、概念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  版本库是集中存放在中央服务器的，而干活的时候，用的都是自己的电脑，所以要先从中央服务器取得最新的版本，然后开始干活，干完活了，再把自己的活推送给中央服务器。</a:t>
            </a:r>
            <a:r>
              <a:rPr lang="en-US" altLang="zh-CN" sz="1800" dirty="0"/>
              <a:t>SVN</a:t>
            </a:r>
            <a:r>
              <a:rPr lang="zh-CN" altLang="en-US" sz="1800" dirty="0"/>
              <a:t>在没有网络情况下是无法查看提交日志和文件对比的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2</a:t>
            </a:r>
            <a:r>
              <a:rPr lang="zh-CN" altLang="en-US" sz="1800" dirty="0"/>
              <a:t>、使用步骤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   </a:t>
            </a:r>
            <a:r>
              <a:rPr lang="en-US" altLang="zh-CN" sz="1800" dirty="0"/>
              <a:t>1</a:t>
            </a:r>
            <a:r>
              <a:rPr lang="zh-CN" altLang="en-US" sz="1800" dirty="0"/>
              <a:t>、刚接手这个项目，从中央服务器取得最新的项目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   </a:t>
            </a:r>
            <a:r>
              <a:rPr lang="en-US" altLang="zh-CN" sz="1800" dirty="0"/>
              <a:t>2</a:t>
            </a:r>
            <a:r>
              <a:rPr lang="zh-CN" altLang="en-US" sz="1800" dirty="0"/>
              <a:t>、今天在项目里面加了一些功能，想要添加到中央服务器中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   </a:t>
            </a:r>
            <a:r>
              <a:rPr lang="en-US" altLang="zh-CN" sz="1800" dirty="0"/>
              <a:t>3</a:t>
            </a:r>
            <a:r>
              <a:rPr lang="zh-CN" altLang="en-US" sz="1800" dirty="0"/>
              <a:t>、首先从中央服务器更新一下项目，确保没有错误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   </a:t>
            </a:r>
            <a:r>
              <a:rPr lang="en-US" altLang="zh-CN" sz="1800" dirty="0"/>
              <a:t>4</a:t>
            </a:r>
            <a:r>
              <a:rPr lang="zh-CN" altLang="en-US" sz="1800" dirty="0"/>
              <a:t>、然后再将自己的工程给提交</a:t>
            </a:r>
          </a:p>
          <a:p>
            <a:pPr algn="l"/>
            <a:endParaRPr lang="zh-CN" altLang="en-US" sz="1800" dirty="0"/>
          </a:p>
          <a:p>
            <a:pPr algn="l"/>
            <a:r>
              <a:rPr lang="zh-CN" altLang="en-US" sz="1800" dirty="0"/>
              <a:t>   </a:t>
            </a:r>
            <a:r>
              <a:rPr lang="en-US" altLang="zh-CN" sz="1800" dirty="0"/>
              <a:t>PS:</a:t>
            </a:r>
            <a:r>
              <a:rPr lang="zh-CN" altLang="en-US" sz="1800" dirty="0"/>
              <a:t>每次更新之前记得提交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8594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US" altLang="zh-CN" sz="1800" dirty="0" smtClean="0"/>
          </a:p>
        </p:txBody>
      </p:sp>
      <p:pic>
        <p:nvPicPr>
          <p:cNvPr id="1026" name="Picture 2" descr="这里写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69" y="457758"/>
            <a:ext cx="9732071" cy="520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86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/>
              <a:t>Git</a:t>
            </a:r>
            <a:r>
              <a:rPr lang="zh-CN" altLang="en-US" sz="1800" dirty="0"/>
              <a:t>是一个开源的分布式版本控制系统，用以有效、高速的处理从很小到非常大的项目版本管理。</a:t>
            </a:r>
            <a:r>
              <a:rPr lang="en-US" altLang="zh-CN" sz="1800" dirty="0" err="1"/>
              <a:t>Git</a:t>
            </a:r>
            <a:r>
              <a:rPr lang="en-US" altLang="zh-CN" sz="1800" dirty="0"/>
              <a:t> </a:t>
            </a:r>
            <a:r>
              <a:rPr lang="zh-CN" altLang="en-US" sz="1800" dirty="0"/>
              <a:t>是 </a:t>
            </a:r>
            <a:r>
              <a:rPr lang="en-US" altLang="zh-CN" sz="1800" dirty="0"/>
              <a:t>Linus Torvalds </a:t>
            </a:r>
            <a:r>
              <a:rPr lang="zh-CN" altLang="en-US" sz="1800" dirty="0"/>
              <a:t>为了帮助管理 </a:t>
            </a:r>
            <a:r>
              <a:rPr lang="en-US" altLang="zh-CN" sz="1800" dirty="0"/>
              <a:t>Linux </a:t>
            </a:r>
            <a:r>
              <a:rPr lang="zh-CN" altLang="en-US" sz="1800" dirty="0"/>
              <a:t>内核开发而开发的一个开放源码的版本控制软件。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 err="1"/>
              <a:t>Git</a:t>
            </a:r>
            <a:r>
              <a:rPr lang="en-US" altLang="zh-CN" sz="1800" dirty="0"/>
              <a:t> </a:t>
            </a:r>
            <a:r>
              <a:rPr lang="zh-CN" altLang="en-US" sz="1800" dirty="0"/>
              <a:t>可以保存任何文档，最善于保存文本文档，因为它本来就是为解决软件源代码 （也是一种文本文档）版本管理问题而开发的，提供了许多有助于文本分析的工具。对于非文本文档，</a:t>
            </a:r>
            <a:r>
              <a:rPr lang="en-US" altLang="zh-CN" sz="1800" dirty="0" err="1"/>
              <a:t>Git</a:t>
            </a:r>
            <a:r>
              <a:rPr lang="en-US" altLang="zh-CN" sz="1800" dirty="0"/>
              <a:t> </a:t>
            </a:r>
            <a:r>
              <a:rPr lang="zh-CN" altLang="en-US" sz="1800" dirty="0"/>
              <a:t>只是简单地为其进行备份并实施版本管理。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57226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US" altLang="zh-CN" sz="1800" dirty="0" smtClean="0"/>
          </a:p>
        </p:txBody>
      </p:sp>
      <p:pic>
        <p:nvPicPr>
          <p:cNvPr id="2050" name="Picture 2" descr="这里写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48" y="430305"/>
            <a:ext cx="9825771" cy="528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00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1800" dirty="0"/>
              <a:t>Linux</a:t>
            </a:r>
            <a:r>
              <a:rPr lang="zh-CN" altLang="en-US" sz="1800" dirty="0"/>
              <a:t>之父</a:t>
            </a:r>
            <a:r>
              <a:rPr lang="en-US" altLang="zh-CN" sz="1800" dirty="0"/>
              <a:t>Linus</a:t>
            </a:r>
            <a:r>
              <a:rPr lang="zh-CN" altLang="en-US" sz="1800" dirty="0"/>
              <a:t>是坚定的</a:t>
            </a:r>
            <a:r>
              <a:rPr lang="en-US" altLang="zh-CN" sz="1800" dirty="0"/>
              <a:t>CVS</a:t>
            </a:r>
            <a:r>
              <a:rPr lang="zh-CN" altLang="en-US" sz="1800" dirty="0"/>
              <a:t>反对者，他也同样地反对</a:t>
            </a:r>
            <a:r>
              <a:rPr lang="en-US" altLang="zh-CN" sz="1800" dirty="0"/>
              <a:t>SVN</a:t>
            </a:r>
            <a:r>
              <a:rPr lang="zh-CN" altLang="en-US" sz="1800" dirty="0"/>
              <a:t>。这就是为什么在</a:t>
            </a:r>
            <a:r>
              <a:rPr lang="en-US" altLang="zh-CN" sz="1800" dirty="0"/>
              <a:t>1991-2002</a:t>
            </a:r>
            <a:r>
              <a:rPr lang="zh-CN" altLang="en-US" sz="1800" dirty="0"/>
              <a:t>这十余年间，</a:t>
            </a:r>
            <a:r>
              <a:rPr lang="en-US" altLang="zh-CN" sz="1800" dirty="0"/>
              <a:t>Linus</a:t>
            </a:r>
            <a:r>
              <a:rPr lang="zh-CN" altLang="en-US" sz="1800" dirty="0"/>
              <a:t>宁可使用补丁文件和</a:t>
            </a:r>
            <a:r>
              <a:rPr lang="en-US" altLang="zh-CN" sz="1800" dirty="0"/>
              <a:t>tar</a:t>
            </a:r>
            <a:r>
              <a:rPr lang="zh-CN" altLang="en-US" sz="1800" dirty="0"/>
              <a:t>包的方式维护代码，也迟迟不愿使用</a:t>
            </a:r>
            <a:r>
              <a:rPr lang="en-US" altLang="zh-CN" sz="1800" dirty="0"/>
              <a:t>CVS</a:t>
            </a:r>
            <a:r>
              <a:rPr lang="zh-CN" altLang="en-US" sz="1800" dirty="0"/>
              <a:t>。</a:t>
            </a:r>
            <a:r>
              <a:rPr lang="en-US" altLang="zh-CN" sz="1800" dirty="0"/>
              <a:t>2002</a:t>
            </a:r>
            <a:r>
              <a:rPr lang="zh-CN" altLang="en-US" sz="1800" dirty="0"/>
              <a:t>年</a:t>
            </a:r>
            <a:r>
              <a:rPr lang="en-US" altLang="zh-CN" sz="1800" dirty="0"/>
              <a:t>Linus</a:t>
            </a:r>
            <a:r>
              <a:rPr lang="zh-CN" altLang="en-US" sz="1800" dirty="0"/>
              <a:t>顶着开源社区精英们的口诛笔伐，选择了一个商业版本控制系统</a:t>
            </a:r>
            <a:r>
              <a:rPr lang="en-US" altLang="zh-CN" sz="1800" dirty="0" err="1"/>
              <a:t>BitKeeper</a:t>
            </a:r>
            <a:r>
              <a:rPr lang="zh-CN" altLang="en-US" sz="1800" dirty="0"/>
              <a:t>作为</a:t>
            </a:r>
            <a:r>
              <a:rPr lang="en-US" altLang="zh-CN" sz="1800" dirty="0"/>
              <a:t>Linux</a:t>
            </a:r>
            <a:r>
              <a:rPr lang="zh-CN" altLang="en-US" sz="1800" dirty="0"/>
              <a:t>内核的代码管理工具</a:t>
            </a:r>
            <a:r>
              <a:rPr lang="en-US" altLang="zh-CN" sz="1800" dirty="0"/>
              <a:t>[11]</a:t>
            </a:r>
            <a:r>
              <a:rPr lang="zh-CN" altLang="en-US" sz="1800" dirty="0"/>
              <a:t>。和</a:t>
            </a:r>
            <a:r>
              <a:rPr lang="en-US" altLang="zh-CN" sz="1800" dirty="0"/>
              <a:t>CVS/SVN</a:t>
            </a:r>
            <a:r>
              <a:rPr lang="zh-CN" altLang="en-US" sz="1800" dirty="0"/>
              <a:t>不同，</a:t>
            </a:r>
            <a:r>
              <a:rPr lang="en-US" altLang="zh-CN" sz="1800" dirty="0" err="1"/>
              <a:t>BitKeeper</a:t>
            </a:r>
            <a:r>
              <a:rPr lang="zh-CN" altLang="en-US" sz="1800" dirty="0"/>
              <a:t>是属于分布式版本控制系统。</a:t>
            </a:r>
          </a:p>
          <a:p>
            <a:pPr algn="l"/>
            <a:r>
              <a:rPr lang="zh-CN" altLang="en-US" sz="1800" dirty="0" smtClean="0"/>
              <a:t>分</a:t>
            </a:r>
            <a:r>
              <a:rPr lang="zh-CN" altLang="en-US" sz="1800" dirty="0"/>
              <a:t>布式版本控制系统最大的反传统之处在于，可以不需要集中式的版本库，每个人都工作在通过克隆操作建立的本地版本库中，也就是说每个人都拥有一个完整的版本库。分布式版本控制系统的几乎所有操作包括查看提交日志、提交、创建里程碑和分支、合并分支、回退等都直接在本地完成而不需要网络连接。每个人都是本地版本库的主人，不再有谁能提交谁不能提交的限制，加之多样的协同工作模型（版本库间推送、拉回，及补丁文件传送等）让开源项目的参与度有爆发式增长。</a:t>
            </a:r>
          </a:p>
          <a:p>
            <a:pPr algn="l"/>
            <a:r>
              <a:rPr lang="en-US" altLang="zh-CN" sz="1800" dirty="0" smtClean="0"/>
              <a:t>2005</a:t>
            </a:r>
            <a:r>
              <a:rPr lang="zh-CN" altLang="en-US" sz="1800" dirty="0"/>
              <a:t>年发生的一件事最终导致了</a:t>
            </a:r>
            <a:r>
              <a:rPr lang="en-US" altLang="zh-CN" sz="1800" dirty="0" err="1"/>
              <a:t>Git</a:t>
            </a:r>
            <a:r>
              <a:rPr lang="zh-CN" altLang="en-US" sz="1800" dirty="0"/>
              <a:t>的诞生。在</a:t>
            </a:r>
            <a:r>
              <a:rPr lang="en-US" altLang="zh-CN" sz="1800" dirty="0"/>
              <a:t>2005</a:t>
            </a:r>
            <a:r>
              <a:rPr lang="zh-CN" altLang="en-US" sz="1800" dirty="0"/>
              <a:t>年初</a:t>
            </a:r>
            <a:r>
              <a:rPr lang="en-US" altLang="zh-CN" sz="1800" dirty="0"/>
              <a:t>Andrew </a:t>
            </a:r>
            <a:r>
              <a:rPr lang="en-US" altLang="zh-CN" sz="1800" dirty="0" err="1"/>
              <a:t>Tridgell</a:t>
            </a:r>
            <a:r>
              <a:rPr lang="zh-CN" altLang="en-US" sz="1800" dirty="0"/>
              <a:t>，即大名鼎鼎的</a:t>
            </a:r>
            <a:r>
              <a:rPr lang="en-US" altLang="zh-CN" sz="1800" dirty="0"/>
              <a:t>Samba</a:t>
            </a:r>
            <a:r>
              <a:rPr lang="zh-CN" altLang="en-US" sz="1800" dirty="0"/>
              <a:t>的作者，试图尝试对</a:t>
            </a:r>
            <a:r>
              <a:rPr lang="en-US" altLang="zh-CN" sz="1800" dirty="0" err="1"/>
              <a:t>BitKeeper</a:t>
            </a:r>
            <a:r>
              <a:rPr lang="zh-CN" altLang="en-US" sz="1800" dirty="0"/>
              <a:t>反向工程，以开发一个能与</a:t>
            </a:r>
            <a:r>
              <a:rPr lang="en-US" altLang="zh-CN" sz="1800" dirty="0" err="1"/>
              <a:t>BitKeeper</a:t>
            </a:r>
            <a:r>
              <a:rPr lang="zh-CN" altLang="en-US" sz="1800" dirty="0"/>
              <a:t>交互的开源工具。这激怒了</a:t>
            </a:r>
            <a:r>
              <a:rPr lang="en-US" altLang="zh-CN" sz="1800" dirty="0" err="1"/>
              <a:t>BitKeeper</a:t>
            </a:r>
            <a:r>
              <a:rPr lang="zh-CN" altLang="en-US" sz="1800" dirty="0"/>
              <a:t>软件的所有者</a:t>
            </a:r>
            <a:r>
              <a:rPr lang="en-US" altLang="zh-CN" sz="1800" dirty="0" err="1"/>
              <a:t>BitMover</a:t>
            </a:r>
            <a:r>
              <a:rPr lang="zh-CN" altLang="en-US" sz="1800" dirty="0"/>
              <a:t>公司，要求收回对</a:t>
            </a:r>
            <a:r>
              <a:rPr lang="en-US" altLang="zh-CN" sz="1800" dirty="0"/>
              <a:t>Linux</a:t>
            </a:r>
            <a:r>
              <a:rPr lang="zh-CN" altLang="en-US" sz="1800" dirty="0"/>
              <a:t>社区免费使用</a:t>
            </a:r>
            <a:r>
              <a:rPr lang="en-US" altLang="zh-CN" sz="1800" dirty="0" err="1"/>
              <a:t>BitKeeper</a:t>
            </a:r>
            <a:r>
              <a:rPr lang="zh-CN" altLang="en-US" sz="1800" dirty="0"/>
              <a:t>的授权</a:t>
            </a:r>
            <a:r>
              <a:rPr lang="en-US" altLang="zh-CN" sz="1800" dirty="0"/>
              <a:t>[12]</a:t>
            </a:r>
            <a:r>
              <a:rPr lang="zh-CN" altLang="en-US" sz="1800" dirty="0"/>
              <a:t>。迫不得已，</a:t>
            </a:r>
            <a:r>
              <a:rPr lang="en-US" altLang="zh-CN" sz="1800" dirty="0"/>
              <a:t>Linus</a:t>
            </a:r>
            <a:r>
              <a:rPr lang="zh-CN" altLang="en-US" sz="1800" dirty="0"/>
              <a:t>选择了自己开发一个分布式版本控制工具以替代</a:t>
            </a:r>
            <a:r>
              <a:rPr lang="en-US" altLang="zh-CN" sz="1800" dirty="0" err="1"/>
              <a:t>BitKeeper</a:t>
            </a:r>
            <a:r>
              <a:rPr lang="zh-CN" altLang="en-US" sz="1800" dirty="0"/>
              <a:t>。以下是</a:t>
            </a:r>
            <a:r>
              <a:rPr lang="en-US" altLang="zh-CN" sz="1800" dirty="0" err="1"/>
              <a:t>Git</a:t>
            </a:r>
            <a:r>
              <a:rPr lang="zh-CN" altLang="en-US" sz="1800" dirty="0"/>
              <a:t>诞生大事记</a:t>
            </a:r>
            <a:r>
              <a:rPr lang="en-US" altLang="zh-CN" sz="1800" dirty="0"/>
              <a:t>[13]</a:t>
            </a:r>
            <a:r>
              <a:rPr lang="zh-CN" altLang="en-US" sz="1800" dirty="0"/>
              <a:t>：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2005</a:t>
            </a:r>
            <a:r>
              <a:rPr lang="zh-CN" altLang="en-US" sz="1800" dirty="0"/>
              <a:t>年</a:t>
            </a:r>
            <a:r>
              <a:rPr lang="en-US" altLang="zh-CN" sz="1800" dirty="0"/>
              <a:t>4</a:t>
            </a:r>
            <a:r>
              <a:rPr lang="zh-CN" altLang="en-US" sz="1800" dirty="0"/>
              <a:t>月</a:t>
            </a:r>
            <a:r>
              <a:rPr lang="en-US" altLang="zh-CN" sz="1800" dirty="0"/>
              <a:t>3</a:t>
            </a:r>
            <a:r>
              <a:rPr lang="zh-CN" altLang="en-US" sz="1800" dirty="0"/>
              <a:t>日，开始开发</a:t>
            </a:r>
            <a:r>
              <a:rPr lang="en-US" altLang="zh-CN" sz="1800" dirty="0" err="1"/>
              <a:t>Git</a:t>
            </a:r>
            <a:r>
              <a:rPr lang="zh-CN" altLang="en-US" sz="1800" dirty="0"/>
              <a:t>。</a:t>
            </a:r>
          </a:p>
          <a:p>
            <a:pPr algn="l"/>
            <a:r>
              <a:rPr lang="en-US" altLang="zh-CN" sz="1800" dirty="0"/>
              <a:t>2005</a:t>
            </a:r>
            <a:r>
              <a:rPr lang="zh-CN" altLang="en-US" sz="1800" dirty="0"/>
              <a:t>年</a:t>
            </a:r>
            <a:r>
              <a:rPr lang="en-US" altLang="zh-CN" sz="1800" dirty="0"/>
              <a:t>4</a:t>
            </a:r>
            <a:r>
              <a:rPr lang="zh-CN" altLang="en-US" sz="1800" dirty="0"/>
              <a:t>月</a:t>
            </a:r>
            <a:r>
              <a:rPr lang="en-US" altLang="zh-CN" sz="1800" dirty="0"/>
              <a:t>6</a:t>
            </a:r>
            <a:r>
              <a:rPr lang="zh-CN" altLang="en-US" sz="1800" dirty="0"/>
              <a:t>日，项目发布。</a:t>
            </a:r>
          </a:p>
          <a:p>
            <a:pPr algn="l"/>
            <a:r>
              <a:rPr lang="en-US" altLang="zh-CN" sz="1800" dirty="0"/>
              <a:t>2005</a:t>
            </a:r>
            <a:r>
              <a:rPr lang="zh-CN" altLang="en-US" sz="1800" dirty="0"/>
              <a:t>年</a:t>
            </a:r>
            <a:r>
              <a:rPr lang="en-US" altLang="zh-CN" sz="1800" dirty="0"/>
              <a:t>4</a:t>
            </a:r>
            <a:r>
              <a:rPr lang="zh-CN" altLang="en-US" sz="1800" dirty="0"/>
              <a:t>月</a:t>
            </a:r>
            <a:r>
              <a:rPr lang="en-US" altLang="zh-CN" sz="1800" dirty="0"/>
              <a:t>7</a:t>
            </a:r>
            <a:r>
              <a:rPr lang="zh-CN" altLang="en-US" sz="1800" dirty="0"/>
              <a:t>日，</a:t>
            </a:r>
            <a:r>
              <a:rPr lang="en-US" altLang="zh-CN" sz="1800" dirty="0" err="1"/>
              <a:t>Git</a:t>
            </a:r>
            <a:r>
              <a:rPr lang="zh-CN" altLang="en-US" sz="1800" dirty="0"/>
              <a:t>就可以作为自身的版本控制工具了。</a:t>
            </a:r>
          </a:p>
          <a:p>
            <a:pPr algn="l"/>
            <a:r>
              <a:rPr lang="en-US" altLang="zh-CN" sz="1800" dirty="0" smtClean="0"/>
              <a:t>2005</a:t>
            </a:r>
            <a:r>
              <a:rPr lang="zh-CN" altLang="en-US" sz="1800" dirty="0"/>
              <a:t>年</a:t>
            </a:r>
            <a:r>
              <a:rPr lang="en-US" altLang="zh-CN" sz="1800" dirty="0"/>
              <a:t>4</a:t>
            </a:r>
            <a:r>
              <a:rPr lang="zh-CN" altLang="en-US" sz="1800" dirty="0"/>
              <a:t>月</a:t>
            </a:r>
            <a:r>
              <a:rPr lang="en-US" altLang="zh-CN" sz="1800" dirty="0"/>
              <a:t>29</a:t>
            </a:r>
            <a:r>
              <a:rPr lang="zh-CN" altLang="en-US" sz="1800" dirty="0"/>
              <a:t>日，</a:t>
            </a:r>
            <a:r>
              <a:rPr lang="en-US" altLang="zh-CN" sz="1800" dirty="0" err="1"/>
              <a:t>Git</a:t>
            </a:r>
            <a:r>
              <a:rPr lang="zh-CN" altLang="en-US" sz="1800" dirty="0"/>
              <a:t>的性能就已经达到了</a:t>
            </a:r>
            <a:r>
              <a:rPr lang="en-US" altLang="zh-CN" sz="1800" dirty="0"/>
              <a:t>Linus</a:t>
            </a:r>
            <a:r>
              <a:rPr lang="zh-CN" altLang="en-US" sz="1800" dirty="0"/>
              <a:t>的预期。</a:t>
            </a:r>
          </a:p>
          <a:p>
            <a:pPr algn="l"/>
            <a:r>
              <a:rPr lang="en-US" altLang="zh-CN" sz="1800" dirty="0"/>
              <a:t>2005</a:t>
            </a:r>
            <a:r>
              <a:rPr lang="zh-CN" altLang="en-US" sz="1800" dirty="0"/>
              <a:t>年</a:t>
            </a:r>
            <a:r>
              <a:rPr lang="en-US" altLang="zh-CN" sz="1800" dirty="0"/>
              <a:t>6</a:t>
            </a:r>
            <a:r>
              <a:rPr lang="zh-CN" altLang="en-US" sz="1800" dirty="0"/>
              <a:t>月</a:t>
            </a:r>
            <a:r>
              <a:rPr lang="en-US" altLang="zh-CN" sz="1800" dirty="0"/>
              <a:t>16</a:t>
            </a:r>
            <a:r>
              <a:rPr lang="zh-CN" altLang="en-US" sz="1800" dirty="0"/>
              <a:t>日，</a:t>
            </a:r>
            <a:r>
              <a:rPr lang="en-US" altLang="zh-CN" sz="1800" dirty="0"/>
              <a:t>Linux</a:t>
            </a:r>
            <a:r>
              <a:rPr lang="zh-CN" altLang="en-US" sz="1800" dirty="0"/>
              <a:t>核心</a:t>
            </a:r>
            <a:r>
              <a:rPr lang="en-US" altLang="zh-CN" sz="1800" dirty="0"/>
              <a:t>2.6.12</a:t>
            </a:r>
            <a:r>
              <a:rPr lang="zh-CN" altLang="en-US" sz="1800" dirty="0"/>
              <a:t>发布，那时</a:t>
            </a:r>
            <a:r>
              <a:rPr lang="en-US" altLang="zh-CN" sz="1800" dirty="0" err="1"/>
              <a:t>Git</a:t>
            </a:r>
            <a:r>
              <a:rPr lang="zh-CN" altLang="en-US" sz="1800" dirty="0"/>
              <a:t>已经在维护</a:t>
            </a:r>
            <a:r>
              <a:rPr lang="en-US" altLang="zh-CN" sz="1800" dirty="0"/>
              <a:t>Linux</a:t>
            </a:r>
            <a:r>
              <a:rPr lang="zh-CN" altLang="en-US" sz="1800" dirty="0"/>
              <a:t>核心的源代码了。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72183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US" altLang="zh-CN" sz="1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94" y="255498"/>
            <a:ext cx="95440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8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文件在 </a:t>
            </a:r>
            <a:r>
              <a:rPr lang="en-US" altLang="zh-CN" sz="1800" dirty="0" err="1"/>
              <a:t>Git</a:t>
            </a:r>
            <a:r>
              <a:rPr lang="en-US" altLang="zh-CN" sz="1800" dirty="0"/>
              <a:t> </a:t>
            </a:r>
            <a:r>
              <a:rPr lang="zh-CN" altLang="en-US" sz="1800" dirty="0"/>
              <a:t>中的几种状态</a:t>
            </a:r>
          </a:p>
          <a:p>
            <a:pPr algn="l"/>
            <a:r>
              <a:rPr lang="en-US" altLang="zh-CN" sz="1800" dirty="0"/>
              <a:t>untracked</a:t>
            </a:r>
            <a:r>
              <a:rPr lang="zh-CN" altLang="en-US" sz="1800" dirty="0"/>
              <a:t>（未跟踪）：文件尚未被 </a:t>
            </a:r>
            <a:r>
              <a:rPr lang="en-US" altLang="zh-CN" sz="1800" dirty="0" err="1"/>
              <a:t>Git</a:t>
            </a:r>
            <a:r>
              <a:rPr lang="en-US" altLang="zh-CN" sz="1800" dirty="0"/>
              <a:t> </a:t>
            </a:r>
            <a:r>
              <a:rPr lang="zh-CN" altLang="en-US" sz="1800" dirty="0"/>
              <a:t>纳入到跟踪内容，比如在 </a:t>
            </a:r>
            <a:r>
              <a:rPr lang="en-US" altLang="zh-CN" sz="1800" dirty="0" err="1"/>
              <a:t>Git</a:t>
            </a:r>
            <a:r>
              <a:rPr lang="en-US" altLang="zh-CN" sz="1800" dirty="0"/>
              <a:t> </a:t>
            </a:r>
            <a:r>
              <a:rPr lang="zh-CN" altLang="en-US" sz="1800" dirty="0"/>
              <a:t>中新建一个文件 </a:t>
            </a:r>
            <a:r>
              <a:rPr lang="en-US" altLang="zh-CN" sz="1800" dirty="0"/>
              <a:t>a.txt</a:t>
            </a:r>
            <a:r>
              <a:rPr lang="zh-CN" altLang="en-US" sz="1800" dirty="0"/>
              <a:t>，这个文件当前状态就是 </a:t>
            </a:r>
            <a:r>
              <a:rPr lang="en-US" altLang="zh-CN" sz="1800" dirty="0"/>
              <a:t>untracked</a:t>
            </a:r>
          </a:p>
          <a:p>
            <a:pPr algn="l"/>
            <a:r>
              <a:rPr lang="en-US" altLang="zh-CN" sz="1800" dirty="0"/>
              <a:t> unmodified</a:t>
            </a:r>
            <a:r>
              <a:rPr lang="zh-CN" altLang="en-US" sz="1800" dirty="0"/>
              <a:t>（未修改）：文件在 </a:t>
            </a:r>
            <a:r>
              <a:rPr lang="en-US" altLang="zh-CN" sz="1800" dirty="0" err="1"/>
              <a:t>Git</a:t>
            </a:r>
            <a:r>
              <a:rPr lang="en-US" altLang="zh-CN" sz="1800" dirty="0"/>
              <a:t> </a:t>
            </a:r>
            <a:r>
              <a:rPr lang="zh-CN" altLang="en-US" sz="1800" dirty="0"/>
              <a:t>跟踪内容下，但是没有任何更改，比如 </a:t>
            </a:r>
            <a:r>
              <a:rPr lang="en-US" altLang="zh-CN" sz="1800" dirty="0"/>
              <a:t>clone </a:t>
            </a:r>
            <a:r>
              <a:rPr lang="zh-CN" altLang="en-US" sz="1800" dirty="0"/>
              <a:t>一个项目，此时项目中的文件都是 </a:t>
            </a:r>
            <a:r>
              <a:rPr lang="en-US" altLang="zh-CN" sz="1800" dirty="0"/>
              <a:t>unmodified</a:t>
            </a:r>
          </a:p>
          <a:p>
            <a:pPr algn="l"/>
            <a:r>
              <a:rPr lang="en-US" altLang="zh-CN" sz="1800" dirty="0"/>
              <a:t> modified</a:t>
            </a:r>
            <a:r>
              <a:rPr lang="zh-CN" altLang="en-US" sz="1800" dirty="0"/>
              <a:t>（已修改）：文件在 </a:t>
            </a:r>
            <a:r>
              <a:rPr lang="en-US" altLang="zh-CN" sz="1800" dirty="0" err="1"/>
              <a:t>Git</a:t>
            </a:r>
            <a:r>
              <a:rPr lang="en-US" altLang="zh-CN" sz="1800" dirty="0"/>
              <a:t> </a:t>
            </a:r>
            <a:r>
              <a:rPr lang="zh-CN" altLang="en-US" sz="1800" dirty="0"/>
              <a:t>跟踪内容下，经过编辑，但还没有提交保存</a:t>
            </a:r>
          </a:p>
          <a:p>
            <a:pPr algn="l"/>
            <a:r>
              <a:rPr lang="zh-CN" altLang="en-US" sz="1800" dirty="0"/>
              <a:t> </a:t>
            </a:r>
            <a:r>
              <a:rPr lang="en-US" altLang="zh-CN" sz="1800" dirty="0"/>
              <a:t>staged</a:t>
            </a:r>
            <a:r>
              <a:rPr lang="zh-CN" altLang="en-US" sz="1800" dirty="0"/>
              <a:t>（暂存）：表示把已修改的文件放在下次提交时要保存的清单中</a:t>
            </a:r>
          </a:p>
          <a:p>
            <a:pPr algn="l"/>
            <a:r>
              <a:rPr lang="zh-CN" altLang="en-US" sz="1800" dirty="0"/>
              <a:t> </a:t>
            </a:r>
            <a:r>
              <a:rPr lang="en-US" altLang="zh-CN" sz="1800" dirty="0"/>
              <a:t>committed</a:t>
            </a:r>
            <a:r>
              <a:rPr lang="zh-CN" altLang="en-US" sz="1800" dirty="0"/>
              <a:t>（已提交）：表示该文件已经被安全地保存在本地版本库中了</a:t>
            </a:r>
          </a:p>
          <a:p>
            <a:pPr algn="l"/>
            <a:r>
              <a:rPr lang="zh-CN" altLang="en-US" sz="1800" dirty="0"/>
              <a:t>以上状态都是在本地完成转换，不需要依赖于服务器。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93862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US" altLang="zh-CN" sz="1800" dirty="0" smtClean="0"/>
          </a:p>
        </p:txBody>
      </p:sp>
      <p:pic>
        <p:nvPicPr>
          <p:cNvPr id="4098" name="Picture 2" descr="http://7tszky.com1.z0.glb.clouddn.com/Fnj3x0k-h6ELLDw1Kivza9s2Cv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54658"/>
            <a:ext cx="9972675" cy="693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94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相关命令的简要说明如下：</a:t>
            </a:r>
          </a:p>
          <a:p>
            <a:pPr algn="l"/>
            <a:r>
              <a:rPr lang="en-US" altLang="zh-CN" sz="1800" dirty="0" err="1"/>
              <a:t>git</a:t>
            </a:r>
            <a:r>
              <a:rPr lang="en-US" altLang="zh-CN" sz="1800" dirty="0"/>
              <a:t> add [file]</a:t>
            </a:r>
            <a:r>
              <a:rPr lang="zh-CN" altLang="en-US" sz="1800" dirty="0"/>
              <a:t>：把当前工作文件加入到暂存区域</a:t>
            </a:r>
          </a:p>
          <a:p>
            <a:pPr algn="l"/>
            <a:r>
              <a:rPr lang="en-US" altLang="zh-CN" sz="1800" dirty="0" err="1"/>
              <a:t>git</a:t>
            </a:r>
            <a:r>
              <a:rPr lang="en-US" altLang="zh-CN" sz="1800" dirty="0"/>
              <a:t> commit</a:t>
            </a:r>
            <a:r>
              <a:rPr lang="zh-CN" altLang="en-US" sz="1800" dirty="0"/>
              <a:t>：在暂存区域生成文件快照并提交到本地仓库</a:t>
            </a:r>
          </a:p>
          <a:p>
            <a:pPr algn="l"/>
            <a:r>
              <a:rPr lang="en-US" altLang="zh-CN" sz="1800" dirty="0" err="1"/>
              <a:t>git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rm</a:t>
            </a:r>
            <a:r>
              <a:rPr lang="en-US" altLang="zh-CN" sz="1800" dirty="0"/>
              <a:t> --cached [file]</a:t>
            </a:r>
            <a:r>
              <a:rPr lang="zh-CN" altLang="en-US" sz="1800" dirty="0"/>
              <a:t>：删除文件在工作区中的索引，即文件回到未跟踪状态</a:t>
            </a:r>
          </a:p>
          <a:p>
            <a:pPr algn="l"/>
            <a:r>
              <a:rPr lang="en-US" altLang="zh-CN" sz="1800" dirty="0" err="1"/>
              <a:t>git</a:t>
            </a:r>
            <a:r>
              <a:rPr lang="en-US" altLang="zh-CN" sz="1800" dirty="0"/>
              <a:t> reset HEAD [file]</a:t>
            </a:r>
            <a:r>
              <a:rPr lang="zh-CN" altLang="en-US" sz="1800" dirty="0"/>
              <a:t>：撤销文件暂存，可以理解为 </a:t>
            </a:r>
            <a:r>
              <a:rPr lang="en-US" altLang="zh-CN" sz="1800" dirty="0" err="1"/>
              <a:t>git</a:t>
            </a:r>
            <a:r>
              <a:rPr lang="en-US" altLang="zh-CN" sz="1800" dirty="0"/>
              <a:t> add [file] </a:t>
            </a:r>
            <a:r>
              <a:rPr lang="zh-CN" altLang="en-US" sz="1800" dirty="0"/>
              <a:t>的反操作</a:t>
            </a:r>
          </a:p>
          <a:p>
            <a:pPr algn="l"/>
            <a:r>
              <a:rPr lang="en-US" altLang="zh-CN" sz="1800" dirty="0" err="1"/>
              <a:t>git</a:t>
            </a:r>
            <a:r>
              <a:rPr lang="en-US" altLang="zh-CN" sz="1800" dirty="0"/>
              <a:t> checkout -- [file]</a:t>
            </a:r>
            <a:r>
              <a:rPr lang="zh-CN" altLang="en-US" sz="1800" dirty="0"/>
              <a:t>：把文件从暂存区域覆盖到工作目录，用来丢弃本地修改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7494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注解</a:t>
            </a:r>
            <a:r>
              <a:rPr lang="en-US" altLang="zh-CN" sz="1800" dirty="0"/>
              <a:t>(Annotation)</a:t>
            </a:r>
            <a:r>
              <a:rPr lang="zh-CN" altLang="en-US" sz="1800" dirty="0"/>
              <a:t>在</a:t>
            </a:r>
            <a:r>
              <a:rPr lang="en-US" altLang="zh-CN" sz="1800" dirty="0"/>
              <a:t>JDK1.5</a:t>
            </a:r>
            <a:r>
              <a:rPr lang="zh-CN" altLang="en-US" sz="1800" dirty="0"/>
              <a:t>之后增加的一个新特性，注解的引入意义很大，有很多非常有名的框架，比如</a:t>
            </a:r>
            <a:r>
              <a:rPr lang="en-US" altLang="zh-CN" sz="1800" dirty="0"/>
              <a:t>Hibernate</a:t>
            </a:r>
            <a:r>
              <a:rPr lang="zh-CN" altLang="en-US" sz="1800" dirty="0"/>
              <a:t>、</a:t>
            </a:r>
            <a:r>
              <a:rPr lang="en-US" altLang="zh-CN" sz="1800" dirty="0"/>
              <a:t>Spring</a:t>
            </a:r>
            <a:r>
              <a:rPr lang="zh-CN" altLang="en-US" sz="1800" dirty="0"/>
              <a:t>等框架中都大量使用注解。注解作为程序的元数据嵌入到程序。注解可以被解析工具或编译工具解析，此处注意注解不同于注释</a:t>
            </a:r>
            <a:r>
              <a:rPr lang="en-US" altLang="zh-CN" sz="1800" dirty="0"/>
              <a:t>(comment)</a:t>
            </a:r>
            <a:r>
              <a:rPr lang="zh-CN" altLang="en-US" sz="1800" dirty="0"/>
              <a:t>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24266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US" altLang="zh-CN" sz="1800" dirty="0" smtClean="0"/>
          </a:p>
        </p:txBody>
      </p:sp>
      <p:pic>
        <p:nvPicPr>
          <p:cNvPr id="5122" name="Picture 2" descr="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916" y="1062618"/>
            <a:ext cx="762000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64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US" altLang="zh-CN" sz="1800" dirty="0" smtClean="0"/>
          </a:p>
        </p:txBody>
      </p:sp>
      <p:pic>
        <p:nvPicPr>
          <p:cNvPr id="6146" name="Picture 2" descr="http://images2015.cnblogs.com/blog/697835/201512/697835-20151214145118787-2133229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65" y="430305"/>
            <a:ext cx="6505575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76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US" altLang="zh-CN" sz="1800" dirty="0" smtClean="0"/>
          </a:p>
        </p:txBody>
      </p:sp>
      <p:pic>
        <p:nvPicPr>
          <p:cNvPr id="7170" name="Picture 2" descr="http://images2015.cnblogs.com/blog/697835/201512/697835-20151214145840146-7911934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401" y="0"/>
            <a:ext cx="7505700" cy="744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17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US" altLang="zh-CN" sz="1800" dirty="0" smtClean="0"/>
          </a:p>
        </p:txBody>
      </p:sp>
      <p:pic>
        <p:nvPicPr>
          <p:cNvPr id="8194" name="Picture 2" descr="如何通过eclipse在GitHub上分享项目,并进行Team版本同步开发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96" y="211003"/>
            <a:ext cx="6210300" cy="57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65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US" altLang="zh-CN" sz="1800" dirty="0" smtClean="0"/>
          </a:p>
        </p:txBody>
      </p:sp>
      <p:pic>
        <p:nvPicPr>
          <p:cNvPr id="9218" name="Picture 2" descr="QQ截图20160505235204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96" y="285906"/>
            <a:ext cx="7620000" cy="490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96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US" altLang="zh-CN" sz="1800" dirty="0" smtClean="0"/>
          </a:p>
        </p:txBody>
      </p:sp>
      <p:pic>
        <p:nvPicPr>
          <p:cNvPr id="10242" name="Picture 2" descr="QQ截图201605052355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85" y="164093"/>
            <a:ext cx="5476875" cy="594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52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US" altLang="zh-CN" sz="1800" dirty="0" smtClean="0"/>
          </a:p>
        </p:txBody>
      </p:sp>
      <p:pic>
        <p:nvPicPr>
          <p:cNvPr id="11266" name="Picture 2" descr="QQ截图201605052359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85" y="149291"/>
            <a:ext cx="5324475" cy="613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16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US" altLang="zh-CN" sz="1800" dirty="0" smtClean="0"/>
          </a:p>
        </p:txBody>
      </p:sp>
      <p:pic>
        <p:nvPicPr>
          <p:cNvPr id="12290" name="Picture 2" descr="QQ截图20160505235950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85" y="209393"/>
            <a:ext cx="4800600" cy="550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99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US" altLang="zh-CN" sz="1800" dirty="0" smtClean="0"/>
          </a:p>
        </p:txBody>
      </p:sp>
      <p:pic>
        <p:nvPicPr>
          <p:cNvPr id="13314" name="Picture 2" descr="QQ截图20160506000038_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916" y="161634"/>
            <a:ext cx="5457825" cy="604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63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Java</a:t>
            </a:r>
            <a:r>
              <a:rPr lang="zh-CN" altLang="en-US" sz="1800" dirty="0"/>
              <a:t>提供了多种内建的注解，下面接下几个比较常用的注解：</a:t>
            </a:r>
            <a:r>
              <a:rPr lang="en-US" altLang="zh-CN" sz="1800" dirty="0"/>
              <a:t>@Override</a:t>
            </a:r>
            <a:r>
              <a:rPr lang="zh-CN" altLang="en-US" sz="1800" dirty="0"/>
              <a:t>、</a:t>
            </a:r>
            <a:r>
              <a:rPr lang="en-US" altLang="zh-CN" sz="1800" dirty="0"/>
              <a:t>@Deprecated</a:t>
            </a:r>
            <a:r>
              <a:rPr lang="zh-CN" altLang="en-US" sz="1800" dirty="0"/>
              <a:t>、</a:t>
            </a:r>
            <a:r>
              <a:rPr lang="en-US" altLang="zh-CN" sz="1800" dirty="0"/>
              <a:t>@</a:t>
            </a:r>
            <a:r>
              <a:rPr lang="en-US" altLang="zh-CN" sz="1800" dirty="0" err="1"/>
              <a:t>SuppressWarnings</a:t>
            </a:r>
            <a:r>
              <a:rPr lang="zh-CN" altLang="en-US" sz="1800" dirty="0"/>
              <a:t>这</a:t>
            </a:r>
            <a:r>
              <a:rPr lang="en-US" altLang="zh-CN" sz="1800" dirty="0"/>
              <a:t>3</a:t>
            </a:r>
            <a:r>
              <a:rPr lang="zh-CN" altLang="en-US" sz="1800" dirty="0"/>
              <a:t>个注解。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62378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/>
              <a:t>@Override(</a:t>
            </a:r>
            <a:r>
              <a:rPr lang="zh-CN" altLang="en-US" sz="1800" dirty="0"/>
              <a:t>覆写</a:t>
            </a:r>
            <a:r>
              <a:rPr lang="en-US" altLang="zh-CN" sz="1800" dirty="0" smtClean="0"/>
              <a:t>)</a:t>
            </a:r>
          </a:p>
          <a:p>
            <a:pPr algn="l"/>
            <a:r>
              <a:rPr lang="zh-CN" altLang="en-US" sz="1800" dirty="0"/>
              <a:t>用于告知编译器，我们需要覆写超类的当前方法。如果某个方法带有该注解但并没有覆写超类相应的方法，则编译器会生成一条错误信息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@Deprecated(</a:t>
            </a:r>
            <a:r>
              <a:rPr lang="zh-CN" altLang="en-US" sz="1800" dirty="0"/>
              <a:t>不赞成使用</a:t>
            </a:r>
            <a:r>
              <a:rPr lang="en-US" altLang="zh-CN" sz="1800" dirty="0" smtClean="0"/>
              <a:t>)</a:t>
            </a:r>
          </a:p>
          <a:p>
            <a:pPr algn="l"/>
            <a:r>
              <a:rPr lang="zh-CN" altLang="en-US" sz="1800" dirty="0"/>
              <a:t>用于告知编译器，某一程序元素</a:t>
            </a:r>
            <a:r>
              <a:rPr lang="en-US" altLang="zh-CN" sz="1800" dirty="0"/>
              <a:t>(</a:t>
            </a:r>
            <a:r>
              <a:rPr lang="zh-CN" altLang="en-US" sz="1800" dirty="0"/>
              <a:t>比如方法，成员变量</a:t>
            </a:r>
            <a:r>
              <a:rPr lang="en-US" altLang="zh-CN" sz="1800" dirty="0"/>
              <a:t>)</a:t>
            </a:r>
            <a:r>
              <a:rPr lang="zh-CN" altLang="en-US" sz="1800" dirty="0"/>
              <a:t>不建议使用时，应该使用这个注解。</a:t>
            </a:r>
            <a:r>
              <a:rPr lang="en-US" altLang="zh-CN" sz="1800" dirty="0"/>
              <a:t>Java</a:t>
            </a:r>
            <a:r>
              <a:rPr lang="zh-CN" altLang="en-US" sz="1800" dirty="0"/>
              <a:t>在</a:t>
            </a:r>
            <a:r>
              <a:rPr lang="en-US" altLang="zh-CN" sz="1800" dirty="0" err="1"/>
              <a:t>javadoc</a:t>
            </a:r>
            <a:r>
              <a:rPr lang="zh-CN" altLang="en-US" sz="1800" dirty="0"/>
              <a:t>中推荐使用该注解，一般应该提供为什么该方法不推荐使用以及相应替代方法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r>
              <a:rPr lang="en-US" altLang="zh-CN" sz="1800" dirty="0"/>
              <a:t>@</a:t>
            </a:r>
            <a:r>
              <a:rPr lang="en-US" altLang="zh-CN" sz="1800" dirty="0" err="1"/>
              <a:t>SuppressWarnings</a:t>
            </a:r>
            <a:r>
              <a:rPr lang="en-US" altLang="zh-CN" sz="1800" dirty="0"/>
              <a:t>(</a:t>
            </a:r>
            <a:r>
              <a:rPr lang="zh-CN" altLang="en-US" sz="1800" dirty="0"/>
              <a:t>压制警告</a:t>
            </a:r>
            <a:r>
              <a:rPr lang="en-US" altLang="zh-CN" sz="1800" dirty="0" smtClean="0"/>
              <a:t>)</a:t>
            </a:r>
          </a:p>
          <a:p>
            <a:pPr algn="l"/>
            <a:r>
              <a:rPr lang="zh-CN" altLang="en-US" sz="1800" dirty="0"/>
              <a:t>于告知编译器忽略特定的警告信息，例在泛型中使用原生数据类型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algn="l"/>
            <a:endParaRPr lang="en-US" altLang="zh-CN" sz="1800" dirty="0"/>
          </a:p>
          <a:p>
            <a:pPr algn="l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38466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在一般的</a:t>
            </a:r>
            <a:r>
              <a:rPr lang="en-US" altLang="zh-CN" sz="1800" dirty="0"/>
              <a:t>Java</a:t>
            </a:r>
            <a:r>
              <a:rPr lang="zh-CN" altLang="en-US" sz="1800" dirty="0"/>
              <a:t>开发中，最常接触到的可能就是</a:t>
            </a:r>
            <a:r>
              <a:rPr lang="en-US" altLang="zh-CN" sz="1800" dirty="0"/>
              <a:t>@Override</a:t>
            </a:r>
            <a:r>
              <a:rPr lang="zh-CN" altLang="en-US" sz="1800" dirty="0"/>
              <a:t>和</a:t>
            </a:r>
            <a:r>
              <a:rPr lang="en-US" altLang="zh-CN" sz="1800" dirty="0"/>
              <a:t>@</a:t>
            </a:r>
            <a:r>
              <a:rPr lang="en-US" altLang="zh-CN" sz="1800" dirty="0" err="1"/>
              <a:t>SupressWarnings</a:t>
            </a:r>
            <a:r>
              <a:rPr lang="zh-CN" altLang="en-US" sz="1800" dirty="0"/>
              <a:t>这两个注解了。使用</a:t>
            </a:r>
            <a:r>
              <a:rPr lang="en-US" altLang="zh-CN" sz="1800" dirty="0"/>
              <a:t>@Override</a:t>
            </a:r>
            <a:r>
              <a:rPr lang="zh-CN" altLang="en-US" sz="1800" dirty="0"/>
              <a:t>的时候只需要一个简单的声明即可。这种称为标记注解（</a:t>
            </a:r>
            <a:r>
              <a:rPr lang="en-US" altLang="zh-CN" sz="1800" dirty="0"/>
              <a:t>marker annotation </a:t>
            </a:r>
            <a:r>
              <a:rPr lang="zh-CN" altLang="en-US" sz="1800" dirty="0"/>
              <a:t>），它的出现就代表了某种配置语义。而其它的注解是可以有自己的配置参数的。配置参数以名值对的方式出现。使用 </a:t>
            </a:r>
            <a:r>
              <a:rPr lang="en-US" altLang="zh-CN" sz="1800" dirty="0"/>
              <a:t>@</a:t>
            </a:r>
            <a:r>
              <a:rPr lang="en-US" altLang="zh-CN" sz="1800" dirty="0" err="1"/>
              <a:t>SupressWarnings</a:t>
            </a:r>
            <a:r>
              <a:rPr lang="zh-CN" altLang="en-US" sz="1800" dirty="0"/>
              <a:t>的时候需要类似</a:t>
            </a:r>
            <a:r>
              <a:rPr lang="en-US" altLang="zh-CN" sz="1800" dirty="0"/>
              <a:t>@</a:t>
            </a:r>
            <a:r>
              <a:rPr lang="en-US" altLang="zh-CN" sz="1800" dirty="0" err="1"/>
              <a:t>SupressWarnings</a:t>
            </a:r>
            <a:r>
              <a:rPr lang="en-US" altLang="zh-CN" sz="1800" dirty="0"/>
              <a:t>({"uncheck", "unused"})</a:t>
            </a:r>
            <a:r>
              <a:rPr lang="zh-CN" altLang="en-US" sz="1800" dirty="0"/>
              <a:t>这样的语法。在括号里面的是该注解可供配置的值。由于这个注解只有一个配置参数，该参数的名称默认为</a:t>
            </a:r>
            <a:r>
              <a:rPr lang="en-US" altLang="zh-CN" sz="1800" dirty="0"/>
              <a:t>value</a:t>
            </a:r>
            <a:r>
              <a:rPr lang="zh-CN" altLang="en-US" sz="1800" dirty="0"/>
              <a:t>，并且可以省略。而花括号则表示是数组类型。在</a:t>
            </a:r>
            <a:r>
              <a:rPr lang="en-US" altLang="zh-CN" sz="1800" dirty="0"/>
              <a:t>JPA</a:t>
            </a:r>
            <a:r>
              <a:rPr lang="zh-CN" altLang="en-US" sz="1800" dirty="0"/>
              <a:t>中的</a:t>
            </a:r>
            <a:r>
              <a:rPr lang="en-US" altLang="zh-CN" sz="1800" dirty="0"/>
              <a:t>@Table</a:t>
            </a:r>
            <a:r>
              <a:rPr lang="zh-CN" altLang="en-US" sz="1800" dirty="0"/>
              <a:t>注解使用类似</a:t>
            </a:r>
            <a:r>
              <a:rPr lang="en-US" altLang="zh-CN" sz="1800" dirty="0"/>
              <a:t>@Table(name = "Customer", schema = "APP")</a:t>
            </a:r>
            <a:r>
              <a:rPr lang="zh-CN" altLang="en-US" sz="1800" dirty="0"/>
              <a:t>这样的语法。从这里可以看到名值对的用法。在使用注解时候的配置参数的值必须是编译时刻的常量。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24643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84521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smtClean="0"/>
              <a:t>GIT</a:t>
            </a:r>
          </a:p>
          <a:p>
            <a:pPr algn="l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7367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不采用源代码管理工具会出现什么问</a:t>
            </a:r>
            <a:r>
              <a:rPr lang="zh-CN" altLang="en-US" sz="1800" dirty="0" smtClean="0"/>
              <a:t>题</a:t>
            </a:r>
            <a:endParaRPr lang="en-CA" altLang="zh-CN" sz="1800" dirty="0" smtClean="0"/>
          </a:p>
          <a:p>
            <a:pPr algn="l"/>
            <a:endParaRPr lang="en-CA" altLang="zh-CN" sz="1800" dirty="0"/>
          </a:p>
          <a:p>
            <a:pPr algn="l"/>
            <a:r>
              <a:rPr lang="en-US" altLang="zh-CN" sz="1800" dirty="0"/>
              <a:t>1</a:t>
            </a:r>
            <a:r>
              <a:rPr lang="zh-CN" altLang="en-US" sz="1800" dirty="0"/>
              <a:t>、无法后悔：做错了一个操作后，没有后悔药可以吃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2</a:t>
            </a:r>
            <a:r>
              <a:rPr lang="zh-CN" altLang="en-US" sz="1800" dirty="0"/>
              <a:t>、版本备份：费空间、费时间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3</a:t>
            </a:r>
            <a:r>
              <a:rPr lang="zh-CN" altLang="en-US" sz="1800" dirty="0"/>
              <a:t>、版本混乱：因版本备份过多造成混乱，难以找回正确的想要的版本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4</a:t>
            </a:r>
            <a:r>
              <a:rPr lang="zh-CN" altLang="en-US" sz="1800" dirty="0"/>
              <a:t>、代码冲突：多人操作同一个文件，团队开发中的常见问题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5</a:t>
            </a:r>
            <a:r>
              <a:rPr lang="zh-CN" altLang="en-US" sz="1800" dirty="0"/>
              <a:t>、权限控制：无法对源代码进行精确的权限控制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6</a:t>
            </a:r>
            <a:r>
              <a:rPr lang="zh-CN" altLang="en-US" sz="1800" dirty="0"/>
              <a:t>、追究责任：出现严重的</a:t>
            </a:r>
            <a:r>
              <a:rPr lang="en-US" altLang="zh-CN" sz="1800" dirty="0"/>
              <a:t>bug</a:t>
            </a:r>
            <a:r>
              <a:rPr lang="zh-CN" altLang="en-US" sz="1800" dirty="0"/>
              <a:t>，无法得知是谁干的，容易耍赖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10248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源代码管理</a:t>
            </a:r>
            <a:r>
              <a:rPr lang="zh-CN" altLang="en-US" sz="1800" dirty="0" smtClean="0"/>
              <a:t>的作用</a:t>
            </a:r>
            <a:endParaRPr lang="en-CA" altLang="zh-CN" sz="1800" dirty="0" smtClean="0"/>
          </a:p>
          <a:p>
            <a:pPr algn="l"/>
            <a:r>
              <a:rPr lang="en-US" altLang="zh-CN" sz="1800" dirty="0"/>
              <a:t>1</a:t>
            </a:r>
            <a:r>
              <a:rPr lang="zh-CN" altLang="en-US" sz="1800" dirty="0"/>
              <a:t>、能追踪一个项目从诞生一直到定案的过程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2</a:t>
            </a:r>
            <a:r>
              <a:rPr lang="zh-CN" altLang="en-US" sz="1800" dirty="0"/>
              <a:t>、记录一个项目的所有内容变化</a:t>
            </a:r>
          </a:p>
          <a:p>
            <a:pPr algn="l"/>
            <a:endParaRPr lang="zh-CN" altLang="en-US" sz="1800" dirty="0"/>
          </a:p>
          <a:p>
            <a:pPr algn="l"/>
            <a:r>
              <a:rPr lang="en-US" altLang="zh-CN" sz="1800" dirty="0"/>
              <a:t>3</a:t>
            </a:r>
            <a:r>
              <a:rPr lang="zh-CN" altLang="en-US" sz="1800" dirty="0"/>
              <a:t>、方便查阅特定版本的修订情</a:t>
            </a:r>
            <a:r>
              <a:rPr lang="zh-CN" altLang="en-US" sz="1800" dirty="0" smtClean="0"/>
              <a:t>况</a:t>
            </a:r>
            <a:endParaRPr lang="en-CA" altLang="zh-CN" sz="1800" dirty="0" smtClean="0"/>
          </a:p>
          <a:p>
            <a:pPr algn="l"/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47827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</TotalTime>
  <Words>2303</Words>
  <Application>Microsoft Office PowerPoint</Application>
  <PresentationFormat>Widescreen</PresentationFormat>
  <Paragraphs>94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Qian</dc:creator>
  <cp:lastModifiedBy>Danxun Jiao</cp:lastModifiedBy>
  <cp:revision>273</cp:revision>
  <dcterms:created xsi:type="dcterms:W3CDTF">2017-02-14T13:11:35Z</dcterms:created>
  <dcterms:modified xsi:type="dcterms:W3CDTF">2017-05-01T22:40:46Z</dcterms:modified>
</cp:coreProperties>
</file>