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59" r:id="rId3"/>
    <p:sldId id="360" r:id="rId4"/>
    <p:sldId id="361" r:id="rId5"/>
    <p:sldId id="339" r:id="rId6"/>
    <p:sldId id="340" r:id="rId7"/>
    <p:sldId id="341" r:id="rId8"/>
    <p:sldId id="342" r:id="rId9"/>
    <p:sldId id="343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44" r:id="rId20"/>
    <p:sldId id="345" r:id="rId21"/>
    <p:sldId id="346" r:id="rId22"/>
    <p:sldId id="347" r:id="rId23"/>
    <p:sldId id="348" r:id="rId24"/>
    <p:sldId id="3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29/06/2017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infowler.com/articles/injec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控</a:t>
            </a:r>
            <a:r>
              <a:rPr lang="zh-CN" altLang="en-US" sz="1800" dirty="0"/>
              <a:t>制反转</a:t>
            </a:r>
            <a:r>
              <a:rPr lang="en-US" altLang="zh-CN" sz="1800" dirty="0"/>
              <a:t>(Inversion of Control)</a:t>
            </a:r>
            <a:r>
              <a:rPr lang="zh-CN" altLang="en-US" sz="1800" dirty="0"/>
              <a:t>与依赖注入</a:t>
            </a:r>
            <a:r>
              <a:rPr lang="en-US" altLang="zh-CN" sz="1800" dirty="0"/>
              <a:t>(Dependency Injection</a:t>
            </a:r>
            <a:r>
              <a:rPr lang="en-US" altLang="zh-CN" sz="1800" dirty="0" smtClean="0"/>
              <a:t>)</a:t>
            </a:r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www.martinfowler.com/articles/injection.html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依赖注入是实现控制反转的一种方式</a:t>
            </a:r>
            <a:r>
              <a:rPr lang="zh-CN" altLang="en-US" sz="1800" dirty="0" smtClean="0"/>
              <a:t>。结</a:t>
            </a:r>
            <a:r>
              <a:rPr lang="zh-CN" altLang="en-US" sz="1800" dirty="0"/>
              <a:t>合</a:t>
            </a:r>
            <a:r>
              <a:rPr lang="en-US" altLang="zh-CN" sz="1800" dirty="0"/>
              <a:t>Spring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容器，简单描述一下这个过程。</a:t>
            </a:r>
          </a:p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MovieLister</a:t>
            </a:r>
            <a:r>
              <a:rPr lang="en-US" altLang="zh-CN" sz="1800" dirty="0"/>
              <a:t>...</a:t>
            </a:r>
          </a:p>
          <a:p>
            <a:pPr algn="l"/>
            <a:r>
              <a:rPr lang="en-US" altLang="zh-CN" sz="1800" dirty="0"/>
              <a:t>    private </a:t>
            </a:r>
            <a:r>
              <a:rPr lang="en-US" altLang="zh-CN" sz="1800" dirty="0" err="1"/>
              <a:t>MovieFinder</a:t>
            </a:r>
            <a:r>
              <a:rPr lang="en-US" altLang="zh-CN" sz="1800" dirty="0"/>
              <a:t> finder;</a:t>
            </a:r>
          </a:p>
          <a:p>
            <a:pPr algn="l"/>
            <a:r>
              <a:rPr lang="en-US" altLang="zh-CN" sz="1800" dirty="0"/>
              <a:t>    public void </a:t>
            </a:r>
            <a:r>
              <a:rPr lang="en-US" altLang="zh-CN" sz="1800" dirty="0" err="1"/>
              <a:t>setFinder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MovieFinder</a:t>
            </a:r>
            <a:r>
              <a:rPr lang="en-US" altLang="zh-CN" sz="1800" dirty="0"/>
              <a:t> finder) {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this.finder</a:t>
            </a:r>
            <a:r>
              <a:rPr lang="en-US" altLang="zh-CN" sz="1800" dirty="0"/>
              <a:t> = finder;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ColonMovieFinder</a:t>
            </a:r>
            <a:r>
              <a:rPr lang="en-US" altLang="zh-CN" sz="1800" dirty="0"/>
              <a:t>...</a:t>
            </a:r>
          </a:p>
          <a:p>
            <a:pPr algn="l"/>
            <a:r>
              <a:rPr lang="en-US" altLang="zh-CN" sz="1800" dirty="0"/>
              <a:t>    public void </a:t>
            </a:r>
            <a:r>
              <a:rPr lang="en-US" altLang="zh-CN" sz="1800" dirty="0" err="1"/>
              <a:t>setFilename</a:t>
            </a:r>
            <a:r>
              <a:rPr lang="en-US" altLang="zh-CN" sz="1800" dirty="0"/>
              <a:t>(String filename) {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this.filename</a:t>
            </a:r>
            <a:r>
              <a:rPr lang="en-US" altLang="zh-CN" sz="1800" dirty="0"/>
              <a:t> = filename;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zh-CN" altLang="en-US" sz="1800" dirty="0"/>
              <a:t>我们先定义两个类，可以看到都使用了依赖注入的方式，通过外部传入依赖，而不是自己创建依赖。那么问题来了，谁把依赖传给他们，也就是说谁负责创建</a:t>
            </a:r>
            <a:r>
              <a:rPr lang="en-US" altLang="zh-CN" sz="1800" dirty="0"/>
              <a:t>finder</a:t>
            </a:r>
            <a:r>
              <a:rPr lang="zh-CN" altLang="en-US" sz="1800" dirty="0"/>
              <a:t>，并且把</a:t>
            </a:r>
            <a:r>
              <a:rPr lang="en-US" altLang="zh-CN" sz="1800" dirty="0"/>
              <a:t>finder</a:t>
            </a:r>
            <a:r>
              <a:rPr lang="zh-CN" altLang="en-US" sz="1800" dirty="0"/>
              <a:t>传给</a:t>
            </a:r>
            <a:r>
              <a:rPr lang="en-US" altLang="zh-CN" sz="1800" dirty="0" err="1"/>
              <a:t>MovieLister</a:t>
            </a:r>
            <a:r>
              <a:rPr lang="zh-CN" altLang="en-US" sz="1800" dirty="0"/>
              <a:t>。答案是</a:t>
            </a:r>
            <a:r>
              <a:rPr lang="en-US" altLang="zh-CN" sz="1800" dirty="0"/>
              <a:t>Spring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716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要使用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容器，首先要进行配置。这里我们使用</a:t>
            </a:r>
            <a:r>
              <a:rPr lang="en-US" altLang="zh-CN" sz="1800" dirty="0"/>
              <a:t>xml</a:t>
            </a:r>
            <a:r>
              <a:rPr lang="zh-CN" altLang="en-US" sz="1800" dirty="0"/>
              <a:t>的配置，也可以通过代码注解方式配置。下面是</a:t>
            </a:r>
            <a:r>
              <a:rPr lang="en-US" altLang="zh-CN" sz="1800" dirty="0"/>
              <a:t>spring.xml</a:t>
            </a:r>
            <a:r>
              <a:rPr lang="zh-CN" altLang="en-US" sz="1800" dirty="0"/>
              <a:t>的内容</a:t>
            </a:r>
          </a:p>
          <a:p>
            <a:pPr algn="l"/>
            <a:r>
              <a:rPr lang="en-US" altLang="zh-CN" sz="1800" dirty="0"/>
              <a:t>&lt;beans&gt;</a:t>
            </a:r>
          </a:p>
          <a:p>
            <a:pPr algn="l"/>
            <a:r>
              <a:rPr lang="en-US" altLang="zh-CN" sz="1800" dirty="0"/>
              <a:t>    &lt;bean id="</a:t>
            </a:r>
            <a:r>
              <a:rPr lang="en-US" altLang="zh-CN" sz="1800" dirty="0" err="1"/>
              <a:t>MovieLister</a:t>
            </a:r>
            <a:r>
              <a:rPr lang="en-US" altLang="zh-CN" sz="1800" dirty="0"/>
              <a:t>" class="</a:t>
            </a:r>
            <a:r>
              <a:rPr lang="en-US" altLang="zh-CN" sz="1800" dirty="0" err="1"/>
              <a:t>spring.MovieLister</a:t>
            </a:r>
            <a:r>
              <a:rPr lang="en-US" altLang="zh-CN" sz="1800" dirty="0"/>
              <a:t>"&gt;</a:t>
            </a:r>
          </a:p>
          <a:p>
            <a:pPr algn="l"/>
            <a:r>
              <a:rPr lang="en-US" altLang="zh-CN" sz="1800" dirty="0"/>
              <a:t>        &lt;property name="finder"&gt;</a:t>
            </a:r>
          </a:p>
          <a:p>
            <a:pPr algn="l"/>
            <a:r>
              <a:rPr lang="en-US" altLang="zh-CN" sz="1800" dirty="0"/>
              <a:t>            &lt;ref local="</a:t>
            </a:r>
            <a:r>
              <a:rPr lang="en-US" altLang="zh-CN" sz="1800" dirty="0" err="1"/>
              <a:t>MovieFinder</a:t>
            </a:r>
            <a:r>
              <a:rPr lang="en-US" altLang="zh-CN" sz="1800" dirty="0"/>
              <a:t>"/&gt;</a:t>
            </a:r>
          </a:p>
          <a:p>
            <a:pPr algn="l"/>
            <a:r>
              <a:rPr lang="en-US" altLang="zh-CN" sz="1800" dirty="0"/>
              <a:t>        &lt;/property&gt;</a:t>
            </a:r>
          </a:p>
          <a:p>
            <a:pPr algn="l"/>
            <a:r>
              <a:rPr lang="en-US" altLang="zh-CN" sz="1800" dirty="0"/>
              <a:t>    &lt;/bean&gt;</a:t>
            </a:r>
          </a:p>
          <a:p>
            <a:pPr algn="l"/>
            <a:r>
              <a:rPr lang="en-US" altLang="zh-CN" sz="1800" dirty="0"/>
              <a:t>    &lt;bean id="</a:t>
            </a:r>
            <a:r>
              <a:rPr lang="en-US" altLang="zh-CN" sz="1800" dirty="0" err="1"/>
              <a:t>MovieFinder</a:t>
            </a:r>
            <a:r>
              <a:rPr lang="en-US" altLang="zh-CN" sz="1800" dirty="0"/>
              <a:t>" class="</a:t>
            </a:r>
            <a:r>
              <a:rPr lang="en-US" altLang="zh-CN" sz="1800" dirty="0" err="1"/>
              <a:t>spring.ColonMovieFinder</a:t>
            </a:r>
            <a:r>
              <a:rPr lang="en-US" altLang="zh-CN" sz="1800" dirty="0"/>
              <a:t>"&gt;</a:t>
            </a:r>
          </a:p>
          <a:p>
            <a:pPr algn="l"/>
            <a:r>
              <a:rPr lang="en-US" altLang="zh-CN" sz="1800" dirty="0"/>
              <a:t>        &lt;property name="filename"&gt;</a:t>
            </a:r>
          </a:p>
          <a:p>
            <a:pPr algn="l"/>
            <a:r>
              <a:rPr lang="en-US" altLang="zh-CN" sz="1800" dirty="0"/>
              <a:t>            &lt;value&gt;movies1.txt&lt;/value&gt;</a:t>
            </a:r>
          </a:p>
          <a:p>
            <a:pPr algn="l"/>
            <a:r>
              <a:rPr lang="en-US" altLang="zh-CN" sz="1800" dirty="0"/>
              <a:t>        &lt;/property&gt;</a:t>
            </a:r>
          </a:p>
          <a:p>
            <a:pPr algn="l"/>
            <a:r>
              <a:rPr lang="en-US" altLang="zh-CN" sz="1800" dirty="0"/>
              <a:t>    &lt;/bean&gt;</a:t>
            </a:r>
          </a:p>
          <a:p>
            <a:pPr algn="l"/>
            <a:r>
              <a:rPr lang="en-US" altLang="zh-CN" sz="1800" dirty="0"/>
              <a:t>&lt;/beans&gt;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7336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</a:t>
            </a:r>
            <a:r>
              <a:rPr lang="en-US" altLang="zh-CN" sz="1800" dirty="0"/>
              <a:t>Spring</a:t>
            </a:r>
            <a:r>
              <a:rPr lang="zh-CN" altLang="en-US" sz="1800" dirty="0"/>
              <a:t>中，每个</a:t>
            </a:r>
            <a:r>
              <a:rPr lang="en-US" altLang="zh-CN" sz="1800" dirty="0"/>
              <a:t>bean</a:t>
            </a:r>
            <a:r>
              <a:rPr lang="zh-CN" altLang="en-US" sz="1800" dirty="0"/>
              <a:t>代表一个对象的实例，默认是单例模式，即在程序的生命周期内，所有的对象都只有一个实例，进行重复使用。通过配置</a:t>
            </a:r>
            <a:r>
              <a:rPr lang="en-US" altLang="zh-CN" sz="1800" dirty="0"/>
              <a:t>bean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容器在启动的时候会根据配置生成</a:t>
            </a:r>
            <a:r>
              <a:rPr lang="en-US" altLang="zh-CN" sz="1800" dirty="0"/>
              <a:t>bean</a:t>
            </a:r>
            <a:r>
              <a:rPr lang="zh-CN" altLang="en-US" sz="1800" dirty="0"/>
              <a:t>实例。具体的配置语法参考</a:t>
            </a:r>
            <a:r>
              <a:rPr lang="en-US" altLang="zh-CN" sz="1800" dirty="0"/>
              <a:t>Spring</a:t>
            </a:r>
            <a:r>
              <a:rPr lang="zh-CN" altLang="en-US" sz="1800" dirty="0"/>
              <a:t>文档。这里只要知道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容器会根据配置创建</a:t>
            </a:r>
            <a:r>
              <a:rPr lang="en-US" altLang="zh-CN" sz="1800" dirty="0" err="1"/>
              <a:t>MovieFinder</a:t>
            </a:r>
            <a:r>
              <a:rPr lang="zh-CN" altLang="en-US" sz="1800" dirty="0"/>
              <a:t>，在运行的时候把</a:t>
            </a:r>
            <a:r>
              <a:rPr lang="en-US" altLang="zh-CN" sz="1800" dirty="0" err="1"/>
              <a:t>MovieFinder</a:t>
            </a:r>
            <a:r>
              <a:rPr lang="zh-CN" altLang="en-US" sz="1800" dirty="0"/>
              <a:t>赋值给</a:t>
            </a:r>
            <a:r>
              <a:rPr lang="en-US" altLang="zh-CN" sz="1800" dirty="0" err="1"/>
              <a:t>MovieLister</a:t>
            </a:r>
            <a:r>
              <a:rPr lang="zh-CN" altLang="en-US" sz="1800" dirty="0"/>
              <a:t>的</a:t>
            </a:r>
            <a:r>
              <a:rPr lang="en-US" altLang="zh-CN" sz="1800" dirty="0"/>
              <a:t>finder</a:t>
            </a:r>
            <a:r>
              <a:rPr lang="zh-CN" altLang="en-US" sz="1800" dirty="0"/>
              <a:t>属性，完成依赖注入的过程。</a:t>
            </a:r>
          </a:p>
          <a:p>
            <a:pPr algn="l"/>
            <a:r>
              <a:rPr lang="zh-CN" altLang="en-US" sz="1800" dirty="0" smtClean="0"/>
              <a:t>测</a:t>
            </a:r>
            <a:r>
              <a:rPr lang="zh-CN" altLang="en-US" sz="1800" dirty="0"/>
              <a:t>试代码</a:t>
            </a:r>
          </a:p>
          <a:p>
            <a:pPr algn="l"/>
            <a:r>
              <a:rPr lang="en-US" altLang="zh-CN" sz="1800" dirty="0"/>
              <a:t>public void </a:t>
            </a:r>
            <a:r>
              <a:rPr lang="en-US" altLang="zh-CN" sz="1800" dirty="0" err="1"/>
              <a:t>testWithSpring</a:t>
            </a:r>
            <a:r>
              <a:rPr lang="en-US" altLang="zh-CN" sz="1800" dirty="0"/>
              <a:t>() throws Exception {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ApplicationContext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ctx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FileSystemXmlApplicationContext</a:t>
            </a:r>
            <a:r>
              <a:rPr lang="en-US" altLang="zh-CN" sz="1800" dirty="0"/>
              <a:t>("spring.xml");//1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MovieLister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lister</a:t>
            </a:r>
            <a:r>
              <a:rPr lang="en-US" altLang="zh-CN" sz="1800" dirty="0"/>
              <a:t> = (</a:t>
            </a:r>
            <a:r>
              <a:rPr lang="en-US" altLang="zh-CN" sz="1800" dirty="0" err="1"/>
              <a:t>MovieLister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ctx.getBean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MovieLister</a:t>
            </a:r>
            <a:r>
              <a:rPr lang="en-US" altLang="zh-CN" sz="1800" dirty="0"/>
              <a:t>");//2</a:t>
            </a:r>
          </a:p>
          <a:p>
            <a:pPr algn="l"/>
            <a:r>
              <a:rPr lang="en-US" altLang="zh-CN" sz="1800" dirty="0"/>
              <a:t>    Movie[] movies = </a:t>
            </a:r>
            <a:r>
              <a:rPr lang="en-US" altLang="zh-CN" sz="1800" dirty="0" err="1"/>
              <a:t>lister.moviesDirectedBy</a:t>
            </a:r>
            <a:r>
              <a:rPr lang="en-US" altLang="zh-CN" sz="1800" dirty="0"/>
              <a:t>("Sergio Leone");</a:t>
            </a:r>
          </a:p>
          <a:p>
            <a:pPr algn="l"/>
            <a:r>
              <a:rPr lang="en-US" altLang="zh-CN" sz="1800" dirty="0"/>
              <a:t>    </a:t>
            </a:r>
            <a:r>
              <a:rPr lang="en-US" altLang="zh-CN" sz="1800" dirty="0" err="1"/>
              <a:t>assertEquals</a:t>
            </a:r>
            <a:r>
              <a:rPr lang="en-US" altLang="zh-CN" sz="1800" dirty="0"/>
              <a:t>("Once Upon a Time in the West", movies[0].</a:t>
            </a:r>
            <a:r>
              <a:rPr lang="en-US" altLang="zh-CN" sz="1800" dirty="0" err="1"/>
              <a:t>getTitle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zh-CN" altLang="en-US" sz="1800" dirty="0"/>
              <a:t>根据配置生成</a:t>
            </a:r>
            <a:r>
              <a:rPr lang="en-US" altLang="zh-CN" sz="1800" dirty="0" err="1"/>
              <a:t>ApplicationContext</a:t>
            </a:r>
            <a:r>
              <a:rPr lang="zh-CN" altLang="en-US" sz="1800" dirty="0"/>
              <a:t>，即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容器。</a:t>
            </a:r>
          </a:p>
          <a:p>
            <a:pPr algn="l"/>
            <a:r>
              <a:rPr lang="zh-CN" altLang="en-US" sz="1800" dirty="0"/>
              <a:t>从容器中获取</a:t>
            </a:r>
            <a:r>
              <a:rPr lang="en-US" altLang="zh-CN" sz="1800" dirty="0" err="1"/>
              <a:t>MovieLister</a:t>
            </a:r>
            <a:r>
              <a:rPr lang="zh-CN" altLang="en-US" sz="1800" dirty="0"/>
              <a:t>的实例。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99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控制反转是一种在软件工程中解耦合的思想，调用类只依赖接口，而不依赖具体的实现类，减少了耦合。控制权交给了容器，在运行的时候才由容器决定将具体的实现动态的“注入”到调用类的对象中。</a:t>
            </a:r>
          </a:p>
          <a:p>
            <a:pPr algn="l"/>
            <a:r>
              <a:rPr lang="zh-CN" altLang="en-US" sz="1800" dirty="0"/>
              <a:t>依赖注入是一种设计模式，可以作为控制反转的一种实现方式。依赖注入就是将实例变量传入到一个对象中去</a:t>
            </a:r>
            <a:r>
              <a:rPr lang="en-US" altLang="zh-CN" sz="1800" dirty="0"/>
              <a:t>(Dependency injection means giving an object its instance variables)</a:t>
            </a:r>
            <a:r>
              <a:rPr lang="zh-CN" altLang="en-US" sz="1800" dirty="0"/>
              <a:t>。</a:t>
            </a:r>
          </a:p>
          <a:p>
            <a:pPr algn="l"/>
            <a:r>
              <a:rPr lang="zh-CN" altLang="en-US" sz="1800" dirty="0"/>
              <a:t>通过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框架，类</a:t>
            </a:r>
            <a:r>
              <a:rPr lang="en-US" altLang="zh-CN" sz="1800" dirty="0"/>
              <a:t>A</a:t>
            </a:r>
            <a:r>
              <a:rPr lang="zh-CN" altLang="en-US" sz="1800" dirty="0"/>
              <a:t>依赖类</a:t>
            </a:r>
            <a:r>
              <a:rPr lang="en-US" altLang="zh-CN" sz="1800" dirty="0"/>
              <a:t>B</a:t>
            </a:r>
            <a:r>
              <a:rPr lang="zh-CN" altLang="en-US" sz="1800" dirty="0"/>
              <a:t>的强耦合关系可以在运行时通过容器建立，也就是说把创建</a:t>
            </a:r>
            <a:r>
              <a:rPr lang="en-US" altLang="zh-CN" sz="1800" dirty="0"/>
              <a:t>B</a:t>
            </a:r>
            <a:r>
              <a:rPr lang="zh-CN" altLang="en-US" sz="1800" dirty="0"/>
              <a:t>实例的工作移交给容器，类</a:t>
            </a:r>
            <a:r>
              <a:rPr lang="en-US" altLang="zh-CN" sz="1800" dirty="0"/>
              <a:t>A</a:t>
            </a:r>
            <a:r>
              <a:rPr lang="zh-CN" altLang="en-US" sz="1800" dirty="0"/>
              <a:t>只管使用就可以。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804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随着各种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容器的出现，依赖的描述方式也五花八门。为了规范和统一，</a:t>
            </a:r>
            <a:r>
              <a:rPr lang="en-US" altLang="zh-CN" sz="1800" dirty="0"/>
              <a:t>JCP(Java Community Process)</a:t>
            </a:r>
            <a:r>
              <a:rPr lang="zh-CN" altLang="en-US" sz="1800" dirty="0"/>
              <a:t>于</a:t>
            </a:r>
            <a:r>
              <a:rPr lang="en-US" altLang="zh-CN" sz="1800" dirty="0"/>
              <a:t>2009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月发布了 </a:t>
            </a:r>
            <a:r>
              <a:rPr lang="en-US" altLang="zh-CN" sz="1800" dirty="0"/>
              <a:t>JSR330</a:t>
            </a:r>
            <a:r>
              <a:rPr lang="zh-CN" altLang="en-US" sz="1800" dirty="0"/>
              <a:t>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JSR330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javax.inject</a:t>
            </a:r>
            <a:r>
              <a:rPr lang="zh-CN" altLang="en-US" sz="1800" dirty="0"/>
              <a:t>中规定了依赖注入的标准注解</a:t>
            </a:r>
            <a:r>
              <a:rPr lang="en-US" altLang="zh-CN" sz="1800" dirty="0"/>
              <a:t>(Annotations)</a:t>
            </a:r>
            <a:r>
              <a:rPr lang="zh-CN" altLang="en-US" sz="1800" dirty="0"/>
              <a:t>。包括：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@Inject : </a:t>
            </a:r>
            <a:r>
              <a:rPr lang="zh-CN" altLang="en-US" sz="1800" dirty="0"/>
              <a:t>标记为“可注入”。可用于构造器</a:t>
            </a:r>
            <a:r>
              <a:rPr lang="en-US" altLang="zh-CN" sz="1800" dirty="0"/>
              <a:t>(constructors), </a:t>
            </a:r>
            <a:r>
              <a:rPr lang="zh-CN" altLang="en-US" sz="1800" dirty="0"/>
              <a:t>方法</a:t>
            </a:r>
            <a:r>
              <a:rPr lang="en-US" altLang="zh-CN" sz="1800" dirty="0"/>
              <a:t>(methods)</a:t>
            </a:r>
            <a:r>
              <a:rPr lang="zh-CN" altLang="en-US" sz="1800" dirty="0"/>
              <a:t>或字段</a:t>
            </a:r>
            <a:r>
              <a:rPr lang="en-US" altLang="zh-CN" sz="1800" dirty="0"/>
              <a:t>(fields)</a:t>
            </a:r>
          </a:p>
          <a:p>
            <a:pPr algn="l"/>
            <a:r>
              <a:rPr lang="en-US" altLang="zh-CN" sz="1800" dirty="0"/>
              <a:t>@Qualifier : </a:t>
            </a:r>
            <a:r>
              <a:rPr lang="zh-CN" altLang="en-US" sz="1800" dirty="0"/>
              <a:t>限定器</a:t>
            </a:r>
          </a:p>
          <a:p>
            <a:pPr algn="l"/>
            <a:r>
              <a:rPr lang="en-US" altLang="zh-CN" sz="1800" dirty="0"/>
              <a:t>@Scope : </a:t>
            </a:r>
            <a:r>
              <a:rPr lang="zh-CN" altLang="en-US" sz="1800" dirty="0"/>
              <a:t>标记作用域</a:t>
            </a:r>
          </a:p>
          <a:p>
            <a:pPr algn="l"/>
            <a:r>
              <a:rPr lang="en-US" altLang="zh-CN" sz="1800" dirty="0"/>
              <a:t>@Named : </a:t>
            </a:r>
            <a:r>
              <a:rPr lang="zh-CN" altLang="en-US" sz="1800" dirty="0"/>
              <a:t>基于 </a:t>
            </a:r>
            <a:r>
              <a:rPr lang="en-US" altLang="zh-CN" sz="1800" dirty="0"/>
              <a:t>String </a:t>
            </a:r>
            <a:r>
              <a:rPr lang="zh-CN" altLang="en-US" sz="1800" dirty="0"/>
              <a:t>的限定器</a:t>
            </a:r>
          </a:p>
          <a:p>
            <a:pPr algn="l"/>
            <a:r>
              <a:rPr lang="en-US" altLang="zh-CN" sz="1800" dirty="0"/>
              <a:t>@Singleton : </a:t>
            </a:r>
            <a:r>
              <a:rPr lang="zh-CN" altLang="en-US" sz="1800" dirty="0"/>
              <a:t>标记为单例</a:t>
            </a:r>
          </a:p>
          <a:p>
            <a:pPr algn="l"/>
            <a:r>
              <a:rPr lang="en-US" altLang="zh-CN" sz="1800" dirty="0"/>
              <a:t>JSR330</a:t>
            </a:r>
            <a:r>
              <a:rPr lang="zh-CN" altLang="en-US" sz="1800" dirty="0"/>
              <a:t>只规定了依赖注入的描述，对于容器实现未作要求。目前 </a:t>
            </a:r>
            <a:r>
              <a:rPr lang="en-US" altLang="zh-CN" sz="1800" dirty="0"/>
              <a:t>Spring 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Guice</a:t>
            </a:r>
            <a:r>
              <a:rPr lang="en-US" altLang="zh-CN" sz="1800" dirty="0"/>
              <a:t> </a:t>
            </a:r>
            <a:r>
              <a:rPr lang="zh-CN" altLang="en-US" sz="1800" dirty="0"/>
              <a:t>、</a:t>
            </a:r>
            <a:r>
              <a:rPr lang="en-US" altLang="zh-CN" sz="1800" dirty="0"/>
              <a:t>Eclipse e4</a:t>
            </a:r>
            <a:r>
              <a:rPr lang="zh-CN" altLang="en-US" sz="1800" dirty="0"/>
              <a:t>等常用框架已经开始兼容该规范。 </a:t>
            </a:r>
            <a:r>
              <a:rPr lang="en-US" altLang="zh-CN" sz="1800" dirty="0"/>
              <a:t>JSR-299</a:t>
            </a:r>
            <a:r>
              <a:rPr lang="zh-CN" altLang="en-US" sz="1800" dirty="0"/>
              <a:t>（</a:t>
            </a:r>
            <a:r>
              <a:rPr lang="en-US" altLang="zh-CN" sz="1800" dirty="0"/>
              <a:t>Contexts and Dependency Injection for Java EE platform</a:t>
            </a:r>
            <a:r>
              <a:rPr lang="zh-CN" altLang="en-US" sz="1800" dirty="0"/>
              <a:t>，参考实现 </a:t>
            </a:r>
            <a:r>
              <a:rPr lang="en-US" altLang="zh-CN" sz="1800" dirty="0"/>
              <a:t>Weld </a:t>
            </a:r>
            <a:r>
              <a:rPr lang="zh-CN" altLang="en-US" sz="1800" dirty="0"/>
              <a:t>）在依赖注入上也使用该规范。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93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052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429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6729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996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0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软件中的对象就像齿轮一样，协同工作，但是互相耦合，一个零件不能正常工作，整个系统就崩溃了。这是一个强耦合的系统。齿轮组中齿轮之间的啮合关系</a:t>
            </a:r>
            <a:r>
              <a:rPr lang="en-US" altLang="zh-CN" sz="1800" dirty="0"/>
              <a:t>,</a:t>
            </a:r>
            <a:r>
              <a:rPr lang="zh-CN" altLang="en-US" sz="1800" dirty="0"/>
              <a:t>与软件系统中对象之间的耦合关系非常相似。对象之间的耦合关系是无法避免的，也是必要的，这是协同工作的基础。现在，伴随着工业级应用的规模越来越庞大，对象之间的依赖关系也越来越复杂，经常会出现对象之间的多重依赖性关系，因此，架构师和设计师对于系统的分析和设计，将面临更大的挑战。对象之间耦合度过高的系统，必然会出现牵一发而动全身的情形。</a:t>
            </a:r>
            <a:endParaRPr lang="en-US" altLang="zh-CN" sz="1800" dirty="0" smtClean="0"/>
          </a:p>
        </p:txBody>
      </p:sp>
      <p:pic>
        <p:nvPicPr>
          <p:cNvPr id="2050" name="Picture 2" descr="图1：软件系统中耦合的对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17" y="3891517"/>
            <a:ext cx="32766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718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56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6131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026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53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为了解决对象间耦合度过高的问题，软件专家</a:t>
            </a:r>
            <a:r>
              <a:rPr lang="en-US" altLang="zh-CN" sz="1800" dirty="0"/>
              <a:t>Michael Mattson</a:t>
            </a:r>
            <a:r>
              <a:rPr lang="zh-CN" altLang="en-US" sz="1800" dirty="0"/>
              <a:t>提出了</a:t>
            </a:r>
            <a:r>
              <a:rPr lang="en-US" altLang="zh-CN" sz="1800" dirty="0"/>
              <a:t>IOC</a:t>
            </a:r>
            <a:r>
              <a:rPr lang="zh-CN" altLang="en-US" sz="1800" dirty="0"/>
              <a:t>理论，用来实现对象之间的“解耦”。</a:t>
            </a:r>
          </a:p>
          <a:p>
            <a:pPr algn="l"/>
            <a:r>
              <a:rPr lang="zh-CN" altLang="en-US" sz="1800" dirty="0"/>
              <a:t>控制反转（</a:t>
            </a:r>
            <a:r>
              <a:rPr lang="en-US" altLang="zh-CN" sz="1800" dirty="0"/>
              <a:t>Inversion of Control</a:t>
            </a:r>
            <a:r>
              <a:rPr lang="zh-CN" altLang="en-US" sz="1800" dirty="0"/>
              <a:t>）是一种是面向对象编程中的一种设计原则，用来减低计算机代码之间的耦合度。其基本思想是：借助于“第三方”实现具有依赖关系的对象之间的解耦。</a:t>
            </a:r>
            <a:endParaRPr lang="en-US" altLang="zh-CN" sz="1800" dirty="0" smtClean="0"/>
          </a:p>
        </p:txBody>
      </p:sp>
      <p:pic>
        <p:nvPicPr>
          <p:cNvPr id="3074" name="Picture 2" descr="图2：IOC解耦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56" y="2750214"/>
            <a:ext cx="3505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3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由于引进了中间位置的“第三方”，也就是</a:t>
            </a:r>
            <a:r>
              <a:rPr lang="en-US" altLang="zh-CN" sz="1800" dirty="0"/>
              <a:t>IOC</a:t>
            </a:r>
            <a:r>
              <a:rPr lang="zh-CN" altLang="en-US" sz="1800" dirty="0"/>
              <a:t>容器，使得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D</a:t>
            </a:r>
            <a:r>
              <a:rPr lang="zh-CN" altLang="en-US" sz="1800" dirty="0"/>
              <a:t>这</a:t>
            </a:r>
            <a:r>
              <a:rPr lang="en-US" altLang="zh-CN" sz="1800" dirty="0"/>
              <a:t>4</a:t>
            </a:r>
            <a:r>
              <a:rPr lang="zh-CN" altLang="en-US" sz="1800" dirty="0"/>
              <a:t>个对象没有了耦合关系，齿轮之间的传动全部依靠“第三方”了，全部对象的控制权全部上缴给“第三方”</a:t>
            </a:r>
            <a:r>
              <a:rPr lang="en-US" altLang="zh-CN" sz="1800" dirty="0"/>
              <a:t>IOC</a:t>
            </a:r>
            <a:r>
              <a:rPr lang="zh-CN" altLang="en-US" sz="1800" dirty="0"/>
              <a:t>容器，所以，</a:t>
            </a:r>
            <a:r>
              <a:rPr lang="en-US" altLang="zh-CN" sz="1800" dirty="0"/>
              <a:t>IOC</a:t>
            </a:r>
            <a:r>
              <a:rPr lang="zh-CN" altLang="en-US" sz="1800" dirty="0"/>
              <a:t>容器成了整个系统的关键核心，它起到了一种类似“粘合剂”的作用，把系统中的所有对象粘合在一起发挥作用，如果没有这个“粘合剂”，对象与对象之间会彼此失去联系，这就是有人把</a:t>
            </a:r>
            <a:r>
              <a:rPr lang="en-US" altLang="zh-CN" sz="1800" dirty="0"/>
              <a:t>IOC</a:t>
            </a:r>
            <a:r>
              <a:rPr lang="zh-CN" altLang="en-US" sz="1800" dirty="0"/>
              <a:t>容器比喻成“粘合剂”的由来。</a:t>
            </a:r>
          </a:p>
          <a:p>
            <a:pPr algn="l"/>
            <a:r>
              <a:rPr lang="zh-CN" altLang="en-US" sz="1800" dirty="0"/>
              <a:t>我们再来看看，控制反转</a:t>
            </a:r>
            <a:r>
              <a:rPr lang="en-US" altLang="zh-CN" sz="1800" dirty="0"/>
              <a:t>(IOC)</a:t>
            </a:r>
            <a:r>
              <a:rPr lang="zh-CN" altLang="en-US" sz="1800" dirty="0"/>
              <a:t>到底为什么要起这么个名字？我们来对比一下：</a:t>
            </a:r>
          </a:p>
          <a:p>
            <a:pPr algn="l"/>
            <a:r>
              <a:rPr lang="zh-CN" altLang="en-US" sz="1800" dirty="0"/>
              <a:t>软件系统在没有引入</a:t>
            </a:r>
            <a:r>
              <a:rPr lang="en-US" altLang="zh-CN" sz="1800" dirty="0"/>
              <a:t>IOC</a:t>
            </a:r>
            <a:r>
              <a:rPr lang="zh-CN" altLang="en-US" sz="1800" dirty="0"/>
              <a:t>容器之前，如图</a:t>
            </a:r>
            <a:r>
              <a:rPr lang="en-US" altLang="zh-CN" sz="1800" dirty="0"/>
              <a:t>1</a:t>
            </a:r>
            <a:r>
              <a:rPr lang="zh-CN" altLang="en-US" sz="1800" dirty="0"/>
              <a:t>所示，对象</a:t>
            </a:r>
            <a:r>
              <a:rPr lang="en-US" altLang="zh-CN" sz="1800" dirty="0"/>
              <a:t>A</a:t>
            </a:r>
            <a:r>
              <a:rPr lang="zh-CN" altLang="en-US" sz="1800" dirty="0"/>
              <a:t>依赖于对象</a:t>
            </a:r>
            <a:r>
              <a:rPr lang="en-US" altLang="zh-CN" sz="1800" dirty="0"/>
              <a:t>B</a:t>
            </a:r>
            <a:r>
              <a:rPr lang="zh-CN" altLang="en-US" sz="1800" dirty="0"/>
              <a:t>，那么对象</a:t>
            </a:r>
            <a:r>
              <a:rPr lang="en-US" altLang="zh-CN" sz="1800" dirty="0"/>
              <a:t>A</a:t>
            </a:r>
            <a:r>
              <a:rPr lang="zh-CN" altLang="en-US" sz="1800" dirty="0"/>
              <a:t>在初始化或者运行到某一点的时候，自己必须主动去创建对象</a:t>
            </a:r>
            <a:r>
              <a:rPr lang="en-US" altLang="zh-CN" sz="1800" dirty="0"/>
              <a:t>B</a:t>
            </a:r>
            <a:r>
              <a:rPr lang="zh-CN" altLang="en-US" sz="1800" dirty="0"/>
              <a:t>或者使用已经创建的对象</a:t>
            </a:r>
            <a:r>
              <a:rPr lang="en-US" altLang="zh-CN" sz="1800" dirty="0"/>
              <a:t>B</a:t>
            </a:r>
            <a:r>
              <a:rPr lang="zh-CN" altLang="en-US" sz="1800" dirty="0"/>
              <a:t>。无论是创建还是使用对象</a:t>
            </a:r>
            <a:r>
              <a:rPr lang="en-US" altLang="zh-CN" sz="1800" dirty="0"/>
              <a:t>B</a:t>
            </a:r>
            <a:r>
              <a:rPr lang="zh-CN" altLang="en-US" sz="1800" dirty="0"/>
              <a:t>，控制权都在自己手上。</a:t>
            </a:r>
          </a:p>
          <a:p>
            <a:pPr algn="l"/>
            <a:r>
              <a:rPr lang="zh-CN" altLang="en-US" sz="1800" dirty="0"/>
              <a:t>软件系统在引入</a:t>
            </a:r>
            <a:r>
              <a:rPr lang="en-US" altLang="zh-CN" sz="1800" dirty="0"/>
              <a:t>IOC</a:t>
            </a:r>
            <a:r>
              <a:rPr lang="zh-CN" altLang="en-US" sz="1800" dirty="0"/>
              <a:t>容器之后，这种情形就完全改变了，如图</a:t>
            </a:r>
            <a:r>
              <a:rPr lang="en-US" altLang="zh-CN" sz="1800" dirty="0"/>
              <a:t>2</a:t>
            </a:r>
            <a:r>
              <a:rPr lang="zh-CN" altLang="en-US" sz="1800" dirty="0"/>
              <a:t>所示，由于</a:t>
            </a:r>
            <a:r>
              <a:rPr lang="en-US" altLang="zh-CN" sz="1800" dirty="0"/>
              <a:t>IOC</a:t>
            </a:r>
            <a:r>
              <a:rPr lang="zh-CN" altLang="en-US" sz="1800" dirty="0"/>
              <a:t>容器的加入，对象</a:t>
            </a:r>
            <a:r>
              <a:rPr lang="en-US" altLang="zh-CN" sz="1800" dirty="0"/>
              <a:t>A</a:t>
            </a:r>
            <a:r>
              <a:rPr lang="zh-CN" altLang="en-US" sz="1800" dirty="0"/>
              <a:t>与对象</a:t>
            </a:r>
            <a:r>
              <a:rPr lang="en-US" altLang="zh-CN" sz="1800" dirty="0"/>
              <a:t>B</a:t>
            </a:r>
            <a:r>
              <a:rPr lang="zh-CN" altLang="en-US" sz="1800" dirty="0"/>
              <a:t>之间失去了直接联系，所以，当对象</a:t>
            </a:r>
            <a:r>
              <a:rPr lang="en-US" altLang="zh-CN" sz="1800" dirty="0"/>
              <a:t>A</a:t>
            </a:r>
            <a:r>
              <a:rPr lang="zh-CN" altLang="en-US" sz="1800" dirty="0"/>
              <a:t>运行到需要对象</a:t>
            </a:r>
            <a:r>
              <a:rPr lang="en-US" altLang="zh-CN" sz="1800" dirty="0"/>
              <a:t>B</a:t>
            </a:r>
            <a:r>
              <a:rPr lang="zh-CN" altLang="en-US" sz="1800" dirty="0"/>
              <a:t>的时候，</a:t>
            </a:r>
            <a:r>
              <a:rPr lang="en-US" altLang="zh-CN" sz="1800" dirty="0"/>
              <a:t>IOC</a:t>
            </a:r>
            <a:r>
              <a:rPr lang="zh-CN" altLang="en-US" sz="1800" dirty="0"/>
              <a:t>容器会主动创建一个对象</a:t>
            </a:r>
            <a:r>
              <a:rPr lang="en-US" altLang="zh-CN" sz="1800" dirty="0"/>
              <a:t>B</a:t>
            </a:r>
            <a:r>
              <a:rPr lang="zh-CN" altLang="en-US" sz="1800" dirty="0"/>
              <a:t>注入到对象</a:t>
            </a:r>
            <a:r>
              <a:rPr lang="en-US" altLang="zh-CN" sz="1800" dirty="0"/>
              <a:t>A</a:t>
            </a:r>
            <a:r>
              <a:rPr lang="zh-CN" altLang="en-US" sz="1800" dirty="0"/>
              <a:t>需要的地方。</a:t>
            </a:r>
          </a:p>
          <a:p>
            <a:pPr algn="l"/>
            <a:r>
              <a:rPr lang="zh-CN" altLang="en-US" sz="1800" dirty="0"/>
              <a:t>通过前后的对比，我们不难看出来：对象</a:t>
            </a:r>
            <a:r>
              <a:rPr lang="en-US" altLang="zh-CN" sz="1800" dirty="0"/>
              <a:t>A</a:t>
            </a:r>
            <a:r>
              <a:rPr lang="zh-CN" altLang="en-US" sz="1800" dirty="0"/>
              <a:t>获得依赖对象</a:t>
            </a:r>
            <a:r>
              <a:rPr lang="en-US" altLang="zh-CN" sz="1800" dirty="0"/>
              <a:t>B</a:t>
            </a:r>
            <a:r>
              <a:rPr lang="zh-CN" altLang="en-US" sz="1800" dirty="0"/>
              <a:t>的过程</a:t>
            </a:r>
            <a:r>
              <a:rPr lang="en-US" altLang="zh-CN" sz="1800" dirty="0"/>
              <a:t>,</a:t>
            </a:r>
            <a:r>
              <a:rPr lang="zh-CN" altLang="en-US" sz="1800" dirty="0"/>
              <a:t>由主动行为变为了被动行为，控制权颠倒过来了，这就是“控制反转”这个名称的由来。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438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控制反转即</a:t>
            </a:r>
            <a:r>
              <a:rPr lang="en-US" altLang="zh-CN" sz="1800" dirty="0" err="1"/>
              <a:t>IoC</a:t>
            </a:r>
            <a:r>
              <a:rPr lang="en-US" altLang="zh-CN" sz="1800" dirty="0"/>
              <a:t> (Inversion of Control)</a:t>
            </a:r>
            <a:r>
              <a:rPr lang="zh-CN" altLang="en-US" sz="1800" dirty="0"/>
              <a:t>，它把传统上由程序代码直接操控的对象的调用权交给容器，通过容器来实现对象组件的装配和管理。所谓的“控制反转”概念就是对组件对象控制权的转移，从程序代码本身转移到了外部容器。</a:t>
            </a:r>
          </a:p>
          <a:p>
            <a:pPr algn="l"/>
            <a:r>
              <a:rPr lang="en-US" altLang="zh-CN" sz="1800" dirty="0" err="1"/>
              <a:t>IoC</a:t>
            </a:r>
            <a:r>
              <a:rPr lang="zh-CN" altLang="en-US" sz="1800" dirty="0"/>
              <a:t>是一个很大的概念，可以用不同的方式来实现。其主要实现方式有两种：</a:t>
            </a:r>
            <a:r>
              <a:rPr lang="en-US" altLang="zh-CN" sz="1800" dirty="0"/>
              <a:t>&lt;1&gt;</a:t>
            </a:r>
            <a:r>
              <a:rPr lang="zh-CN" altLang="en-US" sz="1800" dirty="0"/>
              <a:t>依赖查找（</a:t>
            </a:r>
            <a:r>
              <a:rPr lang="en-US" altLang="zh-CN" sz="1800" dirty="0"/>
              <a:t>Dependency Lookup</a:t>
            </a:r>
            <a:r>
              <a:rPr lang="zh-CN" altLang="en-US" sz="1800" dirty="0"/>
              <a:t>）：容器提供回调接口和上下文环境给组件。</a:t>
            </a:r>
            <a:r>
              <a:rPr lang="en-US" altLang="zh-CN" sz="1800" dirty="0"/>
              <a:t>EJB</a:t>
            </a:r>
            <a:r>
              <a:rPr lang="zh-CN" altLang="en-US" sz="1800" dirty="0"/>
              <a:t>和</a:t>
            </a:r>
            <a:r>
              <a:rPr lang="en-US" altLang="zh-CN" sz="1800" dirty="0"/>
              <a:t>Apache Avalon</a:t>
            </a:r>
            <a:r>
              <a:rPr lang="zh-CN" altLang="en-US" sz="1800" dirty="0"/>
              <a:t>都使用这种方式。</a:t>
            </a:r>
            <a:r>
              <a:rPr lang="en-US" altLang="zh-CN" sz="1800" dirty="0"/>
              <a:t>&lt;2&gt;</a:t>
            </a:r>
            <a:r>
              <a:rPr lang="zh-CN" altLang="en-US" sz="1800" dirty="0"/>
              <a:t>依赖注入（</a:t>
            </a:r>
            <a:r>
              <a:rPr lang="en-US" altLang="zh-CN" sz="1800" dirty="0"/>
              <a:t>Dependency Injection</a:t>
            </a:r>
            <a:r>
              <a:rPr lang="zh-CN" altLang="en-US" sz="1800" dirty="0"/>
              <a:t>）：组件不做定位查询，只提供普通的</a:t>
            </a:r>
            <a:r>
              <a:rPr lang="en-US" altLang="zh-CN" sz="1800" dirty="0"/>
              <a:t>Java</a:t>
            </a:r>
            <a:r>
              <a:rPr lang="zh-CN" altLang="en-US" sz="1800" dirty="0"/>
              <a:t>方法让容器去决定依赖关系。后者是时下最流行的</a:t>
            </a:r>
            <a:r>
              <a:rPr lang="en-US" altLang="zh-CN" sz="1800" dirty="0" err="1"/>
              <a:t>IoC</a:t>
            </a:r>
            <a:r>
              <a:rPr lang="zh-CN" altLang="en-US" sz="1800" dirty="0"/>
              <a:t>类型，其又有接口注入（</a:t>
            </a:r>
            <a:r>
              <a:rPr lang="en-US" altLang="zh-CN" sz="1800" dirty="0"/>
              <a:t>Interface Injection</a:t>
            </a:r>
            <a:r>
              <a:rPr lang="zh-CN" altLang="en-US" sz="1800" dirty="0"/>
              <a:t>），设值注入（</a:t>
            </a:r>
            <a:r>
              <a:rPr lang="en-US" altLang="zh-CN" sz="1800" dirty="0"/>
              <a:t>Setter Injection</a:t>
            </a:r>
            <a:r>
              <a:rPr lang="zh-CN" altLang="en-US" sz="1800" dirty="0"/>
              <a:t>）和构造子注入（</a:t>
            </a:r>
            <a:r>
              <a:rPr lang="en-US" altLang="zh-CN" sz="1800" dirty="0"/>
              <a:t>Constructor Injection</a:t>
            </a:r>
            <a:r>
              <a:rPr lang="zh-CN" altLang="en-US" sz="1800" dirty="0"/>
              <a:t>）三种方式。</a:t>
            </a:r>
            <a:endParaRPr lang="en-US" altLang="zh-CN" sz="1800" dirty="0" smtClean="0"/>
          </a:p>
        </p:txBody>
      </p:sp>
      <p:pic>
        <p:nvPicPr>
          <p:cNvPr id="1026" name="Picture 2" descr="http://zhangjunhd.blog.51cto.com/attachment/200901/2009011412319449726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6" y="3140924"/>
            <a:ext cx="58197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依赖注入之所以更流行是因为它是一种更可取的方式：让容器全权负责依赖查询，受管组件只需要暴露</a:t>
            </a:r>
            <a:r>
              <a:rPr lang="en-US" altLang="zh-CN" sz="1800" dirty="0"/>
              <a:t>JavaBean</a:t>
            </a:r>
            <a:r>
              <a:rPr lang="zh-CN" altLang="en-US" sz="1800" dirty="0"/>
              <a:t>的</a:t>
            </a:r>
            <a:r>
              <a:rPr lang="en-US" altLang="zh-CN" sz="1800" dirty="0"/>
              <a:t>setter</a:t>
            </a:r>
            <a:r>
              <a:rPr lang="zh-CN" altLang="en-US" sz="1800" dirty="0"/>
              <a:t>方法或者带参数的构造子或者接口，使容器可以在初始化时组装对象的依赖关系。其与依赖查找方式相比，主要优势为：</a:t>
            </a:r>
            <a:r>
              <a:rPr lang="en-US" altLang="zh-CN" sz="1800" dirty="0"/>
              <a:t>&lt;1&gt;</a:t>
            </a:r>
            <a:r>
              <a:rPr lang="zh-CN" altLang="en-US" sz="1800" dirty="0"/>
              <a:t>查找定位操作与应用代码完全无关。</a:t>
            </a:r>
            <a:r>
              <a:rPr lang="en-US" altLang="zh-CN" sz="1800" dirty="0"/>
              <a:t>&lt;2&gt;</a:t>
            </a:r>
            <a:r>
              <a:rPr lang="zh-CN" altLang="en-US" sz="1800" dirty="0"/>
              <a:t>不依赖于容器的</a:t>
            </a:r>
            <a:r>
              <a:rPr lang="en-US" altLang="zh-CN" sz="1800" dirty="0"/>
              <a:t>API</a:t>
            </a:r>
            <a:r>
              <a:rPr lang="zh-CN" altLang="en-US" sz="1800" dirty="0"/>
              <a:t>，可以很容易地在任何容器以外使用应用对象。</a:t>
            </a:r>
            <a:r>
              <a:rPr lang="en-US" altLang="zh-CN" sz="1800" dirty="0"/>
              <a:t>&lt;3&gt;</a:t>
            </a:r>
            <a:r>
              <a:rPr lang="zh-CN" altLang="en-US" sz="1800" dirty="0"/>
              <a:t>不需要特殊的接口，绝大多数对象可以做到完全不必依赖容器。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94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依赖 如果在 </a:t>
            </a:r>
            <a:r>
              <a:rPr lang="en-US" altLang="zh-CN" sz="1800" dirty="0"/>
              <a:t>Class A </a:t>
            </a:r>
            <a:r>
              <a:rPr lang="zh-CN" altLang="en-US" sz="1800" dirty="0"/>
              <a:t>中，有 </a:t>
            </a:r>
            <a:r>
              <a:rPr lang="en-US" altLang="zh-CN" sz="1800" dirty="0"/>
              <a:t>Class B </a:t>
            </a:r>
            <a:r>
              <a:rPr lang="zh-CN" altLang="en-US" sz="1800" dirty="0"/>
              <a:t>的实例，则称 </a:t>
            </a:r>
            <a:r>
              <a:rPr lang="en-US" altLang="zh-CN" sz="1800" dirty="0"/>
              <a:t>Class A </a:t>
            </a:r>
            <a:r>
              <a:rPr lang="zh-CN" altLang="en-US" sz="1800" dirty="0"/>
              <a:t>对 </a:t>
            </a:r>
            <a:r>
              <a:rPr lang="en-US" altLang="zh-CN" sz="1800" dirty="0"/>
              <a:t>Class B </a:t>
            </a:r>
            <a:r>
              <a:rPr lang="zh-CN" altLang="en-US" sz="1800" dirty="0"/>
              <a:t>有一个依赖。例如下面类 </a:t>
            </a:r>
            <a:r>
              <a:rPr lang="en-US" altLang="zh-CN" sz="1800" dirty="0"/>
              <a:t>Human </a:t>
            </a:r>
            <a:r>
              <a:rPr lang="zh-CN" altLang="en-US" sz="1800" dirty="0"/>
              <a:t>中用到一个 </a:t>
            </a:r>
            <a:r>
              <a:rPr lang="en-US" altLang="zh-CN" sz="1800" dirty="0"/>
              <a:t>Father </a:t>
            </a:r>
            <a:r>
              <a:rPr lang="zh-CN" altLang="en-US" sz="1800" dirty="0"/>
              <a:t>对象，我们就说类 </a:t>
            </a:r>
            <a:r>
              <a:rPr lang="en-US" altLang="zh-CN" sz="1800" dirty="0"/>
              <a:t>Human </a:t>
            </a:r>
            <a:r>
              <a:rPr lang="zh-CN" altLang="en-US" sz="1800" dirty="0"/>
              <a:t>对类 </a:t>
            </a:r>
            <a:r>
              <a:rPr lang="en-US" altLang="zh-CN" sz="1800" dirty="0"/>
              <a:t>Father </a:t>
            </a:r>
            <a:r>
              <a:rPr lang="zh-CN" altLang="en-US" sz="1800" dirty="0"/>
              <a:t>有一个依赖。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public class Human {</a:t>
            </a:r>
          </a:p>
          <a:p>
            <a:pPr algn="l"/>
            <a:r>
              <a:rPr lang="en-US" altLang="zh-CN" sz="1800" dirty="0"/>
              <a:t>    ...</a:t>
            </a:r>
          </a:p>
          <a:p>
            <a:pPr algn="l"/>
            <a:r>
              <a:rPr lang="en-US" altLang="zh-CN" sz="1800" dirty="0"/>
              <a:t>    Father </a:t>
            </a:r>
            <a:r>
              <a:rPr lang="en-US" altLang="zh-CN" sz="1800" dirty="0" err="1"/>
              <a:t>father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    ...</a:t>
            </a:r>
          </a:p>
          <a:p>
            <a:pPr algn="l"/>
            <a:r>
              <a:rPr lang="en-US" altLang="zh-CN" sz="1800" dirty="0"/>
              <a:t>    public Human() {</a:t>
            </a:r>
          </a:p>
          <a:p>
            <a:pPr algn="l"/>
            <a:r>
              <a:rPr lang="en-US" altLang="zh-CN" sz="1800" dirty="0"/>
              <a:t>        father = new Father();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zh-CN" altLang="en-US" sz="1800" dirty="0"/>
              <a:t>仔细看这段代码我们会发现存在一些问题：</a:t>
            </a:r>
          </a:p>
          <a:p>
            <a:pPr algn="l"/>
            <a:r>
              <a:rPr lang="en-US" altLang="zh-CN" sz="1800" dirty="0"/>
              <a:t>(1). </a:t>
            </a:r>
            <a:r>
              <a:rPr lang="zh-CN" altLang="en-US" sz="1800" dirty="0"/>
              <a:t>如果现在要改变 </a:t>
            </a:r>
            <a:r>
              <a:rPr lang="en-US" altLang="zh-CN" sz="1800" dirty="0"/>
              <a:t>father </a:t>
            </a:r>
            <a:r>
              <a:rPr lang="zh-CN" altLang="en-US" sz="1800" dirty="0"/>
              <a:t>生成方式，如需要用</a:t>
            </a:r>
            <a:r>
              <a:rPr lang="en-US" altLang="zh-CN" sz="1800" dirty="0"/>
              <a:t>new Father(String name)</a:t>
            </a:r>
            <a:r>
              <a:rPr lang="zh-CN" altLang="en-US" sz="1800" dirty="0"/>
              <a:t>初始化 </a:t>
            </a:r>
            <a:r>
              <a:rPr lang="en-US" altLang="zh-CN" sz="1800" dirty="0"/>
              <a:t>father</a:t>
            </a:r>
            <a:r>
              <a:rPr lang="zh-CN" altLang="en-US" sz="1800" dirty="0"/>
              <a:t>，需要修改 </a:t>
            </a:r>
            <a:r>
              <a:rPr lang="en-US" altLang="zh-CN" sz="1800" dirty="0"/>
              <a:t>Human </a:t>
            </a:r>
            <a:r>
              <a:rPr lang="zh-CN" altLang="en-US" sz="1800" dirty="0"/>
              <a:t>代码；</a:t>
            </a:r>
          </a:p>
          <a:p>
            <a:pPr algn="l"/>
            <a:r>
              <a:rPr lang="en-US" altLang="zh-CN" sz="1800" dirty="0"/>
              <a:t>(2). </a:t>
            </a:r>
            <a:r>
              <a:rPr lang="zh-CN" altLang="en-US" sz="1800" dirty="0"/>
              <a:t>如果想测试不同 </a:t>
            </a:r>
            <a:r>
              <a:rPr lang="en-US" altLang="zh-CN" sz="1800" dirty="0"/>
              <a:t>Father </a:t>
            </a:r>
            <a:r>
              <a:rPr lang="zh-CN" altLang="en-US" sz="1800" dirty="0"/>
              <a:t>对象对 </a:t>
            </a:r>
            <a:r>
              <a:rPr lang="en-US" altLang="zh-CN" sz="1800" dirty="0"/>
              <a:t>Human </a:t>
            </a:r>
            <a:r>
              <a:rPr lang="zh-CN" altLang="en-US" sz="1800" dirty="0"/>
              <a:t>的影响很困难，因为 </a:t>
            </a:r>
            <a:r>
              <a:rPr lang="en-US" altLang="zh-CN" sz="1800" dirty="0"/>
              <a:t>father </a:t>
            </a:r>
            <a:r>
              <a:rPr lang="zh-CN" altLang="en-US" sz="1800" dirty="0"/>
              <a:t>的初始化被写死在了 </a:t>
            </a:r>
            <a:r>
              <a:rPr lang="en-US" altLang="zh-CN" sz="1800" dirty="0"/>
              <a:t>Human </a:t>
            </a:r>
            <a:r>
              <a:rPr lang="zh-CN" altLang="en-US" sz="1800" dirty="0"/>
              <a:t>的构造函数中；</a:t>
            </a:r>
          </a:p>
          <a:p>
            <a:pPr algn="l"/>
            <a:r>
              <a:rPr lang="en-US" altLang="zh-CN" sz="1800" dirty="0"/>
              <a:t>(3). </a:t>
            </a:r>
            <a:r>
              <a:rPr lang="zh-CN" altLang="en-US" sz="1800" dirty="0"/>
              <a:t>如果</a:t>
            </a:r>
            <a:r>
              <a:rPr lang="en-US" altLang="zh-CN" sz="1800" dirty="0"/>
              <a:t>new Father()</a:t>
            </a:r>
            <a:r>
              <a:rPr lang="zh-CN" altLang="en-US" sz="1800" dirty="0"/>
              <a:t>过程非常缓慢，单测时我们希望用已经初始化好的 </a:t>
            </a:r>
            <a:r>
              <a:rPr lang="en-US" altLang="zh-CN" sz="1800" dirty="0"/>
              <a:t>father </a:t>
            </a:r>
            <a:r>
              <a:rPr lang="zh-CN" altLang="en-US" sz="1800" dirty="0"/>
              <a:t>对象 </a:t>
            </a:r>
            <a:r>
              <a:rPr lang="en-US" altLang="zh-CN" sz="1800" dirty="0"/>
              <a:t>Mock </a:t>
            </a:r>
            <a:r>
              <a:rPr lang="zh-CN" altLang="en-US" sz="1800" dirty="0"/>
              <a:t>掉这个过程也很困难。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333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依赖注入 上面将依赖在构造函数中直接初始化是一种 </a:t>
            </a:r>
            <a:r>
              <a:rPr lang="en-US" altLang="zh-CN" sz="1800" dirty="0"/>
              <a:t>Hard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</a:t>
            </a:r>
            <a:r>
              <a:rPr lang="zh-CN" altLang="en-US" sz="1800" dirty="0"/>
              <a:t>方式，弊端在于两个类不够独立，不方便测试。我们还有另外一种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</a:t>
            </a:r>
            <a:r>
              <a:rPr lang="zh-CN" altLang="en-US" sz="1800" dirty="0"/>
              <a:t>方式，如下：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public class Human {</a:t>
            </a:r>
          </a:p>
          <a:p>
            <a:pPr algn="l"/>
            <a:r>
              <a:rPr lang="en-US" altLang="zh-CN" sz="1800" dirty="0"/>
              <a:t>    ...</a:t>
            </a:r>
          </a:p>
          <a:p>
            <a:pPr algn="l"/>
            <a:r>
              <a:rPr lang="en-US" altLang="zh-CN" sz="1800" dirty="0"/>
              <a:t>    Father </a:t>
            </a:r>
            <a:r>
              <a:rPr lang="en-US" altLang="zh-CN" sz="1800" dirty="0" err="1"/>
              <a:t>father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    ...</a:t>
            </a:r>
          </a:p>
          <a:p>
            <a:pPr algn="l"/>
            <a:r>
              <a:rPr lang="en-US" altLang="zh-CN" sz="1800" dirty="0"/>
              <a:t>    public Human(Father father) {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this.father</a:t>
            </a:r>
            <a:r>
              <a:rPr lang="en-US" altLang="zh-CN" sz="1800" dirty="0"/>
              <a:t> = father;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en-US" altLang="zh-CN" sz="1800" dirty="0"/>
              <a:t>}</a:t>
            </a:r>
          </a:p>
          <a:p>
            <a:pPr algn="l"/>
            <a:r>
              <a:rPr lang="zh-CN" altLang="en-US" sz="1800" dirty="0"/>
              <a:t>上面代码中，我们将 </a:t>
            </a:r>
            <a:r>
              <a:rPr lang="en-US" altLang="zh-CN" sz="1800" dirty="0"/>
              <a:t>father </a:t>
            </a:r>
            <a:r>
              <a:rPr lang="zh-CN" altLang="en-US" sz="1800" dirty="0"/>
              <a:t>对象作为构造函数的一个参数传入。在调用 </a:t>
            </a:r>
            <a:r>
              <a:rPr lang="en-US" altLang="zh-CN" sz="1800" dirty="0"/>
              <a:t>Human </a:t>
            </a:r>
            <a:r>
              <a:rPr lang="zh-CN" altLang="en-US" sz="1800" dirty="0"/>
              <a:t>的构造方法之前外部就已经初始化好了 </a:t>
            </a:r>
            <a:r>
              <a:rPr lang="en-US" altLang="zh-CN" sz="1800" dirty="0"/>
              <a:t>Father </a:t>
            </a:r>
            <a:r>
              <a:rPr lang="zh-CN" altLang="en-US" sz="1800" dirty="0"/>
              <a:t>对象。像这种非自己主动初始化依赖，而通过外部来传入依赖的方式，我们就称为依赖注入。</a:t>
            </a:r>
          </a:p>
          <a:p>
            <a:pPr algn="l"/>
            <a:r>
              <a:rPr lang="zh-CN" altLang="en-US" sz="1800" dirty="0"/>
              <a:t>现在我们发现上面 </a:t>
            </a:r>
            <a:r>
              <a:rPr lang="en-US" altLang="zh-CN" sz="1800" dirty="0"/>
              <a:t>1 </a:t>
            </a:r>
            <a:r>
              <a:rPr lang="zh-CN" altLang="en-US" sz="1800" dirty="0"/>
              <a:t>中存在的两个问题都很好解决了，简单的说依赖注入主要有两个好处：</a:t>
            </a:r>
          </a:p>
          <a:p>
            <a:pPr algn="l"/>
            <a:r>
              <a:rPr lang="en-US" altLang="zh-CN" sz="1800" dirty="0"/>
              <a:t>(1). </a:t>
            </a:r>
            <a:r>
              <a:rPr lang="zh-CN" altLang="en-US" sz="1800" dirty="0"/>
              <a:t>解耦，将依赖之间解耦。</a:t>
            </a:r>
          </a:p>
          <a:p>
            <a:pPr algn="l"/>
            <a:r>
              <a:rPr lang="en-US" altLang="zh-CN" sz="1800" dirty="0"/>
              <a:t>(2). </a:t>
            </a:r>
            <a:r>
              <a:rPr lang="zh-CN" altLang="en-US" sz="1800" dirty="0"/>
              <a:t>因为已经解耦，所以方便做单元测试，尤其是 </a:t>
            </a:r>
            <a:r>
              <a:rPr lang="en-US" altLang="zh-CN" sz="1800" dirty="0"/>
              <a:t>Mock </a:t>
            </a:r>
            <a:r>
              <a:rPr lang="zh-CN" altLang="en-US" sz="1800" dirty="0"/>
              <a:t>测试。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208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 </a:t>
            </a:r>
            <a:r>
              <a:rPr lang="en-US" altLang="zh-CN" sz="1800" dirty="0"/>
              <a:t>Java </a:t>
            </a:r>
            <a:r>
              <a:rPr lang="zh-CN" altLang="en-US" sz="1800" dirty="0"/>
              <a:t>中，使用注解是最常用的。通过在字段的声明前添加 </a:t>
            </a:r>
            <a:r>
              <a:rPr lang="en-US" altLang="zh-CN" sz="1800" dirty="0"/>
              <a:t>@Inject </a:t>
            </a:r>
            <a:r>
              <a:rPr lang="zh-CN" altLang="en-US" sz="1800" dirty="0"/>
              <a:t>注解进行标记，来实现依赖对象的自动注入。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public class Human {</a:t>
            </a:r>
          </a:p>
          <a:p>
            <a:pPr algn="l"/>
            <a:r>
              <a:rPr lang="en-US" altLang="zh-CN" sz="1800" dirty="0"/>
              <a:t>    ...</a:t>
            </a:r>
          </a:p>
          <a:p>
            <a:pPr algn="l"/>
            <a:r>
              <a:rPr lang="en-US" altLang="zh-CN" sz="1800" dirty="0"/>
              <a:t>    @Inject Father </a:t>
            </a:r>
            <a:r>
              <a:rPr lang="en-US" altLang="zh-CN" sz="1800" dirty="0" err="1"/>
              <a:t>father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    ...</a:t>
            </a:r>
          </a:p>
          <a:p>
            <a:pPr algn="l"/>
            <a:r>
              <a:rPr lang="en-US" altLang="zh-CN" sz="1800" dirty="0"/>
              <a:t>    public Human() {</a:t>
            </a:r>
          </a:p>
          <a:p>
            <a:pPr algn="l"/>
            <a:r>
              <a:rPr lang="en-US" altLang="zh-CN" sz="1800" dirty="0"/>
              <a:t>    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280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2778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295</cp:revision>
  <dcterms:created xsi:type="dcterms:W3CDTF">2017-02-14T13:11:35Z</dcterms:created>
  <dcterms:modified xsi:type="dcterms:W3CDTF">2017-06-30T12:46:54Z</dcterms:modified>
</cp:coreProperties>
</file>