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27" r:id="rId28"/>
    <p:sldId id="328" r:id="rId29"/>
    <p:sldId id="329" r:id="rId30"/>
    <p:sldId id="330" r:id="rId31"/>
    <p:sldId id="332" r:id="rId32"/>
    <p:sldId id="333" r:id="rId33"/>
    <p:sldId id="334" r:id="rId34"/>
    <p:sldId id="335" r:id="rId35"/>
    <p:sldId id="338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AB38-03E0-4E5E-9FAD-4044BCA5BA99}" type="datetimeFigureOut">
              <a:rPr lang="en-CA" smtClean="0"/>
              <a:t>2016-01-04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28261-D808-4ABB-8FE6-74B7A0F403F5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28261-D808-4ABB-8FE6-74B7A0F403F5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28261-D808-4ABB-8FE6-74B7A0F403F5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BA79F-B059-4116-B0B9-16B3FE11CC5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28261-D808-4ABB-8FE6-74B7A0F403F5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5FD32-A391-4599-9547-767969FA0611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69F6FD-B6C6-441B-8AAB-7C11BFD00C76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A69FD-7AE7-42B6-902E-2F24CB1A09B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97ADF-0AEB-476A-ACAA-2C94094ACA6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ADD399-DD71-41D1-A49A-D0F86BC64C2A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921E81-1C4A-46B1-913D-EC8A282C3033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C93EBF-85B2-4F88-AA71-44CE91A0F888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28261-D808-4ABB-8FE6-74B7A0F403F5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B9470-1C7B-4E00-B454-CFE82D3232BA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86AAB-F878-493E-8F2E-640C32E4A14E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54CED-5628-4945-8634-C20358C9290D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C1F6A-F573-441C-AC2D-DCC5AC2A7EB9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86AF4-B5CF-4BC0-80ED-D123C90D91AA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EF46D-206E-44BE-A01D-55FF26BB1717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2935B-2401-4F33-85F1-E39779587A03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BA79F-B059-4116-B0B9-16B3FE11CC5E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2FD387-DBFC-4C8D-AE7F-DD71B4F55242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F6F92-6888-4FA9-B990-19117F367DEA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28261-D808-4ABB-8FE6-74B7A0F403F5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5FD32-A391-4599-9547-767969FA0611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5120B-4DE1-4B49-B44A-258A52EE74C5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DD56C-2E8E-46B9-9963-61036DB93017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13A1B-8508-4CC6-94E5-DA1EA5EAF569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57DBE4-EBAF-41EA-8E1B-16A7B8D06DDB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2E81C-9BCA-46FD-848B-2D6695E136BA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15FBDC-0B54-4104-A325-8501176EDCCE}" type="slidenum">
              <a:rPr lang="en-US" smtClean="0">
                <a:latin typeface="Times New Roman" pitchFamily="18" charset="0"/>
              </a:rPr>
              <a:pPr/>
              <a:t>36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5F008-CC93-4ADA-9B94-78FC5B5BC4DF}" type="slidenum">
              <a:rPr lang="en-US" smtClean="0">
                <a:latin typeface="Times New Roman" pitchFamily="18" charset="0"/>
              </a:rPr>
              <a:pPr/>
              <a:t>37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F525B-CAC9-42C7-AE32-57F1939A1171}" type="slidenum">
              <a:rPr lang="en-US" smtClean="0">
                <a:latin typeface="Times New Roman" pitchFamily="18" charset="0"/>
              </a:rPr>
              <a:pPr/>
              <a:t>38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B5D3A-468A-423C-834F-409D3FE71897}" type="slidenum">
              <a:rPr lang="en-US" smtClean="0">
                <a:latin typeface="Times New Roman" pitchFamily="18" charset="0"/>
              </a:rPr>
              <a:pPr/>
              <a:t>39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28261-D808-4ABB-8FE6-74B7A0F403F5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03229A-C9CF-4660-83C1-85B3A1F2CC8F}" type="slidenum">
              <a:rPr lang="en-US" smtClean="0">
                <a:latin typeface="Times New Roman" pitchFamily="18" charset="0"/>
              </a:rPr>
              <a:pPr/>
              <a:t>40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7F7ED8-D1EA-4E30-9D72-38BC2C66D5AD}" type="slidenum">
              <a:rPr lang="en-US" smtClean="0">
                <a:latin typeface="Times New Roman" pitchFamily="18" charset="0"/>
              </a:rPr>
              <a:pPr/>
              <a:t>41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DEF18-5E65-4136-9FED-0957320F2986}" type="slidenum">
              <a:rPr lang="en-US" smtClean="0">
                <a:latin typeface="Times New Roman" pitchFamily="18" charset="0"/>
              </a:rPr>
              <a:pPr/>
              <a:t>43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F22E1-1A7F-4902-B7B6-ED5BFA5D30A9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28261-D808-4ABB-8FE6-74B7A0F403F5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28261-D808-4ABB-8FE6-74B7A0F403F5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28261-D808-4ABB-8FE6-74B7A0F403F5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28261-D808-4ABB-8FE6-74B7A0F403F5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28261-D808-4ABB-8FE6-74B7A0F403F5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171450"/>
            <a:ext cx="1946275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1450"/>
            <a:ext cx="5686425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385888"/>
            <a:ext cx="8364538" cy="290512"/>
            <a:chOff x="0" y="873"/>
            <a:chExt cx="5269" cy="18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3076" name="Rectangle 4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7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89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0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</p:grpSp>
      <p:sp>
        <p:nvSpPr>
          <p:cNvPr id="3092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171450"/>
            <a:ext cx="775335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s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Review of CSCI 1226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What You Should Already Know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Review 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Today:</a:t>
            </a:r>
          </a:p>
          <a:p>
            <a:pPr lvl="1"/>
            <a:r>
              <a:rPr lang="en-CA" dirty="0" smtClean="0"/>
              <a:t>conditionals, </a:t>
            </a:r>
            <a:r>
              <a:rPr lang="en-CA" dirty="0" smtClean="0"/>
              <a:t>loops, and arrays</a:t>
            </a:r>
          </a:p>
          <a:p>
            <a:r>
              <a:rPr lang="en-CA" dirty="0" smtClean="0"/>
              <a:t>Tuesday:</a:t>
            </a:r>
          </a:p>
          <a:p>
            <a:pPr lvl="1"/>
            <a:r>
              <a:rPr lang="en-CA" dirty="0" smtClean="0"/>
              <a:t>methods</a:t>
            </a:r>
          </a:p>
          <a:p>
            <a:r>
              <a:rPr lang="en-CA" dirty="0" smtClean="0"/>
              <a:t>Thursday:</a:t>
            </a:r>
          </a:p>
          <a:p>
            <a:pPr lvl="1"/>
            <a:r>
              <a:rPr lang="en-CA" dirty="0" smtClean="0"/>
              <a:t>data types</a:t>
            </a:r>
          </a:p>
          <a:p>
            <a:r>
              <a:rPr lang="en-CA" dirty="0" smtClean="0"/>
              <a:t>New(</a:t>
            </a:r>
            <a:r>
              <a:rPr lang="en-CA" dirty="0" err="1" smtClean="0"/>
              <a:t>ish</a:t>
            </a:r>
            <a:r>
              <a:rPr lang="en-CA" dirty="0" smtClean="0"/>
              <a:t>) material starts in week 2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Purpose of a </a:t>
            </a:r>
            <a:r>
              <a:rPr lang="en-US" dirty="0" smtClean="0"/>
              <a:t>Conditional</a:t>
            </a:r>
            <a:endParaRPr lang="en-US" dirty="0" smtClean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053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Maybe do some command</a:t>
            </a:r>
          </a:p>
          <a:p>
            <a:pPr lvl="1">
              <a:defRPr/>
            </a:pPr>
            <a:r>
              <a:rPr lang="en-US" dirty="0" smtClean="0"/>
              <a:t>need to know the conditions for doing it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if the user says they want fries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add fries to the order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dirty="0" smtClean="0"/>
              <a:t>Choose between multiple actions</a:t>
            </a:r>
            <a:endParaRPr lang="en-US" dirty="0" smtClean="0"/>
          </a:p>
          <a:p>
            <a:pPr marL="742950" lvl="2" indent="-342900">
              <a:spcBef>
                <a:spcPct val="20000"/>
              </a:spcBef>
              <a:buClr>
                <a:schemeClr val="accent1"/>
              </a:buClr>
              <a:buSzPct val="75000"/>
              <a:buFontTx/>
              <a:buNone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set the letter grade based on the percent grade:</a:t>
            </a:r>
          </a:p>
          <a:p>
            <a:pPr marL="742950" lvl="2" indent="-342900">
              <a:spcBef>
                <a:spcPct val="20000"/>
              </a:spcBef>
              <a:buClr>
                <a:schemeClr val="accent1"/>
              </a:buClr>
              <a:buSzPct val="75000"/>
              <a:buFontTx/>
              <a:buNone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	</a:t>
            </a:r>
            <a:r>
              <a:rPr lang="en-US" sz="2800" dirty="0" smtClean="0">
                <a:solidFill>
                  <a:srgbClr val="FFFF00"/>
                </a:solidFill>
              </a:rPr>
              <a:t>80 or more: A; 70 to 79: B, 60 to 69: C, 50 to 59: D; otherwise F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 or Do Not(*)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38600"/>
            <a:ext cx="7772400" cy="2057400"/>
          </a:xfrm>
        </p:spPr>
        <p:txBody>
          <a:bodyPr/>
          <a:lstStyle/>
          <a:p>
            <a:r>
              <a:rPr lang="en-CA" dirty="0" smtClean="0"/>
              <a:t>if user says “yes” to the question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say “FRIES!” 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add the price of the fries to the total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55600" y="1828800"/>
            <a:ext cx="4038600" cy="2057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dirty="0" smtClean="0"/>
              <a:t>What sandwich? </a:t>
            </a:r>
            <a:r>
              <a:rPr lang="en-CA" b="1" dirty="0" smtClean="0">
                <a:solidFill>
                  <a:schemeClr val="accent5"/>
                </a:solidFill>
              </a:rPr>
              <a:t>Big </a:t>
            </a:r>
            <a:r>
              <a:rPr lang="en-CA" b="1" dirty="0" err="1" smtClean="0">
                <a:solidFill>
                  <a:schemeClr val="accent5"/>
                </a:solidFill>
              </a:rPr>
              <a:t>Greesie</a:t>
            </a:r>
            <a:endParaRPr lang="en-CA" b="1" dirty="0" smtClean="0">
              <a:solidFill>
                <a:schemeClr val="accent5"/>
              </a:solidFill>
            </a:endParaRPr>
          </a:p>
          <a:p>
            <a:r>
              <a:rPr lang="en-CA" dirty="0" smtClean="0"/>
              <a:t>BIG GREESIE!</a:t>
            </a:r>
            <a:endParaRPr lang="en-CA" dirty="0" smtClean="0"/>
          </a:p>
          <a:p>
            <a:r>
              <a:rPr lang="en-CA" dirty="0" smtClean="0"/>
              <a:t>Would you like fries with that? </a:t>
            </a:r>
            <a:r>
              <a:rPr lang="en-CA" b="1" dirty="0" smtClean="0">
                <a:solidFill>
                  <a:schemeClr val="accent5"/>
                </a:solidFill>
              </a:rPr>
              <a:t>yes</a:t>
            </a:r>
          </a:p>
          <a:p>
            <a:r>
              <a:rPr lang="en-CA" dirty="0" smtClean="0"/>
              <a:t>FRIES!</a:t>
            </a:r>
            <a:endParaRPr lang="en-CA" dirty="0" smtClean="0"/>
          </a:p>
          <a:p>
            <a:r>
              <a:rPr lang="en-CA" dirty="0" smtClean="0"/>
              <a:t>What can I get you to drink? </a:t>
            </a:r>
            <a:r>
              <a:rPr lang="en-CA" b="1" dirty="0" smtClean="0">
                <a:solidFill>
                  <a:schemeClr val="accent5"/>
                </a:solidFill>
              </a:rPr>
              <a:t>Cola</a:t>
            </a:r>
          </a:p>
          <a:p>
            <a:r>
              <a:rPr lang="en-CA" dirty="0" smtClean="0"/>
              <a:t>COLA!</a:t>
            </a:r>
            <a:endParaRPr lang="en-CA" dirty="0" smtClean="0"/>
          </a:p>
          <a:p>
            <a:r>
              <a:rPr lang="en-CA" dirty="0" smtClean="0"/>
              <a:t>That'll be $11.93.</a:t>
            </a:r>
            <a:endParaRPr lang="en-CA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4749800" y="1828800"/>
            <a:ext cx="4038600" cy="2057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dirty="0" smtClean="0"/>
              <a:t>What sandwich? </a:t>
            </a:r>
            <a:r>
              <a:rPr lang="en-CA" b="1" dirty="0" smtClean="0">
                <a:solidFill>
                  <a:schemeClr val="accent5"/>
                </a:solidFill>
              </a:rPr>
              <a:t>Big </a:t>
            </a:r>
            <a:r>
              <a:rPr lang="en-CA" b="1" dirty="0" err="1" smtClean="0">
                <a:solidFill>
                  <a:schemeClr val="accent5"/>
                </a:solidFill>
              </a:rPr>
              <a:t>Greesie</a:t>
            </a:r>
            <a:endParaRPr lang="en-CA" b="1" dirty="0" smtClean="0">
              <a:solidFill>
                <a:schemeClr val="accent5"/>
              </a:solidFill>
            </a:endParaRPr>
          </a:p>
          <a:p>
            <a:r>
              <a:rPr lang="en-CA" dirty="0" smtClean="0"/>
              <a:t>BIG GREESIE!</a:t>
            </a:r>
            <a:endParaRPr lang="en-CA" dirty="0" smtClean="0"/>
          </a:p>
          <a:p>
            <a:r>
              <a:rPr lang="en-CA" dirty="0" smtClean="0"/>
              <a:t>Would you like fries with that? </a:t>
            </a:r>
            <a:r>
              <a:rPr lang="en-CA" b="1" dirty="0" smtClean="0">
                <a:solidFill>
                  <a:schemeClr val="accent5"/>
                </a:solidFill>
              </a:rPr>
              <a:t>no</a:t>
            </a:r>
          </a:p>
          <a:p>
            <a:r>
              <a:rPr lang="en-CA" dirty="0" smtClean="0"/>
              <a:t>What can I get you to drink? </a:t>
            </a:r>
            <a:r>
              <a:rPr lang="en-CA" b="1" dirty="0" smtClean="0">
                <a:solidFill>
                  <a:schemeClr val="accent5"/>
                </a:solidFill>
              </a:rPr>
              <a:t>Cola</a:t>
            </a:r>
          </a:p>
          <a:p>
            <a:r>
              <a:rPr lang="en-CA" dirty="0" smtClean="0"/>
              <a:t>COLA!</a:t>
            </a:r>
            <a:endParaRPr lang="en-CA" dirty="0" smtClean="0"/>
          </a:p>
          <a:p>
            <a:r>
              <a:rPr lang="en-CA" dirty="0" smtClean="0"/>
              <a:t>That'll be $9.94.</a:t>
            </a:r>
            <a:endParaRPr lang="en-CA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01427" y="6324600"/>
            <a:ext cx="3725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2000" i="1" dirty="0" smtClean="0">
                <a:solidFill>
                  <a:schemeClr val="accent5"/>
                </a:solidFill>
              </a:rPr>
              <a:t>(*) There is no </a:t>
            </a:r>
            <a:r>
              <a:rPr lang="en-CA" sz="2000" b="1" i="1" dirty="0" smtClean="0">
                <a:solidFill>
                  <a:schemeClr val="accent5"/>
                </a:solidFill>
              </a:rPr>
              <a:t>try</a:t>
            </a:r>
            <a:r>
              <a:rPr lang="en-CA" sz="2000" i="1" dirty="0" smtClean="0">
                <a:solidFill>
                  <a:schemeClr val="accent5"/>
                </a:solidFill>
              </a:rPr>
              <a:t> in CSCI 1226…</a:t>
            </a:r>
            <a:endParaRPr lang="en-CA" sz="2000" i="1" dirty="0">
              <a:solidFill>
                <a:schemeClr val="accent5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8600" y="2667000"/>
            <a:ext cx="4343400" cy="3048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b="1" i="1" dirty="0" smtClean="0">
                <a:solidFill>
                  <a:srgbClr val="FFFF00"/>
                </a:solidFill>
              </a:rPr>
              <a:t>Maybe add fries…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28600" y="3505200"/>
            <a:ext cx="4343400" cy="3048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b="1" i="1" dirty="0" smtClean="0">
                <a:solidFill>
                  <a:srgbClr val="FFFF00"/>
                </a:solidFill>
              </a:rPr>
              <a:t>Total depends…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0" y="3276600"/>
            <a:ext cx="4343400" cy="3048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b="1" i="1" dirty="0" smtClean="0">
                <a:solidFill>
                  <a:srgbClr val="FFFF00"/>
                </a:solidFill>
              </a:rPr>
              <a:t>Total depends…</a:t>
            </a:r>
            <a:endParaRPr lang="en-US" b="1" i="1" dirty="0">
              <a:solidFill>
                <a:srgbClr val="FFFF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572000" y="2667000"/>
            <a:ext cx="4343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Do or Do Not</a:t>
            </a:r>
            <a:endParaRPr lang="en-US" dirty="0" smtClean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(“What sandwich? ”);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answer = </a:t>
            </a:r>
            <a:r>
              <a:rPr lang="en-US" sz="2400" dirty="0" err="1" smtClean="0">
                <a:solidFill>
                  <a:srgbClr val="FFFF00"/>
                </a:solidFill>
              </a:rPr>
              <a:t>kbd.nextLine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answer.toUppercase</a:t>
            </a:r>
            <a:r>
              <a:rPr lang="en-US" sz="2400" dirty="0" smtClean="0">
                <a:solidFill>
                  <a:srgbClr val="FFFF00"/>
                </a:solidFill>
              </a:rPr>
              <a:t>() + “!”);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total += 8.95;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(“Want fries with that? </a:t>
            </a:r>
            <a:r>
              <a:rPr lang="en-US" sz="2400" dirty="0" smtClean="0">
                <a:solidFill>
                  <a:srgbClr val="FFFF00"/>
                </a:solidFill>
              </a:rPr>
              <a:t>”);</a:t>
            </a:r>
          </a:p>
          <a:p>
            <a:pPr lvl="1"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answer = </a:t>
            </a:r>
            <a:r>
              <a:rPr lang="en-US" sz="2400" dirty="0" err="1" smtClean="0">
                <a:solidFill>
                  <a:srgbClr val="FFFF00"/>
                </a:solidFill>
              </a:rPr>
              <a:t>kbd.nextLine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if (</a:t>
            </a:r>
            <a:r>
              <a:rPr lang="en-US" sz="2400" dirty="0" err="1" smtClean="0">
                <a:solidFill>
                  <a:srgbClr val="FFFF00"/>
                </a:solidFill>
              </a:rPr>
              <a:t>answer.startsWith</a:t>
            </a:r>
            <a:r>
              <a:rPr lang="en-US" sz="2400" dirty="0" smtClean="0">
                <a:solidFill>
                  <a:srgbClr val="FFFF00"/>
                </a:solidFill>
              </a:rPr>
              <a:t>(“y”)) </a:t>
            </a:r>
            <a:r>
              <a:rPr lang="en-US" sz="2400" dirty="0" smtClean="0">
                <a:solidFill>
                  <a:srgbClr val="FFFF00"/>
                </a:solidFill>
              </a:rPr>
              <a:t>{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400" dirty="0" smtClean="0">
                <a:solidFill>
                  <a:srgbClr val="FFFF00"/>
                </a:solidFill>
              </a:rPr>
              <a:t>(“FRIES!”);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2400" dirty="0" smtClean="0">
                <a:solidFill>
                  <a:srgbClr val="FFFF00"/>
                </a:solidFill>
              </a:rPr>
              <a:t>total += 1.99;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…</a:t>
            </a:r>
            <a:endParaRPr lang="en-US" sz="2400" dirty="0" smtClean="0">
              <a:solidFill>
                <a:srgbClr val="FFFF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00112" y="4800600"/>
            <a:ext cx="6948487" cy="715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 dirty="0" smtClean="0"/>
              <a:t>…add fries to the order</a:t>
            </a:r>
            <a:endParaRPr lang="en-US" i="1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09600" y="4367213"/>
            <a:ext cx="800100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 dirty="0" smtClean="0"/>
              <a:t>if they say they want fries…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Cascading If Statements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Else part can have an if command in it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if (…) 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…;	// program might do this…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 else if (…)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…;	// …or this…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 else if (…)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…;	// …or this…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 else {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…;	// …or this.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defRPr/>
            </a:pPr>
            <a:r>
              <a:rPr lang="en-US" dirty="0" smtClean="0"/>
              <a:t>program chooses </a:t>
            </a:r>
            <a:r>
              <a:rPr lang="en-US" b="1" dirty="0" smtClean="0"/>
              <a:t>one</a:t>
            </a:r>
            <a:r>
              <a:rPr lang="en-US" dirty="0" smtClean="0"/>
              <a:t> of those four things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Using Conditionals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Conditionals are used when you need to do </a:t>
            </a:r>
            <a:r>
              <a:rPr lang="en-US" i="1" dirty="0" smtClean="0"/>
              <a:t>only one</a:t>
            </a:r>
            <a:r>
              <a:rPr lang="en-US" dirty="0" smtClean="0"/>
              <a:t> of </a:t>
            </a:r>
            <a:r>
              <a:rPr lang="en-US" i="1" dirty="0" smtClean="0"/>
              <a:t>multiple possible actions</a:t>
            </a:r>
          </a:p>
          <a:p>
            <a:pPr lvl="1">
              <a:defRPr/>
            </a:pPr>
            <a:r>
              <a:rPr lang="en-US" dirty="0" smtClean="0"/>
              <a:t>remembering that “do nothing” </a:t>
            </a:r>
            <a:r>
              <a:rPr lang="en-US" dirty="0" smtClean="0"/>
              <a:t>may be one of the </a:t>
            </a:r>
            <a:r>
              <a:rPr lang="en-US" dirty="0" smtClean="0"/>
              <a:t>possible </a:t>
            </a:r>
            <a:r>
              <a:rPr lang="en-US" dirty="0" smtClean="0"/>
              <a:t>actions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Look for “Do one of the following” or “if such-and-such, do …”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Building a Selection Structure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Enumerate the alternatives</a:t>
            </a:r>
          </a:p>
          <a:p>
            <a:pPr lvl="1">
              <a:defRPr/>
            </a:pPr>
            <a:r>
              <a:rPr lang="en-US" smtClean="0"/>
              <a:t>what are the possible actions?</a:t>
            </a:r>
          </a:p>
          <a:p>
            <a:pPr lvl="1">
              <a:defRPr/>
            </a:pPr>
            <a:r>
              <a:rPr lang="en-US" smtClean="0"/>
              <a:t>is </a:t>
            </a:r>
            <a:r>
              <a:rPr lang="en-US" i="1" smtClean="0"/>
              <a:t>do nothing</a:t>
            </a:r>
            <a:r>
              <a:rPr lang="en-US" smtClean="0"/>
              <a:t> one of the alternatives?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514600" y="3581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hot!”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514600" y="41529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warm.”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514600" y="5867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nice.”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514600" y="4724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cool.”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514600" y="52959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cold!”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Building a Selection Structure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Identify the conditions</a:t>
            </a:r>
          </a:p>
          <a:p>
            <a:pPr lvl="1">
              <a:defRPr/>
            </a:pPr>
            <a:r>
              <a:rPr lang="en-US" smtClean="0"/>
              <a:t>when is each action the right thing to do?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267200" y="3581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hot!”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267200" y="41529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warm.”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267200" y="5867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nice.”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267200" y="4724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cool.”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267200" y="52959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cold!”</a:t>
            </a: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1600200" y="35814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30 &lt;= temp</a:t>
            </a:r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1600200" y="41529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25 &lt;= temp &lt; 30</a:t>
            </a: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1600200" y="58674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15 &lt;= temp &lt; 25</a:t>
            </a:r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1600200" y="47244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 &lt;= temp &lt; 15</a:t>
            </a: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1600200" y="52959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temp &lt;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Building a Selection Structure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 the options</a:t>
            </a:r>
          </a:p>
          <a:p>
            <a:pPr lvl="1">
              <a:defRPr/>
            </a:pPr>
            <a:r>
              <a:rPr lang="en-US" smtClean="0"/>
              <a:t>from “largest” to “smallest”…</a:t>
            </a:r>
          </a:p>
          <a:p>
            <a:pPr lvl="1">
              <a:defRPr/>
            </a:pPr>
            <a:r>
              <a:rPr lang="en-US" smtClean="0"/>
              <a:t>…or from “smallest” to “largest”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267200" y="3581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hot!”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267200" y="41529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warm.”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267200" y="4724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nice.”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267200" y="52959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cool.”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267200" y="5867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cold!”</a:t>
            </a: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1600200" y="35814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30 &lt;= temp</a:t>
            </a:r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1600200" y="41529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25 &lt;= temp &lt; 30</a:t>
            </a:r>
          </a:p>
        </p:txBody>
      </p:sp>
      <p:sp>
        <p:nvSpPr>
          <p:cNvPr id="30731" name="AutoShape 11"/>
          <p:cNvSpPr>
            <a:spLocks noChangeArrowheads="1"/>
          </p:cNvSpPr>
          <p:nvPr/>
        </p:nvSpPr>
        <p:spPr bwMode="auto">
          <a:xfrm>
            <a:off x="1600200" y="47244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15 &lt;= temp &lt; 25</a:t>
            </a:r>
          </a:p>
        </p:txBody>
      </p:sp>
      <p:sp>
        <p:nvSpPr>
          <p:cNvPr id="30732" name="AutoShape 12"/>
          <p:cNvSpPr>
            <a:spLocks noChangeArrowheads="1"/>
          </p:cNvSpPr>
          <p:nvPr/>
        </p:nvSpPr>
        <p:spPr bwMode="auto">
          <a:xfrm>
            <a:off x="1600200" y="52959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 &lt;= temp &lt; 15</a:t>
            </a:r>
          </a:p>
        </p:txBody>
      </p:sp>
      <p:sp>
        <p:nvSpPr>
          <p:cNvPr id="30733" name="AutoShape 13"/>
          <p:cNvSpPr>
            <a:spLocks noChangeArrowheads="1"/>
          </p:cNvSpPr>
          <p:nvPr/>
        </p:nvSpPr>
        <p:spPr bwMode="auto">
          <a:xfrm>
            <a:off x="1600200" y="58674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temp &lt;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Building a Selection Structure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Assign if/else-if/else</a:t>
            </a:r>
          </a:p>
          <a:p>
            <a:pPr lvl="1">
              <a:defRPr/>
            </a:pPr>
            <a:r>
              <a:rPr lang="en-US" smtClean="0"/>
              <a:t>first is if; last is else; others are else if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267200" y="3581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hot!”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267200" y="41529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warm.”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267200" y="4724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nice.”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267200" y="52959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cool.”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267200" y="5867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cold!”</a:t>
            </a:r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1600200" y="35814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30 &lt;= temp</a:t>
            </a: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1600200" y="41529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25 &lt;= temp &lt; 30</a:t>
            </a: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1600200" y="47244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15 &lt;= temp &lt; 25</a:t>
            </a: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1600200" y="52959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 &lt;= temp &lt; 15</a:t>
            </a:r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1600200" y="58674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temp &lt; 5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609600" y="3581400"/>
            <a:ext cx="369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09600" y="4152900"/>
            <a:ext cx="919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else if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609600" y="4724400"/>
            <a:ext cx="919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else if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09600" y="5295900"/>
            <a:ext cx="919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else if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609600" y="5867400"/>
            <a:ext cx="657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Should Already Know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Basic programming</a:t>
            </a:r>
          </a:p>
          <a:p>
            <a:pPr lvl="1"/>
            <a:r>
              <a:rPr lang="en-CA" dirty="0" smtClean="0"/>
              <a:t>program class: class declaration, main method</a:t>
            </a:r>
          </a:p>
          <a:p>
            <a:pPr lvl="1"/>
            <a:r>
              <a:rPr lang="en-CA" dirty="0" smtClean="0"/>
              <a:t>output: </a:t>
            </a:r>
            <a:r>
              <a:rPr lang="en-CA" dirty="0" err="1" smtClean="0"/>
              <a:t>System.out</a:t>
            </a:r>
            <a:r>
              <a:rPr lang="en-CA" dirty="0" smtClean="0"/>
              <a:t>, print &amp; </a:t>
            </a:r>
            <a:r>
              <a:rPr lang="en-CA" dirty="0" err="1" smtClean="0"/>
              <a:t>println</a:t>
            </a:r>
            <a:endParaRPr lang="en-CA" dirty="0" smtClean="0"/>
          </a:p>
          <a:p>
            <a:pPr lvl="1"/>
            <a:r>
              <a:rPr lang="en-CA" dirty="0" smtClean="0"/>
              <a:t>variables: declaration, assignment, arithmetic</a:t>
            </a:r>
          </a:p>
          <a:p>
            <a:pPr lvl="1"/>
            <a:r>
              <a:rPr lang="en-CA" dirty="0" smtClean="0"/>
              <a:t>data types: </a:t>
            </a:r>
            <a:r>
              <a:rPr lang="en-CA" dirty="0" err="1" smtClean="0"/>
              <a:t>int</a:t>
            </a:r>
            <a:r>
              <a:rPr lang="en-CA" dirty="0" smtClean="0"/>
              <a:t>, double, </a:t>
            </a:r>
            <a:r>
              <a:rPr lang="en-CA" dirty="0" err="1" smtClean="0"/>
              <a:t>boolean</a:t>
            </a:r>
            <a:r>
              <a:rPr lang="en-CA" dirty="0" smtClean="0"/>
              <a:t>, String</a:t>
            </a:r>
          </a:p>
          <a:p>
            <a:pPr lvl="1"/>
            <a:r>
              <a:rPr lang="en-CA" dirty="0" smtClean="0"/>
              <a:t>input using Scanners: </a:t>
            </a:r>
          </a:p>
          <a:p>
            <a:pPr lvl="2"/>
            <a:r>
              <a:rPr lang="en-CA" dirty="0" smtClean="0"/>
              <a:t>import, declare, and create</a:t>
            </a:r>
          </a:p>
          <a:p>
            <a:pPr lvl="2"/>
            <a:r>
              <a:rPr lang="en-CA" dirty="0" err="1" smtClean="0"/>
              <a:t>nextInt</a:t>
            </a:r>
            <a:r>
              <a:rPr lang="en-CA" dirty="0" smtClean="0"/>
              <a:t>, </a:t>
            </a:r>
            <a:r>
              <a:rPr lang="en-CA" dirty="0" err="1" smtClean="0"/>
              <a:t>nextDouble</a:t>
            </a:r>
            <a:r>
              <a:rPr lang="en-CA" dirty="0" smtClean="0"/>
              <a:t>, next, </a:t>
            </a:r>
            <a:r>
              <a:rPr lang="en-CA" dirty="0" err="1" smtClean="0"/>
              <a:t>nextLine</a:t>
            </a:r>
            <a:endParaRPr lang="en-CA" dirty="0" smtClean="0"/>
          </a:p>
          <a:p>
            <a:pPr lvl="2"/>
            <a:r>
              <a:rPr lang="en-CA" dirty="0" smtClean="0"/>
              <a:t>“tidying up” your input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Building a Selection Structure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Simplify the conditions</a:t>
            </a:r>
          </a:p>
          <a:p>
            <a:pPr lvl="1">
              <a:defRPr/>
            </a:pPr>
            <a:r>
              <a:rPr lang="en-US" smtClean="0"/>
              <a:t>drop the part that’s implied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267200" y="3581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hot!”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267200" y="41529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warm.”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267200" y="4724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nice.”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267200" y="52959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cool.”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267200" y="586740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cold!”</a:t>
            </a: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1600200" y="35814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30 &lt;= temp</a:t>
            </a:r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1600200" y="41529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25 &lt;= temp</a:t>
            </a:r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1600200" y="47244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15 &lt;= temp</a:t>
            </a: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1600200" y="52959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 &lt;= temp</a:t>
            </a:r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1600200" y="58674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82" name="Text Box 19"/>
          <p:cNvSpPr txBox="1">
            <a:spLocks noChangeArrowheads="1"/>
          </p:cNvSpPr>
          <p:nvPr/>
        </p:nvSpPr>
        <p:spPr bwMode="auto">
          <a:xfrm>
            <a:off x="6342063" y="2593975"/>
            <a:ext cx="2420937" cy="83502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1">
                    <a:lumMod val="40000"/>
                    <a:lumOff val="60000"/>
                  </a:schemeClr>
                </a:solidFill>
              </a:rPr>
              <a:t>We won’t get here</a:t>
            </a:r>
          </a:p>
          <a:p>
            <a:r>
              <a:rPr lang="en-US" i="1">
                <a:solidFill>
                  <a:schemeClr val="accent1">
                    <a:lumMod val="40000"/>
                    <a:lumOff val="60000"/>
                  </a:schemeClr>
                </a:solidFill>
              </a:rPr>
              <a:t>unless temp &lt; 30</a:t>
            </a:r>
          </a:p>
        </p:txBody>
      </p:sp>
      <p:cxnSp>
        <p:nvCxnSpPr>
          <p:cNvPr id="32783" name="AutoShape 20"/>
          <p:cNvCxnSpPr>
            <a:cxnSpLocks noChangeShapeType="1"/>
            <a:stCxn id="32782" idx="1"/>
            <a:endCxn id="32778" idx="1"/>
          </p:cNvCxnSpPr>
          <p:nvPr/>
        </p:nvCxnSpPr>
        <p:spPr bwMode="auto">
          <a:xfrm rot="10800000" flipV="1">
            <a:off x="1600200" y="3011488"/>
            <a:ext cx="4741863" cy="1370012"/>
          </a:xfrm>
          <a:prstGeom prst="curvedConnector3">
            <a:avLst>
              <a:gd name="adj1" fmla="val 104819"/>
            </a:avLst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round/>
            <a:headEnd/>
            <a:tailEnd type="triangle" w="med" len="med"/>
          </a:ln>
        </p:spPr>
      </p:cxnSp>
      <p:sp>
        <p:nvSpPr>
          <p:cNvPr id="32784" name="Text Box 21"/>
          <p:cNvSpPr txBox="1">
            <a:spLocks noChangeArrowheads="1"/>
          </p:cNvSpPr>
          <p:nvPr/>
        </p:nvSpPr>
        <p:spPr bwMode="auto">
          <a:xfrm>
            <a:off x="6858000" y="5562600"/>
            <a:ext cx="2203450" cy="83502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1">
                    <a:lumMod val="40000"/>
                    <a:lumOff val="60000"/>
                  </a:schemeClr>
                </a:solidFill>
              </a:rPr>
              <a:t>Nor here unless </a:t>
            </a:r>
          </a:p>
          <a:p>
            <a:r>
              <a:rPr lang="en-US" i="1">
                <a:solidFill>
                  <a:schemeClr val="accent1">
                    <a:lumMod val="40000"/>
                    <a:lumOff val="60000"/>
                  </a:schemeClr>
                </a:solidFill>
              </a:rPr>
              <a:t>temp &lt; 5</a:t>
            </a:r>
          </a:p>
        </p:txBody>
      </p:sp>
      <p:cxnSp>
        <p:nvCxnSpPr>
          <p:cNvPr id="32785" name="AutoShape 22"/>
          <p:cNvCxnSpPr>
            <a:cxnSpLocks noChangeShapeType="1"/>
            <a:stCxn id="32784" idx="2"/>
            <a:endCxn id="32781" idx="2"/>
          </p:cNvCxnSpPr>
          <p:nvPr/>
        </p:nvCxnSpPr>
        <p:spPr bwMode="auto">
          <a:xfrm rot="16200000" flipV="1">
            <a:off x="5334000" y="3771900"/>
            <a:ext cx="73025" cy="5178425"/>
          </a:xfrm>
          <a:prstGeom prst="curvedConnector3">
            <a:avLst>
              <a:gd name="adj1" fmla="val -313042"/>
            </a:avLst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round/>
            <a:headEnd/>
            <a:tailEnd type="triangle" w="med" len="med"/>
          </a:ln>
        </p:spPr>
      </p:cxnSp>
      <p:sp>
        <p:nvSpPr>
          <p:cNvPr id="32786" name="Text Box 23"/>
          <p:cNvSpPr txBox="1">
            <a:spLocks noChangeArrowheads="1"/>
          </p:cNvSpPr>
          <p:nvPr/>
        </p:nvSpPr>
        <p:spPr bwMode="auto">
          <a:xfrm>
            <a:off x="609600" y="3581400"/>
            <a:ext cx="369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32787" name="Text Box 24"/>
          <p:cNvSpPr txBox="1">
            <a:spLocks noChangeArrowheads="1"/>
          </p:cNvSpPr>
          <p:nvPr/>
        </p:nvSpPr>
        <p:spPr bwMode="auto">
          <a:xfrm>
            <a:off x="609600" y="4152900"/>
            <a:ext cx="919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else if</a:t>
            </a:r>
          </a:p>
        </p:txBody>
      </p:sp>
      <p:sp>
        <p:nvSpPr>
          <p:cNvPr id="32788" name="Text Box 25"/>
          <p:cNvSpPr txBox="1">
            <a:spLocks noChangeArrowheads="1"/>
          </p:cNvSpPr>
          <p:nvPr/>
        </p:nvSpPr>
        <p:spPr bwMode="auto">
          <a:xfrm>
            <a:off x="609600" y="4724400"/>
            <a:ext cx="919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else if</a:t>
            </a:r>
          </a:p>
        </p:txBody>
      </p:sp>
      <p:sp>
        <p:nvSpPr>
          <p:cNvPr id="32789" name="Text Box 26"/>
          <p:cNvSpPr txBox="1">
            <a:spLocks noChangeArrowheads="1"/>
          </p:cNvSpPr>
          <p:nvPr/>
        </p:nvSpPr>
        <p:spPr bwMode="auto">
          <a:xfrm>
            <a:off x="609600" y="5295900"/>
            <a:ext cx="919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else if</a:t>
            </a:r>
          </a:p>
        </p:txBody>
      </p:sp>
      <p:sp>
        <p:nvSpPr>
          <p:cNvPr id="32790" name="Text Box 27"/>
          <p:cNvSpPr txBox="1">
            <a:spLocks noChangeArrowheads="1"/>
          </p:cNvSpPr>
          <p:nvPr/>
        </p:nvSpPr>
        <p:spPr bwMode="auto">
          <a:xfrm>
            <a:off x="609600" y="5867400"/>
            <a:ext cx="657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Building a Selection Structure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Add parentheses, indentation, braces, …</a:t>
            </a:r>
          </a:p>
          <a:p>
            <a:pPr marL="862013" lvl="1" indent="-404813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if (30 &lt;= temp) {</a:t>
            </a:r>
          </a:p>
          <a:p>
            <a:pPr marL="862013" lvl="1" indent="-4048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(“It’s hot!”);</a:t>
            </a:r>
          </a:p>
          <a:p>
            <a:pPr marL="862013" lvl="1" indent="-4048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 else if (25 &lt;= temp) {</a:t>
            </a:r>
          </a:p>
          <a:p>
            <a:pPr marL="862013" lvl="1" indent="-4048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(“It’s warm.” );</a:t>
            </a:r>
          </a:p>
          <a:p>
            <a:pPr marL="862013" lvl="1" indent="-4048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 else if (15 &lt;= temp) {</a:t>
            </a:r>
          </a:p>
          <a:p>
            <a:pPr marL="862013" lvl="1" indent="-4048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(“It’s nice.” );</a:t>
            </a:r>
          </a:p>
          <a:p>
            <a:pPr marL="862013" lvl="1" indent="-4048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 else if (5 &lt;= temp) {</a:t>
            </a:r>
          </a:p>
          <a:p>
            <a:pPr marL="862013" lvl="1" indent="-4048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(“It’s cool.” );</a:t>
            </a:r>
          </a:p>
          <a:p>
            <a:pPr marL="862013" lvl="1" indent="-4048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 else {</a:t>
            </a:r>
          </a:p>
          <a:p>
            <a:pPr marL="862013" lvl="1" indent="-4048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(“It’s cold!” );</a:t>
            </a:r>
          </a:p>
          <a:p>
            <a:pPr marL="862013" lvl="1" indent="-404813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Building a Selection Structure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624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If there is a </a:t>
            </a:r>
            <a:r>
              <a:rPr lang="en-US" i="1" dirty="0" smtClean="0"/>
              <a:t>do nothing</a:t>
            </a:r>
            <a:r>
              <a:rPr lang="en-US" dirty="0" smtClean="0"/>
              <a:t> option, leave it out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862013" lvl="1" indent="-404813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if (30 &lt;= temp) {</a:t>
            </a:r>
          </a:p>
          <a:p>
            <a:pPr marL="862013" lvl="1" indent="-404813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(“It’s hot!”);</a:t>
            </a:r>
          </a:p>
          <a:p>
            <a:pPr marL="862013" lvl="1" indent="-404813"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400" dirty="0" smtClean="0">
              <a:solidFill>
                <a:srgbClr val="FFFF00"/>
              </a:solidFill>
            </a:endParaRPr>
          </a:p>
          <a:p>
            <a:pPr marL="862013" lvl="1" indent="-404813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 else if (temp &lt; 5) {</a:t>
            </a:r>
          </a:p>
          <a:p>
            <a:pPr marL="862013" lvl="1" indent="-404813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(“It’s cold!”);</a:t>
            </a:r>
          </a:p>
          <a:p>
            <a:pPr marL="862013" lvl="1" indent="-404813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</p:txBody>
      </p:sp>
      <p:sp useBgFill="1">
        <p:nvSpPr>
          <p:cNvPr id="166916" name="Rectangle 4"/>
          <p:cNvSpPr>
            <a:spLocks noChangeArrowheads="1"/>
          </p:cNvSpPr>
          <p:nvPr/>
        </p:nvSpPr>
        <p:spPr bwMode="auto">
          <a:xfrm>
            <a:off x="755576" y="3306688"/>
            <a:ext cx="2667000" cy="91440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79776" y="2620888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hot!”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79776" y="3167980"/>
            <a:ext cx="2438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i="1" dirty="0" smtClean="0"/>
              <a:t>(do nothing)</a:t>
            </a:r>
            <a:endParaRPr lang="en-US" sz="2000" i="1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79776" y="3739480"/>
            <a:ext cx="24384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print “It’s cold!”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212776" y="2620888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30 &lt;= temp</a:t>
            </a: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1212776" y="316798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5 &lt;= temp &lt; </a:t>
            </a:r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1212776" y="373948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temp &lt; 5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1115616" y="4941168"/>
            <a:ext cx="2925801" cy="864096"/>
            <a:chOff x="1115616" y="4941168"/>
            <a:chExt cx="2925801" cy="864096"/>
          </a:xfrm>
        </p:grpSpPr>
        <p:sp useBgFill="1">
          <p:nvSpPr>
            <p:cNvPr id="12" name="Rectangle 11"/>
            <p:cNvSpPr/>
            <p:nvPr/>
          </p:nvSpPr>
          <p:spPr bwMode="auto">
            <a:xfrm>
              <a:off x="1979712" y="5373216"/>
              <a:ext cx="1872208" cy="432048"/>
            </a:xfrm>
            <a:prstGeom prst="rect">
              <a:avLst/>
            </a:prstGeom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Times New Roman" charset="0"/>
                </a:rPr>
                <a:t>{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15616" y="4941168"/>
              <a:ext cx="29258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} else if (5 &lt;= temp) {</a:t>
              </a:r>
              <a:endParaRPr lang="en-CA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 useBgFill="1">
        <p:nvSpPr>
          <p:cNvPr id="14" name="Rectangle 13"/>
          <p:cNvSpPr/>
          <p:nvPr/>
        </p:nvSpPr>
        <p:spPr bwMode="auto">
          <a:xfrm>
            <a:off x="3779912" y="5445224"/>
            <a:ext cx="5112568" cy="36004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444207" y="2958043"/>
            <a:ext cx="2520281" cy="830997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But be careful with the conditions!</a:t>
            </a:r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0.5566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Boolean Expressions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Comparison operators:</a:t>
            </a:r>
          </a:p>
          <a:p>
            <a:pPr lvl="1">
              <a:defRPr/>
            </a:pPr>
            <a:r>
              <a:rPr lang="en-US" dirty="0" smtClean="0"/>
              <a:t>==, !=, &lt;, &lt;=, &gt;, &gt;=</a:t>
            </a:r>
          </a:p>
          <a:p>
            <a:pPr lvl="1">
              <a:defRPr/>
            </a:pPr>
            <a:r>
              <a:rPr lang="en-US" dirty="0" smtClean="0"/>
              <a:t>equals, not equals, less, less or equal, 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(hours &lt;= 40)</a:t>
            </a:r>
          </a:p>
          <a:p>
            <a:pPr>
              <a:defRPr/>
            </a:pPr>
            <a:r>
              <a:rPr lang="en-US" dirty="0" smtClean="0"/>
              <a:t>Logical operators combine conditions</a:t>
            </a:r>
          </a:p>
          <a:p>
            <a:pPr lvl="1">
              <a:defRPr/>
            </a:pPr>
            <a:r>
              <a:rPr lang="en-US" dirty="0" smtClean="0"/>
              <a:t>and, or, not </a:t>
            </a:r>
            <a:r>
              <a:rPr lang="en-US" dirty="0" smtClean="0">
                <a:sym typeface="Wingdings" pitchFamily="2" charset="2"/>
              </a:rPr>
              <a:t> &amp;&amp;, ||, !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parentheses recommended (needed for !)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((40 &lt; hours) &amp;&amp; (hours &lt;= 60))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Combined Comparisons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Cannot combine comparisons like this: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if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40 &lt; hours &lt;= 60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	…</a:t>
            </a:r>
          </a:p>
          <a:p>
            <a:pPr>
              <a:defRPr/>
            </a:pPr>
            <a:r>
              <a:rPr lang="en-US" dirty="0" smtClean="0"/>
              <a:t>Need to break into two parts: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if ((40 &lt; hours) &amp;&amp; (hours &lt;= 60))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	…</a:t>
            </a:r>
          </a:p>
        </p:txBody>
      </p:sp>
      <p:sp>
        <p:nvSpPr>
          <p:cNvPr id="37892" name="Cross 10"/>
          <p:cNvSpPr>
            <a:spLocks noChangeArrowheads="1"/>
          </p:cNvSpPr>
          <p:nvPr/>
        </p:nvSpPr>
        <p:spPr bwMode="auto">
          <a:xfrm rot="-2700000">
            <a:off x="376238" y="2592388"/>
            <a:ext cx="785812" cy="785812"/>
          </a:xfrm>
          <a:prstGeom prst="plus">
            <a:avLst>
              <a:gd name="adj" fmla="val 45907"/>
            </a:avLst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" name="Half Frame 4"/>
          <p:cNvSpPr/>
          <p:nvPr/>
        </p:nvSpPr>
        <p:spPr bwMode="auto">
          <a:xfrm rot="18900000" flipV="1">
            <a:off x="341313" y="4241800"/>
            <a:ext cx="857250" cy="282575"/>
          </a:xfrm>
          <a:prstGeom prst="half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Combined Comparisons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Cannot combine comparisons like this: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if (hours &gt; 40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&amp;&amp; &lt;= 60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	…</a:t>
            </a:r>
          </a:p>
          <a:p>
            <a:pPr>
              <a:defRPr/>
            </a:pPr>
            <a:r>
              <a:rPr lang="en-US" dirty="0" smtClean="0"/>
              <a:t>Need to say what’s less-than-or-equal-to 60</a:t>
            </a:r>
          </a:p>
          <a:p>
            <a:pPr lvl="1">
              <a:defRPr/>
            </a:pPr>
            <a:r>
              <a:rPr lang="en-US" i="1" dirty="0" smtClean="0"/>
              <a:t>explicitly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if ((hours &gt; 40) &amp;&amp; (hours &lt;= 60))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	…</a:t>
            </a:r>
          </a:p>
        </p:txBody>
      </p:sp>
      <p:sp>
        <p:nvSpPr>
          <p:cNvPr id="38916" name="Cross 10"/>
          <p:cNvSpPr>
            <a:spLocks noChangeArrowheads="1"/>
          </p:cNvSpPr>
          <p:nvPr/>
        </p:nvSpPr>
        <p:spPr bwMode="auto">
          <a:xfrm rot="-2700000">
            <a:off x="376238" y="2592388"/>
            <a:ext cx="785812" cy="785812"/>
          </a:xfrm>
          <a:prstGeom prst="plus">
            <a:avLst>
              <a:gd name="adj" fmla="val 45907"/>
            </a:avLst>
          </a:prstGeom>
          <a:solidFill>
            <a:schemeClr val="accent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" name="Half Frame 4"/>
          <p:cNvSpPr/>
          <p:nvPr/>
        </p:nvSpPr>
        <p:spPr bwMode="auto">
          <a:xfrm rot="18900000" flipV="1">
            <a:off x="341313" y="4741862"/>
            <a:ext cx="857250" cy="282575"/>
          </a:xfrm>
          <a:prstGeom prst="half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Exercise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Write a conditional to set </a:t>
            </a:r>
            <a:r>
              <a:rPr lang="en-US" i="1" smtClean="0"/>
              <a:t>letterGrade</a:t>
            </a:r>
            <a:r>
              <a:rPr lang="en-US" smtClean="0"/>
              <a:t> based on </a:t>
            </a:r>
            <a:r>
              <a:rPr lang="en-US" i="1" smtClean="0"/>
              <a:t>numericGrade</a:t>
            </a:r>
            <a:r>
              <a:rPr lang="en-US" smtClean="0"/>
              <a:t>:</a:t>
            </a:r>
          </a:p>
          <a:p>
            <a:pPr lvl="1">
              <a:defRPr/>
            </a:pPr>
            <a:r>
              <a:rPr lang="en-US" smtClean="0"/>
              <a:t>numericGrade in 80..100 </a:t>
            </a:r>
            <a:r>
              <a:rPr lang="en-US" smtClean="0">
                <a:sym typeface="Wingdings" pitchFamily="2" charset="2"/>
              </a:rPr>
              <a:t> letterGrade is ‘A’</a:t>
            </a:r>
          </a:p>
          <a:p>
            <a:pPr lvl="1">
              <a:defRPr/>
            </a:pPr>
            <a:r>
              <a:rPr lang="en-US" smtClean="0"/>
              <a:t>numericGrade </a:t>
            </a:r>
            <a:r>
              <a:rPr lang="en-US" smtClean="0">
                <a:sym typeface="Wingdings" pitchFamily="2" charset="2"/>
              </a:rPr>
              <a:t>in 70..79  letterGrade is ‘B’</a:t>
            </a:r>
          </a:p>
          <a:p>
            <a:pPr lvl="1">
              <a:defRPr/>
            </a:pPr>
            <a:r>
              <a:rPr lang="en-US" smtClean="0"/>
              <a:t>numericGrade </a:t>
            </a:r>
            <a:r>
              <a:rPr lang="en-US" smtClean="0">
                <a:sym typeface="Wingdings" pitchFamily="2" charset="2"/>
              </a:rPr>
              <a:t>in 60..69  letterGrade is ‘C’</a:t>
            </a:r>
          </a:p>
          <a:p>
            <a:pPr lvl="1">
              <a:defRPr/>
            </a:pPr>
            <a:r>
              <a:rPr lang="en-US" smtClean="0"/>
              <a:t>numericGrade </a:t>
            </a:r>
            <a:r>
              <a:rPr lang="en-US" smtClean="0">
                <a:sym typeface="Wingdings" pitchFamily="2" charset="2"/>
              </a:rPr>
              <a:t>in 50..59  letterGrade is ‘D’</a:t>
            </a:r>
          </a:p>
          <a:p>
            <a:pPr lvl="1">
              <a:defRPr/>
            </a:pPr>
            <a:r>
              <a:rPr lang="en-US" smtClean="0"/>
              <a:t>numericGrade </a:t>
            </a:r>
            <a:r>
              <a:rPr lang="en-US" smtClean="0">
                <a:sym typeface="Wingdings" pitchFamily="2" charset="2"/>
              </a:rPr>
              <a:t>less than 50  letterGrade is ‘F’</a:t>
            </a:r>
          </a:p>
          <a:p>
            <a:pPr lvl="1">
              <a:defRPr/>
            </a:pPr>
            <a:r>
              <a:rPr lang="en-US" smtClean="0">
                <a:sym typeface="Wingdings" pitchFamily="2" charset="2"/>
              </a:rPr>
              <a:t>(</a:t>
            </a:r>
            <a:r>
              <a:rPr lang="en-US" i="1" smtClean="0">
                <a:sym typeface="Wingdings" pitchFamily="2" charset="2"/>
              </a:rPr>
              <a:t>assume</a:t>
            </a:r>
            <a:r>
              <a:rPr lang="en-US" smtClean="0">
                <a:sym typeface="Wingdings" pitchFamily="2" charset="2"/>
              </a:rPr>
              <a:t> numericGrade </a:t>
            </a:r>
            <a:r>
              <a:rPr lang="en-US" i="1" smtClean="0">
                <a:sym typeface="Wingdings" pitchFamily="2" charset="2"/>
              </a:rPr>
              <a:t>is</a:t>
            </a:r>
            <a:r>
              <a:rPr lang="en-US" smtClean="0">
                <a:sym typeface="Wingdings" pitchFamily="2" charset="2"/>
              </a:rPr>
              <a:t> 0..100)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Purpose of a Loop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053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Do something multiple times</a:t>
            </a:r>
          </a:p>
          <a:p>
            <a:pPr lvl="1">
              <a:defRPr/>
            </a:pPr>
            <a:r>
              <a:rPr lang="en-US" dirty="0" smtClean="0"/>
              <a:t>write “Hello” ten times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for count goes from 1 to 10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write “Hello”</a:t>
            </a:r>
          </a:p>
          <a:p>
            <a:pPr>
              <a:defRPr/>
            </a:pPr>
            <a:r>
              <a:rPr lang="en-US" dirty="0" smtClean="0"/>
              <a:t>Do same thing to many objects/values</a:t>
            </a:r>
          </a:p>
          <a:p>
            <a:pPr lvl="1">
              <a:defRPr/>
            </a:pPr>
            <a:r>
              <a:rPr lang="en-US" dirty="0" smtClean="0"/>
              <a:t>add </a:t>
            </a:r>
            <a:r>
              <a:rPr lang="en-US" i="1" dirty="0" smtClean="0"/>
              <a:t>each number</a:t>
            </a:r>
            <a:r>
              <a:rPr lang="en-US" dirty="0" smtClean="0"/>
              <a:t> to a running total</a:t>
            </a:r>
          </a:p>
          <a:p>
            <a:pPr marL="742950" lvl="2" indent="-342900">
              <a:spcBef>
                <a:spcPct val="20000"/>
              </a:spcBef>
              <a:buClr>
                <a:schemeClr val="accent1"/>
              </a:buClr>
              <a:buSzPct val="75000"/>
              <a:buFontTx/>
              <a:buNone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for each number in the list</a:t>
            </a:r>
            <a:br>
              <a:rPr lang="en-US" sz="2800" dirty="0" smtClean="0">
                <a:solidFill>
                  <a:srgbClr val="FFFF00"/>
                </a:solidFill>
              </a:rPr>
            </a:br>
            <a:r>
              <a:rPr lang="en-US" sz="2800" dirty="0" smtClean="0">
                <a:solidFill>
                  <a:srgbClr val="FFFF00"/>
                </a:solidFill>
              </a:rPr>
              <a:t>add that number to the running 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Many Times?</a:t>
            </a:r>
            <a:endParaRPr lang="en-US" dirty="0" smtClean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560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Do we know how many times the loop body will execute before we start the loop?</a:t>
            </a:r>
          </a:p>
          <a:p>
            <a:pPr lvl="1">
              <a:defRPr/>
            </a:pPr>
            <a:r>
              <a:rPr lang="en-US" dirty="0" smtClean="0"/>
              <a:t>if so, we want to use a for loop</a:t>
            </a:r>
          </a:p>
          <a:p>
            <a:pPr lvl="1">
              <a:defRPr/>
            </a:pPr>
            <a:r>
              <a:rPr lang="en-US" dirty="0" smtClean="0"/>
              <a:t>if not, then we want to use a while loop</a:t>
            </a:r>
          </a:p>
          <a:p>
            <a:pPr>
              <a:defRPr/>
            </a:pPr>
            <a:r>
              <a:rPr lang="en-US" dirty="0" smtClean="0"/>
              <a:t>Enter six assignment grades: for loop</a:t>
            </a:r>
          </a:p>
          <a:p>
            <a:pPr lvl="1"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for (</a:t>
            </a: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a = 1; a &lt;= 6; ++a) { … }</a:t>
            </a:r>
            <a:endParaRPr lang="en-US" sz="24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dirty="0" smtClean="0"/>
              <a:t>Add up numbers until negative: while loop</a:t>
            </a:r>
          </a:p>
          <a:p>
            <a:pPr lvl="1"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while (num &gt;= 0) { … }</a:t>
            </a:r>
            <a:endParaRPr lang="en-US" sz="24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Before, During, and After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Notice part that repeats, and parts that don’t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Enter all </a:t>
            </a:r>
            <a:r>
              <a:rPr lang="en-CA" sz="2400" dirty="0" smtClean="0"/>
              <a:t>your grades.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Grade on A1: </a:t>
            </a:r>
            <a:r>
              <a:rPr lang="en-CA" sz="2400" dirty="0" smtClean="0">
                <a:solidFill>
                  <a:srgbClr val="00B0F0"/>
                </a:solidFill>
              </a:rPr>
              <a:t>100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Grade on A2: </a:t>
            </a:r>
            <a:r>
              <a:rPr lang="en-CA" sz="2400" dirty="0" smtClean="0">
                <a:solidFill>
                  <a:srgbClr val="00B0F0"/>
                </a:solidFill>
              </a:rPr>
              <a:t>90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Grade on A3: </a:t>
            </a:r>
            <a:r>
              <a:rPr lang="en-CA" sz="2400" dirty="0" smtClean="0">
                <a:solidFill>
                  <a:srgbClr val="00B0F0"/>
                </a:solidFill>
              </a:rPr>
              <a:t>95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Grade on A4: </a:t>
            </a:r>
            <a:r>
              <a:rPr lang="en-CA" sz="2400" dirty="0" smtClean="0">
                <a:solidFill>
                  <a:srgbClr val="00B0F0"/>
                </a:solidFill>
              </a:rPr>
              <a:t>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Grade on A5: </a:t>
            </a:r>
            <a:r>
              <a:rPr lang="en-CA" sz="2400" dirty="0" smtClean="0">
                <a:solidFill>
                  <a:srgbClr val="00B0F0"/>
                </a:solidFill>
              </a:rPr>
              <a:t>100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Grade on A6: </a:t>
            </a:r>
            <a:r>
              <a:rPr lang="en-CA" sz="2400" dirty="0" smtClean="0">
                <a:solidFill>
                  <a:srgbClr val="00B0F0"/>
                </a:solidFill>
              </a:rPr>
              <a:t>95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Your average is 80.0</a:t>
            </a:r>
            <a:endParaRPr lang="en-CA" sz="2400" dirty="0"/>
          </a:p>
        </p:txBody>
      </p:sp>
      <p:sp>
        <p:nvSpPr>
          <p:cNvPr id="44036" name="Rectangle 10"/>
          <p:cNvSpPr>
            <a:spLocks noChangeArrowheads="1"/>
          </p:cNvSpPr>
          <p:nvPr/>
        </p:nvSpPr>
        <p:spPr bwMode="auto">
          <a:xfrm>
            <a:off x="609600" y="2492375"/>
            <a:ext cx="80010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Before repeats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609600" y="2997200"/>
            <a:ext cx="8001000" cy="2376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Repeats</a:t>
            </a:r>
            <a:br>
              <a:rPr lang="en-US" i="1"/>
            </a:br>
            <a:r>
              <a:rPr lang="en-US" i="1"/>
              <a:t>(6 times)</a:t>
            </a:r>
          </a:p>
        </p:txBody>
      </p:sp>
      <p:sp>
        <p:nvSpPr>
          <p:cNvPr id="44038" name="Rectangle 12"/>
          <p:cNvSpPr>
            <a:spLocks noChangeArrowheads="1"/>
          </p:cNvSpPr>
          <p:nvPr/>
        </p:nvSpPr>
        <p:spPr bwMode="auto">
          <a:xfrm>
            <a:off x="609600" y="5373688"/>
            <a:ext cx="8001000" cy="37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After repeats</a:t>
            </a:r>
          </a:p>
        </p:txBody>
      </p:sp>
      <p:sp>
        <p:nvSpPr>
          <p:cNvPr id="44039" name="Rectangle 12"/>
          <p:cNvSpPr>
            <a:spLocks noChangeArrowheads="1"/>
          </p:cNvSpPr>
          <p:nvPr/>
        </p:nvSpPr>
        <p:spPr bwMode="auto">
          <a:xfrm>
            <a:off x="900113" y="4581525"/>
            <a:ext cx="6335712" cy="37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One repetition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7" grpId="0" animBg="1"/>
      <p:bldP spid="44038" grpId="0" animBg="1"/>
      <p:bldP spid="440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Should Already Know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Comments</a:t>
            </a:r>
          </a:p>
          <a:p>
            <a:pPr lvl="1"/>
            <a:r>
              <a:rPr lang="en-CA" dirty="0" smtClean="0"/>
              <a:t>why and when we use them</a:t>
            </a:r>
          </a:p>
          <a:p>
            <a:pPr lvl="2"/>
            <a:r>
              <a:rPr lang="en-CA" dirty="0" smtClean="0"/>
              <a:t>to end-of-line: // …</a:t>
            </a:r>
          </a:p>
          <a:p>
            <a:pPr lvl="2"/>
            <a:r>
              <a:rPr lang="en-CA" dirty="0" smtClean="0"/>
              <a:t>multi-line: /* … */</a:t>
            </a:r>
          </a:p>
          <a:p>
            <a:pPr lvl="2"/>
            <a:r>
              <a:rPr lang="en-CA" dirty="0" err="1" smtClean="0"/>
              <a:t>javadoc</a:t>
            </a:r>
            <a:r>
              <a:rPr lang="en-CA" dirty="0" smtClean="0"/>
              <a:t>: /** … */</a:t>
            </a:r>
          </a:p>
          <a:p>
            <a:r>
              <a:rPr lang="en-CA" dirty="0" smtClean="0"/>
              <a:t>Style</a:t>
            </a:r>
          </a:p>
          <a:p>
            <a:pPr lvl="1"/>
            <a:r>
              <a:rPr lang="en-CA" dirty="0" smtClean="0"/>
              <a:t>names and why they’re important</a:t>
            </a:r>
          </a:p>
          <a:p>
            <a:pPr lvl="1"/>
            <a:r>
              <a:rPr lang="en-CA" dirty="0" err="1" smtClean="0"/>
              <a:t>camelCase</a:t>
            </a:r>
            <a:r>
              <a:rPr lang="en-CA" dirty="0" smtClean="0"/>
              <a:t>, CONSTANT_STYLE</a:t>
            </a:r>
          </a:p>
          <a:p>
            <a:pPr lvl="1"/>
            <a:r>
              <a:rPr lang="en-CA" dirty="0" smtClean="0"/>
              <a:t>indentation, spacing, line length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Before, During &amp; After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400" dirty="0" smtClean="0">
                <a:solidFill>
                  <a:srgbClr val="FFFF00"/>
                </a:solidFill>
              </a:rPr>
              <a:t>(“Enter all </a:t>
            </a:r>
            <a:r>
              <a:rPr lang="en-US" sz="2400" dirty="0" smtClean="0">
                <a:solidFill>
                  <a:srgbClr val="FFFF00"/>
                </a:solidFill>
              </a:rPr>
              <a:t>your grades.”);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numAsgn</a:t>
            </a:r>
            <a:r>
              <a:rPr lang="en-US" sz="2400" dirty="0" smtClean="0">
                <a:solidFill>
                  <a:srgbClr val="FFFF00"/>
                </a:solidFill>
              </a:rPr>
              <a:t> = 6;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double sum = 0.0;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for (</a:t>
            </a: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a = 1; a &lt;= </a:t>
            </a:r>
            <a:r>
              <a:rPr lang="en-US" sz="2400" dirty="0" err="1" smtClean="0">
                <a:solidFill>
                  <a:srgbClr val="FFFF00"/>
                </a:solidFill>
              </a:rPr>
              <a:t>numAsgn</a:t>
            </a:r>
            <a:r>
              <a:rPr lang="en-US" sz="2400" dirty="0" smtClean="0">
                <a:solidFill>
                  <a:srgbClr val="FFFF00"/>
                </a:solidFill>
              </a:rPr>
              <a:t>; a++) {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(“Grade on A-” + a + “: 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double grade = </a:t>
            </a:r>
            <a:r>
              <a:rPr lang="en-US" sz="2400" dirty="0" err="1" smtClean="0">
                <a:solidFill>
                  <a:srgbClr val="FFFF00"/>
                </a:solidFill>
              </a:rPr>
              <a:t>kbd.nextDouble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</a:rPr>
              <a:t>kbd.nextLine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	sum += grade;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double </a:t>
            </a:r>
            <a:r>
              <a:rPr lang="en-US" sz="2400" dirty="0" err="1" smtClean="0">
                <a:solidFill>
                  <a:srgbClr val="FFFF00"/>
                </a:solidFill>
              </a:rPr>
              <a:t>ave</a:t>
            </a:r>
            <a:r>
              <a:rPr lang="en-US" sz="2400" dirty="0" smtClean="0">
                <a:solidFill>
                  <a:srgbClr val="FFFF00"/>
                </a:solidFill>
              </a:rPr>
              <a:t> = sum / </a:t>
            </a:r>
            <a:r>
              <a:rPr lang="en-US" sz="2400" dirty="0" err="1" smtClean="0">
                <a:solidFill>
                  <a:srgbClr val="FFFF00"/>
                </a:solidFill>
              </a:rPr>
              <a:t>numAsgn</a:t>
            </a:r>
            <a:r>
              <a:rPr lang="en-US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400" dirty="0" smtClean="0">
                <a:solidFill>
                  <a:srgbClr val="FFFF00"/>
                </a:solidFill>
              </a:rPr>
              <a:t>(“Your average is ” + </a:t>
            </a:r>
            <a:r>
              <a:rPr lang="en-US" sz="2400" dirty="0" err="1" smtClean="0">
                <a:solidFill>
                  <a:srgbClr val="FFFF00"/>
                </a:solidFill>
              </a:rPr>
              <a:t>ave</a:t>
            </a:r>
            <a:r>
              <a:rPr lang="en-US" sz="2400" dirty="0" smtClean="0">
                <a:solidFill>
                  <a:srgbClr val="FFFF00"/>
                </a:solidFill>
              </a:rPr>
              <a:t>);</a:t>
            </a:r>
          </a:p>
        </p:txBody>
      </p:sp>
      <p:sp>
        <p:nvSpPr>
          <p:cNvPr id="45060" name="Rectangle 10"/>
          <p:cNvSpPr>
            <a:spLocks noChangeArrowheads="1"/>
          </p:cNvSpPr>
          <p:nvPr/>
        </p:nvSpPr>
        <p:spPr bwMode="auto">
          <a:xfrm>
            <a:off x="609600" y="1989138"/>
            <a:ext cx="8001000" cy="1152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Before repeats</a:t>
            </a: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609600" y="3141663"/>
            <a:ext cx="8001000" cy="2374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Repeats</a:t>
            </a:r>
          </a:p>
          <a:p>
            <a:pPr algn="r"/>
            <a:r>
              <a:rPr lang="en-US" i="1"/>
              <a:t>(6 times)</a:t>
            </a:r>
          </a:p>
        </p:txBody>
      </p:sp>
      <p:sp>
        <p:nvSpPr>
          <p:cNvPr id="45062" name="Rectangle 12"/>
          <p:cNvSpPr>
            <a:spLocks noChangeArrowheads="1"/>
          </p:cNvSpPr>
          <p:nvPr/>
        </p:nvSpPr>
        <p:spPr bwMode="auto">
          <a:xfrm>
            <a:off x="609600" y="5516563"/>
            <a:ext cx="8001000" cy="865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After repeats</a:t>
            </a:r>
          </a:p>
        </p:txBody>
      </p:sp>
      <p:sp>
        <p:nvSpPr>
          <p:cNvPr id="45063" name="Rectangle 12"/>
          <p:cNvSpPr>
            <a:spLocks noChangeArrowheads="1"/>
          </p:cNvSpPr>
          <p:nvPr/>
        </p:nvSpPr>
        <p:spPr bwMode="auto">
          <a:xfrm>
            <a:off x="900113" y="3573463"/>
            <a:ext cx="6335712" cy="151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i="1"/>
              <a:t>One repetition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Before, During, and After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Notice part that repeats, and parts that don’t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Enter -1 to end.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Enter first number: </a:t>
            </a:r>
            <a:r>
              <a:rPr lang="en-CA" sz="2400" dirty="0" smtClean="0">
                <a:solidFill>
                  <a:srgbClr val="00B0F0"/>
                </a:solidFill>
              </a:rPr>
              <a:t>100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Enter next number: </a:t>
            </a:r>
            <a:r>
              <a:rPr lang="en-CA" sz="2400" dirty="0" smtClean="0">
                <a:solidFill>
                  <a:srgbClr val="00B0F0"/>
                </a:solidFill>
              </a:rPr>
              <a:t>90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Enter next number: </a:t>
            </a:r>
            <a:r>
              <a:rPr lang="en-CA" sz="2400" dirty="0" smtClean="0">
                <a:solidFill>
                  <a:srgbClr val="00B0F0"/>
                </a:solidFill>
              </a:rPr>
              <a:t>95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Enter next number: </a:t>
            </a:r>
            <a:r>
              <a:rPr lang="en-CA" sz="2400" dirty="0" smtClean="0">
                <a:solidFill>
                  <a:srgbClr val="00B0F0"/>
                </a:solidFill>
              </a:rPr>
              <a:t>42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Enter next number: </a:t>
            </a:r>
            <a:r>
              <a:rPr lang="en-CA" sz="2400" dirty="0" smtClean="0">
                <a:solidFill>
                  <a:srgbClr val="00B0F0"/>
                </a:solidFill>
              </a:rPr>
              <a:t>-1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The total is 327</a:t>
            </a:r>
            <a:endParaRPr lang="en-CA" sz="2400" dirty="0"/>
          </a:p>
        </p:txBody>
      </p:sp>
      <p:sp>
        <p:nvSpPr>
          <p:cNvPr id="47108" name="Rectangle 10"/>
          <p:cNvSpPr>
            <a:spLocks noChangeArrowheads="1"/>
          </p:cNvSpPr>
          <p:nvPr/>
        </p:nvSpPr>
        <p:spPr bwMode="auto">
          <a:xfrm>
            <a:off x="609600" y="2492375"/>
            <a:ext cx="8001000" cy="865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Before repeats</a:t>
            </a: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609600" y="3357563"/>
            <a:ext cx="8001000" cy="1584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Repeats</a:t>
            </a:r>
            <a:br>
              <a:rPr lang="en-US" i="1"/>
            </a:br>
            <a:r>
              <a:rPr lang="en-US" i="1"/>
              <a:t>(until -1 entered)</a:t>
            </a:r>
          </a:p>
        </p:txBody>
      </p:sp>
      <p:sp>
        <p:nvSpPr>
          <p:cNvPr id="47110" name="Rectangle 12"/>
          <p:cNvSpPr>
            <a:spLocks noChangeArrowheads="1"/>
          </p:cNvSpPr>
          <p:nvPr/>
        </p:nvSpPr>
        <p:spPr bwMode="auto">
          <a:xfrm>
            <a:off x="609600" y="4941888"/>
            <a:ext cx="8001000" cy="43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After repeats</a:t>
            </a:r>
          </a:p>
        </p:txBody>
      </p:sp>
      <p:sp>
        <p:nvSpPr>
          <p:cNvPr id="47111" name="Rectangle 12"/>
          <p:cNvSpPr>
            <a:spLocks noChangeArrowheads="1"/>
          </p:cNvSpPr>
          <p:nvPr/>
        </p:nvSpPr>
        <p:spPr bwMode="auto">
          <a:xfrm>
            <a:off x="827088" y="3716338"/>
            <a:ext cx="6337300" cy="376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One repetition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Before, During &amp; After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sum = 0.0;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400" dirty="0" smtClean="0">
                <a:solidFill>
                  <a:srgbClr val="FFFF00"/>
                </a:solidFill>
              </a:rPr>
              <a:t>(“Enter -1 to end.”);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(“Enter first number: ”);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num = </a:t>
            </a:r>
            <a:r>
              <a:rPr lang="en-US" sz="2400" dirty="0" err="1" smtClean="0">
                <a:solidFill>
                  <a:srgbClr val="FFFF00"/>
                </a:solidFill>
              </a:rPr>
              <a:t>kbd.nextInt</a:t>
            </a:r>
            <a:r>
              <a:rPr lang="en-US" sz="2400" dirty="0" smtClean="0">
                <a:solidFill>
                  <a:srgbClr val="FFFF00"/>
                </a:solidFill>
              </a:rPr>
              <a:t>();	</a:t>
            </a:r>
            <a:r>
              <a:rPr lang="en-US" sz="2400" dirty="0" err="1" smtClean="0">
                <a:solidFill>
                  <a:srgbClr val="FFFF00"/>
                </a:solidFill>
              </a:rPr>
              <a:t>kbd.nextLine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while (num &gt;= 0){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	sum += num;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(“Enter next number: 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num = </a:t>
            </a:r>
            <a:r>
              <a:rPr lang="en-US" sz="2400" dirty="0" err="1" smtClean="0">
                <a:solidFill>
                  <a:srgbClr val="FFFF00"/>
                </a:solidFill>
              </a:rPr>
              <a:t>kbd.nextInt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</a:rPr>
              <a:t>kbd.nextLine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400" dirty="0" smtClean="0">
                <a:solidFill>
                  <a:srgbClr val="FFFF00"/>
                </a:solidFill>
              </a:rPr>
              <a:t>(“The total is ” + sum);</a:t>
            </a:r>
          </a:p>
        </p:txBody>
      </p:sp>
      <p:sp>
        <p:nvSpPr>
          <p:cNvPr id="48132" name="Rectangle 10"/>
          <p:cNvSpPr>
            <a:spLocks noChangeArrowheads="1"/>
          </p:cNvSpPr>
          <p:nvPr/>
        </p:nvSpPr>
        <p:spPr bwMode="auto">
          <a:xfrm>
            <a:off x="609600" y="1989138"/>
            <a:ext cx="8001000" cy="151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Before repeats</a:t>
            </a:r>
          </a:p>
        </p:txBody>
      </p:sp>
      <p:sp>
        <p:nvSpPr>
          <p:cNvPr id="48133" name="Rectangle 11"/>
          <p:cNvSpPr>
            <a:spLocks noChangeArrowheads="1"/>
          </p:cNvSpPr>
          <p:nvPr/>
        </p:nvSpPr>
        <p:spPr bwMode="auto">
          <a:xfrm>
            <a:off x="609600" y="3500438"/>
            <a:ext cx="8001000" cy="2376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Repeats</a:t>
            </a:r>
          </a:p>
          <a:p>
            <a:pPr algn="r"/>
            <a:r>
              <a:rPr lang="en-US" i="1"/>
              <a:t>(until -1</a:t>
            </a:r>
          </a:p>
          <a:p>
            <a:pPr algn="r"/>
            <a:r>
              <a:rPr lang="en-US" i="1"/>
              <a:t>entered)</a:t>
            </a:r>
          </a:p>
        </p:txBody>
      </p: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609600" y="5876925"/>
            <a:ext cx="80010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After repeats</a:t>
            </a:r>
          </a:p>
        </p:txBody>
      </p:sp>
      <p:sp>
        <p:nvSpPr>
          <p:cNvPr id="48135" name="Rectangle 12"/>
          <p:cNvSpPr>
            <a:spLocks noChangeArrowheads="1"/>
          </p:cNvSpPr>
          <p:nvPr/>
        </p:nvSpPr>
        <p:spPr bwMode="auto">
          <a:xfrm>
            <a:off x="900113" y="3933825"/>
            <a:ext cx="6335712" cy="1582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i="1"/>
              <a:t>One repetition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“Sentinel”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Goes until a special value is entered</a:t>
            </a:r>
          </a:p>
          <a:p>
            <a:pPr lvl="1">
              <a:defRPr/>
            </a:pPr>
            <a:r>
              <a:rPr lang="en-CA" dirty="0" smtClean="0"/>
              <a:t>any number less than 0 for the last loop</a:t>
            </a:r>
          </a:p>
          <a:p>
            <a:pPr lvl="2">
              <a:defRPr/>
            </a:pPr>
            <a:r>
              <a:rPr lang="en-CA" dirty="0" smtClean="0"/>
              <a:t>even </a:t>
            </a:r>
            <a:r>
              <a:rPr lang="en-CA" dirty="0" err="1" smtClean="0"/>
              <a:t>tho</a:t>
            </a:r>
            <a:r>
              <a:rPr lang="en-CA" dirty="0" smtClean="0"/>
              <a:t>’ it asked specifically for -1</a:t>
            </a:r>
          </a:p>
          <a:p>
            <a:pPr>
              <a:defRPr/>
            </a:pPr>
            <a:r>
              <a:rPr lang="en-CA" dirty="0" smtClean="0"/>
              <a:t>Usually need to get 1</a:t>
            </a:r>
            <a:r>
              <a:rPr lang="en-CA" baseline="30000" dirty="0" smtClean="0"/>
              <a:t>st</a:t>
            </a:r>
            <a:r>
              <a:rPr lang="en-CA" dirty="0" smtClean="0"/>
              <a:t> value </a:t>
            </a:r>
            <a:r>
              <a:rPr lang="en-CA" i="1" dirty="0" smtClean="0"/>
              <a:t>before</a:t>
            </a:r>
            <a:r>
              <a:rPr lang="en-CA" dirty="0" smtClean="0"/>
              <a:t> the loop</a:t>
            </a:r>
          </a:p>
          <a:p>
            <a:pPr lvl="1">
              <a:defRPr/>
            </a:pPr>
            <a:r>
              <a:rPr lang="en-CA" dirty="0" smtClean="0"/>
              <a:t>then use the value (top of loop body)</a:t>
            </a:r>
          </a:p>
          <a:p>
            <a:pPr lvl="1">
              <a:defRPr/>
            </a:pPr>
            <a:r>
              <a:rPr lang="en-CA" dirty="0" smtClean="0"/>
              <a:t>get the </a:t>
            </a:r>
            <a:r>
              <a:rPr lang="en-CA" i="1" dirty="0" smtClean="0"/>
              <a:t>next</a:t>
            </a:r>
            <a:r>
              <a:rPr lang="en-CA" dirty="0" smtClean="0"/>
              <a:t> value last (bottom of loop body)</a:t>
            </a:r>
          </a:p>
          <a:p>
            <a:pPr lvl="2">
              <a:defRPr/>
            </a:pPr>
            <a:r>
              <a:rPr lang="en-CA" dirty="0" smtClean="0"/>
              <a:t>READ</a:t>
            </a:r>
          </a:p>
          <a:p>
            <a:pPr lvl="2">
              <a:defRPr/>
            </a:pPr>
            <a:r>
              <a:rPr lang="en-CA" dirty="0" smtClean="0"/>
              <a:t>TEST</a:t>
            </a:r>
          </a:p>
          <a:p>
            <a:pPr lvl="3">
              <a:defRPr/>
            </a:pPr>
            <a:r>
              <a:rPr lang="en-CA" dirty="0" smtClean="0"/>
              <a:t>PROCESS</a:t>
            </a:r>
          </a:p>
          <a:p>
            <a:pPr lvl="3">
              <a:defRPr/>
            </a:pPr>
            <a:r>
              <a:rPr lang="en-CA" dirty="0" smtClean="0"/>
              <a:t>READ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“Sentinel” Loop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sum = 0.0;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400" dirty="0" smtClean="0">
                <a:solidFill>
                  <a:srgbClr val="FFFF00"/>
                </a:solidFill>
              </a:rPr>
              <a:t>(“Enter -1 to end.”);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(“Enter first number: ”);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num = </a:t>
            </a:r>
            <a:r>
              <a:rPr lang="en-US" sz="2400" dirty="0" err="1" smtClean="0">
                <a:solidFill>
                  <a:srgbClr val="FFFF00"/>
                </a:solidFill>
              </a:rPr>
              <a:t>kbd.nextInt</a:t>
            </a:r>
            <a:r>
              <a:rPr lang="en-US" sz="2400" dirty="0" smtClean="0">
                <a:solidFill>
                  <a:srgbClr val="FFFF00"/>
                </a:solidFill>
              </a:rPr>
              <a:t>();	</a:t>
            </a:r>
            <a:r>
              <a:rPr lang="en-US" sz="2400" dirty="0" err="1" smtClean="0">
                <a:solidFill>
                  <a:srgbClr val="FFFF00"/>
                </a:solidFill>
              </a:rPr>
              <a:t>kbd.nextLine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while (num &gt;= 0){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	sum += num;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US" sz="2400" dirty="0" smtClean="0">
                <a:solidFill>
                  <a:srgbClr val="FFFF00"/>
                </a:solidFill>
              </a:rPr>
              <a:t>(“Enter next number: 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num = </a:t>
            </a:r>
            <a:r>
              <a:rPr lang="en-US" sz="2400" dirty="0" err="1" smtClean="0">
                <a:solidFill>
                  <a:srgbClr val="FFFF00"/>
                </a:solidFill>
              </a:rPr>
              <a:t>kbd.nextInt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</a:rPr>
              <a:t>kbd.nextLine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400" dirty="0" smtClean="0">
                <a:solidFill>
                  <a:srgbClr val="FFFF00"/>
                </a:solidFill>
              </a:rPr>
              <a:t>(“The total is ” + sum);</a:t>
            </a:r>
          </a:p>
        </p:txBody>
      </p:sp>
      <p:sp>
        <p:nvSpPr>
          <p:cNvPr id="50180" name="Rectangle 10"/>
          <p:cNvSpPr>
            <a:spLocks noChangeArrowheads="1"/>
          </p:cNvSpPr>
          <p:nvPr/>
        </p:nvSpPr>
        <p:spPr bwMode="auto">
          <a:xfrm>
            <a:off x="609600" y="2781300"/>
            <a:ext cx="8001000" cy="719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Read</a:t>
            </a:r>
          </a:p>
        </p:txBody>
      </p:sp>
      <p:sp>
        <p:nvSpPr>
          <p:cNvPr id="50181" name="Rectangle 11"/>
          <p:cNvSpPr>
            <a:spLocks noChangeArrowheads="1"/>
          </p:cNvSpPr>
          <p:nvPr/>
        </p:nvSpPr>
        <p:spPr bwMode="auto">
          <a:xfrm>
            <a:off x="609600" y="3500438"/>
            <a:ext cx="800100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Test</a:t>
            </a:r>
          </a:p>
        </p:txBody>
      </p:sp>
      <p:sp>
        <p:nvSpPr>
          <p:cNvPr id="50182" name="Rectangle 12"/>
          <p:cNvSpPr>
            <a:spLocks noChangeArrowheads="1"/>
          </p:cNvSpPr>
          <p:nvPr/>
        </p:nvSpPr>
        <p:spPr bwMode="auto">
          <a:xfrm>
            <a:off x="900113" y="4292600"/>
            <a:ext cx="6335712" cy="1223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i="1"/>
              <a:t>Read</a:t>
            </a:r>
          </a:p>
        </p:txBody>
      </p:sp>
      <p:sp>
        <p:nvSpPr>
          <p:cNvPr id="50183" name="Rectangle 12"/>
          <p:cNvSpPr>
            <a:spLocks noChangeArrowheads="1"/>
          </p:cNvSpPr>
          <p:nvPr/>
        </p:nvSpPr>
        <p:spPr bwMode="auto">
          <a:xfrm>
            <a:off x="900113" y="3933825"/>
            <a:ext cx="6335712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i="1"/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Write a loop to read in names, stopping when no name is entered. Say how many names there were.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Who is in your class?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Name (leave blank to end): </a:t>
            </a:r>
            <a:r>
              <a:rPr lang="en-CA" sz="2400" dirty="0" smtClean="0">
                <a:solidFill>
                  <a:srgbClr val="00B0F0"/>
                </a:solidFill>
              </a:rPr>
              <a:t>Alex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Name (leave blank to end): </a:t>
            </a:r>
            <a:r>
              <a:rPr lang="en-CA" sz="2400" dirty="0" smtClean="0">
                <a:solidFill>
                  <a:srgbClr val="00B0F0"/>
                </a:solidFill>
              </a:rPr>
              <a:t>Bernard</a:t>
            </a:r>
            <a:endParaRPr lang="en-CA" sz="2400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Name (leave blank to end): </a:t>
            </a:r>
            <a:r>
              <a:rPr lang="en-CA" sz="2400" dirty="0" smtClean="0">
                <a:solidFill>
                  <a:srgbClr val="00B0F0"/>
                </a:solidFill>
              </a:rPr>
              <a:t>Cathy</a:t>
            </a:r>
            <a:endParaRPr lang="en-CA" sz="2400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Name (leave blank to end):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There are 3 students in your class.</a:t>
            </a:r>
          </a:p>
          <a:p>
            <a:pPr lvl="1">
              <a:buFont typeface="Wingdings" pitchFamily="2" charset="2"/>
              <a:buNone/>
              <a:defRPr/>
            </a:pPr>
            <a:endParaRPr lang="en-C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47260" y="6324600"/>
            <a:ext cx="4144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 smtClean="0">
                <a:solidFill>
                  <a:schemeClr val="accent5"/>
                </a:solidFill>
              </a:rPr>
              <a:t>Remember: READ</a:t>
            </a:r>
            <a:r>
              <a:rPr lang="en-CA" sz="2000" i="1" dirty="0" smtClean="0">
                <a:solidFill>
                  <a:schemeClr val="accent5"/>
                </a:solidFill>
              </a:rPr>
              <a:t>, test, process, read</a:t>
            </a:r>
            <a:endParaRPr lang="en-CA" sz="2000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847013" cy="41148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Array type is just another data type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anIntVar</a:t>
            </a:r>
            <a:r>
              <a:rPr lang="en-CA" sz="2400" dirty="0" smtClean="0">
                <a:solidFill>
                  <a:srgbClr val="FFFF00"/>
                </a:solidFill>
              </a:rPr>
              <a:t>;		</a:t>
            </a:r>
            <a:r>
              <a:rPr lang="en-CA" sz="2400" i="1" dirty="0" smtClean="0">
                <a:solidFill>
                  <a:srgbClr val="FFFF00"/>
                </a:solidFill>
              </a:rPr>
              <a:t>// </a:t>
            </a:r>
            <a:r>
              <a:rPr lang="en-CA" sz="2400" i="1" dirty="0" err="1" smtClean="0">
                <a:solidFill>
                  <a:srgbClr val="FFFF00"/>
                </a:solidFill>
              </a:rPr>
              <a:t>anIntVar’s</a:t>
            </a:r>
            <a:r>
              <a:rPr lang="en-CA" sz="2400" i="1" dirty="0" smtClean="0">
                <a:solidFill>
                  <a:srgbClr val="FFFF00"/>
                </a:solidFill>
              </a:rPr>
              <a:t> type is </a:t>
            </a:r>
            <a:r>
              <a:rPr lang="en-CA" sz="2400" i="1" dirty="0" err="1" smtClean="0">
                <a:solidFill>
                  <a:srgbClr val="FFFF00"/>
                </a:solidFill>
              </a:rPr>
              <a:t>int</a:t>
            </a:r>
            <a:endParaRPr lang="en-CA" sz="2400" i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 </a:t>
            </a:r>
            <a:r>
              <a:rPr lang="en-CA" sz="2400" dirty="0" err="1" smtClean="0">
                <a:solidFill>
                  <a:srgbClr val="FFFF00"/>
                </a:solidFill>
              </a:rPr>
              <a:t>aBunchOfIntVars</a:t>
            </a:r>
            <a:r>
              <a:rPr lang="en-CA" sz="2400" dirty="0" smtClean="0">
                <a:solidFill>
                  <a:srgbClr val="FFFF00"/>
                </a:solidFill>
              </a:rPr>
              <a:t>;	</a:t>
            </a:r>
            <a:r>
              <a:rPr lang="en-CA" sz="2400" i="1" dirty="0" smtClean="0">
                <a:solidFill>
                  <a:srgbClr val="FFFF00"/>
                </a:solidFill>
              </a:rPr>
              <a:t>// </a:t>
            </a:r>
            <a:r>
              <a:rPr lang="en-CA" sz="2400" i="1" dirty="0" err="1" smtClean="0">
                <a:solidFill>
                  <a:srgbClr val="FFFF00"/>
                </a:solidFill>
              </a:rPr>
              <a:t>aBunchOfIntVars</a:t>
            </a:r>
            <a:r>
              <a:rPr lang="en-CA" sz="2400" i="1" dirty="0" smtClean="0">
                <a:solidFill>
                  <a:srgbClr val="FFFF00"/>
                </a:solidFill>
              </a:rPr>
              <a:t>’ type is </a:t>
            </a:r>
            <a:r>
              <a:rPr lang="en-CA" sz="2400" i="1" dirty="0" err="1" smtClean="0">
                <a:solidFill>
                  <a:srgbClr val="FFFF00"/>
                </a:solidFill>
              </a:rPr>
              <a:t>int</a:t>
            </a:r>
            <a:r>
              <a:rPr lang="en-CA" sz="2400" i="1" dirty="0" smtClean="0">
                <a:solidFill>
                  <a:srgbClr val="FFFF00"/>
                </a:solidFill>
              </a:rPr>
              <a:t>[]</a:t>
            </a:r>
          </a:p>
          <a:p>
            <a:pPr>
              <a:defRPr/>
            </a:pPr>
            <a:r>
              <a:rPr lang="en-CA" dirty="0" smtClean="0"/>
              <a:t>Create by adding [] to a data type</a:t>
            </a:r>
          </a:p>
          <a:p>
            <a:pPr lvl="1">
              <a:defRPr/>
            </a:pPr>
            <a:r>
              <a:rPr lang="en-CA" i="1" dirty="0" smtClean="0"/>
              <a:t>any</a:t>
            </a:r>
            <a:r>
              <a:rPr lang="en-CA" dirty="0" smtClean="0"/>
              <a:t> data type!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double[] </a:t>
            </a:r>
            <a:r>
              <a:rPr lang="en-CA" sz="2400" dirty="0" err="1" smtClean="0">
                <a:solidFill>
                  <a:srgbClr val="FFFF00"/>
                </a:solidFill>
              </a:rPr>
              <a:t>aBunchOfDoubleVars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String[] </a:t>
            </a:r>
            <a:r>
              <a:rPr lang="en-CA" sz="2400" dirty="0" err="1" smtClean="0">
                <a:solidFill>
                  <a:srgbClr val="FFFF00"/>
                </a:solidFill>
              </a:rPr>
              <a:t>aBunchOfStringVars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Scanner[] </a:t>
            </a:r>
            <a:r>
              <a:rPr lang="en-CA" sz="2400" dirty="0" err="1" smtClean="0">
                <a:solidFill>
                  <a:srgbClr val="FFFF00"/>
                </a:solidFill>
              </a:rPr>
              <a:t>aBunchOfScannerVars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[][] </a:t>
            </a:r>
            <a:r>
              <a:rPr lang="en-CA" sz="2400" dirty="0" err="1" smtClean="0">
                <a:solidFill>
                  <a:srgbClr val="FFFF00"/>
                </a:solidFill>
              </a:rPr>
              <a:t>aBunchOfIntArrayVars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Arrays need to be created with “new”</a:t>
            </a:r>
          </a:p>
          <a:p>
            <a:pPr lvl="1">
              <a:defRPr/>
            </a:pPr>
            <a:r>
              <a:rPr lang="en-CA" dirty="0" smtClean="0"/>
              <a:t>like Scanners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double[] </a:t>
            </a:r>
            <a:r>
              <a:rPr lang="en-CA" sz="2400" dirty="0" err="1" smtClean="0">
                <a:solidFill>
                  <a:srgbClr val="FFFF00"/>
                </a:solidFill>
              </a:rPr>
              <a:t>someNumbers</a:t>
            </a:r>
            <a:r>
              <a:rPr lang="en-CA" sz="2400" dirty="0" smtClean="0">
                <a:solidFill>
                  <a:srgbClr val="FFFF00"/>
                </a:solidFill>
              </a:rPr>
              <a:t> = new double[20];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String[] </a:t>
            </a:r>
            <a:r>
              <a:rPr lang="en-CA" sz="2400" dirty="0" err="1" smtClean="0">
                <a:solidFill>
                  <a:srgbClr val="FFFF00"/>
                </a:solidFill>
              </a:rPr>
              <a:t>someWords</a:t>
            </a:r>
            <a:r>
              <a:rPr lang="en-CA" sz="2400" dirty="0" smtClean="0">
                <a:solidFill>
                  <a:srgbClr val="FFFF00"/>
                </a:solidFill>
              </a:rPr>
              <a:t> = new String[1000];</a:t>
            </a:r>
          </a:p>
          <a:p>
            <a:pPr lvl="1">
              <a:defRPr/>
            </a:pPr>
            <a:r>
              <a:rPr lang="en-CA" dirty="0" smtClean="0"/>
              <a:t>word after “new” matches the </a:t>
            </a:r>
            <a:r>
              <a:rPr lang="en-CA" i="1" dirty="0" smtClean="0"/>
              <a:t>base data type</a:t>
            </a:r>
          </a:p>
          <a:p>
            <a:pPr lvl="2">
              <a:defRPr/>
            </a:pPr>
            <a:r>
              <a:rPr lang="en-CA" i="1" dirty="0" smtClean="0"/>
              <a:t>base data type</a:t>
            </a:r>
            <a:r>
              <a:rPr lang="en-CA" dirty="0" smtClean="0"/>
              <a:t> = what kind of values are in the array</a:t>
            </a:r>
            <a:endParaRPr lang="en-CA" i="1" dirty="0" smtClean="0"/>
          </a:p>
          <a:p>
            <a:pPr lvl="1">
              <a:defRPr/>
            </a:pPr>
            <a:r>
              <a:rPr lang="en-CA" dirty="0" smtClean="0"/>
              <a:t>put the size of the array in the [brackets]</a:t>
            </a:r>
          </a:p>
          <a:p>
            <a:pPr lvl="2">
              <a:defRPr/>
            </a:pPr>
            <a:r>
              <a:rPr lang="en-CA" dirty="0" smtClean="0"/>
              <a:t>the size can be a variable, but it must have a value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howManyLines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 err="1" smtClean="0">
                <a:solidFill>
                  <a:srgbClr val="FFFF00"/>
                </a:solidFill>
              </a:rPr>
              <a:t>kbd.nextInt</a:t>
            </a:r>
            <a:r>
              <a:rPr lang="en-CA" sz="2400" dirty="0" smtClean="0">
                <a:solidFill>
                  <a:srgbClr val="FFFF00"/>
                </a:solidFill>
              </a:rPr>
              <a:t>(); </a:t>
            </a:r>
            <a:r>
              <a:rPr lang="en-CA" sz="2400" dirty="0" err="1" smtClean="0">
                <a:solidFill>
                  <a:srgbClr val="FFFF00"/>
                </a:solidFill>
              </a:rPr>
              <a:t>kbd.nextLine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String[] </a:t>
            </a:r>
            <a:r>
              <a:rPr lang="en-CA" sz="2400" dirty="0" err="1" smtClean="0">
                <a:solidFill>
                  <a:srgbClr val="FFFF00"/>
                </a:solidFill>
              </a:rPr>
              <a:t>theLines</a:t>
            </a:r>
            <a:r>
              <a:rPr lang="en-CA" sz="2400" dirty="0" smtClean="0">
                <a:solidFill>
                  <a:srgbClr val="FFFF00"/>
                </a:solidFill>
              </a:rPr>
              <a:t> = new String[</a:t>
            </a:r>
            <a:r>
              <a:rPr lang="en-CA" sz="2400" dirty="0" err="1" smtClean="0">
                <a:solidFill>
                  <a:srgbClr val="FFFF00"/>
                </a:solidFill>
              </a:rPr>
              <a:t>howManyLines</a:t>
            </a:r>
            <a:r>
              <a:rPr lang="en-CA" sz="2400" dirty="0" smtClean="0">
                <a:solidFill>
                  <a:srgbClr val="FFFF00"/>
                </a:solidFill>
              </a:rPr>
              <a:t>];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An array is a collection/list of variables</a:t>
            </a:r>
          </a:p>
          <a:p>
            <a:pPr lvl="1">
              <a:defRPr/>
            </a:pPr>
            <a:r>
              <a:rPr lang="en-CA" dirty="0" smtClean="0"/>
              <a:t>each element is of the base type </a:t>
            </a:r>
          </a:p>
          <a:p>
            <a:pPr lvl="2">
              <a:defRPr/>
            </a:pPr>
            <a:r>
              <a:rPr lang="en-CA" dirty="0" err="1" smtClean="0"/>
              <a:t>int</a:t>
            </a:r>
            <a:r>
              <a:rPr lang="en-CA" dirty="0" smtClean="0"/>
              <a:t>, double, String, …</a:t>
            </a:r>
          </a:p>
          <a:p>
            <a:pPr>
              <a:defRPr/>
            </a:pPr>
            <a:r>
              <a:rPr lang="en-CA" dirty="0" smtClean="0"/>
              <a:t>Individual variables picked out using []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someNumbers</a:t>
            </a:r>
            <a:r>
              <a:rPr lang="en-CA" sz="2400" dirty="0" smtClean="0">
                <a:solidFill>
                  <a:srgbClr val="FFFF00"/>
                </a:solidFill>
              </a:rPr>
              <a:t>[3]</a:t>
            </a:r>
            <a:endParaRPr lang="en-CA" sz="2400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CA" dirty="0" smtClean="0"/>
              <a:t>brackets go right after the name of the array</a:t>
            </a:r>
          </a:p>
          <a:p>
            <a:pPr lvl="1">
              <a:defRPr/>
            </a:pPr>
            <a:r>
              <a:rPr lang="en-CA" dirty="0" smtClean="0"/>
              <a:t>number inside the brackets called the </a:t>
            </a:r>
            <a:r>
              <a:rPr lang="en-CA" i="1" dirty="0" smtClean="0"/>
              <a:t>index</a:t>
            </a:r>
          </a:p>
          <a:p>
            <a:pPr lvl="1">
              <a:defRPr/>
            </a:pPr>
            <a:r>
              <a:rPr lang="en-CA" dirty="0" smtClean="0"/>
              <a:t>indexes (or </a:t>
            </a:r>
            <a:r>
              <a:rPr lang="en-CA" i="1" dirty="0" smtClean="0"/>
              <a:t>indices</a:t>
            </a:r>
            <a:r>
              <a:rPr lang="en-CA" dirty="0" smtClean="0"/>
              <a:t>) start at 0 (</a:t>
            </a:r>
            <a:r>
              <a:rPr lang="en-CA" i="1" dirty="0" smtClean="0"/>
              <a:t>NOT</a:t>
            </a:r>
            <a:r>
              <a:rPr lang="en-CA" dirty="0" smtClean="0"/>
              <a:t> 1!)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Array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Array elements </a:t>
            </a:r>
            <a:r>
              <a:rPr lang="en-CA" i="1" dirty="0" smtClean="0"/>
              <a:t>can</a:t>
            </a:r>
            <a:r>
              <a:rPr lang="en-CA" dirty="0" smtClean="0"/>
              <a:t> be used individually…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a[0] </a:t>
            </a:r>
            <a:r>
              <a:rPr lang="en-CA" sz="2400" dirty="0" smtClean="0">
                <a:solidFill>
                  <a:srgbClr val="FFFF00"/>
                </a:solidFill>
              </a:rPr>
              <a:t>= </a:t>
            </a:r>
            <a:r>
              <a:rPr lang="en-CA" sz="2400" dirty="0" smtClean="0">
                <a:solidFill>
                  <a:srgbClr val="FFFF00"/>
                </a:solidFill>
              </a:rPr>
              <a:t>a[1] </a:t>
            </a:r>
            <a:r>
              <a:rPr lang="en-CA" sz="2400" dirty="0" smtClean="0">
                <a:solidFill>
                  <a:srgbClr val="FFFF00"/>
                </a:solidFill>
              </a:rPr>
              <a:t>+ </a:t>
            </a:r>
            <a:r>
              <a:rPr lang="en-CA" sz="2400" dirty="0" smtClean="0">
                <a:solidFill>
                  <a:srgbClr val="FFFF00"/>
                </a:solidFill>
              </a:rPr>
              <a:t>a[2] </a:t>
            </a:r>
            <a:r>
              <a:rPr lang="en-CA" sz="2400" dirty="0" smtClean="0">
                <a:solidFill>
                  <a:srgbClr val="FFFF00"/>
                </a:solidFill>
              </a:rPr>
              <a:t>* </a:t>
            </a:r>
            <a:r>
              <a:rPr lang="en-CA" sz="2400" dirty="0" smtClean="0">
                <a:solidFill>
                  <a:srgbClr val="FFFF00"/>
                </a:solidFill>
              </a:rPr>
              <a:t>a[3];</a:t>
            </a:r>
            <a:endParaRPr lang="en-CA" sz="2400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CA" dirty="0" smtClean="0"/>
              <a:t>…but </a:t>
            </a:r>
            <a:r>
              <a:rPr lang="en-CA" i="1" dirty="0" smtClean="0"/>
              <a:t>usually</a:t>
            </a:r>
            <a:r>
              <a:rPr lang="en-CA" dirty="0" smtClean="0"/>
              <a:t> used as a group/list</a:t>
            </a:r>
          </a:p>
          <a:p>
            <a:pPr lvl="1">
              <a:defRPr/>
            </a:pPr>
            <a:r>
              <a:rPr lang="en-CA" dirty="0" smtClean="0"/>
              <a:t>do same thing to each element of the array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for (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= 0;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&lt; </a:t>
            </a:r>
            <a:r>
              <a:rPr lang="en-CA" sz="2400" dirty="0" err="1" smtClean="0">
                <a:solidFill>
                  <a:srgbClr val="FFFF00"/>
                </a:solidFill>
              </a:rPr>
              <a:t>someNumbers.length</a:t>
            </a:r>
            <a:r>
              <a:rPr lang="en-CA" sz="2400" dirty="0" smtClean="0">
                <a:solidFill>
                  <a:srgbClr val="FFFF00"/>
                </a:solidFill>
              </a:rPr>
              <a:t>; ++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someNumbers</a:t>
            </a:r>
            <a:r>
              <a:rPr lang="en-CA" sz="2400" dirty="0" smtClean="0">
                <a:solidFill>
                  <a:srgbClr val="FFFF00"/>
                </a:solidFill>
              </a:rPr>
              <a:t>[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] = </a:t>
            </a:r>
            <a:r>
              <a:rPr lang="en-CA" sz="2400" dirty="0" err="1" smtClean="0">
                <a:solidFill>
                  <a:srgbClr val="FFFF00"/>
                </a:solidFill>
              </a:rPr>
              <a:t>Math.sqrt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defRPr/>
            </a:pPr>
            <a:r>
              <a:rPr lang="en-CA" dirty="0" smtClean="0"/>
              <a:t>usually in a for loop </a:t>
            </a:r>
          </a:p>
          <a:p>
            <a:pPr lvl="2">
              <a:defRPr/>
            </a:pPr>
            <a:r>
              <a:rPr lang="en-CA" dirty="0" smtClean="0"/>
              <a:t>usually from 0 to </a:t>
            </a:r>
            <a:r>
              <a:rPr lang="en-CA" i="1" dirty="0" smtClean="0"/>
              <a:t>less than </a:t>
            </a:r>
            <a:r>
              <a:rPr lang="en-CA" dirty="0" smtClean="0"/>
              <a:t>the length of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Should Already Know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Conditionals and </a:t>
            </a:r>
            <a:r>
              <a:rPr lang="en-CA" dirty="0" err="1" smtClean="0"/>
              <a:t>boolean</a:t>
            </a:r>
            <a:r>
              <a:rPr lang="en-CA" dirty="0" smtClean="0"/>
              <a:t> expressions</a:t>
            </a:r>
          </a:p>
          <a:p>
            <a:pPr lvl="1"/>
            <a:r>
              <a:rPr lang="en-CA" dirty="0" smtClean="0"/>
              <a:t>maybe do:  the if control</a:t>
            </a:r>
          </a:p>
          <a:p>
            <a:pPr lvl="1"/>
            <a:r>
              <a:rPr lang="en-CA" dirty="0" smtClean="0"/>
              <a:t>comparisons: ==, !=, &lt;, &lt;=, &gt;, &gt;=</a:t>
            </a:r>
          </a:p>
          <a:p>
            <a:pPr lvl="1"/>
            <a:r>
              <a:rPr lang="en-CA" dirty="0" smtClean="0"/>
              <a:t>logical operators: !, &amp;&amp;, ||</a:t>
            </a:r>
          </a:p>
          <a:p>
            <a:pPr lvl="1"/>
            <a:r>
              <a:rPr lang="en-CA" i="1" dirty="0" smtClean="0"/>
              <a:t>exactly</a:t>
            </a:r>
            <a:r>
              <a:rPr lang="en-CA" dirty="0" smtClean="0"/>
              <a:t> one of two: if-else</a:t>
            </a:r>
          </a:p>
          <a:p>
            <a:pPr lvl="1"/>
            <a:r>
              <a:rPr lang="en-CA" i="1" dirty="0" smtClean="0"/>
              <a:t>exactly</a:t>
            </a:r>
            <a:r>
              <a:rPr lang="en-CA" dirty="0" smtClean="0"/>
              <a:t> (or </a:t>
            </a:r>
            <a:r>
              <a:rPr lang="en-CA" i="1" dirty="0" smtClean="0"/>
              <a:t>at most</a:t>
            </a:r>
            <a:r>
              <a:rPr lang="en-CA" dirty="0" smtClean="0"/>
              <a:t>) one of many: if-else-if</a:t>
            </a:r>
          </a:p>
          <a:p>
            <a:r>
              <a:rPr lang="en-CA" dirty="0" smtClean="0"/>
              <a:t>String methods that return </a:t>
            </a:r>
            <a:r>
              <a:rPr lang="en-CA" dirty="0" err="1" smtClean="0"/>
              <a:t>boolean</a:t>
            </a:r>
            <a:r>
              <a:rPr lang="en-CA" dirty="0" smtClean="0"/>
              <a:t> values</a:t>
            </a:r>
          </a:p>
          <a:p>
            <a:pPr lvl="1"/>
            <a:r>
              <a:rPr lang="en-CA" dirty="0" smtClean="0"/>
              <a:t>equals, </a:t>
            </a:r>
            <a:r>
              <a:rPr lang="en-CA" dirty="0" err="1" smtClean="0"/>
              <a:t>equalsIgnoreCase</a:t>
            </a:r>
            <a:r>
              <a:rPr lang="en-CA" dirty="0" smtClean="0"/>
              <a:t>, </a:t>
            </a:r>
            <a:r>
              <a:rPr lang="en-CA" dirty="0" err="1" smtClean="0"/>
              <a:t>startsWith</a:t>
            </a:r>
            <a:r>
              <a:rPr lang="en-CA" dirty="0" smtClean="0"/>
              <a:t>, 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Array Loop Upper Bounds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Every array knows how long it is</a:t>
            </a:r>
          </a:p>
          <a:p>
            <a:pPr lvl="1">
              <a:defRPr/>
            </a:pPr>
            <a:r>
              <a:rPr lang="en-CA" dirty="0" smtClean="0"/>
              <a:t>use its “dot-length property”</a:t>
            </a:r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someNumbers.length</a:t>
            </a:r>
            <a:r>
              <a:rPr lang="en-CA" dirty="0" smtClean="0"/>
              <a:t>, </a:t>
            </a:r>
            <a:r>
              <a:rPr lang="en-CA" dirty="0" err="1" smtClean="0">
                <a:solidFill>
                  <a:srgbClr val="FFFF00"/>
                </a:solidFill>
              </a:rPr>
              <a:t>someWords.length</a:t>
            </a:r>
            <a:r>
              <a:rPr lang="en-CA" dirty="0" smtClean="0"/>
              <a:t>, …</a:t>
            </a:r>
          </a:p>
          <a:p>
            <a:pPr>
              <a:defRPr/>
            </a:pPr>
            <a:r>
              <a:rPr lang="en-CA" i="1" dirty="0" smtClean="0"/>
              <a:t>Or</a:t>
            </a:r>
            <a:r>
              <a:rPr lang="en-CA" dirty="0" smtClean="0"/>
              <a:t> if you have a variable for its length…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double[] grades = new double[</a:t>
            </a:r>
            <a:r>
              <a:rPr lang="en-CA" sz="2400" dirty="0" err="1" smtClean="0">
                <a:solidFill>
                  <a:srgbClr val="FFFF00"/>
                </a:solidFill>
              </a:rPr>
              <a:t>numStu</a:t>
            </a:r>
            <a:r>
              <a:rPr lang="en-CA" sz="2400" dirty="0" smtClean="0">
                <a:solidFill>
                  <a:srgbClr val="FFFF00"/>
                </a:solidFill>
              </a:rPr>
              <a:t>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for (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= 0;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&lt; </a:t>
            </a:r>
            <a:r>
              <a:rPr lang="en-CA" sz="2400" dirty="0" err="1" smtClean="0">
                <a:solidFill>
                  <a:srgbClr val="FFFF00"/>
                </a:solidFill>
              </a:rPr>
              <a:t>numStu</a:t>
            </a:r>
            <a:r>
              <a:rPr lang="en-CA" sz="2400" dirty="0" smtClean="0">
                <a:solidFill>
                  <a:srgbClr val="FFFF00"/>
                </a:solidFill>
              </a:rPr>
              <a:t>; ++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) { … }</a:t>
            </a:r>
          </a:p>
          <a:p>
            <a:pPr>
              <a:defRPr/>
            </a:pPr>
            <a:r>
              <a:rPr lang="en-CA" b="1" i="1" dirty="0" smtClean="0"/>
              <a:t>Do not </a:t>
            </a:r>
            <a:r>
              <a:rPr lang="en-CA" dirty="0" smtClean="0"/>
              <a:t>use a “magic number”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double[] grades = new double[</a:t>
            </a:r>
            <a:r>
              <a:rPr lang="en-CA" sz="2400" dirty="0" smtClean="0">
                <a:solidFill>
                  <a:schemeClr val="tx1">
                    <a:lumMod val="85000"/>
                  </a:schemeClr>
                </a:solidFill>
              </a:rPr>
              <a:t>100</a:t>
            </a:r>
            <a:r>
              <a:rPr lang="en-CA" sz="2400" dirty="0" smtClean="0">
                <a:solidFill>
                  <a:srgbClr val="FFFF00"/>
                </a:solidFill>
              </a:rPr>
              <a:t>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for (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= 0;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&lt; </a:t>
            </a:r>
            <a:r>
              <a:rPr lang="en-CA" sz="2400" dirty="0" smtClean="0">
                <a:solidFill>
                  <a:schemeClr val="tx1">
                    <a:lumMod val="85000"/>
                  </a:schemeClr>
                </a:solidFill>
              </a:rPr>
              <a:t>100</a:t>
            </a:r>
            <a:r>
              <a:rPr lang="en-CA" sz="2400" dirty="0" smtClean="0">
                <a:solidFill>
                  <a:srgbClr val="FFFF00"/>
                </a:solidFill>
              </a:rPr>
              <a:t>; ++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) { … }</a:t>
            </a:r>
            <a:endParaRPr lang="en-CA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9129" y="6105351"/>
            <a:ext cx="38893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2000" i="1" dirty="0">
                <a:solidFill>
                  <a:schemeClr val="accent5"/>
                </a:solidFill>
                <a:latin typeface="Times New Roman" charset="0"/>
              </a:rPr>
              <a:t>It’s </a:t>
            </a:r>
            <a:r>
              <a:rPr lang="en-CA" sz="2000" b="1" i="1" dirty="0">
                <a:solidFill>
                  <a:schemeClr val="accent5"/>
                </a:solidFill>
                <a:latin typeface="Times New Roman" charset="0"/>
              </a:rPr>
              <a:t>error-prone</a:t>
            </a:r>
          </a:p>
          <a:p>
            <a:pPr algn="ctr">
              <a:defRPr/>
            </a:pPr>
            <a:r>
              <a:rPr lang="en-CA" sz="2000" i="1" dirty="0">
                <a:solidFill>
                  <a:schemeClr val="accent5"/>
                </a:solidFill>
                <a:latin typeface="Times New Roman" charset="0"/>
              </a:rPr>
              <a:t>(tends to add bugs to your program)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Use Arrays…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To remember lots of values</a:t>
            </a:r>
          </a:p>
          <a:p>
            <a:pPr lvl="1">
              <a:defRPr/>
            </a:pPr>
            <a:r>
              <a:rPr lang="en-CA" dirty="0" smtClean="0"/>
              <a:t>read &amp; print 3 numbers in reverse is easy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a1, a2, a3;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a1 = </a:t>
            </a:r>
            <a:r>
              <a:rPr lang="en-CA" sz="2400" dirty="0" err="1" smtClean="0">
                <a:solidFill>
                  <a:srgbClr val="FFFF00"/>
                </a:solidFill>
              </a:rPr>
              <a:t>kbd.nextInt</a:t>
            </a:r>
            <a:r>
              <a:rPr lang="en-CA" sz="2400" dirty="0" smtClean="0">
                <a:solidFill>
                  <a:srgbClr val="FFFF00"/>
                </a:solidFill>
              </a:rPr>
              <a:t>(); a2 = </a:t>
            </a:r>
            <a:r>
              <a:rPr lang="en-CA" sz="2400" dirty="0" err="1" smtClean="0">
                <a:solidFill>
                  <a:srgbClr val="FFFF00"/>
                </a:solidFill>
              </a:rPr>
              <a:t>kbd.nextInt</a:t>
            </a:r>
            <a:r>
              <a:rPr lang="en-CA" sz="2400" dirty="0" smtClean="0">
                <a:solidFill>
                  <a:srgbClr val="FFFF00"/>
                </a:solidFill>
              </a:rPr>
              <a:t>(); a3 = </a:t>
            </a:r>
            <a:r>
              <a:rPr lang="en-CA" sz="2400" dirty="0" err="1" smtClean="0">
                <a:solidFill>
                  <a:srgbClr val="FFFF00"/>
                </a:solidFill>
              </a:rPr>
              <a:t>kbd.nextInt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(a3 + “ ” + a2 + “ ” + a1);</a:t>
            </a:r>
          </a:p>
          <a:p>
            <a:pPr lvl="1">
              <a:defRPr/>
            </a:pPr>
            <a:r>
              <a:rPr lang="en-CA" dirty="0" smtClean="0"/>
              <a:t>but read and print 300 numbers in reverse?!?!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[] a = new 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[300];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for (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= 0;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&lt; </a:t>
            </a:r>
            <a:r>
              <a:rPr lang="en-CA" sz="2400" dirty="0" err="1" smtClean="0">
                <a:solidFill>
                  <a:srgbClr val="FFFF00"/>
                </a:solidFill>
              </a:rPr>
              <a:t>a.length</a:t>
            </a:r>
            <a:r>
              <a:rPr lang="en-CA" sz="2400" dirty="0" smtClean="0">
                <a:solidFill>
                  <a:srgbClr val="FFFF00"/>
                </a:solidFill>
              </a:rPr>
              <a:t>;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++) { a[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] = </a:t>
            </a:r>
            <a:r>
              <a:rPr lang="en-CA" sz="2400" dirty="0" err="1" smtClean="0">
                <a:solidFill>
                  <a:srgbClr val="FFFF00"/>
                </a:solidFill>
              </a:rPr>
              <a:t>kbd.nextInt</a:t>
            </a:r>
            <a:r>
              <a:rPr lang="en-CA" sz="2400" dirty="0" smtClean="0">
                <a:solidFill>
                  <a:srgbClr val="FFFF00"/>
                </a:solidFill>
              </a:rPr>
              <a:t>(); 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for (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 err="1" smtClean="0">
                <a:solidFill>
                  <a:srgbClr val="FFFF00"/>
                </a:solidFill>
              </a:rPr>
              <a:t>a.length</a:t>
            </a:r>
            <a:r>
              <a:rPr lang="en-CA" sz="2400" dirty="0" smtClean="0">
                <a:solidFill>
                  <a:srgbClr val="FFFF00"/>
                </a:solidFill>
              </a:rPr>
              <a:t> – 1;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&gt;= 0;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--) { </a:t>
            </a:r>
            <a:r>
              <a:rPr lang="en-CA" sz="2400" i="1" dirty="0" smtClean="0">
                <a:solidFill>
                  <a:srgbClr val="00B0F0"/>
                </a:solidFill>
              </a:rPr>
              <a:t>Sop</a:t>
            </a:r>
            <a:r>
              <a:rPr lang="en-CA" sz="2400" dirty="0" smtClean="0">
                <a:solidFill>
                  <a:srgbClr val="FFFF00"/>
                </a:solidFill>
              </a:rPr>
              <a:t>(a[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] + “ ”); }</a:t>
            </a:r>
          </a:p>
          <a:p>
            <a:pPr lvl="2">
              <a:defRPr/>
            </a:pPr>
            <a:r>
              <a:rPr lang="en-CA" dirty="0" smtClean="0"/>
              <a:t>well that was pretty easy, too!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Remember Values for Later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// read and sum the numbers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double[] temps = new double[7];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double sum = 0.0;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i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S.o.p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(“Enter ” +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temps.length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+ “ daily highs.”);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&lt; NUM_ITEMS;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temps[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kbd.nextDouble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20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// read the #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sum += num[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];</a:t>
            </a:r>
            <a:r>
              <a:rPr lang="en-US" sz="20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000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// add it to sum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kbd.nextLine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();	        </a:t>
            </a:r>
            <a:r>
              <a:rPr lang="en-US" sz="2000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// tidy up input stream</a:t>
            </a:r>
            <a:endParaRPr lang="en-US" sz="200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// calculate the average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sum /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temps.length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// print the difference from the average of each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temps.length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S.o.p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((num[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20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497638" y="6213475"/>
            <a:ext cx="2519362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/>
              <a:t>WeeklyTemps.java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Create a program fragment to read in six grades, then print them in a table and show the average:</a:t>
            </a:r>
          </a:p>
          <a:p>
            <a:pPr lvl="1">
              <a:defRPr/>
            </a:pPr>
            <a:endParaRPr lang="en-CA" dirty="0" smtClean="0"/>
          </a:p>
          <a:p>
            <a:pPr lvl="1">
              <a:defRPr/>
            </a:pPr>
            <a:endParaRPr lang="en-CA" dirty="0" smtClean="0"/>
          </a:p>
          <a:p>
            <a:pPr lvl="1">
              <a:defRPr/>
            </a:pPr>
            <a:endParaRPr lang="en-CA" dirty="0" smtClean="0"/>
          </a:p>
          <a:p>
            <a:pPr lvl="1">
              <a:defRPr/>
            </a:pPr>
            <a:r>
              <a:rPr lang="en-CA" dirty="0" smtClean="0"/>
              <a:t>labels and grades separated by tabs</a:t>
            </a:r>
          </a:p>
          <a:p>
            <a:pPr lvl="1">
              <a:defRPr/>
            </a:pPr>
            <a:r>
              <a:rPr lang="en-CA" dirty="0" smtClean="0"/>
              <a:t>lines end </a:t>
            </a:r>
            <a:r>
              <a:rPr lang="en-CA" i="1" dirty="0" smtClean="0"/>
              <a:t>after</a:t>
            </a:r>
            <a:r>
              <a:rPr lang="en-CA" dirty="0" smtClean="0"/>
              <a:t> the labels/numbers are printed</a:t>
            </a:r>
          </a:p>
          <a:p>
            <a:pPr lvl="2">
              <a:defRPr/>
            </a:pPr>
            <a:r>
              <a:rPr lang="en-CA" dirty="0" smtClean="0"/>
              <a:t>so where does the </a:t>
            </a:r>
            <a:r>
              <a:rPr lang="en-CA" dirty="0" err="1" smtClean="0"/>
              <a:t>System.out.println</a:t>
            </a:r>
            <a:r>
              <a:rPr lang="en-CA" dirty="0" smtClean="0"/>
              <a:t>() go?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116013" y="3573463"/>
            <a:ext cx="7272337" cy="136842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CA" sz="2000">
                <a:latin typeface="Courier New" pitchFamily="49" charset="0"/>
                <a:cs typeface="Courier New" pitchFamily="49" charset="0"/>
              </a:rPr>
              <a:t>A1      A2      A3      A4      A5      A6</a:t>
            </a:r>
          </a:p>
          <a:p>
            <a:r>
              <a:rPr lang="en-CA" sz="2000">
                <a:latin typeface="Courier New" pitchFamily="49" charset="0"/>
                <a:cs typeface="Courier New" pitchFamily="49" charset="0"/>
              </a:rPr>
              <a:t>100     90      95      0       90      75</a:t>
            </a:r>
          </a:p>
          <a:p>
            <a:endParaRPr lang="en-CA" sz="2000">
              <a:latin typeface="Courier New" pitchFamily="49" charset="0"/>
              <a:cs typeface="Courier New" pitchFamily="49" charset="0"/>
            </a:endParaRPr>
          </a:p>
          <a:p>
            <a:r>
              <a:rPr lang="en-CA" sz="2000">
                <a:latin typeface="Courier New" pitchFamily="49" charset="0"/>
                <a:cs typeface="Courier New" pitchFamily="49" charset="0"/>
              </a:rPr>
              <a:t>Your average: 75.0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 Be Continued…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Chapters 5 and 6</a:t>
            </a:r>
          </a:p>
          <a:p>
            <a:pPr lvl="1">
              <a:defRPr/>
            </a:pPr>
            <a:r>
              <a:rPr lang="en-US" dirty="0" smtClean="0"/>
              <a:t>Methods</a:t>
            </a:r>
          </a:p>
          <a:p>
            <a:pPr lvl="1">
              <a:defRPr/>
            </a:pPr>
            <a:r>
              <a:rPr lang="en-US" dirty="0" smtClean="0"/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Should Already Know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Loops</a:t>
            </a:r>
          </a:p>
          <a:p>
            <a:pPr lvl="1"/>
            <a:r>
              <a:rPr lang="en-CA" dirty="0" smtClean="0"/>
              <a:t>definite loops: the for loop (count controlled)</a:t>
            </a:r>
          </a:p>
          <a:p>
            <a:pPr lvl="1"/>
            <a:r>
              <a:rPr lang="en-CA" dirty="0" smtClean="0"/>
              <a:t>indefinite loops: the while loop</a:t>
            </a:r>
          </a:p>
          <a:p>
            <a:pPr lvl="2"/>
            <a:r>
              <a:rPr lang="en-CA" dirty="0" smtClean="0"/>
              <a:t>sentinel control: Read-Test-Process-Read</a:t>
            </a:r>
          </a:p>
          <a:p>
            <a:pPr lvl="2"/>
            <a:r>
              <a:rPr lang="en-CA" dirty="0" smtClean="0"/>
              <a:t>general control: Initialize-Test-Process-Update</a:t>
            </a:r>
          </a:p>
          <a:p>
            <a:r>
              <a:rPr lang="en-CA" dirty="0" smtClean="0"/>
              <a:t>Arrays</a:t>
            </a:r>
          </a:p>
          <a:p>
            <a:pPr lvl="1"/>
            <a:r>
              <a:rPr lang="en-CA" dirty="0" smtClean="0"/>
              <a:t>declare, create, get length of</a:t>
            </a:r>
          </a:p>
          <a:p>
            <a:pPr lvl="1"/>
            <a:r>
              <a:rPr lang="en-CA" dirty="0" smtClean="0"/>
              <a:t>standard loop for visiting every element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Should Already Know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Methods (using)</a:t>
            </a:r>
          </a:p>
          <a:p>
            <a:pPr lvl="1"/>
            <a:r>
              <a:rPr lang="en-CA" dirty="0" smtClean="0"/>
              <a:t>parts of the method call</a:t>
            </a:r>
          </a:p>
          <a:p>
            <a:pPr lvl="2"/>
            <a:r>
              <a:rPr lang="en-CA" dirty="0" smtClean="0"/>
              <a:t>location/owner, method name, arguments</a:t>
            </a:r>
          </a:p>
          <a:p>
            <a:pPr lvl="1"/>
            <a:r>
              <a:rPr lang="en-CA" dirty="0" smtClean="0"/>
              <a:t>return value (including void)</a:t>
            </a:r>
          </a:p>
          <a:p>
            <a:pPr lvl="1"/>
            <a:r>
              <a:rPr lang="en-CA" dirty="0" smtClean="0"/>
              <a:t>Math methods: </a:t>
            </a:r>
            <a:r>
              <a:rPr lang="en-CA" dirty="0" err="1" smtClean="0"/>
              <a:t>pow</a:t>
            </a:r>
            <a:r>
              <a:rPr lang="en-CA" dirty="0" smtClean="0"/>
              <a:t>, </a:t>
            </a:r>
            <a:r>
              <a:rPr lang="en-CA" dirty="0" err="1" smtClean="0"/>
              <a:t>sqrt</a:t>
            </a:r>
            <a:r>
              <a:rPr lang="en-CA" dirty="0" smtClean="0"/>
              <a:t>, random, …</a:t>
            </a:r>
          </a:p>
          <a:p>
            <a:pPr lvl="1"/>
            <a:r>
              <a:rPr lang="en-CA" dirty="0" smtClean="0"/>
              <a:t>Arrays methods: </a:t>
            </a:r>
            <a:r>
              <a:rPr lang="en-CA" dirty="0" err="1" smtClean="0"/>
              <a:t>toString</a:t>
            </a:r>
            <a:r>
              <a:rPr lang="en-CA" dirty="0" smtClean="0"/>
              <a:t>, sort</a:t>
            </a:r>
          </a:p>
          <a:p>
            <a:pPr lvl="1"/>
            <a:r>
              <a:rPr lang="en-CA" dirty="0" smtClean="0"/>
              <a:t>String methods: </a:t>
            </a:r>
            <a:r>
              <a:rPr lang="en-CA" dirty="0" err="1" smtClean="0"/>
              <a:t>toUpper</a:t>
            </a:r>
            <a:r>
              <a:rPr lang="en-CA" dirty="0" smtClean="0"/>
              <a:t>, </a:t>
            </a:r>
            <a:r>
              <a:rPr lang="en-CA" dirty="0" err="1" smtClean="0"/>
              <a:t>toLower</a:t>
            </a:r>
            <a:r>
              <a:rPr lang="en-CA" dirty="0" smtClean="0"/>
              <a:t>, length, 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Should Already Know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Methods (creating)</a:t>
            </a:r>
          </a:p>
          <a:p>
            <a:pPr lvl="1"/>
            <a:r>
              <a:rPr lang="en-CA" dirty="0" smtClean="0"/>
              <a:t>why we create methods</a:t>
            </a:r>
          </a:p>
          <a:p>
            <a:pPr lvl="2"/>
            <a:r>
              <a:rPr lang="en-CA" dirty="0" smtClean="0"/>
              <a:t>reuse, hiding, abstraction</a:t>
            </a:r>
          </a:p>
          <a:p>
            <a:pPr lvl="2"/>
            <a:r>
              <a:rPr lang="en-CA" dirty="0" smtClean="0"/>
              <a:t>the method’s task/purpose/job</a:t>
            </a:r>
          </a:p>
          <a:p>
            <a:pPr lvl="1"/>
            <a:r>
              <a:rPr lang="en-CA" dirty="0" smtClean="0"/>
              <a:t>creating a class of related static methods</a:t>
            </a:r>
          </a:p>
          <a:p>
            <a:pPr lvl="1"/>
            <a:r>
              <a:rPr lang="en-CA" dirty="0" smtClean="0"/>
              <a:t>parts of the method declaration</a:t>
            </a:r>
          </a:p>
          <a:p>
            <a:pPr lvl="2"/>
            <a:r>
              <a:rPr lang="en-CA" dirty="0" smtClean="0"/>
              <a:t>public static, return type, name, parameters</a:t>
            </a:r>
          </a:p>
          <a:p>
            <a:pPr lvl="2"/>
            <a:r>
              <a:rPr lang="en-CA" dirty="0" smtClean="0"/>
              <a:t>body (including return command)</a:t>
            </a:r>
          </a:p>
          <a:p>
            <a:pPr lvl="1"/>
            <a:r>
              <a:rPr lang="en-CA" dirty="0" smtClean="0"/>
              <a:t>what a </a:t>
            </a:r>
            <a:r>
              <a:rPr lang="en-CA" i="1" dirty="0" smtClean="0"/>
              <a:t>stub</a:t>
            </a:r>
            <a:r>
              <a:rPr lang="en-CA" dirty="0" smtClean="0"/>
              <a:t> is and why we make them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Should Already Know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Types (using)</a:t>
            </a:r>
          </a:p>
          <a:p>
            <a:pPr lvl="1"/>
            <a:r>
              <a:rPr lang="en-CA" dirty="0" smtClean="0"/>
              <a:t>class data types: String, Scanner, …</a:t>
            </a:r>
          </a:p>
          <a:p>
            <a:pPr lvl="1"/>
            <a:r>
              <a:rPr lang="en-CA" dirty="0" smtClean="0"/>
              <a:t>variables, objects, and reference:</a:t>
            </a:r>
          </a:p>
          <a:p>
            <a:pPr lvl="2"/>
            <a:r>
              <a:rPr lang="en-CA" dirty="0" smtClean="0"/>
              <a:t>String </a:t>
            </a:r>
            <a:r>
              <a:rPr lang="en-CA" dirty="0" err="1" smtClean="0"/>
              <a:t>myName</a:t>
            </a:r>
            <a:r>
              <a:rPr lang="en-CA" dirty="0" smtClean="0"/>
              <a:t> = “Mark”;</a:t>
            </a:r>
          </a:p>
          <a:p>
            <a:pPr lvl="2"/>
            <a:r>
              <a:rPr lang="en-CA" dirty="0" smtClean="0"/>
              <a:t>Scanner </a:t>
            </a:r>
            <a:r>
              <a:rPr lang="en-CA" dirty="0" err="1" smtClean="0"/>
              <a:t>kbd</a:t>
            </a:r>
            <a:r>
              <a:rPr lang="en-CA" dirty="0" smtClean="0"/>
              <a:t> = new Scanner(</a:t>
            </a:r>
            <a:r>
              <a:rPr lang="en-CA" dirty="0" err="1" smtClean="0"/>
              <a:t>System.in</a:t>
            </a:r>
            <a:r>
              <a:rPr lang="en-CA" dirty="0" smtClean="0"/>
              <a:t>);</a:t>
            </a:r>
          </a:p>
          <a:p>
            <a:pPr lvl="1"/>
            <a:r>
              <a:rPr lang="en-CA" dirty="0" smtClean="0"/>
              <a:t>asking objects questions</a:t>
            </a:r>
          </a:p>
          <a:p>
            <a:pPr lvl="2"/>
            <a:r>
              <a:rPr lang="en-CA" dirty="0" smtClean="0"/>
              <a:t>getting information about them: getters</a:t>
            </a:r>
          </a:p>
          <a:p>
            <a:pPr lvl="2"/>
            <a:r>
              <a:rPr lang="en-CA" dirty="0" smtClean="0"/>
              <a:t>changing their information: setters</a:t>
            </a:r>
          </a:p>
          <a:p>
            <a:pPr lvl="2"/>
            <a:r>
              <a:rPr lang="en-CA" dirty="0" smtClean="0"/>
              <a:t>getting them to do things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Should Already Know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Types (creating)</a:t>
            </a:r>
          </a:p>
          <a:p>
            <a:pPr lvl="1"/>
            <a:r>
              <a:rPr lang="en-CA" dirty="0" smtClean="0"/>
              <a:t>why we create data types: representation</a:t>
            </a:r>
          </a:p>
          <a:p>
            <a:pPr lvl="1"/>
            <a:r>
              <a:rPr lang="en-CA" dirty="0" smtClean="0"/>
              <a:t>creating a class for a data type</a:t>
            </a:r>
          </a:p>
          <a:p>
            <a:pPr lvl="1"/>
            <a:r>
              <a:rPr lang="en-CA" dirty="0" smtClean="0"/>
              <a:t>parts of the data type</a:t>
            </a:r>
          </a:p>
          <a:p>
            <a:pPr lvl="2"/>
            <a:r>
              <a:rPr lang="en-CA" dirty="0" smtClean="0"/>
              <a:t>instance variables (private) and constants (final)</a:t>
            </a:r>
          </a:p>
          <a:p>
            <a:pPr lvl="2"/>
            <a:r>
              <a:rPr lang="en-CA" dirty="0" smtClean="0"/>
              <a:t>constructors:  assigning values, this(…)</a:t>
            </a:r>
          </a:p>
          <a:p>
            <a:pPr lvl="2"/>
            <a:r>
              <a:rPr lang="en-CA" dirty="0" smtClean="0"/>
              <a:t>creating getter and setter methods: this.___</a:t>
            </a:r>
          </a:p>
          <a:p>
            <a:pPr lvl="1"/>
            <a:r>
              <a:rPr lang="en-CA" dirty="0" smtClean="0"/>
              <a:t>static variables, constants, and methods</a:t>
            </a:r>
          </a:p>
          <a:p>
            <a:pPr lvl="2"/>
            <a:r>
              <a:rPr lang="en-CA" dirty="0" smtClean="0"/>
              <a:t>why, when, and how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b Recursion">
  <a:themeElements>
    <a:clrScheme name="">
      <a:dk1>
        <a:srgbClr val="000000"/>
      </a:dk1>
      <a:lt1>
        <a:srgbClr val="FFFFFF"/>
      </a:lt1>
      <a:dk2>
        <a:srgbClr val="CF0E30"/>
      </a:dk2>
      <a:lt2>
        <a:srgbClr val="FFFFFF"/>
      </a:lt2>
      <a:accent1>
        <a:srgbClr val="114FFB"/>
      </a:accent1>
      <a:accent2>
        <a:srgbClr val="FC0128"/>
      </a:accent2>
      <a:accent3>
        <a:srgbClr val="E4AAAD"/>
      </a:accent3>
      <a:accent4>
        <a:srgbClr val="DADADA"/>
      </a:accent4>
      <a:accent5>
        <a:srgbClr val="AAB2FD"/>
      </a:accent5>
      <a:accent6>
        <a:srgbClr val="E40123"/>
      </a:accent6>
      <a:hlink>
        <a:srgbClr val="00DFCA"/>
      </a:hlink>
      <a:folHlink>
        <a:srgbClr val="F76681"/>
      </a:folHlink>
    </a:clrScheme>
    <a:fontScheme name="01b Recurs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1b Recurs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b Recurs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2016-00-Review_1-4+7</Template>
  <TotalTime>1102</TotalTime>
  <Words>2381</Words>
  <Application>Microsoft Office PowerPoint</Application>
  <PresentationFormat>On-screen Show (4:3)</PresentationFormat>
  <Paragraphs>531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01b Recursion</vt:lpstr>
      <vt:lpstr>Review of CSCI 1226</vt:lpstr>
      <vt:lpstr>What You Should Already Know</vt:lpstr>
      <vt:lpstr>What You Should Already Know</vt:lpstr>
      <vt:lpstr>What You Should Already Know</vt:lpstr>
      <vt:lpstr>What You Should Already Know</vt:lpstr>
      <vt:lpstr>What You Should Already Know</vt:lpstr>
      <vt:lpstr>What You Should Already Know</vt:lpstr>
      <vt:lpstr>What You Should Already Know</vt:lpstr>
      <vt:lpstr>What You Should Already Know</vt:lpstr>
      <vt:lpstr>Review Outline</vt:lpstr>
      <vt:lpstr>Purpose of a Conditional</vt:lpstr>
      <vt:lpstr>Do or Do Not(*)</vt:lpstr>
      <vt:lpstr>Do or Do Not</vt:lpstr>
      <vt:lpstr>Cascading If Statements</vt:lpstr>
      <vt:lpstr>Using Conditionals</vt:lpstr>
      <vt:lpstr>Building a Selection Structure</vt:lpstr>
      <vt:lpstr>Building a Selection Structure</vt:lpstr>
      <vt:lpstr>Building a Selection Structure</vt:lpstr>
      <vt:lpstr>Building a Selection Structure</vt:lpstr>
      <vt:lpstr>Building a Selection Structure</vt:lpstr>
      <vt:lpstr>Building a Selection Structure</vt:lpstr>
      <vt:lpstr>Building a Selection Structure</vt:lpstr>
      <vt:lpstr>Boolean Expressions</vt:lpstr>
      <vt:lpstr>Combined Comparisons</vt:lpstr>
      <vt:lpstr>Combined Comparisons</vt:lpstr>
      <vt:lpstr>Exercise</vt:lpstr>
      <vt:lpstr>Purpose of a Loop</vt:lpstr>
      <vt:lpstr>How Many Times?</vt:lpstr>
      <vt:lpstr>Before, During, and After</vt:lpstr>
      <vt:lpstr>Before, During &amp; After</vt:lpstr>
      <vt:lpstr>Before, During, and After</vt:lpstr>
      <vt:lpstr>Before, During &amp; After</vt:lpstr>
      <vt:lpstr>“Sentinel” Loops</vt:lpstr>
      <vt:lpstr>“Sentinel” Loop</vt:lpstr>
      <vt:lpstr>Exercise</vt:lpstr>
      <vt:lpstr>Arrays</vt:lpstr>
      <vt:lpstr>Arrays</vt:lpstr>
      <vt:lpstr>Arrays</vt:lpstr>
      <vt:lpstr>Array Loops</vt:lpstr>
      <vt:lpstr>Array Loop Upper Bounds</vt:lpstr>
      <vt:lpstr>Use Arrays…</vt:lpstr>
      <vt:lpstr>Remember Values for Later Use</vt:lpstr>
      <vt:lpstr>Exercise</vt:lpstr>
      <vt:lpstr>To Be Continued…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CSCI 1226</dc:title>
  <dc:creator>Mark Young</dc:creator>
  <cp:lastModifiedBy>Mark Young</cp:lastModifiedBy>
  <cp:revision>5</cp:revision>
  <dcterms:created xsi:type="dcterms:W3CDTF">2016-01-04T18:51:22Z</dcterms:created>
  <dcterms:modified xsi:type="dcterms:W3CDTF">2016-01-05T13:14:19Z</dcterms:modified>
</cp:coreProperties>
</file>