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0"/>
  </p:notesMasterIdLst>
  <p:sldIdLst>
    <p:sldId id="256" r:id="rId2"/>
    <p:sldId id="639" r:id="rId3"/>
    <p:sldId id="640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586" r:id="rId14"/>
    <p:sldId id="587" r:id="rId15"/>
    <p:sldId id="588" r:id="rId16"/>
    <p:sldId id="596" r:id="rId17"/>
    <p:sldId id="594" r:id="rId18"/>
    <p:sldId id="595" r:id="rId19"/>
    <p:sldId id="593" r:id="rId20"/>
    <p:sldId id="589" r:id="rId21"/>
    <p:sldId id="590" r:id="rId22"/>
    <p:sldId id="591" r:id="rId23"/>
    <p:sldId id="583" r:id="rId24"/>
    <p:sldId id="597" r:id="rId25"/>
    <p:sldId id="598" r:id="rId26"/>
    <p:sldId id="627" r:id="rId27"/>
    <p:sldId id="599" r:id="rId28"/>
    <p:sldId id="600" r:id="rId29"/>
    <p:sldId id="601" r:id="rId30"/>
    <p:sldId id="650" r:id="rId31"/>
    <p:sldId id="653" r:id="rId32"/>
    <p:sldId id="654" r:id="rId33"/>
    <p:sldId id="655" r:id="rId34"/>
    <p:sldId id="656" r:id="rId35"/>
    <p:sldId id="657" r:id="rId36"/>
    <p:sldId id="658" r:id="rId37"/>
    <p:sldId id="685" r:id="rId38"/>
    <p:sldId id="660" r:id="rId39"/>
    <p:sldId id="663" r:id="rId40"/>
    <p:sldId id="664" r:id="rId41"/>
    <p:sldId id="686" r:id="rId42"/>
    <p:sldId id="687" r:id="rId43"/>
    <p:sldId id="688" r:id="rId44"/>
    <p:sldId id="690" r:id="rId45"/>
    <p:sldId id="689" r:id="rId46"/>
    <p:sldId id="691" r:id="rId47"/>
    <p:sldId id="668" r:id="rId48"/>
    <p:sldId id="669" r:id="rId49"/>
    <p:sldId id="670" r:id="rId50"/>
    <p:sldId id="671" r:id="rId51"/>
    <p:sldId id="672" r:id="rId52"/>
    <p:sldId id="679" r:id="rId53"/>
    <p:sldId id="680" r:id="rId54"/>
    <p:sldId id="681" r:id="rId55"/>
    <p:sldId id="682" r:id="rId56"/>
    <p:sldId id="683" r:id="rId57"/>
    <p:sldId id="684" r:id="rId58"/>
    <p:sldId id="287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FF7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89" d="100"/>
          <a:sy n="89" d="100"/>
        </p:scale>
        <p:origin x="-3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0EB8614-D6DA-4B6E-AC02-DC6E384C0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BF13C-7371-49C5-AC9F-BF6D6357CB1B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CA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E7CDB53-3CB9-4BB3-8B11-A934EE508971}" type="slidenum">
              <a:rPr lang="en-CA" smtClean="0"/>
              <a:pPr/>
              <a:t>12</a:t>
            </a:fld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869E6-FBED-4FAE-A90E-776E1FFB14EF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34229-565B-4848-AB55-599857E693FE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626B1-2675-4B7C-9750-46080286DE02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626B1-2675-4B7C-9750-46080286DE02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E0C7D1E8-DCD2-47B3-B757-9199574103CD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B4567B-583C-4468-B97E-E9ACC23A40CE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76204-DEBA-46FE-BC3D-5B958BC3A5F0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C7DA9-3334-4D55-8971-C298ABFA9075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54DFDB-2D21-4B4F-9562-AE71C8FDCD99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B8614-D6DA-4B6E-AC02-DC6E384C0D9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>
              <a:latin typeface="Times New Roman" pitchFamily="18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2F102-3382-4D3F-9AAA-5295A7D768CA}" type="slidenum">
              <a:rPr lang="en-US" smtClean="0">
                <a:latin typeface="Times New Roman" pitchFamily="18" charset="0"/>
              </a:rPr>
              <a:pPr/>
              <a:t>58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385888"/>
            <a:ext cx="8364538" cy="290512"/>
            <a:chOff x="0" y="873"/>
            <a:chExt cx="5269" cy="183"/>
          </a:xfrm>
        </p:grpSpPr>
        <p:grpSp>
          <p:nvGrpSpPr>
            <p:cNvPr id="1029" name="Group 3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3076" name="Rectangle 4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77" name="Rectangle 5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</p:grp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7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</p:grpSp>
        <p:grpSp>
          <p:nvGrpSpPr>
            <p:cNvPr id="1031" name="Group 9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89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</p:grpSp>
        <p:grpSp>
          <p:nvGrpSpPr>
            <p:cNvPr id="1032" name="Group 12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</p:grpSp>
        <p:grpSp>
          <p:nvGrpSpPr>
            <p:cNvPr id="1033" name="Group 17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0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Times New Roman" charset="0"/>
                </a:endParaRPr>
              </a:p>
            </p:txBody>
          </p:sp>
        </p:grpSp>
      </p:grpSp>
      <p:sp>
        <p:nvSpPr>
          <p:cNvPr id="3092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171450"/>
            <a:ext cx="775335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s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Review of CSCI 1226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of </a:t>
            </a:r>
            <a:br>
              <a:rPr lang="en-US" dirty="0" smtClean="0"/>
            </a:br>
            <a:r>
              <a:rPr lang="en-US" dirty="0" smtClean="0"/>
              <a:t>What You Should Already Know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Return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Some methods </a:t>
            </a:r>
            <a:r>
              <a:rPr lang="en-CA" i="1" dirty="0" smtClean="0"/>
              <a:t>return</a:t>
            </a:r>
            <a:r>
              <a:rPr lang="en-CA" dirty="0" smtClean="0"/>
              <a:t> </a:t>
            </a:r>
            <a:r>
              <a:rPr lang="en-CA" i="1" dirty="0" smtClean="0"/>
              <a:t>values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Math.sqrt</a:t>
            </a:r>
            <a:r>
              <a:rPr lang="en-CA" dirty="0" smtClean="0">
                <a:solidFill>
                  <a:srgbClr val="FFFF00"/>
                </a:solidFill>
              </a:rPr>
              <a:t>(x)</a:t>
            </a:r>
            <a:r>
              <a:rPr lang="en-CA" dirty="0" smtClean="0"/>
              <a:t> returns the square root of x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kbd.nextInt</a:t>
            </a:r>
            <a:r>
              <a:rPr lang="en-CA" dirty="0" smtClean="0">
                <a:solidFill>
                  <a:srgbClr val="FFFF00"/>
                </a:solidFill>
              </a:rPr>
              <a:t>() </a:t>
            </a:r>
            <a:r>
              <a:rPr lang="en-CA" dirty="0" smtClean="0"/>
              <a:t>returns the next (</a:t>
            </a:r>
            <a:r>
              <a:rPr lang="en-CA" dirty="0" err="1" smtClean="0"/>
              <a:t>int</a:t>
            </a:r>
            <a:r>
              <a:rPr lang="en-CA" dirty="0"/>
              <a:t>) value 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These (</a:t>
            </a:r>
            <a:r>
              <a:rPr lang="en-CA" i="1" dirty="0" smtClean="0"/>
              <a:t>usually</a:t>
            </a:r>
            <a:r>
              <a:rPr lang="en-CA" dirty="0" smtClean="0"/>
              <a:t>) used as </a:t>
            </a:r>
            <a:r>
              <a:rPr lang="en-CA" i="1" dirty="0" smtClean="0"/>
              <a:t>part</a:t>
            </a:r>
            <a:r>
              <a:rPr lang="en-CA" dirty="0" smtClean="0"/>
              <a:t> of a command</a:t>
            </a:r>
          </a:p>
          <a:p>
            <a:pPr marL="457200" lvl="1" indent="0"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n = </a:t>
            </a:r>
            <a:r>
              <a:rPr lang="en-CA" sz="2400" dirty="0" err="1" smtClean="0">
                <a:solidFill>
                  <a:srgbClr val="FFFF00"/>
                </a:solidFill>
              </a:rPr>
              <a:t>kbd.nextInt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marL="457200" lvl="1" indent="0"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double y = </a:t>
            </a:r>
            <a:r>
              <a:rPr lang="en-CA" sz="2400" dirty="0" err="1" smtClean="0">
                <a:solidFill>
                  <a:srgbClr val="FFFF00"/>
                </a:solidFill>
              </a:rPr>
              <a:t>Math.sqrt</a:t>
            </a:r>
            <a:r>
              <a:rPr lang="en-CA" sz="2400" dirty="0" smtClean="0">
                <a:solidFill>
                  <a:srgbClr val="FFFF00"/>
                </a:solidFill>
              </a:rPr>
              <a:t>(n);</a:t>
            </a:r>
          </a:p>
          <a:p>
            <a:pPr marL="457200" lvl="1" indent="0"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if (</a:t>
            </a:r>
            <a:r>
              <a:rPr lang="en-CA" sz="2400" dirty="0" err="1" smtClean="0">
                <a:solidFill>
                  <a:srgbClr val="FFFF00"/>
                </a:solidFill>
              </a:rPr>
              <a:t>resp.startsWith</a:t>
            </a:r>
            <a:r>
              <a:rPr lang="en-CA" sz="2400" dirty="0" smtClean="0">
                <a:solidFill>
                  <a:srgbClr val="FFFF00"/>
                </a:solidFill>
              </a:rPr>
              <a:t>(s)) {</a:t>
            </a:r>
          </a:p>
          <a:p>
            <a:pPr>
              <a:defRPr/>
            </a:pPr>
            <a:r>
              <a:rPr lang="en-CA" dirty="0" smtClean="0"/>
              <a:t>But may be used alone sometimes</a:t>
            </a:r>
          </a:p>
          <a:p>
            <a:pPr marL="457200" lvl="1" indent="0"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kbd.nextLine</a:t>
            </a:r>
            <a:r>
              <a:rPr lang="en-CA" sz="2400" dirty="0" smtClean="0">
                <a:solidFill>
                  <a:srgbClr val="FFFF00"/>
                </a:solidFill>
              </a:rPr>
              <a:t>();  </a:t>
            </a:r>
            <a:r>
              <a:rPr lang="en-CA" sz="2400" i="1" dirty="0" smtClean="0">
                <a:solidFill>
                  <a:srgbClr val="FFFF00"/>
                </a:solidFill>
              </a:rPr>
              <a:t>// we don’t care what the line was!</a:t>
            </a:r>
            <a:endParaRPr lang="en-CA" i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“Chaining”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one method returns an object value…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>
                <a:solidFill>
                  <a:srgbClr val="FFFF00"/>
                </a:solidFill>
              </a:rPr>
              <a:t>resp.toUpperCase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rgbClr val="FFFF00"/>
                </a:solidFill>
              </a:rPr>
              <a:t>resp</a:t>
            </a:r>
            <a:r>
              <a:rPr lang="en-US" dirty="0" smtClean="0"/>
              <a:t> is “yes”, </a:t>
            </a:r>
            <a:r>
              <a:rPr lang="en-US" dirty="0" err="1" smtClean="0">
                <a:solidFill>
                  <a:srgbClr val="FFFF00"/>
                </a:solidFill>
              </a:rPr>
              <a:t>resp.toUpperCase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r>
              <a:rPr lang="en-US" dirty="0" smtClean="0"/>
              <a:t> is “YES”</a:t>
            </a:r>
          </a:p>
          <a:p>
            <a:r>
              <a:rPr lang="en-US" dirty="0" smtClean="0"/>
              <a:t>…we can ask that object a question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>
                <a:solidFill>
                  <a:srgbClr val="FFFF00"/>
                </a:solidFill>
              </a:rPr>
              <a:t>resp.toUpperCase</a:t>
            </a:r>
            <a:r>
              <a:rPr lang="en-US" dirty="0" smtClean="0">
                <a:solidFill>
                  <a:srgbClr val="FFFF00"/>
                </a:solidFill>
              </a:rPr>
              <a:t>().</a:t>
            </a:r>
            <a:r>
              <a:rPr lang="en-US" dirty="0" err="1" smtClean="0">
                <a:solidFill>
                  <a:srgbClr val="FFFF00"/>
                </a:solidFill>
              </a:rPr>
              <a:t>startsWith</a:t>
            </a:r>
            <a:r>
              <a:rPr lang="en-US" dirty="0" smtClean="0">
                <a:solidFill>
                  <a:srgbClr val="FFFF00"/>
                </a:solidFill>
              </a:rPr>
              <a:t>(“Y”)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</a:rPr>
              <a:t>resp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“yes” (which doesn’t start with “Y”)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</a:rPr>
              <a:t>resp.toUpperCase</a:t>
            </a:r>
            <a:r>
              <a:rPr lang="en-US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is “YES”</a:t>
            </a:r>
          </a:p>
          <a:p>
            <a:pPr lvl="1"/>
            <a:r>
              <a:rPr lang="en-US" dirty="0" smtClean="0"/>
              <a:t>“YES” </a:t>
            </a:r>
            <a:r>
              <a:rPr lang="en-US" i="1" dirty="0" smtClean="0"/>
              <a:t>does</a:t>
            </a:r>
            <a:r>
              <a:rPr lang="en-US" dirty="0" smtClean="0"/>
              <a:t> start with “Y”</a:t>
            </a:r>
          </a:p>
        </p:txBody>
      </p:sp>
    </p:spTree>
    <p:extLst>
      <p:ext uri="{BB962C8B-B14F-4D97-AF65-F5344CB8AC3E}">
        <p14:creationId xmlns="" xmlns:p14="http://schemas.microsoft.com/office/powerpoint/2010/main" val="31951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Job of the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Every method has a job to do</a:t>
            </a:r>
          </a:p>
          <a:p>
            <a:pPr lvl="1">
              <a:defRPr/>
            </a:pPr>
            <a:r>
              <a:rPr lang="en-CA" dirty="0" smtClean="0"/>
              <a:t>print a line, get the next </a:t>
            </a:r>
            <a:r>
              <a:rPr lang="en-CA" dirty="0" err="1" smtClean="0"/>
              <a:t>int</a:t>
            </a:r>
            <a:r>
              <a:rPr lang="en-CA" dirty="0" smtClean="0"/>
              <a:t>, …</a:t>
            </a:r>
          </a:p>
          <a:p>
            <a:pPr>
              <a:defRPr/>
            </a:pPr>
            <a:r>
              <a:rPr lang="en-CA" dirty="0" smtClean="0"/>
              <a:t>Call the method </a:t>
            </a:r>
            <a:r>
              <a:rPr lang="en-CA" dirty="0" smtClean="0">
                <a:sym typeface="Wingdings" pitchFamily="2" charset="2"/>
              </a:rPr>
              <a:t></a:t>
            </a:r>
            <a:r>
              <a:rPr lang="en-CA" dirty="0" smtClean="0"/>
              <a:t> the job gets done</a:t>
            </a:r>
          </a:p>
          <a:p>
            <a:pPr lvl="1">
              <a:defRPr/>
            </a:pPr>
            <a:r>
              <a:rPr lang="en-CA" dirty="0" smtClean="0"/>
              <a:t>that’s what the method is there for</a:t>
            </a:r>
          </a:p>
          <a:p>
            <a:pPr>
              <a:defRPr/>
            </a:pPr>
            <a:r>
              <a:rPr lang="en-CA" i="1" dirty="0" smtClean="0"/>
              <a:t>How</a:t>
            </a:r>
            <a:r>
              <a:rPr lang="en-CA" dirty="0" smtClean="0"/>
              <a:t> the method does the job…</a:t>
            </a:r>
          </a:p>
          <a:p>
            <a:pPr lvl="1">
              <a:defRPr/>
            </a:pPr>
            <a:r>
              <a:rPr lang="en-CA" dirty="0" smtClean="0"/>
              <a:t>the body/definition of the method</a:t>
            </a:r>
          </a:p>
          <a:p>
            <a:pPr>
              <a:defRPr/>
            </a:pPr>
            <a:r>
              <a:rPr lang="en-CA" dirty="0" smtClean="0"/>
              <a:t>…is </a:t>
            </a:r>
            <a:r>
              <a:rPr lang="en-CA" i="1" dirty="0" smtClean="0"/>
              <a:t>just details</a:t>
            </a:r>
            <a:r>
              <a:rPr lang="en-CA" dirty="0" smtClean="0"/>
              <a:t>!</a:t>
            </a:r>
          </a:p>
          <a:p>
            <a:pPr lvl="1">
              <a:defRPr/>
            </a:pPr>
            <a:r>
              <a:rPr lang="en-CA" dirty="0" smtClean="0"/>
              <a:t>caller (“client”) just wants it </a:t>
            </a:r>
            <a:r>
              <a:rPr lang="en-CA" i="1" dirty="0" smtClean="0"/>
              <a:t>done</a:t>
            </a:r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18904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Make </a:t>
            </a:r>
            <a:r>
              <a:rPr lang="en-CA" dirty="0" smtClean="0"/>
              <a:t>Gift Exchange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Plan:</a:t>
            </a:r>
          </a:p>
          <a:p>
            <a:pPr lvl="1">
              <a:defRPr/>
            </a:pPr>
            <a:r>
              <a:rPr lang="en-CA" dirty="0" smtClean="0"/>
              <a:t>get a list of everyone giving presents</a:t>
            </a:r>
          </a:p>
          <a:p>
            <a:pPr lvl="1">
              <a:defRPr/>
            </a:pPr>
            <a:r>
              <a:rPr lang="en-CA" dirty="0" smtClean="0"/>
              <a:t>make the list of everyone getting presents</a:t>
            </a:r>
          </a:p>
          <a:p>
            <a:pPr lvl="2">
              <a:defRPr/>
            </a:pPr>
            <a:r>
              <a:rPr lang="en-CA" dirty="0" smtClean="0"/>
              <a:t>(it’s the same list at first)</a:t>
            </a:r>
          </a:p>
          <a:p>
            <a:pPr lvl="1">
              <a:defRPr/>
            </a:pPr>
            <a:r>
              <a:rPr lang="en-CA" dirty="0" smtClean="0"/>
              <a:t>for each person in the list giving presents:</a:t>
            </a:r>
          </a:p>
          <a:p>
            <a:pPr lvl="2">
              <a:defRPr/>
            </a:pPr>
            <a:r>
              <a:rPr lang="en-CA" dirty="0" smtClean="0"/>
              <a:t>choose someone else from the list getting presents</a:t>
            </a:r>
          </a:p>
          <a:p>
            <a:pPr lvl="2">
              <a:defRPr/>
            </a:pPr>
            <a:r>
              <a:rPr lang="en-CA" dirty="0" smtClean="0"/>
              <a:t>remove that someone from the list getting presents</a:t>
            </a:r>
          </a:p>
          <a:p>
            <a:pPr lvl="2">
              <a:defRPr/>
            </a:pPr>
            <a:r>
              <a:rPr lang="en-CA" dirty="0" smtClean="0"/>
              <a:t>print a message saying who this person’s buying for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Make </a:t>
            </a:r>
            <a:r>
              <a:rPr lang="en-CA" dirty="0" smtClean="0"/>
              <a:t>Gift Exchange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public static void main(String[] </a:t>
            </a:r>
            <a:r>
              <a:rPr lang="en-CA" dirty="0" err="1" smtClean="0">
                <a:solidFill>
                  <a:srgbClr val="FFFF00"/>
                </a:solidFill>
              </a:rPr>
              <a:t>args</a:t>
            </a:r>
            <a:r>
              <a:rPr lang="en-CA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get a list of everyone giving presents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make the list of everyone getting presents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for each person in the list giving presents: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choose someone else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remove that someone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print a message saying who this person’s buying for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Make </a:t>
            </a:r>
            <a:r>
              <a:rPr lang="en-CA" dirty="0" smtClean="0"/>
              <a:t>Gift Exchange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CA" sz="2800" dirty="0" smtClean="0">
                <a:solidFill>
                  <a:srgbClr val="FFFF00"/>
                </a:solidFill>
              </a:rPr>
              <a:t>public static void main(String[] </a:t>
            </a:r>
            <a:r>
              <a:rPr lang="en-CA" sz="2800" dirty="0" err="1" smtClean="0">
                <a:solidFill>
                  <a:srgbClr val="FFFF00"/>
                </a:solidFill>
              </a:rPr>
              <a:t>args</a:t>
            </a:r>
            <a:r>
              <a:rPr lang="en-CA" sz="28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get a list of everyone giving presents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String[] giving = </a:t>
            </a:r>
            <a:r>
              <a:rPr lang="en-CA" dirty="0" err="1" smtClean="0">
                <a:solidFill>
                  <a:srgbClr val="FFFF00"/>
                </a:solidFill>
              </a:rPr>
              <a:t>GiftExchange.getGivingList</a:t>
            </a:r>
            <a:r>
              <a:rPr lang="en-CA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make the list of everyone getting presents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for each person in the list giving presents: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choose someone else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remove that someone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print a message saying who this person’s buying for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CA" sz="2800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5238" y="6237288"/>
            <a:ext cx="5159375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What’s the </a:t>
            </a:r>
            <a:r>
              <a:rPr lang="en-CA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return</a:t>
            </a:r>
            <a:r>
              <a:rPr lang="en-CA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 </a:t>
            </a:r>
            <a:r>
              <a:rPr lang="en-CA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type</a:t>
            </a:r>
            <a:r>
              <a:rPr lang="en-CA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 of </a:t>
            </a:r>
            <a:r>
              <a:rPr lang="en-CA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getGivingList</a:t>
            </a:r>
            <a:r>
              <a:rPr lang="en-CA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Designing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Need to read a list of names</a:t>
            </a:r>
          </a:p>
          <a:p>
            <a:pPr lvl="1"/>
            <a:r>
              <a:rPr lang="en-CA" i="1" dirty="0" smtClean="0"/>
              <a:t>could</a:t>
            </a:r>
            <a:r>
              <a:rPr lang="en-CA" dirty="0" smtClean="0"/>
              <a:t> just write the code here in main</a:t>
            </a:r>
          </a:p>
          <a:p>
            <a:pPr lvl="1"/>
            <a:r>
              <a:rPr lang="en-CA" dirty="0" smtClean="0"/>
              <a:t>but that would make main big and hard to read</a:t>
            </a:r>
          </a:p>
          <a:p>
            <a:pPr lvl="1"/>
            <a:r>
              <a:rPr lang="en-CA" dirty="0" smtClean="0"/>
              <a:t>and also require creating variables that we don’t need anywhere else in main</a:t>
            </a:r>
          </a:p>
          <a:p>
            <a:pPr lvl="1"/>
            <a:r>
              <a:rPr lang="en-CA" dirty="0" smtClean="0"/>
              <a:t>and right now I’m thinking “big picture”</a:t>
            </a:r>
          </a:p>
          <a:p>
            <a:pPr lvl="2"/>
            <a:r>
              <a:rPr lang="en-CA" dirty="0" smtClean="0"/>
              <a:t>I need this done, but I don’t care (right now) about the details</a:t>
            </a:r>
          </a:p>
          <a:p>
            <a:pPr lvl="1"/>
            <a:r>
              <a:rPr lang="en-CA" dirty="0" smtClean="0"/>
              <a:t>so create a method to do it for me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Methods calling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Location of the method is the current class</a:t>
            </a:r>
          </a:p>
          <a:p>
            <a:pPr lvl="1"/>
            <a:r>
              <a:rPr lang="en-CA" dirty="0" smtClean="0"/>
              <a:t>method </a:t>
            </a:r>
            <a:r>
              <a:rPr lang="en-CA" i="1" dirty="0" err="1" smtClean="0"/>
              <a:t>getGivingList</a:t>
            </a:r>
            <a:r>
              <a:rPr lang="en-CA" dirty="0" smtClean="0"/>
              <a:t> </a:t>
            </a:r>
            <a:r>
              <a:rPr lang="en-CA" dirty="0" smtClean="0"/>
              <a:t>is in </a:t>
            </a:r>
            <a:r>
              <a:rPr lang="en-CA" dirty="0" smtClean="0"/>
              <a:t>class </a:t>
            </a:r>
            <a:r>
              <a:rPr lang="en-CA" i="1" dirty="0" err="1" smtClean="0"/>
              <a:t>GiftExchange</a:t>
            </a:r>
            <a:endParaRPr lang="en-CA" i="1" dirty="0" smtClean="0"/>
          </a:p>
          <a:p>
            <a:pPr lvl="1">
              <a:buNone/>
            </a:pPr>
            <a:r>
              <a:rPr lang="en-CA" sz="2400" dirty="0" err="1" smtClean="0">
                <a:solidFill>
                  <a:srgbClr val="FFFF00"/>
                </a:solidFill>
              </a:rPr>
              <a:t>GiftExchange.getGivingList</a:t>
            </a:r>
            <a:r>
              <a:rPr lang="en-CA" sz="2400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CA" dirty="0" smtClean="0"/>
              <a:t>NOTE: </a:t>
            </a:r>
            <a:r>
              <a:rPr lang="en-CA" i="1" dirty="0" smtClean="0"/>
              <a:t>NOT</a:t>
            </a:r>
            <a:r>
              <a:rPr lang="en-CA" dirty="0" smtClean="0"/>
              <a:t> </a:t>
            </a:r>
            <a:r>
              <a:rPr lang="en-CA" dirty="0" err="1" smtClean="0"/>
              <a:t>this.getGivingList</a:t>
            </a:r>
            <a:r>
              <a:rPr lang="en-CA" dirty="0" smtClean="0"/>
              <a:t>()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String[] giving = </a:t>
            </a:r>
            <a:r>
              <a:rPr lang="en-CA" sz="2400" dirty="0" err="1" smtClean="0">
                <a:solidFill>
                  <a:schemeClr val="tx1">
                    <a:lumMod val="75000"/>
                  </a:schemeClr>
                </a:solidFill>
              </a:rPr>
              <a:t>this</a:t>
            </a:r>
            <a:r>
              <a:rPr lang="en-CA" sz="2400" dirty="0" err="1" smtClean="0">
                <a:solidFill>
                  <a:srgbClr val="FFFF00"/>
                </a:solidFill>
              </a:rPr>
              <a:t>.getGivingList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>
              <a:buNone/>
            </a:pPr>
            <a:endParaRPr lang="en-CA" dirty="0" smtClean="0">
              <a:solidFill>
                <a:srgbClr val="FFFF00"/>
              </a:solidFill>
            </a:endParaRPr>
          </a:p>
          <a:p>
            <a:pPr lvl="1"/>
            <a:r>
              <a:rPr lang="en-CA" dirty="0" smtClean="0"/>
              <a:t>main is static – does not belong to an object</a:t>
            </a:r>
          </a:p>
          <a:p>
            <a:pPr lvl="2"/>
            <a:r>
              <a:rPr lang="en-CA" dirty="0" smtClean="0"/>
              <a:t>there is no “this” in a static method!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47864" y="4438853"/>
            <a:ext cx="3600399" cy="646331"/>
            <a:chOff x="5292080" y="2925812"/>
            <a:chExt cx="3600399" cy="644595"/>
          </a:xfrm>
        </p:grpSpPr>
        <p:sp>
          <p:nvSpPr>
            <p:cNvPr id="4" name="TextBox 3"/>
            <p:cNvSpPr txBox="1"/>
            <p:nvPr/>
          </p:nvSpPr>
          <p:spPr>
            <a:xfrm>
              <a:off x="5292080" y="2925812"/>
              <a:ext cx="3600399" cy="64459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268288"/>
              <a:r>
                <a:rPr lang="en-CA" sz="1800" dirty="0" smtClean="0">
                  <a:solidFill>
                    <a:schemeClr val="tx1">
                      <a:lumMod val="75000"/>
                    </a:schemeClr>
                  </a:solidFill>
                </a:rPr>
                <a:t>non-static variable this cannot be referenced from a static context</a:t>
              </a:r>
              <a:endParaRPr lang="en-CA" sz="18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4088" y="3176101"/>
              <a:ext cx="144016" cy="144016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Calling Own-Class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the method is in the same class, you don’t need to say the class name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String[] giving = </a:t>
            </a:r>
            <a:r>
              <a:rPr lang="en-CA" sz="2400" dirty="0" err="1" smtClean="0">
                <a:solidFill>
                  <a:srgbClr val="FFFF00"/>
                </a:solidFill>
              </a:rPr>
              <a:t>getGivingList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/>
            <a:r>
              <a:rPr lang="en-CA" dirty="0" smtClean="0"/>
              <a:t>caller is static </a:t>
            </a:r>
            <a:r>
              <a:rPr lang="en-CA" dirty="0" smtClean="0">
                <a:sym typeface="Wingdings" pitchFamily="2" charset="2"/>
              </a:rPr>
              <a:t></a:t>
            </a:r>
            <a:r>
              <a:rPr lang="en-CA" dirty="0" smtClean="0"/>
              <a:t> called method is static, too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    String[] giving = </a:t>
            </a:r>
            <a:r>
              <a:rPr lang="en-CA" sz="2400" dirty="0" err="1" smtClean="0">
                <a:solidFill>
                  <a:schemeClr val="tx1">
                    <a:lumMod val="75000"/>
                  </a:schemeClr>
                </a:solidFill>
              </a:rPr>
              <a:t>getGivingList</a:t>
            </a:r>
            <a:r>
              <a:rPr lang="en-CA" sz="2400" dirty="0" smtClean="0">
                <a:solidFill>
                  <a:schemeClr val="tx1">
                    <a:lumMod val="75000"/>
                  </a:schemeClr>
                </a:solidFill>
              </a:rPr>
              <a:t>()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…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…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public String[] </a:t>
            </a:r>
            <a:r>
              <a:rPr lang="en-CA" sz="2400" dirty="0" err="1" smtClean="0">
                <a:solidFill>
                  <a:srgbClr val="FFFF00"/>
                </a:solidFill>
              </a:rPr>
              <a:t>getGivingList</a:t>
            </a:r>
            <a:r>
              <a:rPr lang="en-CA" sz="2400" dirty="0" smtClean="0">
                <a:solidFill>
                  <a:srgbClr val="FFFF00"/>
                </a:solidFill>
              </a:rPr>
              <a:t>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    …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/>
            <a:endParaRPr lang="en-CA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355976" y="4366845"/>
            <a:ext cx="4392488" cy="646331"/>
            <a:chOff x="5292080" y="2925812"/>
            <a:chExt cx="4392488" cy="644595"/>
          </a:xfrm>
        </p:grpSpPr>
        <p:sp>
          <p:nvSpPr>
            <p:cNvPr id="6" name="TextBox 5"/>
            <p:cNvSpPr txBox="1"/>
            <p:nvPr/>
          </p:nvSpPr>
          <p:spPr>
            <a:xfrm>
              <a:off x="5292080" y="2925812"/>
              <a:ext cx="4392488" cy="64459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268288"/>
              <a:r>
                <a:rPr lang="en-CA" sz="1800" dirty="0" smtClean="0">
                  <a:solidFill>
                    <a:schemeClr val="tx1">
                      <a:lumMod val="75000"/>
                    </a:schemeClr>
                  </a:solidFill>
                </a:rPr>
                <a:t>non-static method </a:t>
              </a:r>
              <a:r>
                <a:rPr lang="en-CA" sz="1800" dirty="0" err="1" smtClean="0">
                  <a:solidFill>
                    <a:schemeClr val="tx1">
                      <a:lumMod val="75000"/>
                    </a:schemeClr>
                  </a:solidFill>
                </a:rPr>
                <a:t>getGivingList</a:t>
              </a:r>
              <a:r>
                <a:rPr lang="en-CA" sz="1800" dirty="0" smtClean="0">
                  <a:solidFill>
                    <a:schemeClr val="tx1">
                      <a:lumMod val="75000"/>
                    </a:schemeClr>
                  </a:solidFill>
                </a:rPr>
                <a:t>() cannot be referenced from a static context</a:t>
              </a:r>
              <a:endParaRPr lang="en-CA" sz="18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364088" y="3176101"/>
              <a:ext cx="144016" cy="144016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3275856" y="5805264"/>
            <a:ext cx="5472608" cy="86409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But NOTE:  the actual mistake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is HERE! </a:t>
            </a:r>
            <a:r>
              <a:rPr kumimoji="0" lang="en-CA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getGivingList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should be declared static.</a:t>
            </a:r>
            <a:endParaRPr kumimoji="0" lang="en-C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35696" y="5085184"/>
            <a:ext cx="432048" cy="4320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1" name="Shape 10"/>
          <p:cNvCxnSpPr>
            <a:stCxn id="8" idx="1"/>
            <a:endCxn id="9" idx="2"/>
          </p:cNvCxnSpPr>
          <p:nvPr/>
        </p:nvCxnSpPr>
        <p:spPr bwMode="auto">
          <a:xfrm rot="10800000">
            <a:off x="2051720" y="5517232"/>
            <a:ext cx="1224136" cy="720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Make </a:t>
            </a:r>
            <a:r>
              <a:rPr lang="en-CA" dirty="0" smtClean="0"/>
              <a:t>Gift Exchange </a:t>
            </a:r>
            <a:r>
              <a:rPr lang="en-CA" dirty="0" smtClean="0"/>
              <a:t>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static void main(String[] </a:t>
            </a:r>
            <a:r>
              <a:rPr lang="en-CA" sz="2400" dirty="0" err="1" smtClean="0">
                <a:solidFill>
                  <a:srgbClr val="FFFF00"/>
                </a:solidFill>
              </a:rPr>
              <a:t>args</a:t>
            </a:r>
            <a:r>
              <a:rPr lang="en-CA" sz="24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// get a list of everyone giving presents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String[] giving = </a:t>
            </a:r>
            <a:r>
              <a:rPr lang="en-CA" sz="2400" dirty="0" err="1" smtClean="0">
                <a:solidFill>
                  <a:srgbClr val="FFFF00"/>
                </a:solidFill>
              </a:rPr>
              <a:t>getGivingList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// make the list of everyone getting presents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/>
              <a:t>// for each person in the list giving presents:</a:t>
            </a:r>
          </a:p>
          <a:p>
            <a:pPr lvl="2">
              <a:buFontTx/>
              <a:buNone/>
              <a:defRPr/>
            </a:pPr>
            <a:r>
              <a:rPr lang="en-CA" sz="2000" dirty="0" smtClean="0"/>
              <a:t>// choose someone else from the list getting presents</a:t>
            </a:r>
          </a:p>
          <a:p>
            <a:pPr lvl="2">
              <a:buFontTx/>
              <a:buNone/>
              <a:defRPr/>
            </a:pPr>
            <a:r>
              <a:rPr lang="en-CA" sz="2000" dirty="0" smtClean="0"/>
              <a:t>// remove that someone from the list getting presents</a:t>
            </a:r>
          </a:p>
          <a:p>
            <a:pPr lvl="2">
              <a:buFontTx/>
              <a:buNone/>
              <a:defRPr/>
            </a:pPr>
            <a:r>
              <a:rPr lang="en-CA" sz="2000" dirty="0" smtClean="0"/>
              <a:t>// print a message saying who this person’s buying for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static String[] </a:t>
            </a:r>
            <a:r>
              <a:rPr lang="en-CA" sz="2400" dirty="0" err="1" smtClean="0">
                <a:solidFill>
                  <a:srgbClr val="FFFF00"/>
                </a:solidFill>
              </a:rPr>
              <a:t>getGivingList</a:t>
            </a:r>
            <a:r>
              <a:rPr lang="en-CA" sz="2400" dirty="0" smtClean="0">
                <a:solidFill>
                  <a:srgbClr val="FFFF00"/>
                </a:solidFill>
              </a:rPr>
              <a:t>() </a:t>
            </a:r>
            <a:r>
              <a:rPr lang="en-CA" sz="2400" dirty="0" smtClean="0">
                <a:solidFill>
                  <a:srgbClr val="FFFF00"/>
                </a:solidFill>
              </a:rPr>
              <a:t>{	</a:t>
            </a:r>
            <a:r>
              <a:rPr lang="en-CA" sz="2400" i="1" dirty="0" smtClean="0">
                <a:solidFill>
                  <a:srgbClr val="FFFF00"/>
                </a:solidFill>
              </a:rPr>
              <a:t>// STUB!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smtClean="0">
                <a:solidFill>
                  <a:srgbClr val="FFFF00"/>
                </a:solidFill>
              </a:rPr>
              <a:t>return new String[1];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  <a:endParaRPr lang="en-CA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Review of Chapters 5 to 7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84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Methods </a:t>
            </a:r>
          </a:p>
          <a:p>
            <a:pPr lvl="2">
              <a:defRPr/>
            </a:pPr>
            <a:r>
              <a:rPr lang="en-US" dirty="0" smtClean="0"/>
              <a:t>(</a:t>
            </a:r>
            <a:r>
              <a:rPr lang="en-US" i="1" dirty="0" smtClean="0"/>
              <a:t>AKA</a:t>
            </a:r>
            <a:r>
              <a:rPr lang="en-US" dirty="0" smtClean="0"/>
              <a:t> subroutines, functions, procedures)</a:t>
            </a:r>
          </a:p>
          <a:p>
            <a:pPr lvl="1">
              <a:defRPr/>
            </a:pPr>
            <a:r>
              <a:rPr lang="en-US" dirty="0" smtClean="0"/>
              <a:t>understand method calls</a:t>
            </a:r>
          </a:p>
          <a:p>
            <a:pPr lvl="1">
              <a:defRPr/>
            </a:pPr>
            <a:r>
              <a:rPr lang="en-US" dirty="0" smtClean="0"/>
              <a:t>create and use our own methods</a:t>
            </a:r>
          </a:p>
          <a:p>
            <a:pPr lvl="1">
              <a:defRPr/>
            </a:pPr>
            <a:r>
              <a:rPr lang="en-US" dirty="0" smtClean="0"/>
              <a:t>organize methods into classes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Data type classes</a:t>
            </a:r>
          </a:p>
          <a:p>
            <a:pPr lvl="1">
              <a:defRPr/>
            </a:pPr>
            <a:r>
              <a:rPr lang="en-US" dirty="0" smtClean="0"/>
              <a:t>create and use a </a:t>
            </a:r>
            <a:r>
              <a:rPr lang="en-US" dirty="0" smtClean="0"/>
              <a:t>data type </a:t>
            </a:r>
            <a:r>
              <a:rPr lang="en-US" dirty="0" smtClean="0"/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337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Make </a:t>
            </a:r>
            <a:r>
              <a:rPr lang="en-CA" dirty="0" smtClean="0"/>
              <a:t>Gift Exchange </a:t>
            </a:r>
            <a:r>
              <a:rPr lang="en-CA" dirty="0" smtClean="0"/>
              <a:t>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CA" sz="2800" dirty="0" smtClean="0">
                <a:solidFill>
                  <a:srgbClr val="FFFF00"/>
                </a:solidFill>
              </a:rPr>
              <a:t>public static void main(String[] </a:t>
            </a:r>
            <a:r>
              <a:rPr lang="en-CA" sz="2800" dirty="0" err="1" smtClean="0">
                <a:solidFill>
                  <a:srgbClr val="FFFF00"/>
                </a:solidFill>
              </a:rPr>
              <a:t>args</a:t>
            </a:r>
            <a:r>
              <a:rPr lang="en-CA" sz="28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get a list of everyone giving presents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String[] giving = </a:t>
            </a:r>
            <a:r>
              <a:rPr lang="en-CA" dirty="0" err="1" smtClean="0">
                <a:solidFill>
                  <a:srgbClr val="FFFF00"/>
                </a:solidFill>
              </a:rPr>
              <a:t>getGivingList</a:t>
            </a:r>
            <a:r>
              <a:rPr lang="en-CA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make the list of everyone getting presents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String[] getting = </a:t>
            </a:r>
            <a:r>
              <a:rPr lang="en-CA" dirty="0" err="1" smtClean="0">
                <a:solidFill>
                  <a:srgbClr val="FFFF00"/>
                </a:solidFill>
              </a:rPr>
              <a:t>copyArray</a:t>
            </a:r>
            <a:r>
              <a:rPr lang="en-CA" dirty="0" smtClean="0">
                <a:solidFill>
                  <a:srgbClr val="FFFF00"/>
                </a:solidFill>
              </a:rPr>
              <a:t>(giving);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for each person in the list giving presents: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choose someone else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remove that someone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print a message saying who this person’s buying for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CA" sz="2800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4438" y="6237288"/>
            <a:ext cx="5210175" cy="4619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What’s the </a:t>
            </a:r>
            <a:r>
              <a:rPr lang="en-CA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argument type</a:t>
            </a:r>
            <a:r>
              <a:rPr lang="en-CA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 of </a:t>
            </a:r>
            <a:r>
              <a:rPr lang="en-CA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copyArray</a:t>
            </a:r>
            <a:r>
              <a:rPr lang="en-CA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Make </a:t>
            </a:r>
            <a:r>
              <a:rPr lang="en-CA" dirty="0" smtClean="0"/>
              <a:t>Gift Exchange </a:t>
            </a:r>
            <a:r>
              <a:rPr lang="en-CA" dirty="0" smtClean="0"/>
              <a:t>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get a list of everyone giving presents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String[] giving = </a:t>
            </a:r>
            <a:r>
              <a:rPr lang="en-CA" dirty="0" err="1" smtClean="0">
                <a:solidFill>
                  <a:srgbClr val="FFFF00"/>
                </a:solidFill>
              </a:rPr>
              <a:t>getGivingList</a:t>
            </a:r>
            <a:r>
              <a:rPr lang="en-CA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make the list of everyone getting presents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String[] getting = </a:t>
            </a:r>
            <a:r>
              <a:rPr lang="en-CA" dirty="0" err="1" smtClean="0">
                <a:solidFill>
                  <a:srgbClr val="FFFF00"/>
                </a:solidFill>
              </a:rPr>
              <a:t>copyArray</a:t>
            </a:r>
            <a:r>
              <a:rPr lang="en-CA" dirty="0" smtClean="0">
                <a:solidFill>
                  <a:srgbClr val="FFFF00"/>
                </a:solidFill>
              </a:rPr>
              <a:t>(giving);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for each person in the list giving presents: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for (</a:t>
            </a:r>
            <a:r>
              <a:rPr lang="en-CA" dirty="0" err="1" smtClean="0">
                <a:solidFill>
                  <a:srgbClr val="FFFF00"/>
                </a:solidFill>
              </a:rPr>
              <a:t>int</a:t>
            </a:r>
            <a:r>
              <a:rPr lang="en-CA" dirty="0" smtClean="0">
                <a:solidFill>
                  <a:srgbClr val="FFFF00"/>
                </a:solidFill>
              </a:rPr>
              <a:t> p = 0; p &lt; </a:t>
            </a:r>
            <a:r>
              <a:rPr lang="en-CA" dirty="0" err="1" smtClean="0">
                <a:solidFill>
                  <a:srgbClr val="FFFF00"/>
                </a:solidFill>
              </a:rPr>
              <a:t>giving.length</a:t>
            </a:r>
            <a:r>
              <a:rPr lang="en-CA" dirty="0" smtClean="0">
                <a:solidFill>
                  <a:srgbClr val="FFFF00"/>
                </a:solidFill>
              </a:rPr>
              <a:t>; ++p) {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choose someone else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remove that someone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print a message saying who this person’s buying for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}</a:t>
            </a:r>
          </a:p>
          <a:p>
            <a:pPr>
              <a:buFont typeface="Monotype Sorts" pitchFamily="2" charset="2"/>
              <a:buNone/>
              <a:defRPr/>
            </a:pPr>
            <a:endParaRPr lang="en-CA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Make </a:t>
            </a:r>
            <a:r>
              <a:rPr lang="en-CA" dirty="0" smtClean="0"/>
              <a:t>Gift Exchange </a:t>
            </a:r>
            <a:r>
              <a:rPr lang="en-CA" dirty="0" smtClean="0"/>
              <a:t>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en-CA" dirty="0" smtClean="0"/>
              <a:t>// for each person in the list giving presents: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for (</a:t>
            </a:r>
            <a:r>
              <a:rPr lang="en-CA" dirty="0" err="1" smtClean="0">
                <a:solidFill>
                  <a:srgbClr val="FFFF00"/>
                </a:solidFill>
              </a:rPr>
              <a:t>int</a:t>
            </a:r>
            <a:r>
              <a:rPr lang="en-CA" dirty="0" smtClean="0">
                <a:solidFill>
                  <a:srgbClr val="FFFF00"/>
                </a:solidFill>
              </a:rPr>
              <a:t> p = 0; p &lt; </a:t>
            </a:r>
            <a:r>
              <a:rPr lang="en-CA" dirty="0" err="1" smtClean="0">
                <a:solidFill>
                  <a:srgbClr val="FFFF00"/>
                </a:solidFill>
              </a:rPr>
              <a:t>giving.length</a:t>
            </a:r>
            <a:r>
              <a:rPr lang="en-CA" dirty="0" smtClean="0">
                <a:solidFill>
                  <a:srgbClr val="FFFF00"/>
                </a:solidFill>
              </a:rPr>
              <a:t>; ++p) {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choose someone else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String name = </a:t>
            </a:r>
            <a:r>
              <a:rPr lang="en-CA" dirty="0" err="1" smtClean="0">
                <a:solidFill>
                  <a:srgbClr val="FFFF00"/>
                </a:solidFill>
              </a:rPr>
              <a:t>chooseSomeone</a:t>
            </a:r>
            <a:r>
              <a:rPr lang="en-CA" dirty="0" smtClean="0">
                <a:solidFill>
                  <a:srgbClr val="FFFF00"/>
                </a:solidFill>
              </a:rPr>
              <a:t>(getting, giving[p]);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remove that someone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removeName</a:t>
            </a:r>
            <a:r>
              <a:rPr lang="en-CA" dirty="0" smtClean="0">
                <a:solidFill>
                  <a:srgbClr val="FFFF00"/>
                </a:solidFill>
              </a:rPr>
              <a:t>(getting, name);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print a message saying who this person’s buying for</a:t>
            </a:r>
          </a:p>
          <a:p>
            <a:pPr lvl="2">
              <a:buFontTx/>
              <a:buNone/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System.out.println</a:t>
            </a:r>
            <a:r>
              <a:rPr lang="en-CA" dirty="0" smtClean="0">
                <a:solidFill>
                  <a:srgbClr val="FFFF00"/>
                </a:solidFill>
              </a:rPr>
              <a:t>(giving[p] + “ buys for ” + name);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}</a:t>
            </a:r>
          </a:p>
          <a:p>
            <a:pPr>
              <a:buFont typeface="Monotype Sorts" pitchFamily="2" charset="2"/>
              <a:buNone/>
              <a:defRPr/>
            </a:pPr>
            <a:endParaRPr lang="en-CA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4063" y="5876925"/>
            <a:ext cx="7160550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What are the </a:t>
            </a:r>
            <a:r>
              <a:rPr lang="en-CA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tasks </a:t>
            </a:r>
            <a:r>
              <a:rPr lang="en-CA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of </a:t>
            </a:r>
            <a:r>
              <a:rPr lang="en-CA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chooseSomeone</a:t>
            </a:r>
            <a:r>
              <a:rPr lang="en-CA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 and </a:t>
            </a:r>
            <a:r>
              <a:rPr lang="en-CA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removeName</a:t>
            </a:r>
            <a:r>
              <a:rPr lang="en-CA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?</a:t>
            </a:r>
          </a:p>
          <a:p>
            <a:pPr algn="r">
              <a:defRPr/>
            </a:pPr>
            <a:r>
              <a:rPr lang="en-CA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What are their argument types</a:t>
            </a:r>
            <a:r>
              <a:rPr lang="en-CA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charset="0"/>
              </a:rPr>
              <a:t>?  What are they for?</a:t>
            </a:r>
            <a:endParaRPr lang="en-CA" i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Write stubs for the following functions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String[] giving = </a:t>
            </a:r>
            <a:r>
              <a:rPr lang="en-CA" sz="2400" b="1" dirty="0" err="1" smtClean="0">
                <a:solidFill>
                  <a:srgbClr val="FFFF00"/>
                </a:solidFill>
              </a:rPr>
              <a:t>getGivingList</a:t>
            </a:r>
            <a:r>
              <a:rPr lang="en-CA" sz="2400" b="1" dirty="0" smtClean="0">
                <a:solidFill>
                  <a:srgbClr val="FFFF00"/>
                </a:solidFill>
              </a:rPr>
              <a:t>()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String[] getting = </a:t>
            </a:r>
            <a:r>
              <a:rPr lang="en-CA" sz="2400" b="1" dirty="0" err="1" smtClean="0">
                <a:solidFill>
                  <a:srgbClr val="FFFF00"/>
                </a:solidFill>
              </a:rPr>
              <a:t>copyArray</a:t>
            </a:r>
            <a:r>
              <a:rPr lang="en-CA" sz="2400" b="1" dirty="0" smtClean="0">
                <a:solidFill>
                  <a:srgbClr val="FFFF00"/>
                </a:solidFill>
              </a:rPr>
              <a:t>(giving)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p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 name = </a:t>
            </a:r>
            <a:r>
              <a:rPr lang="en-CA" sz="2400" b="1" dirty="0" err="1" smtClean="0">
                <a:solidFill>
                  <a:srgbClr val="FFFF00"/>
                </a:solidFill>
              </a:rPr>
              <a:t>chooseSomeone</a:t>
            </a:r>
            <a:r>
              <a:rPr lang="en-CA" sz="2400" b="1" dirty="0" smtClean="0">
                <a:solidFill>
                  <a:srgbClr val="FFFF00"/>
                </a:solidFill>
              </a:rPr>
              <a:t>(getting, giving[p])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b="1" dirty="0" err="1" smtClean="0">
                <a:solidFill>
                  <a:srgbClr val="FFFF00"/>
                </a:solidFill>
              </a:rPr>
              <a:t>removeName</a:t>
            </a:r>
            <a:r>
              <a:rPr lang="en-CA" sz="2400" b="1" dirty="0" smtClean="0">
                <a:solidFill>
                  <a:srgbClr val="FFFF00"/>
                </a:solidFill>
              </a:rPr>
              <a:t>(getting, name)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defRPr/>
            </a:pPr>
            <a:r>
              <a:rPr lang="en-CA" dirty="0" smtClean="0"/>
              <a:t>this is </a:t>
            </a:r>
            <a:r>
              <a:rPr lang="en-CA" i="1" dirty="0" smtClean="0"/>
              <a:t>exactly</a:t>
            </a:r>
            <a:r>
              <a:rPr lang="en-CA" dirty="0" smtClean="0"/>
              <a:t> what we did before!</a:t>
            </a:r>
          </a:p>
          <a:p>
            <a:pPr lvl="2">
              <a:defRPr/>
            </a:pPr>
            <a:r>
              <a:rPr lang="en-CA" dirty="0" smtClean="0"/>
              <a:t>we will be reading some data in the methods</a:t>
            </a:r>
            <a:endParaRPr lang="en-CA" dirty="0"/>
          </a:p>
          <a:p>
            <a:pPr lvl="2">
              <a:defRPr/>
            </a:pPr>
            <a:r>
              <a:rPr lang="en-CA" dirty="0" smtClean="0"/>
              <a:t>recall how to create and return an array!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Tasks/Jobs for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Job is whatever the pseudo-code says</a:t>
            </a:r>
          </a:p>
          <a:p>
            <a:pPr lvl="1"/>
            <a:r>
              <a:rPr lang="en-CA" dirty="0" smtClean="0"/>
              <a:t>you </a:t>
            </a:r>
            <a:r>
              <a:rPr lang="en-CA" i="1" dirty="0" smtClean="0"/>
              <a:t>did</a:t>
            </a:r>
            <a:r>
              <a:rPr lang="en-CA" dirty="0" smtClean="0"/>
              <a:t> write pseudo-code, right???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choose someone else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smtClean="0">
                <a:solidFill>
                  <a:srgbClr val="FFFF00"/>
                </a:solidFill>
              </a:rPr>
              <a:t>String name = </a:t>
            </a:r>
            <a:r>
              <a:rPr lang="en-CA" dirty="0" err="1" smtClean="0">
                <a:solidFill>
                  <a:srgbClr val="FFFF00"/>
                </a:solidFill>
              </a:rPr>
              <a:t>chooseSomeone</a:t>
            </a:r>
            <a:r>
              <a:rPr lang="en-CA" dirty="0" smtClean="0">
                <a:solidFill>
                  <a:srgbClr val="FFFF00"/>
                </a:solidFill>
              </a:rPr>
              <a:t>(getting, giving[p]);</a:t>
            </a:r>
          </a:p>
          <a:p>
            <a:pPr lvl="2">
              <a:buFontTx/>
              <a:buNone/>
              <a:defRPr/>
            </a:pPr>
            <a:r>
              <a:rPr lang="en-CA" dirty="0" smtClean="0"/>
              <a:t>// remove that someone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removeName</a:t>
            </a:r>
            <a:r>
              <a:rPr lang="en-CA" dirty="0" smtClean="0">
                <a:solidFill>
                  <a:srgbClr val="FFFF00"/>
                </a:solidFill>
              </a:rPr>
              <a:t>(getting, name);</a:t>
            </a:r>
            <a:endParaRPr lang="en-CA" dirty="0" smtClean="0"/>
          </a:p>
          <a:p>
            <a:pPr lvl="1"/>
            <a:r>
              <a:rPr lang="en-CA" dirty="0" smtClean="0"/>
              <a:t>write the </a:t>
            </a:r>
            <a:r>
              <a:rPr lang="en-CA" dirty="0" err="1" smtClean="0"/>
              <a:t>javadoc</a:t>
            </a:r>
            <a:r>
              <a:rPr lang="en-CA" dirty="0" smtClean="0"/>
              <a:t> to reflect the job and the purpose of the parameters</a:t>
            </a:r>
          </a:p>
          <a:p>
            <a:pPr lvl="1"/>
            <a:r>
              <a:rPr lang="en-CA" dirty="0" smtClean="0"/>
              <a:t>write the method that way, too!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Javadoc</a:t>
            </a:r>
            <a:r>
              <a:rPr lang="en-CA" dirty="0" smtClean="0"/>
              <a:t> for </a:t>
            </a:r>
            <a:r>
              <a:rPr lang="en-CA" dirty="0" err="1" smtClean="0"/>
              <a:t>chooseSomeone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Sample </a:t>
            </a:r>
            <a:r>
              <a:rPr lang="en-CA" dirty="0" err="1" smtClean="0"/>
              <a:t>javadoc</a:t>
            </a:r>
            <a:endParaRPr lang="en-CA" dirty="0" smtClean="0"/>
          </a:p>
          <a:p>
            <a:pPr lvl="1">
              <a:buNone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lvl="1">
              <a:buNone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* pick a name (not the given one) from a list</a:t>
            </a:r>
          </a:p>
          <a:p>
            <a:pPr lvl="1">
              <a:buNone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*</a:t>
            </a:r>
          </a:p>
          <a:p>
            <a:pPr lvl="1">
              <a:buNone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* @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gettingList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list of names to choose from</a:t>
            </a:r>
          </a:p>
          <a:p>
            <a:pPr lvl="1">
              <a:buNone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* @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givingName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name NOT to choose</a:t>
            </a:r>
          </a:p>
          <a:p>
            <a:pPr lvl="1">
              <a:buNone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* @return  a name from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gettingList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that’s</a:t>
            </a:r>
          </a:p>
          <a:p>
            <a:pPr lvl="1">
              <a:buNone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*          not equals to </a:t>
            </a:r>
            <a:r>
              <a:rPr lang="en-CA" sz="1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givingName</a:t>
            </a: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r>
              <a:rPr lang="en-CA" sz="1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lvl="1"/>
            <a:r>
              <a:rPr lang="en-CA" dirty="0" smtClean="0"/>
              <a:t>choose suitable parameter names</a:t>
            </a:r>
          </a:p>
          <a:p>
            <a:pPr lvl="2"/>
            <a:r>
              <a:rPr lang="en-CA" dirty="0" smtClean="0"/>
              <a:t>can’t use giving[p] as a parameter name!</a:t>
            </a:r>
          </a:p>
          <a:p>
            <a:pPr lvl="1">
              <a:buNone/>
            </a:pPr>
            <a:endParaRPr lang="en-CA" sz="18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a </a:t>
            </a:r>
            <a:r>
              <a:rPr lang="en-CA" dirty="0" err="1" smtClean="0"/>
              <a:t>javadoc</a:t>
            </a:r>
            <a:r>
              <a:rPr lang="en-CA" dirty="0" smtClean="0"/>
              <a:t> for </a:t>
            </a:r>
            <a:r>
              <a:rPr lang="en-CA" dirty="0" err="1" smtClean="0"/>
              <a:t>removeName</a:t>
            </a:r>
            <a:endParaRPr lang="en-CA" dirty="0" smtClean="0"/>
          </a:p>
          <a:p>
            <a:pPr lvl="2">
              <a:buFontTx/>
              <a:buNone/>
              <a:defRPr/>
            </a:pPr>
            <a:r>
              <a:rPr lang="en-CA" dirty="0" smtClean="0"/>
              <a:t>// remove that someone from the list getting presents</a:t>
            </a:r>
          </a:p>
          <a:p>
            <a:pPr lvl="2">
              <a:buFontTx/>
              <a:buNone/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removeName</a:t>
            </a:r>
            <a:r>
              <a:rPr lang="en-CA" dirty="0" smtClean="0">
                <a:solidFill>
                  <a:srgbClr val="FFFF00"/>
                </a:solidFill>
              </a:rPr>
              <a:t>(getting, name);</a:t>
            </a:r>
            <a:endParaRPr lang="en-CA" dirty="0" smtClean="0"/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Building Your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pseudo-code</a:t>
            </a:r>
          </a:p>
          <a:p>
            <a:r>
              <a:rPr lang="en-CA" dirty="0" smtClean="0"/>
              <a:t>Create main method, with method calls</a:t>
            </a:r>
          </a:p>
          <a:p>
            <a:r>
              <a:rPr lang="en-CA" dirty="0" smtClean="0"/>
              <a:t>Create stubs for the methods called</a:t>
            </a:r>
          </a:p>
          <a:p>
            <a:r>
              <a:rPr lang="en-CA" dirty="0" smtClean="0"/>
              <a:t>Repeat until your program is complete</a:t>
            </a:r>
          </a:p>
          <a:p>
            <a:pPr lvl="1"/>
            <a:r>
              <a:rPr lang="en-CA" dirty="0" smtClean="0"/>
              <a:t>run your program to make sure it’s OK</a:t>
            </a:r>
          </a:p>
          <a:p>
            <a:pPr lvl="2"/>
            <a:r>
              <a:rPr lang="en-CA" dirty="0" smtClean="0"/>
              <a:t>fix any errors you find</a:t>
            </a:r>
          </a:p>
          <a:p>
            <a:pPr lvl="1"/>
            <a:r>
              <a:rPr lang="en-CA" dirty="0" smtClean="0"/>
              <a:t>implement another method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getGivingList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public static String[] </a:t>
            </a:r>
            <a:r>
              <a:rPr lang="en-CA" sz="2400" dirty="0" err="1" smtClean="0">
                <a:solidFill>
                  <a:srgbClr val="FFFF00"/>
                </a:solidFill>
              </a:rPr>
              <a:t>getGivingList</a:t>
            </a:r>
            <a:r>
              <a:rPr lang="en-CA" sz="2400" dirty="0" smtClean="0">
                <a:solidFill>
                  <a:srgbClr val="FFFF00"/>
                </a:solidFill>
              </a:rPr>
              <a:t>()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    </a:t>
            </a:r>
            <a:r>
              <a:rPr lang="en-CA" sz="2400" dirty="0" smtClean="0"/>
              <a:t>// create a scanner</a:t>
            </a:r>
          </a:p>
          <a:p>
            <a:pPr lvl="1">
              <a:buNone/>
            </a:pPr>
            <a:r>
              <a:rPr lang="en-CA" sz="2400" dirty="0" smtClean="0"/>
              <a:t>    // ask for and read how many names there will be</a:t>
            </a:r>
          </a:p>
          <a:p>
            <a:pPr lvl="1">
              <a:buNone/>
            </a:pPr>
            <a:r>
              <a:rPr lang="en-CA" sz="2400" dirty="0" smtClean="0"/>
              <a:t>    // create a String array of the appropriate size</a:t>
            </a:r>
          </a:p>
          <a:p>
            <a:pPr lvl="1">
              <a:buNone/>
            </a:pPr>
            <a:r>
              <a:rPr lang="en-CA" sz="2400" dirty="0" smtClean="0"/>
              <a:t>    // for each element of the array</a:t>
            </a:r>
          </a:p>
          <a:p>
            <a:pPr lvl="1">
              <a:buNone/>
            </a:pPr>
            <a:r>
              <a:rPr lang="en-CA" sz="2400" dirty="0" smtClean="0"/>
              <a:t>        // </a:t>
            </a:r>
            <a:r>
              <a:rPr lang="en-CA" sz="2400" dirty="0" smtClean="0"/>
              <a:t>prompt for and read </a:t>
            </a:r>
            <a:r>
              <a:rPr lang="en-CA" sz="2400" dirty="0" smtClean="0"/>
              <a:t>a name into </a:t>
            </a:r>
            <a:r>
              <a:rPr lang="en-CA" sz="2400" dirty="0" smtClean="0"/>
              <a:t>that element</a:t>
            </a:r>
            <a:endParaRPr lang="en-CA" sz="2400" dirty="0" smtClean="0"/>
          </a:p>
          <a:p>
            <a:pPr lvl="1">
              <a:buNone/>
            </a:pPr>
            <a:r>
              <a:rPr lang="en-CA" sz="2400" dirty="0" smtClean="0"/>
              <a:t>    // return the array</a:t>
            </a:r>
          </a:p>
          <a:p>
            <a:pPr lvl="1">
              <a:buNone/>
            </a:pPr>
            <a:r>
              <a:rPr lang="en-CA" sz="2400" dirty="0" smtClean="0"/>
              <a:t>	// STUB – delete when above is complete:</a:t>
            </a:r>
          </a:p>
          <a:p>
            <a:pPr lvl="1">
              <a:buNone/>
            </a:pPr>
            <a:r>
              <a:rPr lang="en-CA" sz="2400" dirty="0" smtClean="0"/>
              <a:t>    </a:t>
            </a:r>
            <a:r>
              <a:rPr lang="en-CA" sz="2400" dirty="0" smtClean="0">
                <a:solidFill>
                  <a:srgbClr val="FFFF00"/>
                </a:solidFill>
              </a:rPr>
              <a:t>return new String[1];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removeName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1200"/>
            <a:ext cx="8062664" cy="4114800"/>
          </a:xfrm>
        </p:spPr>
        <p:txBody>
          <a:bodyPr/>
          <a:lstStyle/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public static void </a:t>
            </a:r>
            <a:r>
              <a:rPr lang="en-CA" sz="2400" dirty="0" err="1" smtClean="0">
                <a:solidFill>
                  <a:srgbClr val="FFFF00"/>
                </a:solidFill>
              </a:rPr>
              <a:t>removeName</a:t>
            </a:r>
            <a:r>
              <a:rPr lang="en-CA" sz="2400" dirty="0" smtClean="0">
                <a:solidFill>
                  <a:srgbClr val="FFFF00"/>
                </a:solidFill>
              </a:rPr>
              <a:t>(String[] list, String name) {</a:t>
            </a:r>
          </a:p>
          <a:p>
            <a:pPr lvl="1">
              <a:buNone/>
            </a:pPr>
            <a:r>
              <a:rPr lang="en-CA" sz="2400" dirty="0" smtClean="0"/>
              <a:t>    // for each element of the array</a:t>
            </a:r>
          </a:p>
          <a:p>
            <a:pPr lvl="1">
              <a:buNone/>
            </a:pPr>
            <a:r>
              <a:rPr lang="en-CA" sz="2400" dirty="0" smtClean="0"/>
              <a:t>    </a:t>
            </a:r>
            <a:r>
              <a:rPr lang="en-CA" sz="2400" dirty="0" smtClean="0">
                <a:solidFill>
                  <a:srgbClr val="FFFF00"/>
                </a:solidFill>
              </a:rPr>
              <a:t>for (</a:t>
            </a: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= 0;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 &lt;</a:t>
            </a:r>
            <a:r>
              <a:rPr lang="en-CA" sz="2400" dirty="0" err="1" smtClean="0">
                <a:solidFill>
                  <a:srgbClr val="FFFF00"/>
                </a:solidFill>
              </a:rPr>
              <a:t>list.length</a:t>
            </a:r>
            <a:r>
              <a:rPr lang="en-CA" sz="2400" dirty="0" smtClean="0">
                <a:solidFill>
                  <a:srgbClr val="FFFF00"/>
                </a:solidFill>
              </a:rPr>
              <a:t>; ++ 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) {</a:t>
            </a:r>
          </a:p>
          <a:p>
            <a:pPr lvl="1">
              <a:buNone/>
            </a:pPr>
            <a:r>
              <a:rPr lang="en-CA" sz="2400" dirty="0" smtClean="0"/>
              <a:t>        // if that element is equals to name</a:t>
            </a:r>
          </a:p>
          <a:p>
            <a:pPr lvl="1">
              <a:buNone/>
            </a:pPr>
            <a:r>
              <a:rPr lang="en-CA" sz="2400" dirty="0" smtClean="0"/>
              <a:t>        </a:t>
            </a:r>
            <a:r>
              <a:rPr lang="en-CA" sz="2400" dirty="0" smtClean="0">
                <a:solidFill>
                  <a:srgbClr val="FFFF00"/>
                </a:solidFill>
              </a:rPr>
              <a:t>if (list[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].equals(name)) </a:t>
            </a:r>
            <a:r>
              <a:rPr lang="en-CA" sz="2400" dirty="0" smtClean="0">
                <a:solidFill>
                  <a:srgbClr val="FFFF00"/>
                </a:solidFill>
              </a:rPr>
              <a:t>{</a:t>
            </a:r>
            <a:endParaRPr lang="en-CA" sz="2400" dirty="0" smtClean="0"/>
          </a:p>
          <a:p>
            <a:pPr lvl="1">
              <a:buNone/>
            </a:pPr>
            <a:r>
              <a:rPr lang="en-CA" sz="2400" dirty="0" smtClean="0"/>
              <a:t>            // remove that element</a:t>
            </a:r>
          </a:p>
          <a:p>
            <a:pPr lvl="1">
              <a:buNone/>
            </a:pPr>
            <a:r>
              <a:rPr lang="en-CA" sz="2400" dirty="0" smtClean="0"/>
              <a:t>            </a:t>
            </a:r>
            <a:r>
              <a:rPr lang="en-CA" sz="2400" dirty="0" smtClean="0">
                <a:solidFill>
                  <a:srgbClr val="FFFF00"/>
                </a:solidFill>
              </a:rPr>
              <a:t>list[</a:t>
            </a:r>
            <a:r>
              <a:rPr lang="en-CA" sz="2400" dirty="0" err="1" smtClean="0">
                <a:solidFill>
                  <a:srgbClr val="FFFF00"/>
                </a:solidFill>
              </a:rPr>
              <a:t>i</a:t>
            </a:r>
            <a:r>
              <a:rPr lang="en-CA" sz="2400" dirty="0" smtClean="0">
                <a:solidFill>
                  <a:srgbClr val="FFFF00"/>
                </a:solidFill>
              </a:rPr>
              <a:t>] = “”;</a:t>
            </a:r>
            <a:endParaRPr lang="en-CA" sz="2400" dirty="0" smtClean="0"/>
          </a:p>
          <a:p>
            <a:pPr lvl="1">
              <a:buNone/>
            </a:pPr>
            <a:r>
              <a:rPr lang="en-CA" sz="2400" dirty="0" smtClean="0"/>
              <a:t>    </a:t>
            </a:r>
            <a:r>
              <a:rPr lang="en-CA" sz="2400" dirty="0" smtClean="0"/>
              <a:t>    </a:t>
            </a: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smtClean="0">
                <a:solidFill>
                  <a:srgbClr val="FFFF00"/>
                </a:solidFill>
              </a:rPr>
              <a:t>   }</a:t>
            </a:r>
            <a:endParaRPr lang="en-CA" sz="2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None/>
            </a:pPr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5868144" y="2492896"/>
            <a:ext cx="1512168" cy="1440160"/>
            <a:chOff x="6732240" y="4581128"/>
            <a:chExt cx="1512168" cy="1440160"/>
          </a:xfrm>
        </p:grpSpPr>
        <p:sp>
          <p:nvSpPr>
            <p:cNvPr id="4" name="Rectangle 3"/>
            <p:cNvSpPr/>
            <p:nvPr/>
          </p:nvSpPr>
          <p:spPr bwMode="auto">
            <a:xfrm>
              <a:off x="6732240" y="4581128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Angela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732240" y="4941168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Barrak</a:t>
              </a:r>
              <a:endPara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732240" y="5301208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Vladimir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732240" y="5661248"/>
              <a:ext cx="1512168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David</a:t>
              </a: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7452320" y="2492896"/>
            <a:ext cx="151216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Vladimir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4169" y="6021288"/>
            <a:ext cx="7446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i="1" dirty="0" smtClean="0">
                <a:solidFill>
                  <a:schemeClr val="accent5"/>
                </a:solidFill>
              </a:rPr>
              <a:t>Note: we can name the array parameter anything we want.</a:t>
            </a:r>
          </a:p>
          <a:p>
            <a:pPr algn="r"/>
            <a:r>
              <a:rPr lang="en-CA" i="1" dirty="0" smtClean="0">
                <a:solidFill>
                  <a:schemeClr val="accent5"/>
                </a:solidFill>
              </a:rPr>
              <a:t>It’s going to be the same list of names that main gave us.</a:t>
            </a:r>
            <a:endParaRPr lang="en-CA" i="1" dirty="0">
              <a:solidFill>
                <a:schemeClr val="accent5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68144" y="3212976"/>
            <a:ext cx="1512168" cy="3600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475656" y="3645024"/>
            <a:ext cx="3456384" cy="432048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 useBgFill="1">
        <p:nvSpPr>
          <p:cNvPr id="14" name="Rectangle 13"/>
          <p:cNvSpPr/>
          <p:nvPr/>
        </p:nvSpPr>
        <p:spPr bwMode="auto">
          <a:xfrm>
            <a:off x="1475656" y="4869160"/>
            <a:ext cx="3456384" cy="36004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 useBgFill="1">
        <p:nvSpPr>
          <p:cNvPr id="15" name="Rectangle 14"/>
          <p:cNvSpPr/>
          <p:nvPr/>
        </p:nvSpPr>
        <p:spPr bwMode="auto">
          <a:xfrm>
            <a:off x="1691680" y="4509120"/>
            <a:ext cx="3456384" cy="36004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0.05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5787 L 5.55556E-7 0.110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11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We’ve been using methods from the start</a:t>
            </a:r>
          </a:p>
          <a:p>
            <a:pPr lvl="1">
              <a:defRPr/>
            </a:pPr>
            <a:r>
              <a:rPr lang="en-US" dirty="0" smtClean="0">
                <a:solidFill>
                  <a:srgbClr val="FFFF00"/>
                </a:solidFill>
              </a:rPr>
              <a:t>print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println</a:t>
            </a:r>
            <a:r>
              <a:rPr lang="en-US" dirty="0" smtClean="0"/>
              <a:t> are methods (as is </a:t>
            </a:r>
            <a:r>
              <a:rPr lang="en-US" dirty="0" err="1" smtClean="0">
                <a:solidFill>
                  <a:srgbClr val="FFFF00"/>
                </a:solidFill>
              </a:rPr>
              <a:t>printf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nextInt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nextDouble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next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rgbClr val="FFFF00"/>
                </a:solidFill>
              </a:rPr>
              <a:t>nextLine</a:t>
            </a:r>
            <a:r>
              <a:rPr lang="en-US" dirty="0" smtClean="0"/>
              <a:t>, too</a:t>
            </a:r>
          </a:p>
          <a:p>
            <a:pPr lvl="1">
              <a:defRPr/>
            </a:pPr>
            <a:r>
              <a:rPr lang="en-US" dirty="0" smtClean="0">
                <a:solidFill>
                  <a:srgbClr val="FFFF00"/>
                </a:solidFill>
              </a:rPr>
              <a:t>equals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equalsIgnoreCase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startsWith</a:t>
            </a:r>
            <a:r>
              <a:rPr lang="en-US" dirty="0" smtClean="0"/>
              <a:t>, and all those other things we can ask a String to do</a:t>
            </a:r>
            <a:endParaRPr lang="en-US" dirty="0"/>
          </a:p>
          <a:p>
            <a:pPr lvl="1">
              <a:defRPr/>
            </a:pPr>
            <a:r>
              <a:rPr lang="en-US" dirty="0" smtClean="0">
                <a:solidFill>
                  <a:srgbClr val="FFFF00"/>
                </a:solidFill>
              </a:rPr>
              <a:t>pow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min</a:t>
            </a:r>
            <a:r>
              <a:rPr lang="en-US" dirty="0" smtClean="0"/>
              <a:t>, and all those other things we can ask Math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Organizing Methods into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Above methods are just for the program</a:t>
            </a:r>
          </a:p>
          <a:p>
            <a:r>
              <a:rPr lang="en-CA" dirty="0" smtClean="0"/>
              <a:t>May want methods that are generally useful</a:t>
            </a:r>
          </a:p>
          <a:p>
            <a:pPr lvl="1"/>
            <a:r>
              <a:rPr lang="en-CA" dirty="0" smtClean="0"/>
              <a:t>to do math (</a:t>
            </a:r>
            <a:r>
              <a:rPr lang="en-CA" dirty="0" smtClean="0">
                <a:solidFill>
                  <a:srgbClr val="FFFF00"/>
                </a:solidFill>
              </a:rPr>
              <a:t>Math.pow</a:t>
            </a:r>
            <a:r>
              <a:rPr lang="en-CA" dirty="0" smtClean="0"/>
              <a:t>, </a:t>
            </a:r>
            <a:r>
              <a:rPr lang="en-CA" dirty="0" err="1" smtClean="0">
                <a:solidFill>
                  <a:srgbClr val="FFFF00"/>
                </a:solidFill>
              </a:rPr>
              <a:t>Math.sqrt</a:t>
            </a:r>
            <a:r>
              <a:rPr lang="en-CA" dirty="0" smtClean="0"/>
              <a:t>, …)</a:t>
            </a:r>
          </a:p>
          <a:p>
            <a:pPr lvl="1"/>
            <a:r>
              <a:rPr lang="en-CA" dirty="0" smtClean="0"/>
              <a:t>for arrays (</a:t>
            </a:r>
            <a:r>
              <a:rPr lang="en-CA" dirty="0" err="1" smtClean="0">
                <a:solidFill>
                  <a:srgbClr val="FFFF00"/>
                </a:solidFill>
              </a:rPr>
              <a:t>Arrays.toString</a:t>
            </a:r>
            <a:r>
              <a:rPr lang="en-CA" dirty="0" smtClean="0"/>
              <a:t>, </a:t>
            </a:r>
            <a:r>
              <a:rPr lang="en-CA" dirty="0" err="1" smtClean="0">
                <a:solidFill>
                  <a:srgbClr val="FFFF00"/>
                </a:solidFill>
              </a:rPr>
              <a:t>Arrays.sort</a:t>
            </a:r>
            <a:r>
              <a:rPr lang="en-CA" dirty="0" smtClean="0"/>
              <a:t>, …)</a:t>
            </a:r>
          </a:p>
          <a:p>
            <a:pPr lvl="1"/>
            <a:r>
              <a:rPr lang="en-CA" dirty="0" smtClean="0"/>
              <a:t>we can make our own</a:t>
            </a:r>
            <a:endParaRPr lang="en-CA" dirty="0" smtClean="0"/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class Converter {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</a:t>
            </a:r>
            <a:r>
              <a:rPr lang="en-CA" sz="2400" dirty="0" smtClean="0">
                <a:solidFill>
                  <a:srgbClr val="7FFF7F"/>
                </a:solidFill>
              </a:rPr>
              <a:t>class </a:t>
            </a:r>
            <a:r>
              <a:rPr lang="en-CA" sz="2400" dirty="0" smtClean="0">
                <a:solidFill>
                  <a:srgbClr val="7FFF7F"/>
                </a:solidFill>
              </a:rPr>
              <a:t>Utilities{</a:t>
            </a:r>
            <a:endParaRPr lang="en-CA" sz="2400" dirty="0" smtClean="0">
              <a:solidFill>
                <a:srgbClr val="7FFF7F"/>
              </a:solidFill>
            </a:endParaRPr>
          </a:p>
          <a:p>
            <a:pPr lvl="1"/>
            <a:r>
              <a:rPr lang="en-CA" dirty="0" smtClean="0"/>
              <a:t>methods written same way</a:t>
            </a:r>
          </a:p>
          <a:p>
            <a:pPr lvl="1"/>
            <a:r>
              <a:rPr lang="en-CA" dirty="0" smtClean="0"/>
              <a:t>just leave out </a:t>
            </a:r>
            <a:r>
              <a:rPr lang="en-CA" dirty="0" smtClean="0"/>
              <a:t>main!</a:t>
            </a: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82593" y="6351711"/>
            <a:ext cx="617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i="1" dirty="0" smtClean="0">
                <a:solidFill>
                  <a:schemeClr val="accent5"/>
                </a:solidFill>
              </a:rPr>
              <a:t>I use </a:t>
            </a:r>
            <a:r>
              <a:rPr lang="en-CA" i="1" dirty="0" smtClean="0">
                <a:solidFill>
                  <a:srgbClr val="7FFF7F"/>
                </a:solidFill>
              </a:rPr>
              <a:t>green</a:t>
            </a:r>
            <a:r>
              <a:rPr lang="en-CA" i="1" dirty="0" smtClean="0">
                <a:solidFill>
                  <a:schemeClr val="accent5"/>
                </a:solidFill>
              </a:rPr>
              <a:t> text for code in a non-program class.</a:t>
            </a:r>
            <a:endParaRPr lang="en-CA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Classes can be used right away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Utilities.printTitle</a:t>
            </a:r>
            <a:r>
              <a:rPr lang="en-CA" sz="2400" dirty="0" smtClean="0">
                <a:solidFill>
                  <a:srgbClr val="FFFF00"/>
                </a:solidFill>
              </a:rPr>
              <a:t>(“Utilities Demo”);</a:t>
            </a:r>
            <a:endParaRPr lang="en-CA" dirty="0" smtClean="0"/>
          </a:p>
          <a:p>
            <a:pPr lvl="2" eaLnBrk="1" hangingPunct="1">
              <a:defRPr/>
            </a:pPr>
            <a:r>
              <a:rPr lang="en-CA" dirty="0" smtClean="0"/>
              <a:t>so long as we can “see” them</a:t>
            </a:r>
            <a:endParaRPr lang="en-CA" dirty="0"/>
          </a:p>
          <a:p>
            <a:pPr eaLnBrk="1" hangingPunct="1">
              <a:defRPr/>
            </a:pPr>
            <a:r>
              <a:rPr lang="en-CA" dirty="0" smtClean="0"/>
              <a:t>Objects need to be created</a:t>
            </a:r>
          </a:p>
          <a:p>
            <a:pPr lvl="2" eaLnBrk="1" hangingPunct="1">
              <a:defRPr/>
            </a:pPr>
            <a:r>
              <a:rPr lang="en-CA" dirty="0" smtClean="0"/>
              <a:t>except for Strings, which are so massively useful…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Scanner </a:t>
            </a:r>
            <a:r>
              <a:rPr lang="en-CA" sz="2400" dirty="0" err="1" smtClean="0">
                <a:solidFill>
                  <a:srgbClr val="FFFF00"/>
                </a:solidFill>
              </a:rPr>
              <a:t>kbd</a:t>
            </a:r>
            <a:r>
              <a:rPr lang="en-CA" sz="2400" dirty="0" smtClean="0">
                <a:solidFill>
                  <a:srgbClr val="FFFF00"/>
                </a:solidFill>
              </a:rPr>
              <a:t> = new Scanner(System.in);</a:t>
            </a:r>
          </a:p>
          <a:p>
            <a:pPr lvl="1" eaLnBrk="1" hangingPunct="1">
              <a:defRPr/>
            </a:pPr>
            <a:r>
              <a:rPr lang="en-CA" dirty="0" smtClean="0"/>
              <a:t>objects contain </a:t>
            </a:r>
            <a:r>
              <a:rPr lang="en-CA" i="1" dirty="0" smtClean="0"/>
              <a:t>data</a:t>
            </a:r>
          </a:p>
          <a:p>
            <a:pPr lvl="1" eaLnBrk="1" hangingPunct="1">
              <a:defRPr/>
            </a:pPr>
            <a:r>
              <a:rPr lang="en-CA" dirty="0" smtClean="0"/>
              <a:t>different objects have different data</a:t>
            </a:r>
          </a:p>
          <a:p>
            <a:pPr lvl="1" eaLnBrk="1" hangingPunct="1">
              <a:defRPr/>
            </a:pPr>
            <a:r>
              <a:rPr lang="en-CA" dirty="0" smtClean="0"/>
              <a:t>methods are mostly </a:t>
            </a:r>
            <a:r>
              <a:rPr lang="en-CA" i="1" dirty="0" smtClean="0"/>
              <a:t>about </a:t>
            </a:r>
            <a:r>
              <a:rPr lang="en-CA" dirty="0" smtClean="0"/>
              <a:t>that data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635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>
                <a:sym typeface="Wingdings" panose="05000000000000000000" pitchFamily="2" charset="2"/>
              </a:rPr>
              <a:t>Programming arranged around objects</a:t>
            </a:r>
          </a:p>
          <a:p>
            <a:pPr lvl="1">
              <a:defRPr/>
            </a:pPr>
            <a:r>
              <a:rPr lang="en-CA" dirty="0" smtClean="0">
                <a:sym typeface="Wingdings" panose="05000000000000000000" pitchFamily="2" charset="2"/>
              </a:rPr>
              <a:t>main program creates the objects</a:t>
            </a:r>
          </a:p>
          <a:p>
            <a:pPr lvl="1">
              <a:defRPr/>
            </a:pPr>
            <a:r>
              <a:rPr lang="en-CA" dirty="0" smtClean="0">
                <a:sym typeface="Wingdings" panose="05000000000000000000" pitchFamily="2" charset="2"/>
              </a:rPr>
              <a:t>objects hold the data</a:t>
            </a:r>
          </a:p>
          <a:p>
            <a:pPr lvl="1">
              <a:defRPr/>
            </a:pPr>
            <a:r>
              <a:rPr lang="en-CA" dirty="0" smtClean="0">
                <a:sym typeface="Wingdings" panose="05000000000000000000" pitchFamily="2" charset="2"/>
              </a:rPr>
              <a:t>objects call each others’ methods</a:t>
            </a:r>
          </a:p>
          <a:p>
            <a:pPr lvl="1">
              <a:defRPr/>
            </a:pPr>
            <a:r>
              <a:rPr lang="en-CA" dirty="0" smtClean="0">
                <a:sym typeface="Wingdings" panose="05000000000000000000" pitchFamily="2" charset="2"/>
              </a:rPr>
              <a:t>objects interact to achieve program goal</a:t>
            </a:r>
          </a:p>
          <a:p>
            <a:pPr>
              <a:defRPr/>
            </a:pPr>
            <a:r>
              <a:rPr lang="en-CA" dirty="0" smtClean="0">
                <a:sym typeface="Wingdings" panose="05000000000000000000" pitchFamily="2" charset="2"/>
              </a:rPr>
              <a:t>Very important in GUI programs</a:t>
            </a:r>
          </a:p>
          <a:p>
            <a:pPr lvl="1">
              <a:defRPr/>
            </a:pPr>
            <a:r>
              <a:rPr lang="en-CA" dirty="0" smtClean="0">
                <a:sym typeface="Wingdings" panose="05000000000000000000" pitchFamily="2" charset="2"/>
              </a:rPr>
              <a:t>Graphical User Interface</a:t>
            </a:r>
          </a:p>
          <a:p>
            <a:pPr lvl="2">
              <a:defRPr/>
            </a:pPr>
            <a:r>
              <a:rPr lang="en-CA" dirty="0" smtClean="0">
                <a:sym typeface="Wingdings" panose="05000000000000000000" pitchFamily="2" charset="2"/>
              </a:rPr>
              <a:t>WIMP (Windows, Icons, Menus, Pointers) interface</a:t>
            </a:r>
          </a:p>
        </p:txBody>
      </p:sp>
    </p:spTree>
    <p:extLst>
      <p:ext uri="{BB962C8B-B14F-4D97-AF65-F5344CB8AC3E}">
        <p14:creationId xmlns="" xmlns:p14="http://schemas.microsoft.com/office/powerpoint/2010/main" val="5706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What are Objects?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An object in a program often represents a real-world object…</a:t>
            </a:r>
          </a:p>
          <a:p>
            <a:pPr lvl="1">
              <a:defRPr/>
            </a:pPr>
            <a:r>
              <a:rPr lang="en-CA" smtClean="0"/>
              <a:t>an animal, a vehicle, a person, a university, …</a:t>
            </a:r>
          </a:p>
          <a:p>
            <a:pPr>
              <a:defRPr/>
            </a:pPr>
            <a:r>
              <a:rPr lang="en-CA" smtClean="0"/>
              <a:t>…or some abstract object…</a:t>
            </a:r>
          </a:p>
          <a:p>
            <a:pPr lvl="1">
              <a:defRPr/>
            </a:pPr>
            <a:r>
              <a:rPr lang="en-CA" smtClean="0"/>
              <a:t>a colour, a shape, a species, …</a:t>
            </a:r>
          </a:p>
          <a:p>
            <a:pPr>
              <a:defRPr/>
            </a:pPr>
            <a:r>
              <a:rPr lang="en-CA" smtClean="0"/>
              <a:t>…or some </a:t>
            </a:r>
            <a:r>
              <a:rPr lang="en-CA" i="1" smtClean="0"/>
              <a:t>thing</a:t>
            </a:r>
            <a:r>
              <a:rPr lang="en-CA" smtClean="0"/>
              <a:t> the program needs to track</a:t>
            </a:r>
          </a:p>
          <a:p>
            <a:pPr lvl="1">
              <a:defRPr/>
            </a:pPr>
            <a:r>
              <a:rPr lang="en-CA" smtClean="0"/>
              <a:t>a string, a window, a GUI button, …</a:t>
            </a:r>
          </a:p>
        </p:txBody>
      </p:sp>
    </p:spTree>
    <p:extLst>
      <p:ext uri="{BB962C8B-B14F-4D97-AF65-F5344CB8AC3E}">
        <p14:creationId xmlns="" xmlns:p14="http://schemas.microsoft.com/office/powerpoint/2010/main" val="34733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Object (Data Type)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532688" algn="r"/>
              </a:tabLst>
              <a:defRPr/>
            </a:pPr>
            <a:r>
              <a:rPr lang="en-CA" dirty="0" smtClean="0"/>
              <a:t>What kind of object it is</a:t>
            </a:r>
          </a:p>
          <a:p>
            <a:pPr lvl="1">
              <a:tabLst>
                <a:tab pos="7532688" algn="r"/>
              </a:tabLst>
              <a:defRPr/>
            </a:pPr>
            <a:r>
              <a:rPr lang="en-CA" dirty="0" smtClean="0"/>
              <a:t>its data type is a Class</a:t>
            </a:r>
          </a:p>
          <a:p>
            <a:pPr marL="457200" lvl="1" indent="0">
              <a:buFont typeface="Wingdings" pitchFamily="2" charset="2"/>
              <a:buNone/>
              <a:tabLst>
                <a:tab pos="7532688" algn="r"/>
              </a:tabLst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 s1, s2;	</a:t>
            </a:r>
            <a:r>
              <a:rPr lang="en-CA" sz="2400" i="1" dirty="0" smtClean="0">
                <a:solidFill>
                  <a:srgbClr val="FFFF00"/>
                </a:solidFill>
              </a:rPr>
              <a:t>// s1 &amp; s2 are Strings</a:t>
            </a:r>
            <a:endParaRPr lang="en-CA" sz="2400" dirty="0" smtClean="0">
              <a:solidFill>
                <a:srgbClr val="FFFF00"/>
              </a:solidFill>
            </a:endParaRPr>
          </a:p>
          <a:p>
            <a:pPr marL="457200" lvl="1" indent="0">
              <a:buFont typeface="Wingdings" pitchFamily="2" charset="2"/>
              <a:buNone/>
              <a:tabLst>
                <a:tab pos="7532688" algn="r"/>
              </a:tabLst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Scanner </a:t>
            </a:r>
            <a:r>
              <a:rPr lang="en-CA" sz="2400" dirty="0" err="1" smtClean="0">
                <a:solidFill>
                  <a:srgbClr val="FFFF00"/>
                </a:solidFill>
              </a:rPr>
              <a:t>kbd</a:t>
            </a:r>
            <a:r>
              <a:rPr lang="en-CA" sz="2400" dirty="0" smtClean="0">
                <a:solidFill>
                  <a:srgbClr val="FFFF00"/>
                </a:solidFill>
              </a:rPr>
              <a:t>, </a:t>
            </a:r>
            <a:r>
              <a:rPr lang="en-CA" sz="2400" dirty="0" err="1" smtClean="0">
                <a:solidFill>
                  <a:srgbClr val="FFFF00"/>
                </a:solidFill>
              </a:rPr>
              <a:t>str</a:t>
            </a:r>
            <a:r>
              <a:rPr lang="en-CA" sz="2400" dirty="0" smtClean="0">
                <a:solidFill>
                  <a:srgbClr val="FFFF00"/>
                </a:solidFill>
              </a:rPr>
              <a:t>;	</a:t>
            </a:r>
            <a:r>
              <a:rPr lang="en-CA" sz="2400" i="1" dirty="0" smtClean="0">
                <a:solidFill>
                  <a:srgbClr val="FFFF00"/>
                </a:solidFill>
              </a:rPr>
              <a:t>// </a:t>
            </a:r>
            <a:r>
              <a:rPr lang="en-CA" sz="2400" i="1" dirty="0" err="1" smtClean="0">
                <a:solidFill>
                  <a:srgbClr val="FFFF00"/>
                </a:solidFill>
              </a:rPr>
              <a:t>kbd</a:t>
            </a:r>
            <a:r>
              <a:rPr lang="en-CA" sz="2400" i="1" dirty="0" smtClean="0">
                <a:solidFill>
                  <a:srgbClr val="FFFF00"/>
                </a:solidFill>
              </a:rPr>
              <a:t> &amp; </a:t>
            </a:r>
            <a:r>
              <a:rPr lang="en-CA" sz="2400" i="1" dirty="0" err="1" smtClean="0">
                <a:solidFill>
                  <a:srgbClr val="FFFF00"/>
                </a:solidFill>
              </a:rPr>
              <a:t>str</a:t>
            </a:r>
            <a:r>
              <a:rPr lang="en-CA" sz="2400" i="1" dirty="0" smtClean="0">
                <a:solidFill>
                  <a:srgbClr val="FFFF00"/>
                </a:solidFill>
              </a:rPr>
              <a:t> are Scanners</a:t>
            </a:r>
            <a:endParaRPr lang="en-CA" sz="2400" dirty="0" smtClean="0">
              <a:solidFill>
                <a:srgbClr val="FFFF00"/>
              </a:solidFill>
            </a:endParaRPr>
          </a:p>
          <a:p>
            <a:pPr marL="457200" lvl="1" indent="0">
              <a:buFont typeface="Wingdings" pitchFamily="2" charset="2"/>
              <a:buNone/>
              <a:tabLst>
                <a:tab pos="7532688" algn="r"/>
              </a:tabLst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Animal rover, hammy;	</a:t>
            </a:r>
            <a:r>
              <a:rPr lang="en-CA" sz="2400" i="1" dirty="0" smtClean="0">
                <a:solidFill>
                  <a:srgbClr val="FFFF00"/>
                </a:solidFill>
              </a:rPr>
              <a:t>// rover &amp; hammy are Animals</a:t>
            </a:r>
            <a:endParaRPr lang="en-CA" sz="2400" dirty="0" smtClean="0">
              <a:solidFill>
                <a:srgbClr val="FFFF00"/>
              </a:solidFill>
            </a:endParaRPr>
          </a:p>
          <a:p>
            <a:pPr marL="457200" lvl="1" indent="0">
              <a:buFont typeface="Wingdings" pitchFamily="2" charset="2"/>
              <a:buNone/>
              <a:tabLst>
                <a:tab pos="7532688" algn="r"/>
              </a:tabLst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Color c1, c2;	</a:t>
            </a:r>
            <a:r>
              <a:rPr lang="en-CA" sz="2400" i="1" dirty="0" smtClean="0">
                <a:solidFill>
                  <a:srgbClr val="FFFF00"/>
                </a:solidFill>
              </a:rPr>
              <a:t>// c1 &amp; c2 are Colors</a:t>
            </a:r>
            <a:endParaRPr lang="en-CA" sz="2400" dirty="0" smtClean="0">
              <a:solidFill>
                <a:srgbClr val="FFFF00"/>
              </a:solidFill>
            </a:endParaRPr>
          </a:p>
          <a:p>
            <a:pPr marL="457200" lvl="1" indent="0">
              <a:buFont typeface="Wingdings" pitchFamily="2" charset="2"/>
              <a:buNone/>
              <a:tabLst>
                <a:tab pos="7532688" algn="r"/>
              </a:tabLst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JButton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okButton</a:t>
            </a:r>
            <a:r>
              <a:rPr lang="en-CA" sz="2400" dirty="0" smtClean="0">
                <a:solidFill>
                  <a:srgbClr val="FFFF00"/>
                </a:solidFill>
              </a:rPr>
              <a:t>, </a:t>
            </a:r>
            <a:r>
              <a:rPr lang="en-CA" sz="2400" dirty="0" err="1" smtClean="0">
                <a:solidFill>
                  <a:srgbClr val="FFFF00"/>
                </a:solidFill>
              </a:rPr>
              <a:t>cancelButton</a:t>
            </a:r>
            <a:r>
              <a:rPr lang="en-CA" sz="2400" dirty="0" smtClean="0">
                <a:solidFill>
                  <a:srgbClr val="FFFF00"/>
                </a:solidFill>
              </a:rPr>
              <a:t>;	</a:t>
            </a:r>
            <a:r>
              <a:rPr lang="en-CA" sz="2400" i="1" dirty="0" smtClean="0">
                <a:solidFill>
                  <a:srgbClr val="FFFF00"/>
                </a:solidFill>
              </a:rPr>
              <a:t>// … are </a:t>
            </a:r>
            <a:r>
              <a:rPr lang="en-CA" sz="2400" i="1" dirty="0" err="1" smtClean="0">
                <a:solidFill>
                  <a:srgbClr val="FFFF00"/>
                </a:solidFill>
              </a:rPr>
              <a:t>JButtons</a:t>
            </a:r>
            <a:endParaRPr lang="en-CA" sz="2400" dirty="0" smtClean="0">
              <a:solidFill>
                <a:srgbClr val="FFFF00"/>
              </a:solidFill>
            </a:endParaRPr>
          </a:p>
          <a:p>
            <a:pPr>
              <a:tabLst>
                <a:tab pos="7532688" algn="r"/>
              </a:tabLst>
              <a:defRPr/>
            </a:pPr>
            <a:r>
              <a:rPr lang="en-CA" dirty="0" smtClean="0"/>
              <a:t>Objects in the same class do the same </a:t>
            </a:r>
            <a:r>
              <a:rPr lang="en-CA" i="1" dirty="0" smtClean="0"/>
              <a:t>kinds</a:t>
            </a:r>
            <a:r>
              <a:rPr lang="en-CA" dirty="0" smtClean="0"/>
              <a:t> of things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627313" y="6105525"/>
            <a:ext cx="64817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</a:rPr>
              <a:t>To use Color &amp; </a:t>
            </a:r>
            <a:r>
              <a:rPr lang="en-CA" sz="2000" i="1" dirty="0" err="1">
                <a:solidFill>
                  <a:schemeClr val="accent5"/>
                </a:solidFill>
              </a:rPr>
              <a:t>JButton</a:t>
            </a:r>
            <a:r>
              <a:rPr lang="en-CA" sz="2000" i="1" dirty="0">
                <a:solidFill>
                  <a:schemeClr val="accent5"/>
                </a:solidFill>
              </a:rPr>
              <a:t>, you need to </a:t>
            </a:r>
            <a:r>
              <a:rPr lang="en-CA" sz="2000" i="1" dirty="0">
                <a:solidFill>
                  <a:srgbClr val="FFFF00"/>
                </a:solidFill>
              </a:rPr>
              <a:t>import </a:t>
            </a:r>
            <a:r>
              <a:rPr lang="en-CA" sz="2000" i="1" dirty="0" err="1">
                <a:solidFill>
                  <a:srgbClr val="FFFF00"/>
                </a:solidFill>
              </a:rPr>
              <a:t>java.awt.Color</a:t>
            </a:r>
            <a:r>
              <a:rPr lang="en-CA" sz="2000" i="1" dirty="0">
                <a:solidFill>
                  <a:srgbClr val="FFFF00"/>
                </a:solidFill>
              </a:rPr>
              <a:t>;</a:t>
            </a:r>
          </a:p>
          <a:p>
            <a:pPr algn="r">
              <a:defRPr/>
            </a:pPr>
            <a:r>
              <a:rPr lang="en-CA" sz="2000" i="1" dirty="0">
                <a:solidFill>
                  <a:srgbClr val="FFFF00"/>
                </a:solidFill>
              </a:rPr>
              <a:t>import </a:t>
            </a:r>
            <a:r>
              <a:rPr lang="en-CA" sz="2000" i="1" dirty="0" err="1">
                <a:solidFill>
                  <a:srgbClr val="FFFF00"/>
                </a:solidFill>
              </a:rPr>
              <a:t>javax.swing.JButton</a:t>
            </a:r>
            <a:r>
              <a:rPr lang="en-CA" sz="2000" i="1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26418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Declaring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Most Java objects created using new</a:t>
            </a:r>
          </a:p>
          <a:p>
            <a:pPr lvl="2">
              <a:defRPr/>
            </a:pPr>
            <a:r>
              <a:rPr lang="en-CA" dirty="0" smtClean="0"/>
              <a:t>usually with arguments</a:t>
            </a:r>
          </a:p>
          <a:p>
            <a:pPr lvl="2">
              <a:defRPr/>
            </a:pPr>
            <a:r>
              <a:rPr lang="en-CA" dirty="0" smtClean="0"/>
              <a:t>arguments depend on the class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kbd</a:t>
            </a:r>
            <a:r>
              <a:rPr lang="en-CA" sz="2400" dirty="0" smtClean="0">
                <a:solidFill>
                  <a:srgbClr val="FFFF00"/>
                </a:solidFill>
              </a:rPr>
              <a:t> = new Scanner(System.in);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rover = new Animal(</a:t>
            </a:r>
            <a:r>
              <a:rPr lang="en-CA" sz="2400" dirty="0" err="1" smtClean="0">
                <a:solidFill>
                  <a:srgbClr val="FFFF00"/>
                </a:solidFill>
              </a:rPr>
              <a:t>Animal.DOG</a:t>
            </a:r>
            <a:r>
              <a:rPr lang="en-CA" sz="2400" dirty="0" smtClean="0">
                <a:solidFill>
                  <a:srgbClr val="FFFF00"/>
                </a:solidFill>
              </a:rPr>
              <a:t>);	</a:t>
            </a:r>
            <a:r>
              <a:rPr lang="en-CA" sz="2400" i="1" dirty="0" smtClean="0">
                <a:solidFill>
                  <a:srgbClr val="FFFF00"/>
                </a:solidFill>
              </a:rPr>
              <a:t>// I made this up!</a:t>
            </a:r>
            <a:endParaRPr lang="en-CA" sz="2400" dirty="0" smtClean="0">
              <a:solidFill>
                <a:srgbClr val="FFFF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c1 = new Color(255, 127, 0);		</a:t>
            </a:r>
            <a:r>
              <a:rPr lang="en-CA" sz="2400" i="1" dirty="0" smtClean="0">
                <a:solidFill>
                  <a:srgbClr val="FFFF00"/>
                </a:solidFill>
              </a:rPr>
              <a:t>// This is orange</a:t>
            </a:r>
            <a:endParaRPr lang="en-CA" sz="2400" dirty="0" smtClean="0">
              <a:solidFill>
                <a:srgbClr val="FFFF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okButton</a:t>
            </a:r>
            <a:r>
              <a:rPr lang="en-CA" sz="2400" dirty="0" smtClean="0">
                <a:solidFill>
                  <a:srgbClr val="FFFF00"/>
                </a:solidFill>
              </a:rPr>
              <a:t> = new </a:t>
            </a:r>
            <a:r>
              <a:rPr lang="en-CA" sz="2400" dirty="0" err="1" smtClean="0">
                <a:solidFill>
                  <a:srgbClr val="FFFF00"/>
                </a:solidFill>
              </a:rPr>
              <a:t>JButton</a:t>
            </a:r>
            <a:r>
              <a:rPr lang="en-CA" sz="2400" dirty="0" smtClean="0">
                <a:solidFill>
                  <a:srgbClr val="FFFF00"/>
                </a:solidFill>
              </a:rPr>
              <a:t>(“OK”);</a:t>
            </a:r>
          </a:p>
          <a:p>
            <a:pPr lvl="2">
              <a:defRPr/>
            </a:pPr>
            <a:r>
              <a:rPr lang="en-CA" dirty="0" smtClean="0"/>
              <a:t>not Strings, </a:t>
            </a:r>
            <a:r>
              <a:rPr lang="en-CA" dirty="0" err="1" smtClean="0"/>
              <a:t>tho</a:t>
            </a:r>
            <a:r>
              <a:rPr lang="en-CA" dirty="0" smtClean="0"/>
              <a:t>’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s1 = “Strings are special!”;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s2 = new String(“But this works, too!”);</a:t>
            </a:r>
            <a:endParaRPr lang="en-CA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8263" y="6105525"/>
            <a:ext cx="39608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</a:rPr>
              <a:t>Remember to </a:t>
            </a:r>
            <a:r>
              <a:rPr lang="en-CA" sz="2000" i="1" dirty="0">
                <a:solidFill>
                  <a:srgbClr val="FFFF00"/>
                </a:solidFill>
              </a:rPr>
              <a:t>import </a:t>
            </a:r>
            <a:r>
              <a:rPr lang="en-CA" sz="2000" i="1" dirty="0" err="1">
                <a:solidFill>
                  <a:srgbClr val="FFFF00"/>
                </a:solidFill>
              </a:rPr>
              <a:t>java.awt.Color</a:t>
            </a:r>
            <a:r>
              <a:rPr lang="en-CA" sz="2000" i="1" dirty="0">
                <a:solidFill>
                  <a:srgbClr val="FFFF00"/>
                </a:solidFill>
              </a:rPr>
              <a:t>;</a:t>
            </a:r>
          </a:p>
          <a:p>
            <a:pPr algn="r">
              <a:defRPr/>
            </a:pPr>
            <a:r>
              <a:rPr lang="en-CA" sz="2000" i="1" dirty="0">
                <a:solidFill>
                  <a:srgbClr val="FFFF00"/>
                </a:solidFill>
              </a:rPr>
              <a:t>import </a:t>
            </a:r>
            <a:r>
              <a:rPr lang="en-CA" sz="2000" i="1" dirty="0" err="1">
                <a:solidFill>
                  <a:srgbClr val="FFFF00"/>
                </a:solidFill>
              </a:rPr>
              <a:t>javax.swing.JButton</a:t>
            </a:r>
            <a:r>
              <a:rPr lang="en-CA" sz="2000" i="1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20494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Data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kind of object has its own kind of data</a:t>
            </a:r>
          </a:p>
          <a:p>
            <a:pPr lvl="1"/>
            <a:r>
              <a:rPr lang="en-US" dirty="0" smtClean="0"/>
              <a:t>String has array of characters</a:t>
            </a:r>
          </a:p>
          <a:p>
            <a:pPr lvl="1"/>
            <a:r>
              <a:rPr lang="en-US" dirty="0" smtClean="0"/>
              <a:t>Color has red, green, and blue components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Methods access that data</a:t>
            </a:r>
          </a:p>
          <a:p>
            <a:pPr lvl="1"/>
            <a:r>
              <a:rPr lang="en-US" dirty="0" smtClean="0"/>
              <a:t>get pieces of it, answer questions</a:t>
            </a:r>
            <a:br>
              <a:rPr lang="en-US" dirty="0" smtClean="0"/>
            </a:br>
            <a:r>
              <a:rPr lang="en-US" dirty="0" smtClean="0"/>
              <a:t>about it, change it</a:t>
            </a:r>
            <a:endParaRPr 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15617" y="3429000"/>
            <a:ext cx="3528391" cy="1079932"/>
            <a:chOff x="3357555" y="3857622"/>
            <a:chExt cx="2992932" cy="108004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3357555" y="3857622"/>
              <a:ext cx="2992932" cy="1080041"/>
              <a:chOff x="1571605" y="3786191"/>
              <a:chExt cx="2992952" cy="1080051"/>
            </a:xfrm>
          </p:grpSpPr>
          <p:sp>
            <p:nvSpPr>
              <p:cNvPr id="8" name="TextBox 4"/>
              <p:cNvSpPr txBox="1">
                <a:spLocks noChangeArrowheads="1"/>
              </p:cNvSpPr>
              <p:nvPr/>
            </p:nvSpPr>
            <p:spPr bwMode="auto">
              <a:xfrm>
                <a:off x="1571605" y="3786191"/>
                <a:ext cx="1710259" cy="461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400" dirty="0" smtClean="0"/>
                  <a:t>name</a:t>
                </a:r>
                <a:endParaRPr lang="en-CA" altLang="en-US" sz="2400" dirty="0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1857356" y="4288306"/>
                <a:ext cx="2707201" cy="57793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smtClean="0"/>
                  <a:t>characters</a:t>
                </a:r>
                <a:endParaRPr lang="en-CA" altLang="en-US" sz="2000" dirty="0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701320" y="4508562"/>
              <a:ext cx="1527007" cy="35719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 dirty="0" smtClean="0">
                  <a:latin typeface="Courier New" pitchFamily="49" charset="0"/>
                  <a:cs typeface="Courier New" pitchFamily="49" charset="0"/>
                </a:rPr>
                <a:t>Mark Young</a:t>
              </a:r>
              <a:endParaRPr lang="en-CA" alt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6084763" y="3501008"/>
            <a:ext cx="2303661" cy="2160240"/>
            <a:chOff x="1331640" y="4221088"/>
            <a:chExt cx="2304137" cy="2160300"/>
          </a:xfrm>
        </p:grpSpPr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331640" y="4221088"/>
              <a:ext cx="2304137" cy="2160300"/>
              <a:chOff x="1571604" y="3786191"/>
              <a:chExt cx="3371699" cy="2159982"/>
            </a:xfrm>
          </p:grpSpPr>
          <p:sp>
            <p:nvSpPr>
              <p:cNvPr id="16" name="TextBox 4"/>
              <p:cNvSpPr txBox="1">
                <a:spLocks noChangeArrowheads="1"/>
              </p:cNvSpPr>
              <p:nvPr/>
            </p:nvSpPr>
            <p:spPr bwMode="auto">
              <a:xfrm>
                <a:off x="1571604" y="3786191"/>
                <a:ext cx="2950127" cy="461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400" dirty="0" smtClean="0"/>
                  <a:t>orange</a:t>
                </a:r>
                <a:endParaRPr lang="en-CA" altLang="en-US" sz="2400" dirty="0"/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857357" y="4286257"/>
                <a:ext cx="3085946" cy="165991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/>
                  <a:t>red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/>
                  <a:t>green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 dirty="0" smtClean="0"/>
                  <a:t>blue</a:t>
                </a:r>
                <a:endParaRPr lang="en-CA" altLang="en-US" sz="2000" dirty="0"/>
              </a:p>
            </p:txBody>
          </p:sp>
        </p:grp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534885" y="4872116"/>
              <a:ext cx="956847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/>
                <a:t>255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34885" y="5376252"/>
              <a:ext cx="956847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/>
                <a:t>127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534885" y="5880389"/>
              <a:ext cx="956847" cy="35724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/>
                <a:t>0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91328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Making Our Own Data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we want to represent objects but can’t find an existing class for that kind of object</a:t>
            </a:r>
          </a:p>
          <a:p>
            <a:pPr lvl="1"/>
            <a:r>
              <a:rPr lang="en-CA" dirty="0" smtClean="0"/>
              <a:t>e.g. Student objects</a:t>
            </a:r>
          </a:p>
          <a:p>
            <a:r>
              <a:rPr lang="en-CA" dirty="0" smtClean="0"/>
              <a:t>Identify the objects’ data and operations</a:t>
            </a:r>
          </a:p>
          <a:p>
            <a:pPr lvl="1"/>
            <a:r>
              <a:rPr lang="en-CA" dirty="0" smtClean="0"/>
              <a:t>data: A-number, name, address, grades, …</a:t>
            </a:r>
          </a:p>
          <a:p>
            <a:pPr lvl="1"/>
            <a:r>
              <a:rPr lang="en-CA" dirty="0" smtClean="0"/>
              <a:t>operations: change name, print address label, set grades, calculate GPA, …</a:t>
            </a:r>
          </a:p>
          <a:p>
            <a:r>
              <a:rPr lang="en-CA" dirty="0" smtClean="0"/>
              <a:t>Create a class for this kind of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Instance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  <a:defRPr/>
            </a:pPr>
            <a:r>
              <a:rPr lang="en-CA" sz="2400" dirty="0" smtClean="0">
                <a:solidFill>
                  <a:srgbClr val="7FFF7F"/>
                </a:solidFill>
              </a:rPr>
              <a:t>public class Student {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b="1" dirty="0" smtClean="0">
                <a:solidFill>
                  <a:srgbClr val="7FFF7F"/>
                </a:solidFill>
              </a:rPr>
              <a:t>public final String A_NUMBER;</a:t>
            </a:r>
            <a:r>
              <a:rPr lang="en-CA" sz="2400" b="1" dirty="0" smtClean="0">
                <a:solidFill>
                  <a:srgbClr val="7FFF7F"/>
                </a:solidFill>
              </a:rPr>
              <a:t>	</a:t>
            </a:r>
            <a:r>
              <a:rPr lang="en-CA" sz="2400" b="1" dirty="0" smtClean="0">
                <a:solidFill>
                  <a:srgbClr val="7FFF7F"/>
                </a:solidFill>
              </a:rPr>
              <a:t>// </a:t>
            </a:r>
            <a:r>
              <a:rPr lang="en-CA" sz="2400" b="1" dirty="0" smtClean="0">
                <a:solidFill>
                  <a:srgbClr val="7FFF7F"/>
                </a:solidFill>
              </a:rPr>
              <a:t>A00...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CA" sz="2400" b="1" dirty="0" smtClean="0">
                <a:solidFill>
                  <a:srgbClr val="7FFF7F"/>
                </a:solidFill>
              </a:rPr>
              <a:t>	private String name;		// family name, givens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CA" sz="2400" b="1" dirty="0" smtClean="0">
                <a:solidFill>
                  <a:srgbClr val="7FFF7F"/>
                </a:solidFill>
              </a:rPr>
              <a:t>	private </a:t>
            </a:r>
            <a:r>
              <a:rPr lang="en-CA" sz="2400" b="1" dirty="0" err="1" smtClean="0">
                <a:solidFill>
                  <a:srgbClr val="7FFF7F"/>
                </a:solidFill>
              </a:rPr>
              <a:t>int</a:t>
            </a:r>
            <a:r>
              <a:rPr lang="en-CA" sz="2400" b="1" dirty="0" smtClean="0">
                <a:solidFill>
                  <a:srgbClr val="7FFF7F"/>
                </a:solidFill>
              </a:rPr>
              <a:t> </a:t>
            </a:r>
            <a:r>
              <a:rPr lang="en-CA" sz="2400" b="1" dirty="0" err="1" smtClean="0">
                <a:solidFill>
                  <a:srgbClr val="7FFF7F"/>
                </a:solidFill>
              </a:rPr>
              <a:t>pctGrade</a:t>
            </a:r>
            <a:r>
              <a:rPr lang="en-CA" sz="2400" b="1" dirty="0" smtClean="0">
                <a:solidFill>
                  <a:srgbClr val="7FFF7F"/>
                </a:solidFill>
              </a:rPr>
              <a:t>;		// 0..100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CA" sz="2400" dirty="0" smtClean="0">
                <a:solidFill>
                  <a:schemeClr val="accent5"/>
                </a:solidFill>
              </a:rPr>
              <a:t>	…</a:t>
            </a:r>
            <a:endParaRPr lang="en-CA" sz="2400" dirty="0">
              <a:solidFill>
                <a:schemeClr val="accent5"/>
              </a:solidFill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CA" sz="2400" dirty="0" smtClean="0">
                <a:solidFill>
                  <a:srgbClr val="7FFF7F"/>
                </a:solidFill>
              </a:rPr>
              <a:t>}</a:t>
            </a:r>
          </a:p>
          <a:p>
            <a:pPr marL="285750" lvl="1" eaLnBrk="1" hangingPunct="1">
              <a:defRPr/>
            </a:pPr>
            <a:r>
              <a:rPr lang="en-CA" i="1" dirty="0" smtClean="0"/>
              <a:t>instance variables </a:t>
            </a:r>
            <a:r>
              <a:rPr lang="en-CA" dirty="0" smtClean="0"/>
              <a:t>are declared private (not public</a:t>
            </a:r>
            <a:r>
              <a:rPr lang="en-CA" dirty="0" smtClean="0"/>
              <a:t>)</a:t>
            </a:r>
          </a:p>
          <a:p>
            <a:pPr marL="685800" lvl="2" eaLnBrk="1" hangingPunct="1">
              <a:defRPr/>
            </a:pPr>
            <a:r>
              <a:rPr lang="en-CA" dirty="0" smtClean="0"/>
              <a:t>don’t let anyone change them without our permission</a:t>
            </a:r>
          </a:p>
          <a:p>
            <a:pPr marL="285750" lvl="1" eaLnBrk="1" hangingPunct="1">
              <a:defRPr/>
            </a:pPr>
            <a:r>
              <a:rPr lang="en-CA" dirty="0" smtClean="0"/>
              <a:t>may be final (</a:t>
            </a:r>
            <a:r>
              <a:rPr lang="en-CA" dirty="0" smtClean="0"/>
              <a:t>never going to change)</a:t>
            </a:r>
          </a:p>
          <a:p>
            <a:pPr marL="685800" lvl="2" eaLnBrk="1" hangingPunct="1">
              <a:defRPr/>
            </a:pPr>
            <a:r>
              <a:rPr lang="en-CA" dirty="0" smtClean="0"/>
              <a:t>these may be declared public</a:t>
            </a:r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15747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Declaring a Student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Give A#, name and grade when create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Student s1, s2;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s1 = new Student</a:t>
            </a:r>
            <a:r>
              <a:rPr lang="en-CA" sz="2400" dirty="0" smtClean="0">
                <a:solidFill>
                  <a:srgbClr val="FFFF00"/>
                </a:solidFill>
              </a:rPr>
              <a:t>(“Dent</a:t>
            </a:r>
            <a:r>
              <a:rPr lang="en-CA" sz="2400" dirty="0" smtClean="0">
                <a:solidFill>
                  <a:srgbClr val="FFFF00"/>
                </a:solidFill>
              </a:rPr>
              <a:t>, Stu”, 81);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s2 = new Student</a:t>
            </a:r>
            <a:r>
              <a:rPr lang="en-CA" sz="2400" dirty="0" smtClean="0">
                <a:solidFill>
                  <a:srgbClr val="FFFF00"/>
                </a:solidFill>
              </a:rPr>
              <a:t>(“</a:t>
            </a:r>
            <a:r>
              <a:rPr lang="en-CA" sz="2400" dirty="0" err="1" smtClean="0">
                <a:solidFill>
                  <a:srgbClr val="FFFF00"/>
                </a:solidFill>
              </a:rPr>
              <a:t>Tudiaunt</a:t>
            </a:r>
            <a:r>
              <a:rPr lang="en-CA" sz="2400" dirty="0" smtClean="0">
                <a:solidFill>
                  <a:srgbClr val="FFFF00"/>
                </a:solidFill>
              </a:rPr>
              <a:t>, A.”, 78);</a:t>
            </a:r>
          </a:p>
          <a:p>
            <a:pPr lvl="1">
              <a:defRPr/>
            </a:pPr>
            <a:r>
              <a:rPr lang="en-CA" dirty="0" smtClean="0"/>
              <a:t>or can combine the steps: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Student s3 = new Student</a:t>
            </a:r>
            <a:r>
              <a:rPr lang="en-CA" sz="2400" dirty="0" smtClean="0">
                <a:solidFill>
                  <a:srgbClr val="FFFF00"/>
                </a:solidFill>
              </a:rPr>
              <a:t>(“No</a:t>
            </a:r>
            <a:r>
              <a:rPr lang="en-CA" sz="2400" dirty="0" smtClean="0">
                <a:solidFill>
                  <a:srgbClr val="FFFF00"/>
                </a:solidFill>
              </a:rPr>
              <a:t>, </a:t>
            </a:r>
            <a:r>
              <a:rPr lang="en-CA" sz="2400" dirty="0" smtClean="0">
                <a:solidFill>
                  <a:srgbClr val="FFFF00"/>
                </a:solidFill>
              </a:rPr>
              <a:t>Dr.”, </a:t>
            </a:r>
            <a:r>
              <a:rPr lang="en-CA" sz="2400" dirty="0" smtClean="0">
                <a:solidFill>
                  <a:srgbClr val="FFFF00"/>
                </a:solidFill>
              </a:rPr>
              <a:t>0);</a:t>
            </a:r>
          </a:p>
          <a:p>
            <a:pPr lvl="1">
              <a:defRPr/>
            </a:pPr>
            <a:r>
              <a:rPr lang="en-CA" dirty="0" smtClean="0"/>
              <a:t>arguments are </a:t>
            </a:r>
            <a:r>
              <a:rPr lang="en-CA" dirty="0" smtClean="0"/>
              <a:t>name (String) and grade (</a:t>
            </a:r>
            <a:r>
              <a:rPr lang="en-CA" dirty="0" err="1" smtClean="0"/>
              <a:t>int</a:t>
            </a:r>
            <a:r>
              <a:rPr lang="en-CA" dirty="0" smtClean="0"/>
              <a:t>)</a:t>
            </a:r>
          </a:p>
          <a:p>
            <a:pPr lvl="2">
              <a:defRPr/>
            </a:pPr>
            <a:r>
              <a:rPr lang="en-CA" dirty="0" smtClean="0"/>
              <a:t>values for each (or some of the) instance variable</a:t>
            </a:r>
            <a:endParaRPr lang="en-CA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CA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31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Do We Have Methods?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Code Re-use</a:t>
            </a:r>
          </a:p>
          <a:p>
            <a:pPr lvl="1">
              <a:buSzPct val="75000"/>
              <a:defRPr/>
            </a:pPr>
            <a:r>
              <a:rPr lang="en-US" dirty="0" smtClean="0"/>
              <a:t>Doing “same” thing in multiple places</a:t>
            </a:r>
          </a:p>
          <a:p>
            <a:pPr lvl="2">
              <a:buSzPct val="75000"/>
              <a:defRPr/>
            </a:pPr>
            <a:r>
              <a:rPr lang="en-US" dirty="0" smtClean="0"/>
              <a:t>we do </a:t>
            </a:r>
            <a:r>
              <a:rPr lang="en-US" i="1" dirty="0" smtClean="0"/>
              <a:t>a lot </a:t>
            </a:r>
            <a:r>
              <a:rPr lang="en-US" dirty="0" smtClean="0"/>
              <a:t>of printing!</a:t>
            </a:r>
          </a:p>
          <a:p>
            <a:pPr>
              <a:defRPr/>
            </a:pPr>
            <a:r>
              <a:rPr lang="en-US" dirty="0" smtClean="0"/>
              <a:t>Code Hiding (Encapsulation)</a:t>
            </a:r>
          </a:p>
          <a:p>
            <a:pPr lvl="1">
              <a:buSzPct val="75000"/>
              <a:defRPr/>
            </a:pPr>
            <a:r>
              <a:rPr lang="en-US" dirty="0" smtClean="0"/>
              <a:t>Secret</a:t>
            </a:r>
          </a:p>
          <a:p>
            <a:pPr lvl="1">
              <a:buSzPct val="75000"/>
              <a:defRPr/>
            </a:pPr>
            <a:r>
              <a:rPr lang="en-US" dirty="0" smtClean="0"/>
              <a:t>Implementation independence</a:t>
            </a:r>
          </a:p>
          <a:p>
            <a:pPr>
              <a:defRPr/>
            </a:pPr>
            <a:r>
              <a:rPr lang="en-US" dirty="0" smtClean="0"/>
              <a:t>Code Abstraction</a:t>
            </a:r>
          </a:p>
          <a:p>
            <a:pPr lvl="1">
              <a:buSzPct val="75000"/>
              <a:defRPr/>
            </a:pPr>
            <a:r>
              <a:rPr lang="en-US" dirty="0" smtClean="0"/>
              <a:t>Top-down 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Student Constructor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Constructor “builds” the Student object</a:t>
            </a:r>
          </a:p>
          <a:p>
            <a:pPr lvl="1">
              <a:defRPr/>
            </a:pPr>
            <a:r>
              <a:rPr lang="en-CA" dirty="0" smtClean="0"/>
              <a:t>gives a value to each of the instance variables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public final String A_NUMBER;		// A00…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private </a:t>
            </a:r>
            <a:r>
              <a:rPr lang="en-CA" sz="2400" dirty="0" smtClean="0">
                <a:solidFill>
                  <a:srgbClr val="B6FD81"/>
                </a:solidFill>
              </a:rPr>
              <a:t>String name;	</a:t>
            </a:r>
            <a:r>
              <a:rPr lang="en-CA" sz="2400" dirty="0" smtClean="0">
                <a:solidFill>
                  <a:srgbClr val="B6FD81"/>
                </a:solidFill>
              </a:rPr>
              <a:t>		// </a:t>
            </a:r>
            <a:r>
              <a:rPr lang="en-CA" sz="2400" dirty="0" smtClean="0">
                <a:solidFill>
                  <a:srgbClr val="B6FD81"/>
                </a:solidFill>
              </a:rPr>
              <a:t>Last, First</a:t>
            </a:r>
            <a:br>
              <a:rPr lang="en-CA" sz="2400" dirty="0" smtClean="0">
                <a:solidFill>
                  <a:srgbClr val="B6FD81"/>
                </a:solidFill>
              </a:rPr>
            </a:br>
            <a:r>
              <a:rPr lang="en-CA" sz="2400" dirty="0" smtClean="0">
                <a:solidFill>
                  <a:srgbClr val="B6FD81"/>
                </a:solidFill>
              </a:rPr>
              <a:t>private </a:t>
            </a:r>
            <a:r>
              <a:rPr lang="en-CA" sz="2400" dirty="0" err="1" smtClean="0">
                <a:solidFill>
                  <a:srgbClr val="B6FD81"/>
                </a:solidFill>
              </a:rPr>
              <a:t>int</a:t>
            </a:r>
            <a:r>
              <a:rPr lang="en-CA" sz="2400" dirty="0" smtClean="0">
                <a:solidFill>
                  <a:srgbClr val="B6FD81"/>
                </a:solidFill>
              </a:rPr>
              <a:t> grade;		</a:t>
            </a:r>
            <a:r>
              <a:rPr lang="en-CA" sz="2400" dirty="0" smtClean="0">
                <a:solidFill>
                  <a:srgbClr val="B6FD81"/>
                </a:solidFill>
              </a:rPr>
              <a:t>		// </a:t>
            </a:r>
            <a:r>
              <a:rPr lang="en-CA" sz="2400" dirty="0" smtClean="0">
                <a:solidFill>
                  <a:srgbClr val="B6FD81"/>
                </a:solidFill>
              </a:rPr>
              <a:t>0 .. 100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b="1" dirty="0" smtClean="0">
                <a:solidFill>
                  <a:srgbClr val="B6FD81"/>
                </a:solidFill>
              </a:rPr>
              <a:t>public </a:t>
            </a:r>
            <a:r>
              <a:rPr lang="en-CA" sz="2400" b="1" dirty="0" smtClean="0">
                <a:solidFill>
                  <a:srgbClr val="B6FD81"/>
                </a:solidFill>
              </a:rPr>
              <a:t>Student(String name, </a:t>
            </a:r>
            <a:r>
              <a:rPr lang="en-CA" sz="2400" b="1" dirty="0" err="1" smtClean="0">
                <a:solidFill>
                  <a:srgbClr val="B6FD81"/>
                </a:solidFill>
              </a:rPr>
              <a:t>int</a:t>
            </a:r>
            <a:r>
              <a:rPr lang="en-CA" sz="2400" b="1" dirty="0" smtClean="0">
                <a:solidFill>
                  <a:srgbClr val="B6FD81"/>
                </a:solidFill>
              </a:rPr>
              <a:t> </a:t>
            </a:r>
            <a:r>
              <a:rPr lang="en-CA" sz="2400" b="1" dirty="0" smtClean="0">
                <a:solidFill>
                  <a:srgbClr val="B6FD81"/>
                </a:solidFill>
              </a:rPr>
              <a:t>grade) </a:t>
            </a:r>
            <a:r>
              <a:rPr lang="en-CA" sz="2400" b="1" dirty="0" smtClean="0">
                <a:solidFill>
                  <a:srgbClr val="B6FD81"/>
                </a:solidFill>
              </a:rPr>
              <a:t>{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b="1" dirty="0" smtClean="0">
                <a:solidFill>
                  <a:srgbClr val="B6FD81"/>
                </a:solidFill>
              </a:rPr>
              <a:t>    this.name </a:t>
            </a:r>
            <a:r>
              <a:rPr lang="en-CA" sz="2400" b="1" dirty="0" smtClean="0">
                <a:solidFill>
                  <a:srgbClr val="B6FD81"/>
                </a:solidFill>
              </a:rPr>
              <a:t>= </a:t>
            </a:r>
            <a:r>
              <a:rPr lang="en-CA" sz="2400" b="1" dirty="0" smtClean="0">
                <a:solidFill>
                  <a:srgbClr val="B6FD81"/>
                </a:solidFill>
              </a:rPr>
              <a:t>name;</a:t>
            </a:r>
            <a:endParaRPr lang="en-CA" sz="2400" b="1" dirty="0" smtClean="0">
              <a:solidFill>
                <a:srgbClr val="B6FD81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b="1" dirty="0">
                <a:solidFill>
                  <a:srgbClr val="B6FD81"/>
                </a:solidFill>
              </a:rPr>
              <a:t> </a:t>
            </a:r>
            <a:r>
              <a:rPr lang="en-CA" sz="2400" b="1" dirty="0" smtClean="0">
                <a:solidFill>
                  <a:srgbClr val="B6FD81"/>
                </a:solidFill>
              </a:rPr>
              <a:t>   </a:t>
            </a:r>
            <a:r>
              <a:rPr lang="en-CA" sz="2400" b="1" dirty="0" err="1" smtClean="0">
                <a:solidFill>
                  <a:srgbClr val="B6FD81"/>
                </a:solidFill>
              </a:rPr>
              <a:t>this.grade</a:t>
            </a:r>
            <a:r>
              <a:rPr lang="en-CA" sz="2400" b="1" dirty="0" smtClean="0">
                <a:solidFill>
                  <a:srgbClr val="B6FD81"/>
                </a:solidFill>
              </a:rPr>
              <a:t> </a:t>
            </a:r>
            <a:r>
              <a:rPr lang="en-CA" sz="2400" b="1" dirty="0" smtClean="0">
                <a:solidFill>
                  <a:srgbClr val="B6FD81"/>
                </a:solidFill>
              </a:rPr>
              <a:t>= </a:t>
            </a:r>
            <a:r>
              <a:rPr lang="en-CA" sz="2400" b="1" dirty="0" smtClean="0">
                <a:solidFill>
                  <a:srgbClr val="B6FD81"/>
                </a:solidFill>
              </a:rPr>
              <a:t>grade;	</a:t>
            </a:r>
            <a:r>
              <a:rPr lang="en-CA" sz="2400" b="1" i="1" dirty="0" smtClean="0">
                <a:solidFill>
                  <a:srgbClr val="B6FD81"/>
                </a:solidFill>
              </a:rPr>
              <a:t>// should check this value!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b="1" dirty="0" smtClean="0">
                <a:solidFill>
                  <a:srgbClr val="B6FD81"/>
                </a:solidFill>
              </a:rPr>
              <a:t> </a:t>
            </a:r>
            <a:r>
              <a:rPr lang="en-CA" sz="2400" b="1" dirty="0" smtClean="0">
                <a:solidFill>
                  <a:srgbClr val="B6FD81"/>
                </a:solidFill>
              </a:rPr>
              <a:t>   … </a:t>
            </a:r>
            <a:r>
              <a:rPr lang="en-CA" sz="2400" b="1" i="1" dirty="0" smtClean="0">
                <a:solidFill>
                  <a:srgbClr val="B6FD81"/>
                </a:solidFill>
              </a:rPr>
              <a:t>// A_NUMBER still needs a value</a:t>
            </a:r>
            <a:endParaRPr lang="en-CA" sz="2400" b="1" i="1" dirty="0" smtClean="0">
              <a:solidFill>
                <a:srgbClr val="B6FD81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b="1" dirty="0" smtClean="0">
                <a:solidFill>
                  <a:srgbClr val="B6FD8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4426" y="6413266"/>
            <a:ext cx="48046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 smtClean="0">
                <a:solidFill>
                  <a:schemeClr val="accent5"/>
                </a:solidFill>
              </a:rPr>
              <a:t>note how “name” and “this.name” are used.</a:t>
            </a:r>
            <a:endParaRPr lang="en-CA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39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Giving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Constructor’s job is to give values to all instance variables</a:t>
            </a:r>
          </a:p>
          <a:p>
            <a:pPr lvl="1"/>
            <a:r>
              <a:rPr lang="en-CA" dirty="0" smtClean="0"/>
              <a:t>client may say what values to use</a:t>
            </a:r>
          </a:p>
          <a:p>
            <a:pPr lvl="2"/>
            <a:r>
              <a:rPr lang="en-CA" dirty="0" smtClean="0"/>
              <a:t>may need to check those values to see if they’re OK</a:t>
            </a:r>
          </a:p>
          <a:p>
            <a:pPr lvl="1"/>
            <a:r>
              <a:rPr lang="en-CA" dirty="0" smtClean="0"/>
              <a:t>client may leave some values unstated</a:t>
            </a:r>
          </a:p>
          <a:p>
            <a:pPr lvl="2"/>
            <a:r>
              <a:rPr lang="en-CA" dirty="0" smtClean="0"/>
              <a:t>we choose those values ourselves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Checking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Grade should be 0..100</a:t>
            </a:r>
          </a:p>
          <a:p>
            <a:pPr lvl="1"/>
            <a:r>
              <a:rPr lang="en-CA" dirty="0" smtClean="0"/>
              <a:t>write a method to check if it is in that range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static </a:t>
            </a:r>
            <a:r>
              <a:rPr lang="en-CA" sz="2400" dirty="0" err="1" smtClean="0">
                <a:solidFill>
                  <a:srgbClr val="7FFF7F"/>
                </a:solidFill>
              </a:rPr>
              <a:t>boolean</a:t>
            </a: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err="1" smtClean="0">
                <a:solidFill>
                  <a:srgbClr val="7FFF7F"/>
                </a:solidFill>
              </a:rPr>
              <a:t>isValidGrade</a:t>
            </a:r>
            <a:r>
              <a:rPr lang="en-CA" sz="2400" dirty="0" smtClean="0">
                <a:solidFill>
                  <a:srgbClr val="7FFF7F"/>
                </a:solidFill>
              </a:rPr>
              <a:t>(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g) {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return 0 &lt;= g &amp;&amp; g &lt;= 100;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}</a:t>
            </a:r>
          </a:p>
          <a:p>
            <a:r>
              <a:rPr lang="en-CA" dirty="0" smtClean="0"/>
              <a:t>Note: static method</a:t>
            </a:r>
          </a:p>
          <a:p>
            <a:pPr lvl="1"/>
            <a:r>
              <a:rPr lang="en-CA" dirty="0" smtClean="0"/>
              <a:t>whether grade is valid is same for all Students</a:t>
            </a:r>
          </a:p>
          <a:p>
            <a:pPr lvl="2"/>
            <a:r>
              <a:rPr lang="en-CA" dirty="0" smtClean="0"/>
              <a:t>static </a:t>
            </a:r>
            <a:r>
              <a:rPr lang="en-CA" dirty="0" smtClean="0">
                <a:sym typeface="Wingdings" pitchFamily="2" charset="2"/>
              </a:rPr>
              <a:t> same for every object of this class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non-static  diff. objects may give diff. answers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584806" y="6413266"/>
            <a:ext cx="55242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i="1" dirty="0" smtClean="0">
                <a:solidFill>
                  <a:schemeClr val="accent5"/>
                </a:solidFill>
              </a:rPr>
              <a:t>What should we do about that “magic” number???</a:t>
            </a:r>
            <a:endParaRPr lang="en-CA" sz="2000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Choosing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May use a reasonable default value</a:t>
            </a:r>
          </a:p>
          <a:p>
            <a:pPr lvl="1"/>
            <a:r>
              <a:rPr lang="en-CA" dirty="0" smtClean="0"/>
              <a:t>if they don’t say what grade, set grade to 0</a:t>
            </a:r>
          </a:p>
          <a:p>
            <a:r>
              <a:rPr lang="en-CA" dirty="0" smtClean="0"/>
              <a:t>May generate our own values</a:t>
            </a:r>
          </a:p>
          <a:p>
            <a:pPr lvl="1"/>
            <a:r>
              <a:rPr lang="en-CA" dirty="0" smtClean="0"/>
              <a:t>A-numbers automatically generated</a:t>
            </a:r>
          </a:p>
          <a:p>
            <a:pPr lvl="2"/>
            <a:r>
              <a:rPr lang="en-CA" dirty="0" smtClean="0"/>
              <a:t>1</a:t>
            </a:r>
            <a:r>
              <a:rPr lang="en-CA" baseline="30000" dirty="0" smtClean="0"/>
              <a:t>st</a:t>
            </a:r>
            <a:r>
              <a:rPr lang="en-CA" dirty="0" smtClean="0"/>
              <a:t> Student </a:t>
            </a:r>
            <a:r>
              <a:rPr lang="en-CA" dirty="0" smtClean="0">
                <a:sym typeface="Wingdings" pitchFamily="2" charset="2"/>
              </a:rPr>
              <a:t> A00000001</a:t>
            </a:r>
          </a:p>
          <a:p>
            <a:pPr lvl="2"/>
            <a:r>
              <a:rPr lang="en-CA" dirty="0" smtClean="0">
                <a:sym typeface="Wingdings" pitchFamily="2" charset="2"/>
              </a:rPr>
              <a:t>2</a:t>
            </a:r>
            <a:r>
              <a:rPr lang="en-CA" baseline="30000" dirty="0" smtClean="0">
                <a:sym typeface="Wingdings" pitchFamily="2" charset="2"/>
              </a:rPr>
              <a:t>nd</a:t>
            </a:r>
            <a:r>
              <a:rPr lang="en-CA" dirty="0" smtClean="0">
                <a:sym typeface="Wingdings" pitchFamily="2" charset="2"/>
              </a:rPr>
              <a:t> Student  A00000002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static method to generate those numbers</a:t>
            </a:r>
          </a:p>
          <a:p>
            <a:pPr lvl="1"/>
            <a:r>
              <a:rPr lang="en-CA" dirty="0" smtClean="0">
                <a:sym typeface="Wingdings" pitchFamily="2" charset="2"/>
              </a:rPr>
              <a:t>static variable to remember the count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Generating A-Numbers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Static variable to remember what’s next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private static </a:t>
            </a:r>
            <a:r>
              <a:rPr lang="en-CA" sz="2400" dirty="0" err="1" smtClean="0">
                <a:solidFill>
                  <a:srgbClr val="7FFF7F"/>
                </a:solidFill>
              </a:rPr>
              <a:t>int</a:t>
            </a: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err="1" smtClean="0">
                <a:solidFill>
                  <a:srgbClr val="7FFF7F"/>
                </a:solidFill>
              </a:rPr>
              <a:t>howManyStudents</a:t>
            </a:r>
            <a:r>
              <a:rPr lang="en-CA" sz="2400" dirty="0" smtClean="0">
                <a:solidFill>
                  <a:srgbClr val="7FFF7F"/>
                </a:solidFill>
              </a:rPr>
              <a:t> = 0;</a:t>
            </a:r>
          </a:p>
          <a:p>
            <a:r>
              <a:rPr lang="en-CA" dirty="0" smtClean="0"/>
              <a:t>Method to generate next A-Number</a:t>
            </a:r>
          </a:p>
          <a:p>
            <a:pPr lvl="1"/>
            <a:r>
              <a:rPr lang="en-CA" dirty="0" smtClean="0"/>
              <a:t>increment </a:t>
            </a:r>
            <a:r>
              <a:rPr lang="en-CA" dirty="0" err="1" smtClean="0"/>
              <a:t>howManyStudents</a:t>
            </a:r>
            <a:r>
              <a:rPr lang="en-CA" dirty="0" smtClean="0"/>
              <a:t> &amp; generate String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private static String </a:t>
            </a:r>
            <a:r>
              <a:rPr lang="en-CA" sz="2400" dirty="0" err="1" smtClean="0">
                <a:solidFill>
                  <a:srgbClr val="7FFF7F"/>
                </a:solidFill>
              </a:rPr>
              <a:t>nextANumber</a:t>
            </a:r>
            <a:r>
              <a:rPr lang="en-CA" sz="2400" dirty="0" smtClean="0">
                <a:solidFill>
                  <a:srgbClr val="7FFF7F"/>
                </a:solidFill>
              </a:rPr>
              <a:t>() {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++</a:t>
            </a:r>
            <a:r>
              <a:rPr lang="en-CA" sz="2400" dirty="0" err="1" smtClean="0">
                <a:solidFill>
                  <a:srgbClr val="7FFF7F"/>
                </a:solidFill>
              </a:rPr>
              <a:t>howManyStudents</a:t>
            </a:r>
            <a:r>
              <a:rPr lang="en-CA" sz="2400" dirty="0" smtClean="0">
                <a:solidFill>
                  <a:srgbClr val="7FFF7F"/>
                </a:solidFill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return </a:t>
            </a:r>
            <a:r>
              <a:rPr lang="en-CA" sz="2400" dirty="0" err="1" smtClean="0">
                <a:solidFill>
                  <a:srgbClr val="7FFF7F"/>
                </a:solidFill>
              </a:rPr>
              <a:t>String.format</a:t>
            </a:r>
            <a:r>
              <a:rPr lang="en-CA" sz="2400" dirty="0" smtClean="0">
                <a:solidFill>
                  <a:srgbClr val="7FFF7F"/>
                </a:solidFill>
              </a:rPr>
              <a:t>(“A%08d”, </a:t>
            </a:r>
            <a:r>
              <a:rPr lang="en-CA" sz="2400" dirty="0" err="1" smtClean="0">
                <a:solidFill>
                  <a:srgbClr val="7FFF7F"/>
                </a:solidFill>
              </a:rPr>
              <a:t>howManyStudents</a:t>
            </a:r>
            <a:r>
              <a:rPr lang="en-CA" sz="2400" dirty="0" smtClean="0">
                <a:solidFill>
                  <a:srgbClr val="7FFF7F"/>
                </a:solidFill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}</a:t>
            </a:r>
          </a:p>
          <a:p>
            <a:pPr lvl="1"/>
            <a:r>
              <a:rPr lang="en-CA" dirty="0" smtClean="0"/>
              <a:t>method is private so others can’t use it!</a:t>
            </a:r>
          </a:p>
          <a:p>
            <a:pPr lvl="2"/>
            <a:r>
              <a:rPr lang="en-CA" dirty="0" smtClean="0"/>
              <a:t>they might try to misuse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Student Constructor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All instance variables given values!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gives a value to each of the instance variables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public Student(String name, </a:t>
            </a:r>
            <a:r>
              <a:rPr lang="en-CA" sz="2400" dirty="0" err="1" smtClean="0">
                <a:solidFill>
                  <a:srgbClr val="B6FD81"/>
                </a:solidFill>
              </a:rPr>
              <a:t>int</a:t>
            </a:r>
            <a:r>
              <a:rPr lang="en-CA" sz="2400" dirty="0" smtClean="0">
                <a:solidFill>
                  <a:srgbClr val="B6FD81"/>
                </a:solidFill>
              </a:rPr>
              <a:t> </a:t>
            </a:r>
            <a:r>
              <a:rPr lang="en-CA" sz="2400" dirty="0" smtClean="0">
                <a:solidFill>
                  <a:srgbClr val="B6FD81"/>
                </a:solidFill>
              </a:rPr>
              <a:t>grade) </a:t>
            </a:r>
            <a:r>
              <a:rPr lang="en-CA" sz="2400" dirty="0" smtClean="0">
                <a:solidFill>
                  <a:srgbClr val="B6FD81"/>
                </a:solidFill>
              </a:rPr>
              <a:t>{</a:t>
            </a:r>
          </a:p>
          <a:p>
            <a:pPr marL="457200" lvl="1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    this.name </a:t>
            </a:r>
            <a:r>
              <a:rPr lang="en-CA" sz="2400" dirty="0" smtClean="0">
                <a:solidFill>
                  <a:srgbClr val="B6FD81"/>
                </a:solidFill>
              </a:rPr>
              <a:t>= </a:t>
            </a:r>
            <a:r>
              <a:rPr lang="en-CA" sz="2400" dirty="0" smtClean="0">
                <a:solidFill>
                  <a:srgbClr val="B6FD81"/>
                </a:solidFill>
              </a:rPr>
              <a:t>name;</a:t>
            </a:r>
            <a:endParaRPr lang="en-CA" sz="2400" dirty="0" smtClean="0">
              <a:solidFill>
                <a:srgbClr val="B6FD81"/>
              </a:solidFill>
            </a:endParaRPr>
          </a:p>
          <a:p>
            <a:pPr marL="457200" lvl="1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B6FD81"/>
                </a:solidFill>
              </a:rPr>
              <a:t> </a:t>
            </a:r>
            <a:r>
              <a:rPr lang="en-CA" sz="2400" dirty="0" smtClean="0">
                <a:solidFill>
                  <a:srgbClr val="B6FD81"/>
                </a:solidFill>
              </a:rPr>
              <a:t>   </a:t>
            </a:r>
            <a:r>
              <a:rPr lang="en-CA" sz="2400" dirty="0" smtClean="0">
                <a:solidFill>
                  <a:srgbClr val="B6FD81"/>
                </a:solidFill>
              </a:rPr>
              <a:t>if (</a:t>
            </a:r>
            <a:r>
              <a:rPr lang="en-CA" sz="2400" dirty="0" err="1" smtClean="0">
                <a:solidFill>
                  <a:srgbClr val="B6FD81"/>
                </a:solidFill>
              </a:rPr>
              <a:t>isValidGrade</a:t>
            </a:r>
            <a:r>
              <a:rPr lang="en-CA" sz="2400" dirty="0" smtClean="0">
                <a:solidFill>
                  <a:srgbClr val="B6FD81"/>
                </a:solidFill>
              </a:rPr>
              <a:t>(grade)) { </a:t>
            </a:r>
          </a:p>
          <a:p>
            <a:pPr marL="457200" lvl="1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 </a:t>
            </a:r>
            <a:r>
              <a:rPr lang="en-CA" sz="2400" dirty="0" smtClean="0">
                <a:solidFill>
                  <a:srgbClr val="B6FD81"/>
                </a:solidFill>
              </a:rPr>
              <a:t>       </a:t>
            </a:r>
            <a:r>
              <a:rPr lang="en-CA" sz="2400" dirty="0" err="1" smtClean="0">
                <a:solidFill>
                  <a:srgbClr val="B6FD81"/>
                </a:solidFill>
              </a:rPr>
              <a:t>this.grade</a:t>
            </a:r>
            <a:r>
              <a:rPr lang="en-CA" sz="2400" dirty="0" smtClean="0">
                <a:solidFill>
                  <a:srgbClr val="B6FD81"/>
                </a:solidFill>
              </a:rPr>
              <a:t> </a:t>
            </a:r>
            <a:r>
              <a:rPr lang="en-CA" sz="2400" dirty="0" smtClean="0">
                <a:solidFill>
                  <a:srgbClr val="B6FD81"/>
                </a:solidFill>
              </a:rPr>
              <a:t>= </a:t>
            </a:r>
            <a:r>
              <a:rPr lang="en-CA" sz="2400" dirty="0" smtClean="0">
                <a:solidFill>
                  <a:srgbClr val="B6FD81"/>
                </a:solidFill>
              </a:rPr>
              <a:t>grade; </a:t>
            </a:r>
          </a:p>
          <a:p>
            <a:pPr marL="457200" lvl="1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 </a:t>
            </a:r>
            <a:r>
              <a:rPr lang="en-CA" sz="2400" dirty="0" smtClean="0">
                <a:solidFill>
                  <a:srgbClr val="B6FD81"/>
                </a:solidFill>
              </a:rPr>
              <a:t>   </a:t>
            </a:r>
            <a:r>
              <a:rPr lang="en-CA" sz="2400" dirty="0" smtClean="0">
                <a:solidFill>
                  <a:srgbClr val="B6FD81"/>
                </a:solidFill>
              </a:rPr>
              <a:t>}</a:t>
            </a:r>
            <a:r>
              <a:rPr lang="en-CA" sz="2400" dirty="0" smtClean="0">
                <a:solidFill>
                  <a:srgbClr val="B6FD81"/>
                </a:solidFill>
              </a:rPr>
              <a:t> else { </a:t>
            </a:r>
          </a:p>
          <a:p>
            <a:pPr marL="457200" lvl="1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 </a:t>
            </a:r>
            <a:r>
              <a:rPr lang="en-CA" sz="2400" dirty="0" smtClean="0">
                <a:solidFill>
                  <a:srgbClr val="B6FD81"/>
                </a:solidFill>
              </a:rPr>
              <a:t>       </a:t>
            </a:r>
            <a:r>
              <a:rPr lang="en-CA" sz="2400" dirty="0" err="1" smtClean="0">
                <a:solidFill>
                  <a:srgbClr val="B6FD81"/>
                </a:solidFill>
              </a:rPr>
              <a:t>this.grade</a:t>
            </a:r>
            <a:r>
              <a:rPr lang="en-CA" sz="2400" dirty="0" smtClean="0">
                <a:solidFill>
                  <a:srgbClr val="B6FD81"/>
                </a:solidFill>
              </a:rPr>
              <a:t> = 0; </a:t>
            </a:r>
          </a:p>
          <a:p>
            <a:pPr marL="457200" lvl="1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 </a:t>
            </a:r>
            <a:r>
              <a:rPr lang="en-CA" sz="2400" dirty="0" smtClean="0">
                <a:solidFill>
                  <a:srgbClr val="B6FD81"/>
                </a:solidFill>
              </a:rPr>
              <a:t>   }</a:t>
            </a:r>
            <a:endParaRPr lang="en-CA" sz="2400" dirty="0" smtClean="0">
              <a:solidFill>
                <a:srgbClr val="B6FD81"/>
              </a:solidFill>
            </a:endParaRPr>
          </a:p>
          <a:p>
            <a:pPr marL="457200" lvl="1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    A_NUMBER = </a:t>
            </a:r>
            <a:r>
              <a:rPr lang="en-CA" sz="2400" dirty="0" err="1" smtClean="0">
                <a:solidFill>
                  <a:srgbClr val="B6FD81"/>
                </a:solidFill>
              </a:rPr>
              <a:t>nextANumber</a:t>
            </a:r>
            <a:r>
              <a:rPr lang="en-CA" sz="2400" dirty="0" smtClean="0">
                <a:solidFill>
                  <a:srgbClr val="B6FD81"/>
                </a:solidFill>
              </a:rPr>
              <a:t>();</a:t>
            </a:r>
            <a:endParaRPr lang="en-CA" sz="2400" dirty="0" smtClean="0">
              <a:solidFill>
                <a:srgbClr val="B6FD81"/>
              </a:solidFill>
            </a:endParaRPr>
          </a:p>
          <a:p>
            <a:pPr marL="457200" lvl="1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2127" y="6413266"/>
            <a:ext cx="664694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CA" sz="2000" b="1" i="1" dirty="0" smtClean="0">
                <a:solidFill>
                  <a:schemeClr val="accent5"/>
                </a:solidFill>
              </a:rPr>
              <a:t>Good practice</a:t>
            </a:r>
            <a:r>
              <a:rPr lang="en-CA" sz="2000" i="1" dirty="0" smtClean="0">
                <a:solidFill>
                  <a:schemeClr val="accent5"/>
                </a:solidFill>
              </a:rPr>
              <a:t>:  call only </a:t>
            </a:r>
            <a:r>
              <a:rPr lang="en-CA" sz="2000" b="1" i="1" dirty="0" smtClean="0">
                <a:solidFill>
                  <a:schemeClr val="accent5"/>
                </a:solidFill>
              </a:rPr>
              <a:t>static</a:t>
            </a:r>
            <a:r>
              <a:rPr lang="en-CA" sz="2000" i="1" dirty="0" smtClean="0">
                <a:solidFill>
                  <a:schemeClr val="accent5"/>
                </a:solidFill>
              </a:rPr>
              <a:t> methods from your constructor.</a:t>
            </a:r>
            <a:endParaRPr lang="en-CA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39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Overloaded Constructor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May want more than one constructor</a:t>
            </a:r>
          </a:p>
          <a:p>
            <a:pPr lvl="1"/>
            <a:r>
              <a:rPr lang="en-CA" dirty="0" smtClean="0"/>
              <a:t>let client decide how much/what info. to give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Student s1 = new Student(“Alice”, 100);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FFFF00"/>
                </a:solidFill>
              </a:rPr>
              <a:t>Student s2 = new Student(“Ben”);</a:t>
            </a:r>
          </a:p>
          <a:p>
            <a:pPr lvl="1"/>
            <a:r>
              <a:rPr lang="en-CA" dirty="0" smtClean="0"/>
              <a:t>need a constructor that takes just a String</a:t>
            </a:r>
          </a:p>
          <a:p>
            <a:r>
              <a:rPr lang="en-CA" dirty="0" smtClean="0"/>
              <a:t>Re-use code as much as possible</a:t>
            </a:r>
          </a:p>
          <a:p>
            <a:pPr lvl="1"/>
            <a:r>
              <a:rPr lang="en-CA" dirty="0" smtClean="0"/>
              <a:t>have new constructor call old constructor</a:t>
            </a:r>
          </a:p>
          <a:p>
            <a:pPr lvl="1"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public Student(String name) {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 </a:t>
            </a:r>
            <a:r>
              <a:rPr lang="en-CA" sz="2400" dirty="0" smtClean="0">
                <a:solidFill>
                  <a:srgbClr val="7FFF7F"/>
                </a:solidFill>
              </a:rPr>
              <a:t>   </a:t>
            </a:r>
            <a:r>
              <a:rPr lang="en-CA" sz="2400" b="1" dirty="0" smtClean="0">
                <a:solidFill>
                  <a:srgbClr val="7FFF7F"/>
                </a:solidFill>
              </a:rPr>
              <a:t>this(name, 0);</a:t>
            </a:r>
            <a:r>
              <a:rPr lang="en-CA" sz="2400" dirty="0" smtClean="0">
                <a:solidFill>
                  <a:srgbClr val="7FFF7F"/>
                </a:solidFill>
              </a:rPr>
              <a:t>	</a:t>
            </a:r>
            <a:r>
              <a:rPr lang="en-CA" sz="2400" i="1" dirty="0" smtClean="0">
                <a:solidFill>
                  <a:srgbClr val="7FFF7F"/>
                </a:solidFill>
              </a:rPr>
              <a:t>// use name given; set grade to 0</a:t>
            </a:r>
          </a:p>
          <a:p>
            <a:pPr lvl="1">
              <a:spcBef>
                <a:spcPts val="0"/>
              </a:spcBef>
              <a:buNone/>
            </a:pPr>
            <a:r>
              <a:rPr lang="en-CA" sz="2400" dirty="0" smtClean="0">
                <a:solidFill>
                  <a:srgbClr val="7FFF7F"/>
                </a:solidFill>
              </a:rPr>
              <a:t>}</a:t>
            </a:r>
            <a:endParaRPr lang="en-CA" dirty="0">
              <a:solidFill>
                <a:srgbClr val="7FF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Methods to Get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Instance variables are private</a:t>
            </a:r>
          </a:p>
          <a:p>
            <a:pPr lvl="1">
              <a:defRPr/>
            </a:pPr>
            <a:r>
              <a:rPr lang="en-CA" dirty="0" smtClean="0"/>
              <a:t>client can’t use them!</a:t>
            </a:r>
          </a:p>
          <a:p>
            <a:pPr marL="457200" lvl="1" indent="0"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(stu.</a:t>
            </a:r>
            <a:r>
              <a:rPr lang="en-CA" sz="2400" dirty="0" smtClean="0">
                <a:solidFill>
                  <a:schemeClr val="accent4"/>
                </a:solidFill>
              </a:rPr>
              <a:t>name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  <a:endParaRPr lang="en-CA" sz="2400" dirty="0" smtClean="0"/>
          </a:p>
          <a:p>
            <a:pPr>
              <a:defRPr/>
            </a:pPr>
            <a:r>
              <a:rPr lang="en-CA" dirty="0" smtClean="0"/>
              <a:t>“Getters”</a:t>
            </a:r>
          </a:p>
          <a:p>
            <a:pPr lvl="1">
              <a:defRPr/>
            </a:pPr>
            <a:r>
              <a:rPr lang="en-CA" dirty="0" smtClean="0"/>
              <a:t>usually named get + name of instance variable</a:t>
            </a:r>
          </a:p>
          <a:p>
            <a:pPr lvl="2">
              <a:defRPr/>
            </a:pPr>
            <a:r>
              <a:rPr lang="en-CA" dirty="0" smtClean="0"/>
              <a:t>but capitalized in </a:t>
            </a:r>
            <a:r>
              <a:rPr lang="en-CA" dirty="0" err="1" smtClean="0"/>
              <a:t>camelCase</a:t>
            </a:r>
            <a:endParaRPr lang="en-CA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stu.getName</a:t>
            </a:r>
            <a:r>
              <a:rPr lang="en-CA" sz="2400" dirty="0" smtClean="0">
                <a:solidFill>
                  <a:srgbClr val="FFFF00"/>
                </a:solidFill>
              </a:rPr>
              <a:t>()); </a:t>
            </a: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stu.getPctGrade</a:t>
            </a:r>
            <a:r>
              <a:rPr lang="en-CA" sz="2400" dirty="0" smtClean="0">
                <a:solidFill>
                  <a:srgbClr val="FFFF00"/>
                </a:solidFill>
              </a:rPr>
              <a:t>());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76056" y="2996952"/>
            <a:ext cx="3240088" cy="360363"/>
            <a:chOff x="5508104" y="4293096"/>
            <a:chExt cx="3240360" cy="360040"/>
          </a:xfrm>
        </p:grpSpPr>
        <p:sp>
          <p:nvSpPr>
            <p:cNvPr id="5" name="Rectangle 4"/>
            <p:cNvSpPr/>
            <p:nvPr/>
          </p:nvSpPr>
          <p:spPr bwMode="auto">
            <a:xfrm>
              <a:off x="5508104" y="4293096"/>
              <a:ext cx="3240360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tabLst>
                  <a:tab pos="269875" algn="l"/>
                </a:tabLst>
                <a:defRPr/>
              </a:pPr>
              <a:r>
                <a:rPr lang="en-CA" sz="1800" dirty="0">
                  <a:solidFill>
                    <a:schemeClr val="accent4">
                      <a:lumMod val="90000"/>
                    </a:schemeClr>
                  </a:solidFill>
                  <a:latin typeface="Times New Roman" charset="0"/>
                </a:rPr>
                <a:t>	name is private in Student!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5580112" y="4401108"/>
              <a:ext cx="144016" cy="144016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CA" altLang="en-US" sz="2400"/>
            </a:p>
          </p:txBody>
        </p:sp>
      </p:grpSp>
    </p:spTree>
    <p:extLst>
      <p:ext uri="{BB962C8B-B14F-4D97-AF65-F5344CB8AC3E}">
        <p14:creationId xmlns="" xmlns:p14="http://schemas.microsoft.com/office/powerpoint/2010/main" val="30125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Student “Getters”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Getters are </a:t>
            </a:r>
            <a:r>
              <a:rPr lang="en-CA" i="1" dirty="0" smtClean="0"/>
              <a:t>very</a:t>
            </a:r>
            <a:r>
              <a:rPr lang="en-CA" dirty="0" smtClean="0"/>
              <a:t> simple!</a:t>
            </a:r>
          </a:p>
          <a:p>
            <a:pPr lvl="1">
              <a:defRPr/>
            </a:pPr>
            <a:r>
              <a:rPr lang="en-CA" dirty="0" smtClean="0"/>
              <a:t>just return the instance variable</a:t>
            </a:r>
          </a:p>
          <a:p>
            <a:pPr lvl="2">
              <a:defRPr/>
            </a:pPr>
            <a:r>
              <a:rPr lang="en-CA" dirty="0" smtClean="0"/>
              <a:t>method return type same as type of variable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public </a:t>
            </a:r>
            <a:r>
              <a:rPr lang="en-CA" sz="2400" dirty="0" smtClean="0">
                <a:solidFill>
                  <a:srgbClr val="B6FD81"/>
                </a:solidFill>
              </a:rPr>
              <a:t>String </a:t>
            </a:r>
            <a:r>
              <a:rPr lang="en-CA" sz="2400" dirty="0" err="1" smtClean="0">
                <a:solidFill>
                  <a:srgbClr val="B6FD81"/>
                </a:solidFill>
              </a:rPr>
              <a:t>getName</a:t>
            </a:r>
            <a:r>
              <a:rPr lang="en-CA" sz="2400" dirty="0" smtClean="0">
                <a:solidFill>
                  <a:srgbClr val="B6FD81"/>
                </a:solidFill>
              </a:rPr>
              <a:t>() {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B6FD81"/>
                </a:solidFill>
              </a:rPr>
              <a:t> </a:t>
            </a:r>
            <a:r>
              <a:rPr lang="en-CA" sz="2400" dirty="0" smtClean="0">
                <a:solidFill>
                  <a:srgbClr val="B6FD81"/>
                </a:solidFill>
              </a:rPr>
              <a:t>   return name;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}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B6FD81"/>
                </a:solidFill>
              </a:rPr>
              <a:t>p</a:t>
            </a:r>
            <a:r>
              <a:rPr lang="en-CA" sz="2400" dirty="0" smtClean="0">
                <a:solidFill>
                  <a:srgbClr val="B6FD81"/>
                </a:solidFill>
              </a:rPr>
              <a:t>ublic String </a:t>
            </a:r>
            <a:r>
              <a:rPr lang="en-CA" sz="2400" dirty="0" err="1" smtClean="0">
                <a:solidFill>
                  <a:srgbClr val="B6FD81"/>
                </a:solidFill>
              </a:rPr>
              <a:t>getPctGrade</a:t>
            </a:r>
            <a:r>
              <a:rPr lang="en-CA" sz="2400" dirty="0" smtClean="0">
                <a:solidFill>
                  <a:srgbClr val="B6FD81"/>
                </a:solidFill>
              </a:rPr>
              <a:t>() </a:t>
            </a:r>
            <a:r>
              <a:rPr lang="en-CA" sz="2400" dirty="0" smtClean="0">
                <a:solidFill>
                  <a:srgbClr val="B6FD81"/>
                </a:solidFill>
              </a:rPr>
              <a:t>{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B6FD81"/>
                </a:solidFill>
              </a:rPr>
              <a:t> </a:t>
            </a:r>
            <a:r>
              <a:rPr lang="en-CA" sz="2400" dirty="0" smtClean="0">
                <a:solidFill>
                  <a:srgbClr val="B6FD81"/>
                </a:solidFill>
              </a:rPr>
              <a:t>   return </a:t>
            </a:r>
            <a:r>
              <a:rPr lang="en-CA" sz="2400" dirty="0" smtClean="0">
                <a:solidFill>
                  <a:srgbClr val="B6FD81"/>
                </a:solidFill>
              </a:rPr>
              <a:t>grade;</a:t>
            </a:r>
            <a:endParaRPr lang="en-CA" sz="2400" dirty="0" smtClean="0">
              <a:solidFill>
                <a:srgbClr val="B6FD81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CA" sz="2400" dirty="0">
                <a:solidFill>
                  <a:srgbClr val="B6FD81"/>
                </a:solidFill>
              </a:rPr>
              <a:t>}</a:t>
            </a:r>
            <a:endParaRPr lang="en-CA" dirty="0">
              <a:solidFill>
                <a:srgbClr val="B6FD8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3013" y="5489575"/>
            <a:ext cx="4056062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i="1" dirty="0">
                <a:solidFill>
                  <a:schemeClr val="accent5"/>
                </a:solidFill>
              </a:rPr>
              <a:t>public!</a:t>
            </a:r>
          </a:p>
          <a:p>
            <a:pPr>
              <a:defRPr/>
            </a:pPr>
            <a:r>
              <a:rPr lang="en-CA" sz="2000" i="1" dirty="0">
                <a:solidFill>
                  <a:schemeClr val="accent5"/>
                </a:solidFill>
              </a:rPr>
              <a:t>	Anyone can ask!</a:t>
            </a:r>
          </a:p>
          <a:p>
            <a:pPr>
              <a:defRPr/>
            </a:pPr>
            <a:r>
              <a:rPr lang="en-CA" sz="2000" i="1">
                <a:solidFill>
                  <a:schemeClr val="accent5"/>
                </a:solidFill>
              </a:rPr>
              <a:t>No </a:t>
            </a:r>
            <a:r>
              <a:rPr lang="en-CA" sz="2000" i="1" dirty="0">
                <a:solidFill>
                  <a:schemeClr val="accent5"/>
                </a:solidFill>
              </a:rPr>
              <a:t>static!</a:t>
            </a:r>
          </a:p>
          <a:p>
            <a:pPr>
              <a:defRPr/>
            </a:pPr>
            <a:r>
              <a:rPr lang="en-CA" sz="2000" i="1" dirty="0">
                <a:solidFill>
                  <a:schemeClr val="accent5"/>
                </a:solidFill>
              </a:rPr>
              <a:t>	Each student has own name!</a:t>
            </a:r>
          </a:p>
        </p:txBody>
      </p:sp>
    </p:spTree>
    <p:extLst>
      <p:ext uri="{BB962C8B-B14F-4D97-AF65-F5344CB8AC3E}">
        <p14:creationId xmlns="" xmlns:p14="http://schemas.microsoft.com/office/powerpoint/2010/main" val="38671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Methods to Change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Some fields may need to be changed</a:t>
            </a:r>
          </a:p>
          <a:p>
            <a:pPr lvl="1">
              <a:defRPr/>
            </a:pPr>
            <a:r>
              <a:rPr lang="en-CA" dirty="0" smtClean="0"/>
              <a:t>name and grade, for example</a:t>
            </a:r>
          </a:p>
          <a:p>
            <a:pPr lvl="1">
              <a:defRPr/>
            </a:pPr>
            <a:r>
              <a:rPr lang="en-CA" dirty="0" smtClean="0"/>
              <a:t>student number should NOT be changed!</a:t>
            </a:r>
          </a:p>
          <a:p>
            <a:pPr>
              <a:defRPr/>
            </a:pPr>
            <a:r>
              <a:rPr lang="en-CA" dirty="0" smtClean="0"/>
              <a:t>Need a method to do that, too!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stu.</a:t>
            </a:r>
            <a:r>
              <a:rPr lang="en-CA" sz="2400" dirty="0" smtClean="0">
                <a:solidFill>
                  <a:schemeClr val="accent4">
                    <a:lumMod val="90000"/>
                  </a:schemeClr>
                </a:solidFill>
              </a:rPr>
              <a:t>name</a:t>
            </a:r>
            <a:r>
              <a:rPr lang="en-CA" sz="2400" dirty="0" smtClean="0">
                <a:solidFill>
                  <a:srgbClr val="FFFF00"/>
                </a:solidFill>
              </a:rPr>
              <a:t> = “</a:t>
            </a:r>
            <a:r>
              <a:rPr lang="en-CA" sz="2400" dirty="0" err="1" smtClean="0">
                <a:solidFill>
                  <a:srgbClr val="FFFF00"/>
                </a:solidFill>
              </a:rPr>
              <a:t>Dummikins</a:t>
            </a:r>
            <a:r>
              <a:rPr lang="en-CA" sz="2400" dirty="0" smtClean="0">
                <a:solidFill>
                  <a:srgbClr val="FFFF00"/>
                </a:solidFill>
              </a:rPr>
              <a:t>, Dummy”;</a:t>
            </a:r>
          </a:p>
          <a:p>
            <a:pPr>
              <a:defRPr/>
            </a:pPr>
            <a:r>
              <a:rPr lang="en-CA" dirty="0" smtClean="0"/>
              <a:t>Methods called “setters”</a:t>
            </a:r>
          </a:p>
          <a:p>
            <a:pPr lvl="1">
              <a:defRPr/>
            </a:pPr>
            <a:r>
              <a:rPr lang="en-CA" dirty="0" smtClean="0"/>
              <a:t>named “set” + name of instance variable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stu.setName</a:t>
            </a:r>
            <a:r>
              <a:rPr lang="en-CA" sz="2400" dirty="0" smtClean="0">
                <a:solidFill>
                  <a:srgbClr val="FFFF00"/>
                </a:solidFill>
              </a:rPr>
              <a:t>(“</a:t>
            </a:r>
            <a:r>
              <a:rPr lang="en-CA" sz="2400" dirty="0" err="1" smtClean="0">
                <a:solidFill>
                  <a:srgbClr val="FFFF00"/>
                </a:solidFill>
              </a:rPr>
              <a:t>Dummikins</a:t>
            </a:r>
            <a:r>
              <a:rPr lang="en-CA" sz="2400" dirty="0" smtClean="0">
                <a:solidFill>
                  <a:srgbClr val="FFFF00"/>
                </a:solidFill>
              </a:rPr>
              <a:t>, Dummy”);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stu.setPctGrade</a:t>
            </a:r>
            <a:r>
              <a:rPr lang="en-CA" sz="2400" dirty="0" smtClean="0">
                <a:solidFill>
                  <a:srgbClr val="FFFF00"/>
                </a:solidFill>
              </a:rPr>
              <a:t>(1000000);</a:t>
            </a:r>
            <a:endParaRPr lang="en-CA" sz="2400" dirty="0">
              <a:solidFill>
                <a:srgbClr val="FFFF00"/>
              </a:solidFill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724525" y="4076700"/>
            <a:ext cx="3240088" cy="360363"/>
            <a:chOff x="5508104" y="4293096"/>
            <a:chExt cx="3240360" cy="360040"/>
          </a:xfrm>
        </p:grpSpPr>
        <p:sp>
          <p:nvSpPr>
            <p:cNvPr id="5" name="Rectangle 4"/>
            <p:cNvSpPr/>
            <p:nvPr/>
          </p:nvSpPr>
          <p:spPr bwMode="auto">
            <a:xfrm>
              <a:off x="5508104" y="4293096"/>
              <a:ext cx="3240360" cy="3600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tabLst>
                  <a:tab pos="269875" algn="l"/>
                </a:tabLst>
                <a:defRPr/>
              </a:pPr>
              <a:r>
                <a:rPr lang="en-CA" sz="1800" dirty="0">
                  <a:solidFill>
                    <a:schemeClr val="accent4">
                      <a:lumMod val="90000"/>
                    </a:schemeClr>
                  </a:solidFill>
                  <a:latin typeface="Times New Roman" charset="0"/>
                </a:rPr>
                <a:t>	name is private in Student!</a:t>
              </a:r>
            </a:p>
          </p:txBody>
        </p:sp>
        <p:sp>
          <p:nvSpPr>
            <p:cNvPr id="35846" name="Oval 4"/>
            <p:cNvSpPr>
              <a:spLocks noChangeArrowheads="1"/>
            </p:cNvSpPr>
            <p:nvPr/>
          </p:nvSpPr>
          <p:spPr bwMode="auto">
            <a:xfrm>
              <a:off x="5580112" y="4401108"/>
              <a:ext cx="144016" cy="144016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CA" altLang="en-US" sz="2400"/>
            </a:p>
          </p:txBody>
        </p:sp>
      </p:grpSp>
    </p:spTree>
    <p:extLst>
      <p:ext uri="{BB962C8B-B14F-4D97-AF65-F5344CB8AC3E}">
        <p14:creationId xmlns="" xmlns:p14="http://schemas.microsoft.com/office/powerpoint/2010/main" val="27024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Parts of a Method Call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All method calls are alike: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Math.pow</a:t>
            </a:r>
            <a:r>
              <a:rPr lang="en-CA" dirty="0" smtClean="0">
                <a:solidFill>
                  <a:srgbClr val="FFFF00"/>
                </a:solidFill>
              </a:rPr>
              <a:t>(5, 7)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kbd.nextInt</a:t>
            </a:r>
            <a:r>
              <a:rPr lang="en-CA" dirty="0" smtClean="0">
                <a:solidFill>
                  <a:srgbClr val="FFFF00"/>
                </a:solidFill>
              </a:rPr>
              <a:t>()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resp.equalsIgnoreCase</a:t>
            </a:r>
            <a:r>
              <a:rPr lang="en-CA" dirty="0" smtClean="0">
                <a:solidFill>
                  <a:srgbClr val="FFFF00"/>
                </a:solidFill>
              </a:rPr>
              <a:t>(“yes”)</a:t>
            </a:r>
            <a:endParaRPr lang="en-CA" dirty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CA" i="1" dirty="0" err="1" smtClean="0">
                <a:solidFill>
                  <a:schemeClr val="accent5"/>
                </a:solidFill>
              </a:rPr>
              <a:t>Someone</a:t>
            </a:r>
            <a:r>
              <a:rPr lang="en-CA" b="1" dirty="0" err="1" smtClean="0">
                <a:solidFill>
                  <a:schemeClr val="accent5"/>
                </a:solidFill>
              </a:rPr>
              <a:t>.</a:t>
            </a:r>
            <a:r>
              <a:rPr lang="en-CA" i="1" dirty="0" err="1" smtClean="0">
                <a:solidFill>
                  <a:schemeClr val="accent5"/>
                </a:solidFill>
              </a:rPr>
              <a:t>doSomething</a:t>
            </a:r>
            <a:r>
              <a:rPr lang="en-CA" b="1" dirty="0" smtClean="0">
                <a:solidFill>
                  <a:schemeClr val="accent5"/>
                </a:solidFill>
              </a:rPr>
              <a:t>(</a:t>
            </a:r>
            <a:r>
              <a:rPr lang="en-CA" i="1" dirty="0" smtClean="0">
                <a:solidFill>
                  <a:schemeClr val="accent5"/>
                </a:solidFill>
              </a:rPr>
              <a:t>with</a:t>
            </a:r>
            <a:r>
              <a:rPr lang="en-CA" b="1" dirty="0" smtClean="0">
                <a:solidFill>
                  <a:schemeClr val="accent5"/>
                </a:solidFill>
              </a:rPr>
              <a:t>,</a:t>
            </a:r>
            <a:r>
              <a:rPr lang="en-CA" dirty="0" smtClean="0">
                <a:solidFill>
                  <a:schemeClr val="accent5"/>
                </a:solidFill>
              </a:rPr>
              <a:t> </a:t>
            </a:r>
            <a:r>
              <a:rPr lang="en-CA" i="1" dirty="0" smtClean="0">
                <a:solidFill>
                  <a:schemeClr val="accent5"/>
                </a:solidFill>
              </a:rPr>
              <a:t>these</a:t>
            </a:r>
            <a:r>
              <a:rPr lang="en-CA" b="1" dirty="0" smtClean="0">
                <a:solidFill>
                  <a:schemeClr val="accent5"/>
                </a:solidFill>
              </a:rPr>
              <a:t>)</a:t>
            </a:r>
          </a:p>
          <a:p>
            <a:pPr lvl="2">
              <a:defRPr/>
            </a:pPr>
            <a:r>
              <a:rPr lang="en-CA" i="1" dirty="0" smtClean="0"/>
              <a:t>Someone</a:t>
            </a:r>
            <a:r>
              <a:rPr lang="en-CA" dirty="0" smtClean="0"/>
              <a:t> (</a:t>
            </a:r>
            <a:r>
              <a:rPr lang="en-CA" dirty="0" smtClean="0">
                <a:solidFill>
                  <a:srgbClr val="FFFF00"/>
                </a:solidFill>
              </a:rPr>
              <a:t>Math</a:t>
            </a:r>
            <a:r>
              <a:rPr lang="en-CA" dirty="0" smtClean="0"/>
              <a:t>, </a:t>
            </a:r>
            <a:r>
              <a:rPr lang="en-CA" dirty="0" err="1" smtClean="0">
                <a:solidFill>
                  <a:srgbClr val="FFFF00"/>
                </a:solidFill>
              </a:rPr>
              <a:t>kbd</a:t>
            </a:r>
            <a:r>
              <a:rPr lang="en-CA" dirty="0" smtClean="0"/>
              <a:t>, </a:t>
            </a:r>
            <a:r>
              <a:rPr lang="en-CA" dirty="0" err="1" smtClean="0">
                <a:solidFill>
                  <a:srgbClr val="FFFF00"/>
                </a:solidFill>
              </a:rPr>
              <a:t>resp</a:t>
            </a:r>
            <a:r>
              <a:rPr lang="en-CA" dirty="0" smtClean="0"/>
              <a:t>, …)</a:t>
            </a:r>
          </a:p>
          <a:p>
            <a:pPr lvl="2">
              <a:defRPr/>
            </a:pPr>
            <a:r>
              <a:rPr lang="en-CA" i="1" dirty="0" err="1" smtClean="0"/>
              <a:t>doSomething</a:t>
            </a:r>
            <a:r>
              <a:rPr lang="en-CA" dirty="0" smtClean="0"/>
              <a:t> (</a:t>
            </a:r>
            <a:r>
              <a:rPr lang="en-CA" dirty="0" smtClean="0">
                <a:solidFill>
                  <a:srgbClr val="FFFF00"/>
                </a:solidFill>
              </a:rPr>
              <a:t>pow</a:t>
            </a:r>
            <a:r>
              <a:rPr lang="en-CA" dirty="0" smtClean="0"/>
              <a:t>, </a:t>
            </a:r>
            <a:r>
              <a:rPr lang="en-CA" dirty="0" err="1" smtClean="0">
                <a:solidFill>
                  <a:srgbClr val="FFFF00"/>
                </a:solidFill>
              </a:rPr>
              <a:t>nextInt</a:t>
            </a:r>
            <a:r>
              <a:rPr lang="en-CA" dirty="0" smtClean="0"/>
              <a:t>, </a:t>
            </a:r>
            <a:r>
              <a:rPr lang="en-CA" dirty="0" err="1" smtClean="0">
                <a:solidFill>
                  <a:srgbClr val="FFFF00"/>
                </a:solidFill>
              </a:rPr>
              <a:t>equalsIgnoreCase</a:t>
            </a:r>
            <a:r>
              <a:rPr lang="en-CA" dirty="0" smtClean="0"/>
              <a:t>, …)</a:t>
            </a:r>
          </a:p>
          <a:p>
            <a:pPr lvl="2">
              <a:defRPr/>
            </a:pPr>
            <a:r>
              <a:rPr lang="en-CA" dirty="0" smtClean="0"/>
              <a:t>(</a:t>
            </a:r>
            <a:r>
              <a:rPr lang="en-CA" i="1" dirty="0" smtClean="0"/>
              <a:t>with</a:t>
            </a:r>
            <a:r>
              <a:rPr lang="en-CA" dirty="0" smtClean="0"/>
              <a:t>, </a:t>
            </a:r>
            <a:r>
              <a:rPr lang="en-CA" i="1" dirty="0" smtClean="0"/>
              <a:t>these</a:t>
            </a:r>
            <a:r>
              <a:rPr lang="en-CA" dirty="0" smtClean="0"/>
              <a:t>) (</a:t>
            </a:r>
            <a:r>
              <a:rPr lang="en-CA" dirty="0" smtClean="0">
                <a:solidFill>
                  <a:srgbClr val="FFFF00"/>
                </a:solidFill>
              </a:rPr>
              <a:t>(5, 7)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FF00"/>
                </a:solidFill>
              </a:rPr>
              <a:t>()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FF00"/>
                </a:solidFill>
              </a:rPr>
              <a:t>(“yes”)</a:t>
            </a:r>
            <a:r>
              <a:rPr lang="en-CA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Setters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Given the new value the caller wants</a:t>
            </a:r>
          </a:p>
          <a:p>
            <a:pPr lvl="1">
              <a:defRPr/>
            </a:pPr>
            <a:r>
              <a:rPr lang="en-CA" dirty="0" smtClean="0"/>
              <a:t>normally we will use that value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public static void </a:t>
            </a:r>
            <a:r>
              <a:rPr lang="en-CA" sz="2400" dirty="0" err="1" smtClean="0">
                <a:solidFill>
                  <a:srgbClr val="B6FD81"/>
                </a:solidFill>
              </a:rPr>
              <a:t>setName</a:t>
            </a:r>
            <a:r>
              <a:rPr lang="en-CA" sz="2400" dirty="0" smtClean="0">
                <a:solidFill>
                  <a:srgbClr val="B6FD81"/>
                </a:solidFill>
              </a:rPr>
              <a:t>(String </a:t>
            </a:r>
            <a:r>
              <a:rPr lang="en-CA" sz="2400" dirty="0" err="1" smtClean="0">
                <a:solidFill>
                  <a:srgbClr val="B6FD81"/>
                </a:solidFill>
              </a:rPr>
              <a:t>newName</a:t>
            </a:r>
            <a:r>
              <a:rPr lang="en-CA" sz="2400" dirty="0" smtClean="0">
                <a:solidFill>
                  <a:srgbClr val="B6FD81"/>
                </a:solidFill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    name = </a:t>
            </a:r>
            <a:r>
              <a:rPr lang="en-CA" sz="2400" dirty="0" err="1" smtClean="0">
                <a:solidFill>
                  <a:srgbClr val="B6FD81"/>
                </a:solidFill>
              </a:rPr>
              <a:t>newName</a:t>
            </a:r>
            <a:r>
              <a:rPr lang="en-CA" sz="2400" dirty="0" smtClean="0">
                <a:solidFill>
                  <a:srgbClr val="B6FD81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}</a:t>
            </a:r>
          </a:p>
          <a:p>
            <a:pPr lvl="1">
              <a:defRPr/>
            </a:pPr>
            <a:r>
              <a:rPr lang="en-CA" dirty="0" smtClean="0"/>
              <a:t>but we might want to reject it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public static void </a:t>
            </a:r>
            <a:r>
              <a:rPr lang="en-CA" sz="2400" dirty="0" err="1" smtClean="0">
                <a:solidFill>
                  <a:srgbClr val="B6FD81"/>
                </a:solidFill>
              </a:rPr>
              <a:t>setPctGrade</a:t>
            </a:r>
            <a:r>
              <a:rPr lang="en-CA" sz="2400" dirty="0" smtClean="0">
                <a:solidFill>
                  <a:srgbClr val="B6FD81"/>
                </a:solidFill>
              </a:rPr>
              <a:t>(</a:t>
            </a:r>
            <a:r>
              <a:rPr lang="en-CA" sz="2400" dirty="0" err="1" smtClean="0">
                <a:solidFill>
                  <a:srgbClr val="B6FD81"/>
                </a:solidFill>
              </a:rPr>
              <a:t>int</a:t>
            </a:r>
            <a:r>
              <a:rPr lang="en-CA" sz="2400" dirty="0" smtClean="0">
                <a:solidFill>
                  <a:srgbClr val="B6FD81"/>
                </a:solidFill>
              </a:rPr>
              <a:t> </a:t>
            </a:r>
            <a:r>
              <a:rPr lang="en-CA" sz="2400" dirty="0" err="1" smtClean="0">
                <a:solidFill>
                  <a:srgbClr val="B6FD81"/>
                </a:solidFill>
              </a:rPr>
              <a:t>newGrade</a:t>
            </a:r>
            <a:r>
              <a:rPr lang="en-CA" sz="2400" dirty="0" smtClean="0">
                <a:solidFill>
                  <a:srgbClr val="B6FD81"/>
                </a:solidFill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    if </a:t>
            </a:r>
            <a:r>
              <a:rPr lang="en-CA" sz="2400" dirty="0" smtClean="0">
                <a:solidFill>
                  <a:srgbClr val="B6FD81"/>
                </a:solidFill>
              </a:rPr>
              <a:t>(</a:t>
            </a:r>
            <a:r>
              <a:rPr lang="en-CA" sz="2400" dirty="0" err="1" smtClean="0">
                <a:solidFill>
                  <a:srgbClr val="B6FD81"/>
                </a:solidFill>
              </a:rPr>
              <a:t>isValidGrade</a:t>
            </a:r>
            <a:r>
              <a:rPr lang="en-CA" sz="2400" dirty="0" smtClean="0">
                <a:solidFill>
                  <a:srgbClr val="B6FD81"/>
                </a:solidFill>
              </a:rPr>
              <a:t>(grade)) </a:t>
            </a:r>
            <a:r>
              <a:rPr lang="en-CA" sz="2400" dirty="0" smtClean="0">
                <a:solidFill>
                  <a:srgbClr val="B6FD81"/>
                </a:solidFill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        </a:t>
            </a:r>
            <a:r>
              <a:rPr lang="en-CA" sz="2400" dirty="0" smtClean="0">
                <a:solidFill>
                  <a:srgbClr val="B6FD81"/>
                </a:solidFill>
              </a:rPr>
              <a:t>g</a:t>
            </a:r>
            <a:r>
              <a:rPr lang="en-CA" sz="2400" dirty="0" smtClean="0">
                <a:solidFill>
                  <a:srgbClr val="B6FD81"/>
                </a:solidFill>
              </a:rPr>
              <a:t>rade </a:t>
            </a:r>
            <a:r>
              <a:rPr lang="en-CA" sz="2400" dirty="0" smtClean="0">
                <a:solidFill>
                  <a:srgbClr val="B6FD81"/>
                </a:solidFill>
              </a:rPr>
              <a:t>= </a:t>
            </a:r>
            <a:r>
              <a:rPr lang="en-CA" sz="2400" dirty="0" err="1" smtClean="0">
                <a:solidFill>
                  <a:srgbClr val="B6FD81"/>
                </a:solidFill>
              </a:rPr>
              <a:t>newGrade</a:t>
            </a:r>
            <a:r>
              <a:rPr lang="en-CA" sz="2400" dirty="0" smtClean="0">
                <a:solidFill>
                  <a:srgbClr val="B6FD81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   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}</a:t>
            </a:r>
            <a:endParaRPr lang="en-CA" dirty="0" smtClean="0">
              <a:solidFill>
                <a:srgbClr val="B6FD8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00" y="6413500"/>
            <a:ext cx="40671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i="1" dirty="0">
                <a:solidFill>
                  <a:schemeClr val="accent5"/>
                </a:solidFill>
              </a:rPr>
              <a:t>May want to print an error message…</a:t>
            </a:r>
          </a:p>
        </p:txBody>
      </p:sp>
    </p:spTree>
    <p:extLst>
      <p:ext uri="{BB962C8B-B14F-4D97-AF65-F5344CB8AC3E}">
        <p14:creationId xmlns="" xmlns:p14="http://schemas.microsoft.com/office/powerpoint/2010/main" val="23506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create other methods if you want</a:t>
            </a: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rgbClr val="FFFF00"/>
                </a:solidFill>
              </a:rPr>
              <a:t>stu.printRecord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1"/>
            <a:r>
              <a:rPr lang="en-US" dirty="0" smtClean="0"/>
              <a:t>prints </a:t>
            </a:r>
            <a:r>
              <a:rPr lang="en-US" dirty="0" err="1" smtClean="0"/>
              <a:t>stu’s</a:t>
            </a:r>
            <a:r>
              <a:rPr lang="en-US" dirty="0" smtClean="0"/>
              <a:t> name, A-number and grade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just uses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 lvl="2"/>
            <a:r>
              <a:rPr lang="en-US" dirty="0" smtClean="0"/>
              <a:t>that’s OK because it’s part of the job!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5536" y="3140968"/>
            <a:ext cx="4214812" cy="2160587"/>
            <a:chOff x="3357554" y="3857634"/>
            <a:chExt cx="4214812" cy="2160256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3357554" y="3857634"/>
              <a:ext cx="4214812" cy="2160256"/>
              <a:chOff x="1571604" y="3786191"/>
              <a:chExt cx="4214841" cy="2160269"/>
            </a:xfrm>
          </p:grpSpPr>
          <p:sp>
            <p:nvSpPr>
              <p:cNvPr id="9" name="TextBox 4"/>
              <p:cNvSpPr txBox="1">
                <a:spLocks noChangeArrowheads="1"/>
              </p:cNvSpPr>
              <p:nvPr/>
            </p:nvSpPr>
            <p:spPr bwMode="auto">
              <a:xfrm>
                <a:off x="1571604" y="3786191"/>
                <a:ext cx="4214841" cy="461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CA" altLang="en-US" sz="2400"/>
                  <a:t>stu</a:t>
                </a: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857356" y="4286258"/>
                <a:ext cx="3929089" cy="1660202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tabLst>
                    <a:tab pos="2506663" algn="l"/>
                  </a:tabLs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10000"/>
                  </a:spcBef>
                  <a:buClr>
                    <a:schemeClr val="tx2"/>
                  </a:buClr>
                  <a:buSzPct val="100000"/>
                  <a:buFont typeface="Wingdings" pitchFamily="2" charset="2"/>
                  <a:buChar char="s"/>
                  <a:tabLst>
                    <a:tab pos="2506663" algn="l"/>
                  </a:tabLs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»"/>
                  <a:tabLst>
                    <a:tab pos="25066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•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10000"/>
                  </a:spcBef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Char char="–"/>
                  <a:tabLst>
                    <a:tab pos="2506663" algn="l"/>
                  </a:tabLs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/>
                  <a:t>number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/>
                  <a:t>name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ClrTx/>
                  <a:buFontTx/>
                  <a:buNone/>
                </a:pPr>
                <a:r>
                  <a:rPr lang="en-CA" altLang="en-US" sz="2000"/>
                  <a:t>pctGrade</a:t>
                </a:r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118278" y="4508562"/>
              <a:ext cx="2375014" cy="35719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/>
                <a:t>A00123456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119544" y="5012621"/>
              <a:ext cx="2375014" cy="35719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/>
                <a:t>“Dent, Stu”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118278" y="5516681"/>
              <a:ext cx="2375014" cy="35719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10000"/>
                </a:spcBef>
                <a:buClr>
                  <a:schemeClr val="tx2"/>
                </a:buClr>
                <a:buSzPct val="100000"/>
                <a:buFont typeface="Wingdings" pitchFamily="2" charset="2"/>
                <a:buChar char="s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10000"/>
                </a:spcBef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2000"/>
                <a:t>81</a:t>
              </a: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004048" y="3746479"/>
            <a:ext cx="3384376" cy="105067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A-Number: A00123456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Dent, Stu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Grade: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81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97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Class (static)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Ask for letter grade corresponding to </a:t>
            </a:r>
            <a:r>
              <a:rPr lang="en-CA" dirty="0" err="1" smtClean="0"/>
              <a:t>pct</a:t>
            </a:r>
            <a:endParaRPr lang="en-CA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String </a:t>
            </a:r>
            <a:r>
              <a:rPr lang="en-CA" sz="2400" dirty="0" err="1" smtClean="0">
                <a:solidFill>
                  <a:srgbClr val="B6FD81"/>
                </a:solidFill>
              </a:rPr>
              <a:t>lg</a:t>
            </a:r>
            <a:r>
              <a:rPr lang="en-CA" sz="2400" dirty="0" smtClean="0">
                <a:solidFill>
                  <a:srgbClr val="B6FD81"/>
                </a:solidFill>
              </a:rPr>
              <a:t> = </a:t>
            </a:r>
            <a:r>
              <a:rPr lang="en-CA" sz="2400" dirty="0" err="1" smtClean="0">
                <a:solidFill>
                  <a:srgbClr val="B6FD81"/>
                </a:solidFill>
              </a:rPr>
              <a:t>Student.letterGradeFor</a:t>
            </a:r>
            <a:r>
              <a:rPr lang="en-CA" sz="2400" dirty="0" smtClean="0">
                <a:solidFill>
                  <a:srgbClr val="B6FD81"/>
                </a:solidFill>
              </a:rPr>
              <a:t>(</a:t>
            </a:r>
            <a:r>
              <a:rPr lang="en-CA" sz="2400" dirty="0" err="1" smtClean="0">
                <a:solidFill>
                  <a:srgbClr val="B6FD81"/>
                </a:solidFill>
              </a:rPr>
              <a:t>stu.getPctGrade</a:t>
            </a:r>
            <a:r>
              <a:rPr lang="en-CA" sz="2400" dirty="0" smtClean="0">
                <a:solidFill>
                  <a:srgbClr val="B6FD81"/>
                </a:solidFill>
              </a:rPr>
              <a:t>());</a:t>
            </a:r>
          </a:p>
          <a:p>
            <a:pPr lvl="1">
              <a:defRPr/>
            </a:pPr>
            <a:r>
              <a:rPr lang="en-CA" dirty="0" smtClean="0"/>
              <a:t>doesn’t matter who you ask, answer is same</a:t>
            </a:r>
          </a:p>
          <a:p>
            <a:pPr lvl="2">
              <a:defRPr/>
            </a:pPr>
            <a:r>
              <a:rPr lang="en-CA" dirty="0" smtClean="0"/>
              <a:t>static method!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public </a:t>
            </a:r>
            <a:r>
              <a:rPr lang="en-CA" sz="2400" b="1" dirty="0" smtClean="0">
                <a:solidFill>
                  <a:srgbClr val="B6FD81"/>
                </a:solidFill>
              </a:rPr>
              <a:t>static</a:t>
            </a:r>
            <a:r>
              <a:rPr lang="en-CA" sz="2400" dirty="0" smtClean="0">
                <a:solidFill>
                  <a:srgbClr val="B6FD81"/>
                </a:solidFill>
              </a:rPr>
              <a:t> String </a:t>
            </a:r>
            <a:r>
              <a:rPr lang="en-CA" sz="2400" dirty="0" err="1" smtClean="0">
                <a:solidFill>
                  <a:srgbClr val="B6FD81"/>
                </a:solidFill>
              </a:rPr>
              <a:t>letterGradeFor</a:t>
            </a:r>
            <a:r>
              <a:rPr lang="en-CA" sz="2400" dirty="0" smtClean="0">
                <a:solidFill>
                  <a:srgbClr val="B6FD81"/>
                </a:solidFill>
              </a:rPr>
              <a:t>(</a:t>
            </a:r>
            <a:r>
              <a:rPr lang="en-CA" sz="2400" dirty="0" err="1" smtClean="0">
                <a:solidFill>
                  <a:srgbClr val="B6FD81"/>
                </a:solidFill>
              </a:rPr>
              <a:t>int</a:t>
            </a:r>
            <a:r>
              <a:rPr lang="en-CA" sz="2400" dirty="0" smtClean="0">
                <a:solidFill>
                  <a:srgbClr val="B6FD81"/>
                </a:solidFill>
              </a:rPr>
              <a:t> g)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    if (g &gt;= 80) return “A”;</a:t>
            </a:r>
            <a:br>
              <a:rPr lang="en-CA" sz="2400" dirty="0" smtClean="0">
                <a:solidFill>
                  <a:srgbClr val="B6FD81"/>
                </a:solidFill>
              </a:rPr>
            </a:br>
            <a:r>
              <a:rPr lang="en-CA" sz="2400" dirty="0" smtClean="0">
                <a:solidFill>
                  <a:srgbClr val="B6FD81"/>
                </a:solidFill>
              </a:rPr>
              <a:t>else if (g &gt;= 70) return “B”;</a:t>
            </a:r>
            <a:br>
              <a:rPr lang="en-CA" sz="2400" dirty="0" smtClean="0">
                <a:solidFill>
                  <a:srgbClr val="B6FD81"/>
                </a:solidFill>
              </a:rPr>
            </a:br>
            <a:r>
              <a:rPr lang="en-CA" sz="2400" dirty="0" smtClean="0">
                <a:solidFill>
                  <a:srgbClr val="B6FD81"/>
                </a:solidFill>
              </a:rPr>
              <a:t>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}</a:t>
            </a:r>
            <a:endParaRPr lang="en-CA" dirty="0" smtClean="0">
              <a:solidFill>
                <a:srgbClr val="B6FD8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54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easier to get Student’s letter grade</a:t>
            </a: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rgbClr val="FFFF00"/>
                </a:solidFill>
              </a:rPr>
              <a:t>S.o.pln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stu.getName</a:t>
            </a:r>
            <a:r>
              <a:rPr lang="en-US" sz="2400" dirty="0" smtClean="0">
                <a:solidFill>
                  <a:srgbClr val="FFFF00"/>
                </a:solidFill>
              </a:rPr>
              <a:t>() + “ got ” + </a:t>
            </a:r>
            <a:r>
              <a:rPr lang="en-US" sz="2400" dirty="0" err="1" smtClean="0">
                <a:solidFill>
                  <a:srgbClr val="FFFF00"/>
                </a:solidFill>
              </a:rPr>
              <a:t>stu.getLetterGrade</a:t>
            </a:r>
            <a:r>
              <a:rPr lang="en-US" sz="2400" dirty="0" smtClean="0">
                <a:solidFill>
                  <a:srgbClr val="FFFF00"/>
                </a:solidFill>
              </a:rPr>
              <a:t>());</a:t>
            </a:r>
          </a:p>
          <a:p>
            <a:pPr lvl="1"/>
            <a:r>
              <a:rPr lang="en-US" dirty="0" smtClean="0"/>
              <a:t>asks student object for its letter grade</a:t>
            </a:r>
          </a:p>
          <a:p>
            <a:pPr lvl="1"/>
            <a:r>
              <a:rPr lang="en-US" dirty="0" smtClean="0"/>
              <a:t>method is like a getter…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B6FD81"/>
                </a:solidFill>
              </a:rPr>
              <a:t>public String </a:t>
            </a:r>
            <a:r>
              <a:rPr lang="en-US" sz="2400" dirty="0" err="1" smtClean="0">
                <a:solidFill>
                  <a:srgbClr val="B6FD81"/>
                </a:solidFill>
              </a:rPr>
              <a:t>getLetterGrade</a:t>
            </a:r>
            <a:r>
              <a:rPr lang="en-US" sz="2400" dirty="0" smtClean="0">
                <a:solidFill>
                  <a:srgbClr val="B6FD81"/>
                </a:solidFill>
              </a:rPr>
              <a:t>()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B6FD81"/>
                </a:solidFill>
              </a:rPr>
              <a:t> </a:t>
            </a:r>
            <a:r>
              <a:rPr lang="en-US" sz="2400" dirty="0" smtClean="0">
                <a:solidFill>
                  <a:srgbClr val="B6FD81"/>
                </a:solidFill>
              </a:rPr>
              <a:t>   return </a:t>
            </a:r>
            <a:r>
              <a:rPr lang="en-US" sz="2400" dirty="0" err="1" smtClean="0">
                <a:solidFill>
                  <a:srgbClr val="B6FD81"/>
                </a:solidFill>
              </a:rPr>
              <a:t>this.getLetterGradeFor</a:t>
            </a:r>
            <a:r>
              <a:rPr lang="en-US" sz="2400" dirty="0" smtClean="0">
                <a:solidFill>
                  <a:srgbClr val="B6FD81"/>
                </a:solidFill>
              </a:rPr>
              <a:t>(</a:t>
            </a:r>
            <a:r>
              <a:rPr lang="en-US" sz="2400" dirty="0" err="1" smtClean="0">
                <a:solidFill>
                  <a:srgbClr val="B6FD81"/>
                </a:solidFill>
              </a:rPr>
              <a:t>this.getPctGrade</a:t>
            </a:r>
            <a:r>
              <a:rPr lang="en-US" sz="2400" dirty="0" smtClean="0">
                <a:solidFill>
                  <a:srgbClr val="B6FD81"/>
                </a:solidFill>
              </a:rPr>
              <a:t>());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B6FD81"/>
                </a:solidFill>
              </a:rPr>
              <a:t>}</a:t>
            </a:r>
          </a:p>
          <a:p>
            <a:pPr lvl="1"/>
            <a:r>
              <a:rPr lang="en-US" dirty="0" smtClean="0"/>
              <a:t>…but don’t create a </a:t>
            </a:r>
            <a:r>
              <a:rPr lang="en-US" dirty="0" err="1" smtClean="0"/>
              <a:t>letterGrade</a:t>
            </a:r>
            <a:r>
              <a:rPr lang="en-US" dirty="0" smtClean="0"/>
              <a:t> variable!</a:t>
            </a:r>
          </a:p>
        </p:txBody>
      </p:sp>
    </p:spTree>
    <p:extLst>
      <p:ext uri="{BB962C8B-B14F-4D97-AF65-F5344CB8AC3E}">
        <p14:creationId xmlns="" xmlns:p14="http://schemas.microsoft.com/office/powerpoint/2010/main" val="42706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Programming Principles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Make it impossible (or very hard) for the client to do stupid/malicious things</a:t>
            </a:r>
          </a:p>
          <a:p>
            <a:pPr lvl="1">
              <a:defRPr/>
            </a:pPr>
            <a:r>
              <a:rPr lang="en-CA" dirty="0" smtClean="0"/>
              <a:t>can’t set </a:t>
            </a:r>
            <a:r>
              <a:rPr lang="en-CA" dirty="0" err="1" smtClean="0"/>
              <a:t>pctGrade</a:t>
            </a:r>
            <a:r>
              <a:rPr lang="en-CA" dirty="0" smtClean="0"/>
              <a:t> outside 0..100</a:t>
            </a:r>
          </a:p>
          <a:p>
            <a:pPr lvl="1">
              <a:defRPr/>
            </a:pPr>
            <a:r>
              <a:rPr lang="en-CA" dirty="0" smtClean="0"/>
              <a:t>can’t set </a:t>
            </a:r>
            <a:r>
              <a:rPr lang="en-CA" dirty="0" err="1" smtClean="0"/>
              <a:t>pctGrade</a:t>
            </a:r>
            <a:r>
              <a:rPr lang="en-CA" dirty="0" smtClean="0"/>
              <a:t> to 100 and </a:t>
            </a:r>
            <a:r>
              <a:rPr lang="en-CA" dirty="0" err="1" smtClean="0"/>
              <a:t>letterGrade</a:t>
            </a:r>
            <a:r>
              <a:rPr lang="en-CA" dirty="0" smtClean="0"/>
              <a:t> to F</a:t>
            </a:r>
          </a:p>
          <a:p>
            <a:pPr>
              <a:defRPr/>
            </a:pPr>
            <a:r>
              <a:rPr lang="en-CA" dirty="0" smtClean="0"/>
              <a:t>Make it easy for client to do common things</a:t>
            </a:r>
          </a:p>
          <a:p>
            <a:pPr lvl="1">
              <a:defRPr/>
            </a:pPr>
            <a:r>
              <a:rPr lang="en-CA" dirty="0" smtClean="0"/>
              <a:t>ask a Student for their letter grade, even </a:t>
            </a:r>
            <a:r>
              <a:rPr lang="en-CA" dirty="0" err="1" smtClean="0"/>
              <a:t>tho</a:t>
            </a:r>
            <a:r>
              <a:rPr lang="en-CA" dirty="0" smtClean="0"/>
              <a:t>’ </a:t>
            </a:r>
            <a:r>
              <a:rPr lang="en-CA" i="1" dirty="0" smtClean="0"/>
              <a:t>could</a:t>
            </a:r>
            <a:r>
              <a:rPr lang="en-CA" dirty="0" smtClean="0"/>
              <a:t> ask Student for their </a:t>
            </a:r>
            <a:r>
              <a:rPr lang="en-CA" dirty="0" err="1" smtClean="0"/>
              <a:t>pctGrade</a:t>
            </a:r>
            <a:r>
              <a:rPr lang="en-CA" dirty="0" smtClean="0"/>
              <a:t> and then translate it using “cascading if” control</a:t>
            </a:r>
          </a:p>
          <a:p>
            <a:pPr lvl="1">
              <a:defRPr/>
            </a:pPr>
            <a:r>
              <a:rPr lang="en-CA" dirty="0" err="1" smtClean="0"/>
              <a:t>getLetterGrade</a:t>
            </a:r>
            <a:r>
              <a:rPr lang="en-CA" dirty="0" smtClean="0"/>
              <a:t> is a </a:t>
            </a:r>
            <a:r>
              <a:rPr lang="en-CA" i="1" dirty="0" smtClean="0"/>
              <a:t>convenience</a:t>
            </a:r>
            <a:endParaRPr lang="en-CA" i="1" dirty="0"/>
          </a:p>
        </p:txBody>
      </p:sp>
    </p:spTree>
    <p:extLst>
      <p:ext uri="{BB962C8B-B14F-4D97-AF65-F5344CB8AC3E}">
        <p14:creationId xmlns="" xmlns:p14="http://schemas.microsoft.com/office/powerpoint/2010/main" val="2193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Another Convenience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Printing an object doesn’t work very well!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Student </a:t>
            </a:r>
            <a:r>
              <a:rPr lang="en-CA" sz="2400" dirty="0" err="1" smtClean="0">
                <a:solidFill>
                  <a:srgbClr val="FFFF00"/>
                </a:solidFill>
              </a:rPr>
              <a:t>stu</a:t>
            </a:r>
            <a:r>
              <a:rPr lang="en-CA" sz="2400" dirty="0" smtClean="0">
                <a:solidFill>
                  <a:srgbClr val="FFFF00"/>
                </a:solidFill>
              </a:rPr>
              <a:t> = new Student(“Pat”, 80);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stu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defRPr/>
            </a:pPr>
            <a:r>
              <a:rPr lang="en-CA" dirty="0" smtClean="0"/>
              <a:t>prints something like  </a:t>
            </a:r>
            <a:r>
              <a:rPr lang="en-CA" sz="2400" dirty="0" smtClean="0">
                <a:latin typeface="Courier New" pitchFamily="49" charset="0"/>
                <a:cs typeface="Courier New" pitchFamily="49" charset="0"/>
              </a:rPr>
              <a:t>Student@1f23a</a:t>
            </a:r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CA" dirty="0" smtClean="0"/>
              <a:t>want something like  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Pat (A00000003)</a:t>
            </a:r>
          </a:p>
          <a:p>
            <a:pPr>
              <a:defRPr/>
            </a:pPr>
            <a:r>
              <a:rPr lang="en-CA" dirty="0" err="1" smtClean="0"/>
              <a:t>toString</a:t>
            </a:r>
            <a:r>
              <a:rPr lang="en-CA" dirty="0" smtClean="0"/>
              <a:t> method tells how to convert an object to a String (which can be printed)</a:t>
            </a:r>
          </a:p>
          <a:p>
            <a:pPr marL="400050" lvl="2" indent="0">
              <a:spcBef>
                <a:spcPct val="20000"/>
              </a:spcBef>
              <a:buClr>
                <a:schemeClr val="accent1"/>
              </a:buClr>
              <a:buSzTx/>
              <a:buNone/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System.out.println</a:t>
            </a:r>
            <a:r>
              <a:rPr lang="en-CA" dirty="0" smtClean="0">
                <a:solidFill>
                  <a:srgbClr val="FFFF00"/>
                </a:solidFill>
              </a:rPr>
              <a:t>(</a:t>
            </a:r>
            <a:r>
              <a:rPr lang="en-CA" dirty="0" err="1" smtClean="0">
                <a:solidFill>
                  <a:srgbClr val="FFFF00"/>
                </a:solidFill>
              </a:rPr>
              <a:t>stu.toString</a:t>
            </a:r>
            <a:r>
              <a:rPr lang="en-CA" dirty="0" smtClean="0">
                <a:solidFill>
                  <a:srgbClr val="FFFF00"/>
                </a:solidFill>
              </a:rPr>
              <a:t>());</a:t>
            </a:r>
            <a:endParaRPr lang="en-CA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56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</a:t>
            </a:r>
            <a:r>
              <a:rPr lang="en-CA" dirty="0" err="1" smtClean="0"/>
              <a:t>toString</a:t>
            </a:r>
            <a:r>
              <a:rPr lang="en-CA" dirty="0" smtClean="0"/>
              <a:t>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Does not print anything!</a:t>
            </a:r>
          </a:p>
          <a:p>
            <a:pPr lvl="1">
              <a:defRPr/>
            </a:pPr>
            <a:r>
              <a:rPr lang="en-CA" dirty="0" smtClean="0"/>
              <a:t>it </a:t>
            </a:r>
            <a:r>
              <a:rPr lang="en-CA" i="1" dirty="0" smtClean="0"/>
              <a:t>returns</a:t>
            </a:r>
            <a:r>
              <a:rPr lang="en-CA" dirty="0" smtClean="0"/>
              <a:t> the String that will get printed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@Override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public String </a:t>
            </a:r>
            <a:r>
              <a:rPr lang="en-CA" sz="2400" dirty="0" err="1" smtClean="0">
                <a:solidFill>
                  <a:srgbClr val="B6FD81"/>
                </a:solidFill>
              </a:rPr>
              <a:t>toString</a:t>
            </a:r>
            <a:r>
              <a:rPr lang="en-CA" sz="2400" dirty="0" smtClean="0">
                <a:solidFill>
                  <a:srgbClr val="B6FD81"/>
                </a:solidFill>
              </a:rPr>
              <a:t>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    return name + “ (” + A_NUMBER + “)”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B6FD81"/>
                </a:solidFill>
              </a:rPr>
              <a:t>}</a:t>
            </a:r>
          </a:p>
          <a:p>
            <a:pPr lvl="1">
              <a:defRPr/>
            </a:pPr>
            <a:r>
              <a:rPr lang="en-CA" dirty="0" smtClean="0">
                <a:solidFill>
                  <a:srgbClr val="B6FD81"/>
                </a:solidFill>
              </a:rPr>
              <a:t>@Override </a:t>
            </a:r>
            <a:r>
              <a:rPr lang="en-CA" dirty="0" smtClean="0"/>
              <a:t>is optional, but NetBeans will tell you to put it there</a:t>
            </a:r>
          </a:p>
          <a:p>
            <a:pPr lvl="2">
              <a:defRPr/>
            </a:pPr>
            <a:r>
              <a:rPr lang="en-CA" dirty="0" smtClean="0"/>
              <a:t>I’ll explain what it means later this term</a:t>
            </a:r>
          </a:p>
        </p:txBody>
      </p:sp>
    </p:spTree>
    <p:extLst>
      <p:ext uri="{BB962C8B-B14F-4D97-AF65-F5344CB8AC3E}">
        <p14:creationId xmlns="" xmlns:p14="http://schemas.microsoft.com/office/powerpoint/2010/main" val="10765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Using the </a:t>
            </a:r>
            <a:r>
              <a:rPr lang="en-CA" dirty="0" err="1" smtClean="0"/>
              <a:t>toString</a:t>
            </a:r>
            <a:r>
              <a:rPr lang="en-CA" dirty="0" smtClean="0"/>
              <a:t>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You </a:t>
            </a:r>
            <a:r>
              <a:rPr lang="en-CA" i="1" dirty="0" smtClean="0"/>
              <a:t>can</a:t>
            </a:r>
            <a:r>
              <a:rPr lang="en-CA" dirty="0" smtClean="0"/>
              <a:t> ask for it: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Student s = new Student(“Pat”, 80);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s.toString</a:t>
            </a:r>
            <a:r>
              <a:rPr lang="en-CA" sz="2400" dirty="0" smtClean="0">
                <a:solidFill>
                  <a:srgbClr val="FFFF00"/>
                </a:solidFill>
              </a:rPr>
              <a:t>());</a:t>
            </a:r>
          </a:p>
          <a:p>
            <a:pPr>
              <a:defRPr/>
            </a:pPr>
            <a:r>
              <a:rPr lang="en-CA" dirty="0" smtClean="0"/>
              <a:t>But you don’t actually </a:t>
            </a:r>
            <a:r>
              <a:rPr lang="en-CA" i="1" dirty="0" smtClean="0"/>
              <a:t>need </a:t>
            </a:r>
            <a:r>
              <a:rPr lang="en-CA" dirty="0" smtClean="0"/>
              <a:t>to!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Student s = new Student(“Pat”, 80);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(s);</a:t>
            </a:r>
          </a:p>
          <a:p>
            <a:pPr lvl="1">
              <a:defRPr/>
            </a:pPr>
            <a:r>
              <a:rPr lang="en-CA" dirty="0" err="1" smtClean="0"/>
              <a:t>println</a:t>
            </a:r>
            <a:r>
              <a:rPr lang="en-CA" dirty="0" smtClean="0"/>
              <a:t> will actually change it to String itself</a:t>
            </a:r>
          </a:p>
          <a:p>
            <a:pPr lvl="2">
              <a:defRPr/>
            </a:pPr>
            <a:r>
              <a:rPr lang="en-CA" dirty="0" smtClean="0"/>
              <a:t>one of the conveniences </a:t>
            </a:r>
            <a:r>
              <a:rPr lang="en-CA" dirty="0" err="1" smtClean="0"/>
              <a:t>println</a:t>
            </a:r>
            <a:r>
              <a:rPr lang="en-CA" dirty="0" smtClean="0"/>
              <a:t> provides!</a:t>
            </a:r>
          </a:p>
        </p:txBody>
      </p:sp>
    </p:spTree>
    <p:extLst>
      <p:ext uri="{BB962C8B-B14F-4D97-AF65-F5344CB8AC3E}">
        <p14:creationId xmlns="" xmlns:p14="http://schemas.microsoft.com/office/powerpoint/2010/main" val="4460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Next Time</a:t>
            </a:r>
          </a:p>
          <a:p>
            <a:pPr lvl="1">
              <a:defRPr/>
            </a:pPr>
            <a:r>
              <a:rPr lang="en-US" dirty="0" smtClean="0"/>
              <a:t>material from chapters 1-7 that we skipped in CSCI 1226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ask a class or an object</a:t>
            </a:r>
          </a:p>
          <a:p>
            <a:pPr lvl="1"/>
            <a:r>
              <a:rPr lang="en-US" dirty="0" smtClean="0"/>
              <a:t>class name starts with a capital letter (</a:t>
            </a:r>
            <a:r>
              <a:rPr lang="en-US" dirty="0" smtClean="0">
                <a:solidFill>
                  <a:srgbClr val="FFFF00"/>
                </a:solidFill>
              </a:rPr>
              <a:t>Math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name starts with a little letter (</a:t>
            </a:r>
            <a:r>
              <a:rPr lang="en-US" dirty="0" err="1" smtClean="0">
                <a:solidFill>
                  <a:srgbClr val="FFFF00"/>
                </a:solidFill>
              </a:rPr>
              <a:t>kbd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Objects are variables with a class data type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Scanner </a:t>
            </a:r>
            <a:r>
              <a:rPr lang="en-US" sz="2400" dirty="0" err="1" smtClean="0">
                <a:solidFill>
                  <a:srgbClr val="FFFF00"/>
                </a:solidFill>
              </a:rPr>
              <a:t>kbd</a:t>
            </a:r>
            <a:r>
              <a:rPr lang="en-US" sz="2400" dirty="0" smtClean="0">
                <a:solidFill>
                  <a:srgbClr val="FFFF00"/>
                </a:solidFill>
              </a:rPr>
              <a:t> = new Scanner(System.in);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String </a:t>
            </a:r>
            <a:r>
              <a:rPr lang="en-US" sz="2400" dirty="0" err="1" smtClean="0">
                <a:solidFill>
                  <a:srgbClr val="FFFF00"/>
                </a:solidFill>
              </a:rPr>
              <a:t>resp</a:t>
            </a:r>
            <a:r>
              <a:rPr lang="en-US" sz="2400" dirty="0" smtClean="0">
                <a:solidFill>
                  <a:srgbClr val="FFFF00"/>
                </a:solidFill>
              </a:rPr>
              <a:t> = </a:t>
            </a:r>
            <a:r>
              <a:rPr lang="en-US" sz="2400" dirty="0" err="1" smtClean="0">
                <a:solidFill>
                  <a:srgbClr val="FFFF00"/>
                </a:solidFill>
              </a:rPr>
              <a:t>kbd.nextLine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r>
              <a:rPr lang="en-US" dirty="0" smtClean="0"/>
              <a:t>Methods are declared in that class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class Math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class Scanner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class String</a:t>
            </a:r>
            <a:r>
              <a:rPr lang="en-US" dirty="0" smtClean="0"/>
              <a:t>, 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31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doSomething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the method says what it does…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print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println</a:t>
            </a:r>
            <a:r>
              <a:rPr lang="en-US" dirty="0" smtClean="0"/>
              <a:t>, …</a:t>
            </a:r>
          </a:p>
          <a:p>
            <a:pPr lvl="2"/>
            <a:r>
              <a:rPr lang="en-US" dirty="0" smtClean="0"/>
              <a:t>verb phrase in the imperative (do, be)</a:t>
            </a:r>
          </a:p>
          <a:p>
            <a:r>
              <a:rPr lang="en-US" dirty="0" smtClean="0"/>
              <a:t>…or what it gives us…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length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nextInt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nextLine</a:t>
            </a:r>
            <a:r>
              <a:rPr lang="en-US" dirty="0" smtClean="0"/>
              <a:t>, …</a:t>
            </a:r>
          </a:p>
          <a:p>
            <a:pPr lvl="2"/>
            <a:r>
              <a:rPr lang="en-US" dirty="0" smtClean="0"/>
              <a:t>noun phrase</a:t>
            </a:r>
          </a:p>
          <a:p>
            <a:r>
              <a:rPr lang="en-US" dirty="0" smtClean="0"/>
              <a:t>…or what it tells us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equals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equalsIgnoreCase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startsWith</a:t>
            </a:r>
            <a:endParaRPr lang="en-US" dirty="0" smtClean="0">
              <a:solidFill>
                <a:srgbClr val="FFFF00"/>
              </a:solidFill>
            </a:endParaRPr>
          </a:p>
          <a:p>
            <a:pPr lvl="2"/>
            <a:r>
              <a:rPr lang="en-US" dirty="0" smtClean="0"/>
              <a:t>verb phrase in the declarative (does, is)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5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With These?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Method needs more information</a:t>
            </a:r>
          </a:p>
          <a:p>
            <a:pPr>
              <a:defRPr/>
            </a:pPr>
            <a:r>
              <a:rPr lang="en-CA" dirty="0" smtClean="0"/>
              <a:t>“Arguments” are </a:t>
            </a:r>
            <a:r>
              <a:rPr lang="en-CA" i="1" dirty="0" smtClean="0"/>
              <a:t>given to </a:t>
            </a:r>
            <a:r>
              <a:rPr lang="en-CA" dirty="0" smtClean="0"/>
              <a:t>the method</a:t>
            </a:r>
          </a:p>
          <a:p>
            <a:pPr lvl="2">
              <a:defRPr/>
            </a:pPr>
            <a:r>
              <a:rPr lang="en-CA" dirty="0" smtClean="0"/>
              <a:t>we also say that the method </a:t>
            </a:r>
            <a:r>
              <a:rPr lang="en-CA" i="1" dirty="0" smtClean="0"/>
              <a:t>takes </a:t>
            </a:r>
            <a:r>
              <a:rPr lang="en-CA" dirty="0" smtClean="0"/>
              <a:t>arguments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Math.pow</a:t>
            </a:r>
            <a:r>
              <a:rPr lang="en-CA" dirty="0" smtClean="0">
                <a:solidFill>
                  <a:srgbClr val="FFFF00"/>
                </a:solidFill>
              </a:rPr>
              <a:t>(5, 7) </a:t>
            </a:r>
            <a:r>
              <a:rPr lang="en-CA" dirty="0" smtClean="0"/>
              <a:t>– 5 and 7 are both arguments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resp.startsWith</a:t>
            </a:r>
            <a:r>
              <a:rPr lang="en-CA" dirty="0" smtClean="0">
                <a:solidFill>
                  <a:srgbClr val="FFFF00"/>
                </a:solidFill>
              </a:rPr>
              <a:t>(“y”)</a:t>
            </a:r>
            <a:r>
              <a:rPr lang="en-CA" dirty="0" smtClean="0"/>
              <a:t> – “y” is the (one) argument</a:t>
            </a:r>
          </a:p>
          <a:p>
            <a:pPr>
              <a:defRPr/>
            </a:pPr>
            <a:r>
              <a:rPr lang="en-CA" dirty="0" smtClean="0"/>
              <a:t>Some methods take no arguments</a:t>
            </a:r>
          </a:p>
          <a:p>
            <a:pPr lvl="1">
              <a:defRPr/>
            </a:pPr>
            <a:r>
              <a:rPr lang="en-CA" dirty="0" err="1" smtClean="0">
                <a:solidFill>
                  <a:srgbClr val="FFFF00"/>
                </a:solidFill>
              </a:rPr>
              <a:t>kbd.nextLine</a:t>
            </a:r>
            <a:r>
              <a:rPr lang="en-CA" dirty="0" smtClean="0">
                <a:solidFill>
                  <a:srgbClr val="FFFF00"/>
                </a:solidFill>
              </a:rPr>
              <a:t>()</a:t>
            </a:r>
            <a:r>
              <a:rPr lang="en-CA" dirty="0" smtClean="0"/>
              <a:t> </a:t>
            </a:r>
            <a:r>
              <a:rPr lang="en-CA" dirty="0"/>
              <a:t>– </a:t>
            </a:r>
            <a:r>
              <a:rPr lang="en-CA" dirty="0" smtClean="0"/>
              <a:t>needs no more information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methods are complete commands in themselves</a:t>
            </a:r>
          </a:p>
          <a:p>
            <a:pPr lvl="1"/>
            <a:r>
              <a:rPr lang="en-US" dirty="0" smtClean="0"/>
              <a:t>telling the computer to do something</a:t>
            </a: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(“A complete command”);</a:t>
            </a:r>
          </a:p>
          <a:p>
            <a:r>
              <a:rPr lang="en-US" dirty="0" smtClean="0"/>
              <a:t>These methods cannot be used as part of a command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String </a:t>
            </a:r>
            <a:r>
              <a:rPr lang="en-US" sz="2400" dirty="0" err="1" smtClean="0">
                <a:solidFill>
                  <a:srgbClr val="FFFF00"/>
                </a:solidFill>
              </a:rPr>
              <a:t>resp</a:t>
            </a:r>
            <a:r>
              <a:rPr lang="en-US" sz="2400" dirty="0" smtClean="0">
                <a:solidFill>
                  <a:srgbClr val="FFFF00"/>
                </a:solidFill>
              </a:rPr>
              <a:t> = </a:t>
            </a:r>
            <a:r>
              <a:rPr lang="en-US" sz="2400" dirty="0" err="1" smtClean="0">
                <a:solidFill>
                  <a:schemeClr val="accent4"/>
                </a:solidFill>
              </a:rPr>
              <a:t>System.out.println</a:t>
            </a:r>
            <a:r>
              <a:rPr lang="en-US" sz="2400" dirty="0" smtClean="0">
                <a:solidFill>
                  <a:schemeClr val="accent4"/>
                </a:solidFill>
              </a:rPr>
              <a:t>(“What???”);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76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b Recursion">
  <a:themeElements>
    <a:clrScheme name="">
      <a:dk1>
        <a:srgbClr val="000000"/>
      </a:dk1>
      <a:lt1>
        <a:srgbClr val="FFFFFF"/>
      </a:lt1>
      <a:dk2>
        <a:srgbClr val="CF0E30"/>
      </a:dk2>
      <a:lt2>
        <a:srgbClr val="FFFFFF"/>
      </a:lt2>
      <a:accent1>
        <a:srgbClr val="114FFB"/>
      </a:accent1>
      <a:accent2>
        <a:srgbClr val="FC0128"/>
      </a:accent2>
      <a:accent3>
        <a:srgbClr val="E4AAAD"/>
      </a:accent3>
      <a:accent4>
        <a:srgbClr val="DADADA"/>
      </a:accent4>
      <a:accent5>
        <a:srgbClr val="AAB2FD"/>
      </a:accent5>
      <a:accent6>
        <a:srgbClr val="E40123"/>
      </a:accent6>
      <a:hlink>
        <a:srgbClr val="00DFCA"/>
      </a:hlink>
      <a:folHlink>
        <a:srgbClr val="F76681"/>
      </a:folHlink>
    </a:clrScheme>
    <a:fontScheme name="01b Recurs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01b Recurs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b Recurs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b Recurs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C:\WINDOWS\DESKTOP\Mark's Stuff\CSC 227\1999\Slides\01b Recursion.ppt</Template>
  <TotalTime>10091</TotalTime>
  <Words>3360</Words>
  <Application>Microsoft Office PowerPoint</Application>
  <PresentationFormat>On-screen Show (4:3)</PresentationFormat>
  <Paragraphs>600</Paragraphs>
  <Slides>58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01b Recursion</vt:lpstr>
      <vt:lpstr>Review of CSCI 1226</vt:lpstr>
      <vt:lpstr>Review of Chapters 5 to 7</vt:lpstr>
      <vt:lpstr>Using Methods</vt:lpstr>
      <vt:lpstr>Why Do We Have Methods?</vt:lpstr>
      <vt:lpstr>Parts of a Method Call</vt:lpstr>
      <vt:lpstr>Someone?</vt:lpstr>
      <vt:lpstr>doSomething?</vt:lpstr>
      <vt:lpstr>With These?</vt:lpstr>
      <vt:lpstr>Void Methods</vt:lpstr>
      <vt:lpstr>Return Values</vt:lpstr>
      <vt:lpstr>“Chaining” Method Calls</vt:lpstr>
      <vt:lpstr>The Job of the Method</vt:lpstr>
      <vt:lpstr>Make Gift Exchange List</vt:lpstr>
      <vt:lpstr>Make Gift Exchange List</vt:lpstr>
      <vt:lpstr>Make Gift Exchange List</vt:lpstr>
      <vt:lpstr>Designing Methods</vt:lpstr>
      <vt:lpstr>Static Methods calling Methods</vt:lpstr>
      <vt:lpstr>Calling Own-Class Methods</vt:lpstr>
      <vt:lpstr>Make Gift Exchange List</vt:lpstr>
      <vt:lpstr>Make Gift Exchange List</vt:lpstr>
      <vt:lpstr>Make Gift Exchange List</vt:lpstr>
      <vt:lpstr>Make Gift Exchange List</vt:lpstr>
      <vt:lpstr>Exercise</vt:lpstr>
      <vt:lpstr>Tasks/Jobs for Methods</vt:lpstr>
      <vt:lpstr>Javadoc for chooseSomeone</vt:lpstr>
      <vt:lpstr>Exercise</vt:lpstr>
      <vt:lpstr>Building Your Program</vt:lpstr>
      <vt:lpstr>getGivingList</vt:lpstr>
      <vt:lpstr>removeName</vt:lpstr>
      <vt:lpstr>Organizing Methods into Classes</vt:lpstr>
      <vt:lpstr>Classes vs. Objects</vt:lpstr>
      <vt:lpstr>Object Oriented Programming</vt:lpstr>
      <vt:lpstr>What are Objects?</vt:lpstr>
      <vt:lpstr>Object (Data Type) Classes</vt:lpstr>
      <vt:lpstr>Declaring Objects</vt:lpstr>
      <vt:lpstr>Object Data and Methods</vt:lpstr>
      <vt:lpstr>Making Our Own Data Types</vt:lpstr>
      <vt:lpstr>Instance Variables</vt:lpstr>
      <vt:lpstr>Declaring a Student</vt:lpstr>
      <vt:lpstr>Student Constructor</vt:lpstr>
      <vt:lpstr>Giving Values</vt:lpstr>
      <vt:lpstr>Checking Values</vt:lpstr>
      <vt:lpstr>Choosing Values</vt:lpstr>
      <vt:lpstr>Generating A-Numbers</vt:lpstr>
      <vt:lpstr>Student Constructor</vt:lpstr>
      <vt:lpstr>Overloaded Constructor</vt:lpstr>
      <vt:lpstr>Methods to Get Information</vt:lpstr>
      <vt:lpstr>Student “Getters”</vt:lpstr>
      <vt:lpstr>Methods to Change Information</vt:lpstr>
      <vt:lpstr>Setters</vt:lpstr>
      <vt:lpstr>More Methods</vt:lpstr>
      <vt:lpstr>Class (static) Methods</vt:lpstr>
      <vt:lpstr>More Instance Methods</vt:lpstr>
      <vt:lpstr>Programming Principles</vt:lpstr>
      <vt:lpstr>Another Convenience</vt:lpstr>
      <vt:lpstr>The toString Method</vt:lpstr>
      <vt:lpstr>Using the toString method</vt:lpstr>
      <vt:lpstr>Questions?</vt:lpstr>
    </vt:vector>
  </TitlesOfParts>
  <Company>St. Mary's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CSC 226</dc:title>
  <dc:creator>Mark Young</dc:creator>
  <cp:lastModifiedBy>Mark Young</cp:lastModifiedBy>
  <cp:revision>153</cp:revision>
  <dcterms:created xsi:type="dcterms:W3CDTF">1999-07-05T23:46:28Z</dcterms:created>
  <dcterms:modified xsi:type="dcterms:W3CDTF">2016-01-05T15:05:41Z</dcterms:modified>
</cp:coreProperties>
</file>