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7"/>
  </p:notesMasterIdLst>
  <p:sldIdLst>
    <p:sldId id="256" r:id="rId2"/>
    <p:sldId id="329" r:id="rId3"/>
    <p:sldId id="675" r:id="rId4"/>
    <p:sldId id="609" r:id="rId5"/>
    <p:sldId id="610" r:id="rId6"/>
    <p:sldId id="630" r:id="rId7"/>
    <p:sldId id="615" r:id="rId8"/>
    <p:sldId id="631" r:id="rId9"/>
    <p:sldId id="669" r:id="rId10"/>
    <p:sldId id="616" r:id="rId11"/>
    <p:sldId id="617" r:id="rId12"/>
    <p:sldId id="618" r:id="rId13"/>
    <p:sldId id="656" r:id="rId14"/>
    <p:sldId id="619" r:id="rId15"/>
    <p:sldId id="620" r:id="rId16"/>
    <p:sldId id="670" r:id="rId17"/>
    <p:sldId id="634" r:id="rId18"/>
    <p:sldId id="648" r:id="rId19"/>
    <p:sldId id="649" r:id="rId20"/>
    <p:sldId id="650" r:id="rId21"/>
    <p:sldId id="651" r:id="rId22"/>
    <p:sldId id="644" r:id="rId23"/>
    <p:sldId id="652" r:id="rId24"/>
    <p:sldId id="635" r:id="rId25"/>
    <p:sldId id="653" r:id="rId26"/>
    <p:sldId id="637" r:id="rId27"/>
    <p:sldId id="638" r:id="rId28"/>
    <p:sldId id="655" r:id="rId29"/>
    <p:sldId id="654" r:id="rId30"/>
    <p:sldId id="671" r:id="rId31"/>
    <p:sldId id="658" r:id="rId32"/>
    <p:sldId id="659" r:id="rId33"/>
    <p:sldId id="660" r:id="rId34"/>
    <p:sldId id="661" r:id="rId35"/>
    <p:sldId id="662" r:id="rId36"/>
    <p:sldId id="663" r:id="rId37"/>
    <p:sldId id="664" r:id="rId38"/>
    <p:sldId id="665" r:id="rId39"/>
    <p:sldId id="666" r:id="rId40"/>
    <p:sldId id="667" r:id="rId41"/>
    <p:sldId id="668" r:id="rId42"/>
    <p:sldId id="672" r:id="rId43"/>
    <p:sldId id="673" r:id="rId44"/>
    <p:sldId id="674" r:id="rId45"/>
    <p:sldId id="287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FFF7F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32787"/>
    <p:restoredTop sz="90929"/>
  </p:normalViewPr>
  <p:slideViewPr>
    <p:cSldViewPr>
      <p:cViewPr varScale="1">
        <p:scale>
          <a:sx n="89" d="100"/>
          <a:sy n="89" d="100"/>
        </p:scale>
        <p:origin x="-3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C0EB8614-D6DA-4B6E-AC02-DC6E384C0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969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>
              <a:latin typeface="Times New Roman" pitchFamily="1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0BF13C-7371-49C5-AC9F-BF6D6357CB1B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>
              <a:latin typeface="Times New Roman" pitchFamily="18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C7D1E8-DCD2-47B3-B757-9199574103CD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>
              <a:latin typeface="Times New Roman" pitchFamily="18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02F102-3382-4D3F-9AAA-5295A7D768CA}" type="slidenum">
              <a:rPr lang="en-US" smtClean="0">
                <a:latin typeface="Times New Roman" pitchFamily="18" charset="0"/>
              </a:rPr>
              <a:pPr/>
              <a:t>45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1925" y="171450"/>
            <a:ext cx="1946275" cy="5924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3100" y="171450"/>
            <a:ext cx="5686425" cy="5924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9804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385888"/>
            <a:ext cx="8364538" cy="290512"/>
            <a:chOff x="0" y="873"/>
            <a:chExt cx="5269" cy="183"/>
          </a:xfrm>
        </p:grpSpPr>
        <p:grpSp>
          <p:nvGrpSpPr>
            <p:cNvPr id="1029" name="Group 3"/>
            <p:cNvGrpSpPr>
              <a:grpSpLocks/>
            </p:cNvGrpSpPr>
            <p:nvPr/>
          </p:nvGrpSpPr>
          <p:grpSpPr bwMode="auto">
            <a:xfrm>
              <a:off x="5146" y="873"/>
              <a:ext cx="123" cy="182"/>
              <a:chOff x="5146" y="873"/>
              <a:chExt cx="123" cy="182"/>
            </a:xfrm>
          </p:grpSpPr>
          <p:sp>
            <p:nvSpPr>
              <p:cNvPr id="3076" name="Rectangle 4"/>
              <p:cNvSpPr>
                <a:spLocks noChangeArrowheads="1"/>
              </p:cNvSpPr>
              <p:nvPr/>
            </p:nvSpPr>
            <p:spPr bwMode="auto">
              <a:xfrm>
                <a:off x="5240" y="873"/>
                <a:ext cx="29" cy="182"/>
              </a:xfrm>
              <a:prstGeom prst="rect">
                <a:avLst/>
              </a:prstGeom>
              <a:solidFill>
                <a:srgbClr val="C0C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Times New Roman" charset="0"/>
                </a:endParaRPr>
              </a:p>
            </p:txBody>
          </p:sp>
          <p:sp>
            <p:nvSpPr>
              <p:cNvPr id="3077" name="Rectangle 5"/>
              <p:cNvSpPr>
                <a:spLocks noChangeArrowheads="1"/>
              </p:cNvSpPr>
              <p:nvPr/>
            </p:nvSpPr>
            <p:spPr bwMode="auto">
              <a:xfrm>
                <a:off x="5146" y="873"/>
                <a:ext cx="59" cy="182"/>
              </a:xfrm>
              <a:prstGeom prst="rect">
                <a:avLst/>
              </a:prstGeom>
              <a:solidFill>
                <a:srgbClr val="C0C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Times New Roman" charset="0"/>
                </a:endParaRPr>
              </a:p>
            </p:txBody>
          </p:sp>
        </p:grpSp>
        <p:grpSp>
          <p:nvGrpSpPr>
            <p:cNvPr id="1030" name="Group 6"/>
            <p:cNvGrpSpPr>
              <a:grpSpLocks/>
            </p:cNvGrpSpPr>
            <p:nvPr/>
          </p:nvGrpSpPr>
          <p:grpSpPr bwMode="auto">
            <a:xfrm>
              <a:off x="4836" y="873"/>
              <a:ext cx="263" cy="182"/>
              <a:chOff x="4836" y="873"/>
              <a:chExt cx="263" cy="182"/>
            </a:xfrm>
          </p:grpSpPr>
          <p:sp>
            <p:nvSpPr>
              <p:cNvPr id="3079" name="Rectangle 7"/>
              <p:cNvSpPr>
                <a:spLocks noChangeArrowheads="1"/>
              </p:cNvSpPr>
              <p:nvPr/>
            </p:nvSpPr>
            <p:spPr bwMode="auto">
              <a:xfrm>
                <a:off x="5006" y="873"/>
                <a:ext cx="93" cy="182"/>
              </a:xfrm>
              <a:prstGeom prst="rect">
                <a:avLst/>
              </a:prstGeom>
              <a:solidFill>
                <a:srgbClr val="808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Times New Roman" charset="0"/>
                </a:endParaRPr>
              </a:p>
            </p:txBody>
          </p:sp>
          <p:sp>
            <p:nvSpPr>
              <p:cNvPr id="3080" name="Rectangle 8"/>
              <p:cNvSpPr>
                <a:spLocks noChangeArrowheads="1"/>
              </p:cNvSpPr>
              <p:nvPr/>
            </p:nvSpPr>
            <p:spPr bwMode="auto">
              <a:xfrm>
                <a:off x="4836" y="873"/>
                <a:ext cx="127" cy="182"/>
              </a:xfrm>
              <a:prstGeom prst="rect">
                <a:avLst/>
              </a:prstGeom>
              <a:solidFill>
                <a:srgbClr val="808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Times New Roman" charset="0"/>
                </a:endParaRPr>
              </a:p>
            </p:txBody>
          </p:sp>
        </p:grpSp>
        <p:grpSp>
          <p:nvGrpSpPr>
            <p:cNvPr id="1031" name="Group 9"/>
            <p:cNvGrpSpPr>
              <a:grpSpLocks/>
            </p:cNvGrpSpPr>
            <p:nvPr/>
          </p:nvGrpSpPr>
          <p:grpSpPr bwMode="auto">
            <a:xfrm>
              <a:off x="4407" y="873"/>
              <a:ext cx="386" cy="182"/>
              <a:chOff x="4407" y="873"/>
              <a:chExt cx="386" cy="182"/>
            </a:xfrm>
          </p:grpSpPr>
          <p:sp>
            <p:nvSpPr>
              <p:cNvPr id="3082" name="Rectangle 10"/>
              <p:cNvSpPr>
                <a:spLocks noChangeArrowheads="1"/>
              </p:cNvSpPr>
              <p:nvPr/>
            </p:nvSpPr>
            <p:spPr bwMode="auto">
              <a:xfrm>
                <a:off x="4639" y="873"/>
                <a:ext cx="154" cy="182"/>
              </a:xfrm>
              <a:prstGeom prst="rect">
                <a:avLst/>
              </a:prstGeom>
              <a:solidFill>
                <a:srgbClr val="404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Times New Roman" charset="0"/>
                </a:endParaRPr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4407" y="873"/>
                <a:ext cx="189" cy="182"/>
              </a:xfrm>
              <a:prstGeom prst="rect">
                <a:avLst/>
              </a:prstGeom>
              <a:solidFill>
                <a:srgbClr val="404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Times New Roman" charset="0"/>
                </a:endParaRPr>
              </a:p>
            </p:txBody>
          </p:sp>
        </p:grpSp>
        <p:grpSp>
          <p:nvGrpSpPr>
            <p:cNvPr id="1032" name="Group 12"/>
            <p:cNvGrpSpPr>
              <a:grpSpLocks/>
            </p:cNvGrpSpPr>
            <p:nvPr/>
          </p:nvGrpSpPr>
          <p:grpSpPr bwMode="auto">
            <a:xfrm>
              <a:off x="3176" y="873"/>
              <a:ext cx="1188" cy="183"/>
              <a:chOff x="3176" y="873"/>
              <a:chExt cx="1188" cy="183"/>
            </a:xfrm>
          </p:grpSpPr>
          <p:sp>
            <p:nvSpPr>
              <p:cNvPr id="3085" name="Rectangle 13"/>
              <p:cNvSpPr>
                <a:spLocks noChangeArrowheads="1"/>
              </p:cNvSpPr>
              <p:nvPr/>
            </p:nvSpPr>
            <p:spPr bwMode="auto">
              <a:xfrm>
                <a:off x="4146" y="873"/>
                <a:ext cx="218" cy="182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Times New Roman" charset="0"/>
                </a:endParaRPr>
              </a:p>
            </p:txBody>
          </p:sp>
          <p:sp>
            <p:nvSpPr>
              <p:cNvPr id="3086" name="Rectangle 14"/>
              <p:cNvSpPr>
                <a:spLocks noChangeArrowheads="1"/>
              </p:cNvSpPr>
              <p:nvPr/>
            </p:nvSpPr>
            <p:spPr bwMode="auto">
              <a:xfrm>
                <a:off x="3855" y="873"/>
                <a:ext cx="249" cy="182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Times New Roman" charset="0"/>
                </a:endParaRPr>
              </a:p>
            </p:txBody>
          </p:sp>
          <p:sp>
            <p:nvSpPr>
              <p:cNvPr id="3087" name="Rectangle 15"/>
              <p:cNvSpPr>
                <a:spLocks noChangeArrowheads="1"/>
              </p:cNvSpPr>
              <p:nvPr/>
            </p:nvSpPr>
            <p:spPr bwMode="auto">
              <a:xfrm>
                <a:off x="3530" y="873"/>
                <a:ext cx="283" cy="183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Times New Roman" charset="0"/>
                </a:endParaRPr>
              </a:p>
            </p:txBody>
          </p:sp>
          <p:sp>
            <p:nvSpPr>
              <p:cNvPr id="3088" name="Rectangle 16"/>
              <p:cNvSpPr>
                <a:spLocks noChangeArrowheads="1"/>
              </p:cNvSpPr>
              <p:nvPr/>
            </p:nvSpPr>
            <p:spPr bwMode="auto">
              <a:xfrm>
                <a:off x="3176" y="873"/>
                <a:ext cx="313" cy="182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Times New Roman" charset="0"/>
                </a:endParaRPr>
              </a:p>
            </p:txBody>
          </p:sp>
        </p:grpSp>
        <p:grpSp>
          <p:nvGrpSpPr>
            <p:cNvPr id="1033" name="Group 17"/>
            <p:cNvGrpSpPr>
              <a:grpSpLocks/>
            </p:cNvGrpSpPr>
            <p:nvPr/>
          </p:nvGrpSpPr>
          <p:grpSpPr bwMode="auto">
            <a:xfrm>
              <a:off x="0" y="873"/>
              <a:ext cx="3136" cy="182"/>
              <a:chOff x="0" y="873"/>
              <a:chExt cx="3136" cy="182"/>
            </a:xfrm>
          </p:grpSpPr>
          <p:sp>
            <p:nvSpPr>
              <p:cNvPr id="3090" name="Rectangle 18"/>
              <p:cNvSpPr>
                <a:spLocks noChangeArrowheads="1"/>
              </p:cNvSpPr>
              <p:nvPr/>
            </p:nvSpPr>
            <p:spPr bwMode="auto">
              <a:xfrm>
                <a:off x="2792" y="873"/>
                <a:ext cx="344" cy="182"/>
              </a:xfrm>
              <a:prstGeom prst="rect">
                <a:avLst/>
              </a:prstGeom>
              <a:solidFill>
                <a:srgbClr val="0000E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Times New Roman" charset="0"/>
                </a:endParaRPr>
              </a:p>
            </p:txBody>
          </p:sp>
          <p:sp>
            <p:nvSpPr>
              <p:cNvPr id="3091" name="Rectangle 19"/>
              <p:cNvSpPr>
                <a:spLocks noChangeArrowheads="1"/>
              </p:cNvSpPr>
              <p:nvPr/>
            </p:nvSpPr>
            <p:spPr bwMode="auto">
              <a:xfrm>
                <a:off x="0" y="873"/>
                <a:ext cx="2750" cy="182"/>
              </a:xfrm>
              <a:prstGeom prst="rect">
                <a:avLst/>
              </a:prstGeom>
              <a:solidFill>
                <a:srgbClr val="0000E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Times New Roman" charset="0"/>
                </a:endParaRPr>
              </a:p>
            </p:txBody>
          </p:sp>
        </p:grpSp>
      </p:grpSp>
      <p:sp>
        <p:nvSpPr>
          <p:cNvPr id="3092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673100" y="171450"/>
            <a:ext cx="7753350" cy="112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s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»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More Methods and Arrays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Material from </a:t>
            </a:r>
            <a:r>
              <a:rPr lang="en-US" dirty="0" smtClean="0"/>
              <a:t>Chapter </a:t>
            </a:r>
            <a:r>
              <a:rPr lang="en-US" dirty="0" smtClean="0"/>
              <a:t>7</a:t>
            </a:r>
          </a:p>
          <a:p>
            <a:pPr>
              <a:defRPr/>
            </a:pPr>
            <a:r>
              <a:rPr lang="en-US" dirty="0" smtClean="0"/>
              <a:t>that we didn’t cover in 1226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Calculate assignment average grade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double </a:t>
            </a:r>
            <a:r>
              <a:rPr lang="en-CA" sz="2400" dirty="0" err="1" smtClean="0">
                <a:solidFill>
                  <a:srgbClr val="FFFF00"/>
                </a:solidFill>
              </a:rPr>
              <a:t>aveGrade</a:t>
            </a:r>
            <a:r>
              <a:rPr lang="en-CA" sz="2400" dirty="0" smtClean="0">
                <a:solidFill>
                  <a:srgbClr val="FFFF00"/>
                </a:solidFill>
              </a:rPr>
              <a:t> = </a:t>
            </a:r>
            <a:r>
              <a:rPr lang="en-CA" sz="2400" dirty="0" err="1" smtClean="0">
                <a:solidFill>
                  <a:srgbClr val="FFFF00"/>
                </a:solidFill>
              </a:rPr>
              <a:t>stu.getAverage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/>
            <a:r>
              <a:rPr lang="en-CA" dirty="0" smtClean="0"/>
              <a:t>maybe another method that drops low scores?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double </a:t>
            </a:r>
            <a:r>
              <a:rPr lang="en-CA" sz="2400" dirty="0" err="1" smtClean="0">
                <a:solidFill>
                  <a:srgbClr val="FFFF00"/>
                </a:solidFill>
              </a:rPr>
              <a:t>aveWithDrops</a:t>
            </a:r>
            <a:r>
              <a:rPr lang="en-CA" sz="2400" dirty="0" smtClean="0">
                <a:solidFill>
                  <a:srgbClr val="FFFF00"/>
                </a:solidFill>
              </a:rPr>
              <a:t> = </a:t>
            </a:r>
            <a:r>
              <a:rPr lang="en-CA" sz="2400" dirty="0" err="1" smtClean="0">
                <a:solidFill>
                  <a:srgbClr val="FFFF00"/>
                </a:solidFill>
              </a:rPr>
              <a:t>stu.getAverageDropping</a:t>
            </a:r>
            <a:r>
              <a:rPr lang="en-CA" sz="2400" dirty="0" smtClean="0">
                <a:solidFill>
                  <a:srgbClr val="FFFF00"/>
                </a:solidFill>
              </a:rPr>
              <a:t>(2)</a:t>
            </a:r>
            <a:endParaRPr lang="en-CA" dirty="0" smtClean="0">
              <a:solidFill>
                <a:srgbClr val="FFFF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77668" y="4148733"/>
            <a:ext cx="4214812" cy="2520627"/>
            <a:chOff x="4284663" y="3356645"/>
            <a:chExt cx="4214812" cy="2520627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4284663" y="3356645"/>
              <a:ext cx="4214812" cy="461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400"/>
                <a:t>stu</a:t>
              </a:r>
            </a:p>
          </p:txBody>
        </p:sp>
        <p:grpSp>
          <p:nvGrpSpPr>
            <p:cNvPr id="6" name="Group 17"/>
            <p:cNvGrpSpPr/>
            <p:nvPr/>
          </p:nvGrpSpPr>
          <p:grpSpPr>
            <a:xfrm>
              <a:off x="4570413" y="3856786"/>
              <a:ext cx="3929062" cy="2020486"/>
              <a:chOff x="4570413" y="3856786"/>
              <a:chExt cx="3929062" cy="2020486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4570413" y="3856786"/>
                <a:ext cx="3929062" cy="2020486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tabLst>
                    <a:tab pos="2506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tabLst>
                    <a:tab pos="2506663" algn="l"/>
                  </a:tabLs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tabLst>
                    <a:tab pos="25066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 dirty="0" smtClean="0"/>
                  <a:t>A_NUMBER</a:t>
                </a:r>
                <a:endParaRPr lang="en-CA" altLang="en-US" sz="2000" dirty="0"/>
              </a:p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 dirty="0"/>
                  <a:t>name</a:t>
                </a:r>
              </a:p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 dirty="0" err="1" smtClean="0"/>
                  <a:t>asgnGrades</a:t>
                </a:r>
                <a:endParaRPr lang="en-CA" altLang="en-US" sz="2000" dirty="0"/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6045387" y="4007673"/>
                <a:ext cx="2375014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/>
                  <a:t>A00123456</a:t>
                </a: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6046653" y="4511809"/>
                <a:ext cx="2375014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/>
                  <a:t>“Dent, Stu”</a:t>
                </a: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6045387" y="501317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/>
                  <a:t>81</a:t>
                </a: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6621451" y="501317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75</a:t>
                </a:r>
                <a:endParaRPr lang="en-CA" altLang="en-US" sz="2000" dirty="0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7197515" y="501317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100</a:t>
                </a:r>
                <a:endParaRPr lang="en-CA" altLang="en-US" sz="2000" dirty="0"/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7773579" y="501317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98</a:t>
                </a:r>
                <a:endParaRPr lang="en-CA" altLang="en-US" sz="2000" dirty="0"/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6045387" y="537321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86</a:t>
                </a:r>
                <a:endParaRPr lang="en-CA" altLang="en-US" sz="2000" dirty="0"/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6621451" y="537321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94</a:t>
                </a:r>
                <a:endParaRPr lang="en-CA" altLang="en-US" sz="2000" dirty="0"/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7197515" y="537321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96</a:t>
                </a:r>
                <a:endParaRPr lang="en-CA" altLang="en-US" sz="2000" dirty="0"/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7773579" y="537321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100</a:t>
                </a:r>
                <a:endParaRPr lang="en-CA" altLang="en-US" sz="2000" dirty="0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1724645" y="4221088"/>
            <a:ext cx="1656184" cy="792088"/>
            <a:chOff x="5508104" y="2492896"/>
            <a:chExt cx="1872208" cy="792088"/>
          </a:xfrm>
        </p:grpSpPr>
        <p:sp>
          <p:nvSpPr>
            <p:cNvPr id="22" name="Rectangle 21"/>
            <p:cNvSpPr/>
            <p:nvPr/>
          </p:nvSpPr>
          <p:spPr bwMode="auto">
            <a:xfrm>
              <a:off x="5868144" y="2924944"/>
              <a:ext cx="1512168" cy="3600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CA" sz="2000" dirty="0" smtClean="0">
                  <a:latin typeface="Times New Roman" charset="0"/>
                </a:rPr>
                <a:t>91.25</a:t>
              </a:r>
              <a:endPara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08104" y="2492896"/>
              <a:ext cx="1540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 smtClean="0"/>
                <a:t>aveGrade</a:t>
              </a:r>
              <a:endParaRPr lang="en-CA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691679" y="5157192"/>
            <a:ext cx="1966116" cy="792088"/>
            <a:chOff x="5508103" y="2492896"/>
            <a:chExt cx="2222566" cy="79208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5868144" y="2924944"/>
              <a:ext cx="1512168" cy="3600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CA" sz="2000" dirty="0" smtClean="0">
                  <a:latin typeface="Times New Roman" charset="0"/>
                </a:rPr>
                <a:t>95.66667</a:t>
              </a:r>
              <a:endPara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08103" y="2492896"/>
              <a:ext cx="22225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 smtClean="0"/>
                <a:t>aveWithDrops</a:t>
              </a:r>
              <a:endParaRPr lang="en-CA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Unmarked Assignments?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if only two assignments graded?</a:t>
            </a:r>
          </a:p>
          <a:p>
            <a:pPr lvl="1"/>
            <a:r>
              <a:rPr lang="en-CA" dirty="0" smtClean="0"/>
              <a:t>still have zeroes on the rest</a:t>
            </a:r>
          </a:p>
          <a:p>
            <a:pPr lvl="1"/>
            <a:r>
              <a:rPr lang="en-CA" dirty="0" smtClean="0"/>
              <a:t>what does our average calculator do?</a:t>
            </a:r>
          </a:p>
          <a:p>
            <a:pPr lvl="1"/>
            <a:r>
              <a:rPr lang="en-CA" dirty="0" smtClean="0"/>
              <a:t>what </a:t>
            </a:r>
            <a:r>
              <a:rPr lang="en-CA" i="1" dirty="0" smtClean="0"/>
              <a:t>should</a:t>
            </a:r>
            <a:r>
              <a:rPr lang="en-CA" dirty="0" smtClean="0"/>
              <a:t> it do?</a:t>
            </a:r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4677668" y="4148733"/>
            <a:ext cx="4214812" cy="2520627"/>
            <a:chOff x="4284663" y="3356645"/>
            <a:chExt cx="4214812" cy="2520627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4284663" y="3356645"/>
              <a:ext cx="4214812" cy="461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400"/>
                <a:t>stu</a:t>
              </a:r>
            </a:p>
          </p:txBody>
        </p:sp>
        <p:grpSp>
          <p:nvGrpSpPr>
            <p:cNvPr id="6" name="Group 17"/>
            <p:cNvGrpSpPr/>
            <p:nvPr/>
          </p:nvGrpSpPr>
          <p:grpSpPr>
            <a:xfrm>
              <a:off x="4570413" y="3856786"/>
              <a:ext cx="3929062" cy="2020486"/>
              <a:chOff x="4570413" y="3856786"/>
              <a:chExt cx="3929062" cy="2020486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4570413" y="3856786"/>
                <a:ext cx="3929062" cy="2020486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tabLst>
                    <a:tab pos="2506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tabLst>
                    <a:tab pos="2506663" algn="l"/>
                  </a:tabLs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tabLst>
                    <a:tab pos="25066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 dirty="0" smtClean="0"/>
                  <a:t>A_NUMBER</a:t>
                </a:r>
                <a:endParaRPr lang="en-CA" altLang="en-US" sz="2000" dirty="0"/>
              </a:p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 dirty="0"/>
                  <a:t>name</a:t>
                </a:r>
              </a:p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 dirty="0" err="1" smtClean="0"/>
                  <a:t>asgnGrades</a:t>
                </a:r>
                <a:endParaRPr lang="en-CA" altLang="en-US" sz="2000" dirty="0"/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6045387" y="4007673"/>
                <a:ext cx="2375014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/>
                  <a:t>A00123456</a:t>
                </a: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6046653" y="4511809"/>
                <a:ext cx="2375014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/>
                  <a:t>“Dent, Stu”</a:t>
                </a: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6045387" y="501317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/>
                  <a:t>81</a:t>
                </a: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6621451" y="501317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75</a:t>
                </a:r>
                <a:endParaRPr lang="en-CA" altLang="en-US" sz="2000" dirty="0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7197515" y="501317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0</a:t>
                </a:r>
                <a:endParaRPr lang="en-CA" altLang="en-US" sz="2000" dirty="0"/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7773579" y="501317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0</a:t>
                </a:r>
                <a:endParaRPr lang="en-CA" altLang="en-US" sz="2000" dirty="0"/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6045387" y="537321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0</a:t>
                </a:r>
                <a:endParaRPr lang="en-CA" altLang="en-US" sz="2000" dirty="0"/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6621451" y="537321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0</a:t>
                </a:r>
                <a:endParaRPr lang="en-CA" altLang="en-US" sz="2000" dirty="0"/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7197515" y="537321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0</a:t>
                </a:r>
                <a:endParaRPr lang="en-CA" altLang="en-US" sz="2000" dirty="0"/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7773579" y="537321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0</a:t>
                </a:r>
                <a:endParaRPr lang="en-CA" altLang="en-US" sz="2000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1724645" y="4221088"/>
            <a:ext cx="1656184" cy="792088"/>
            <a:chOff x="5508104" y="2492896"/>
            <a:chExt cx="1872208" cy="792088"/>
          </a:xfrm>
        </p:grpSpPr>
        <p:sp>
          <p:nvSpPr>
            <p:cNvPr id="21" name="Rectangle 20"/>
            <p:cNvSpPr/>
            <p:nvPr/>
          </p:nvSpPr>
          <p:spPr bwMode="auto">
            <a:xfrm>
              <a:off x="5868144" y="2924944"/>
              <a:ext cx="1512168" cy="3600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CA" sz="2000" dirty="0" smtClean="0">
                  <a:latin typeface="Times New Roman" charset="0"/>
                </a:rPr>
                <a:t>19.5</a:t>
              </a:r>
              <a:endPara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8104" y="2492896"/>
              <a:ext cx="1540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 smtClean="0"/>
                <a:t>aveGrade</a:t>
              </a:r>
              <a:endParaRPr lang="en-CA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Partly Full Arrays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Sometimes we want space for lots…</a:t>
            </a:r>
          </a:p>
          <a:p>
            <a:pPr lvl="1"/>
            <a:r>
              <a:rPr lang="en-CA" dirty="0" smtClean="0"/>
              <a:t>need space for all 8 assignment grades</a:t>
            </a:r>
          </a:p>
          <a:p>
            <a:r>
              <a:rPr lang="en-CA" dirty="0" smtClean="0"/>
              <a:t>…but using only some of them now</a:t>
            </a:r>
          </a:p>
          <a:p>
            <a:pPr lvl="1"/>
            <a:r>
              <a:rPr lang="en-CA" dirty="0" smtClean="0"/>
              <a:t>only two have been graded so far</a:t>
            </a:r>
          </a:p>
          <a:p>
            <a:r>
              <a:rPr lang="en-CA" dirty="0" smtClean="0"/>
              <a:t>Need to keep track of how many are in use</a:t>
            </a:r>
          </a:p>
          <a:p>
            <a:pPr lvl="1"/>
            <a:r>
              <a:rPr lang="en-CA" dirty="0" smtClean="0"/>
              <a:t>another variable – instance or class?</a:t>
            </a:r>
          </a:p>
          <a:p>
            <a:pPr lvl="1"/>
            <a:r>
              <a:rPr lang="en-CA" dirty="0" smtClean="0"/>
              <a:t>average method needs to use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Partly Full Arrays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can make arrays the size user wants…</a:t>
            </a:r>
          </a:p>
          <a:p>
            <a:r>
              <a:rPr lang="en-CA" dirty="0" smtClean="0"/>
              <a:t>…but user might not know!</a:t>
            </a:r>
          </a:p>
          <a:p>
            <a:pPr lvl="1"/>
            <a:r>
              <a:rPr lang="en-CA" dirty="0" smtClean="0"/>
              <a:t>“Lots here, and more coming later!”</a:t>
            </a:r>
          </a:p>
          <a:p>
            <a:r>
              <a:rPr lang="en-CA" dirty="0" smtClean="0"/>
              <a:t>We can make a BIG array and use part of it</a:t>
            </a:r>
          </a:p>
          <a:p>
            <a:pPr lvl="1"/>
            <a:r>
              <a:rPr lang="en-CA" dirty="0" smtClean="0"/>
              <a:t>e.g. </a:t>
            </a:r>
            <a:r>
              <a:rPr lang="en-CA" i="1" dirty="0" smtClean="0"/>
              <a:t>up to </a:t>
            </a:r>
            <a:r>
              <a:rPr lang="en-CA" dirty="0" smtClean="0"/>
              <a:t>150 people in a class</a:t>
            </a:r>
          </a:p>
          <a:p>
            <a:pPr lvl="1"/>
            <a:r>
              <a:rPr lang="en-CA" dirty="0" smtClean="0"/>
              <a:t>use only as many spaces as actual students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95865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Unmarked Assignments?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Variable tracks # of assignments graded</a:t>
            </a:r>
          </a:p>
          <a:p>
            <a:pPr lvl="1"/>
            <a:r>
              <a:rPr lang="en-CA" dirty="0" smtClean="0"/>
              <a:t>update it after entering all students’ grades</a:t>
            </a:r>
          </a:p>
          <a:p>
            <a:pPr lvl="1"/>
            <a:r>
              <a:rPr lang="en-CA" dirty="0" smtClean="0"/>
              <a:t>method averages only graded assignments</a:t>
            </a:r>
          </a:p>
          <a:p>
            <a:pPr lvl="1"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aveGrade</a:t>
            </a:r>
            <a:r>
              <a:rPr lang="en-CA" sz="2400" dirty="0" smtClean="0">
                <a:solidFill>
                  <a:srgbClr val="FFFF00"/>
                </a:solidFill>
              </a:rPr>
              <a:t> = </a:t>
            </a:r>
            <a:r>
              <a:rPr lang="en-CA" sz="2400" dirty="0" err="1" smtClean="0">
                <a:solidFill>
                  <a:srgbClr val="FFFF00"/>
                </a:solidFill>
              </a:rPr>
              <a:t>stu.getAverage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  <a:endParaRPr lang="en-CA" dirty="0">
              <a:solidFill>
                <a:srgbClr val="FFFF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77668" y="4148733"/>
            <a:ext cx="4214812" cy="2520627"/>
            <a:chOff x="4284663" y="3356645"/>
            <a:chExt cx="4214812" cy="2520627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4284663" y="3356645"/>
              <a:ext cx="4214812" cy="461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400"/>
                <a:t>stu</a:t>
              </a:r>
            </a:p>
          </p:txBody>
        </p:sp>
        <p:grpSp>
          <p:nvGrpSpPr>
            <p:cNvPr id="6" name="Group 17"/>
            <p:cNvGrpSpPr/>
            <p:nvPr/>
          </p:nvGrpSpPr>
          <p:grpSpPr>
            <a:xfrm>
              <a:off x="4570413" y="3856786"/>
              <a:ext cx="3929062" cy="2020486"/>
              <a:chOff x="4570413" y="3856786"/>
              <a:chExt cx="3929062" cy="2020486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4570413" y="3856786"/>
                <a:ext cx="3929062" cy="2020486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tabLst>
                    <a:tab pos="2506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tabLst>
                    <a:tab pos="2506663" algn="l"/>
                  </a:tabLs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tabLst>
                    <a:tab pos="25066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 dirty="0" smtClean="0"/>
                  <a:t>A_NUMBER</a:t>
                </a:r>
                <a:endParaRPr lang="en-CA" altLang="en-US" sz="2000" dirty="0"/>
              </a:p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 dirty="0"/>
                  <a:t>name</a:t>
                </a:r>
              </a:p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 dirty="0" err="1" smtClean="0"/>
                  <a:t>asgnGrades</a:t>
                </a:r>
                <a:endParaRPr lang="en-CA" altLang="en-US" sz="2000" dirty="0"/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6045387" y="4007673"/>
                <a:ext cx="2375014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/>
                  <a:t>A00123456</a:t>
                </a: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6046653" y="4511809"/>
                <a:ext cx="2375014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/>
                  <a:t>“Dent, Stu”</a:t>
                </a: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6045387" y="501317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/>
                  <a:t>81</a:t>
                </a: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6621451" y="501317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75</a:t>
                </a:r>
                <a:endParaRPr lang="en-CA" altLang="en-US" sz="2000" dirty="0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7197515" y="501317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0</a:t>
                </a:r>
                <a:endParaRPr lang="en-CA" altLang="en-US" sz="2000" dirty="0"/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7773579" y="501317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0</a:t>
                </a:r>
                <a:endParaRPr lang="en-CA" altLang="en-US" sz="2000" dirty="0"/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6045387" y="537321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0</a:t>
                </a:r>
                <a:endParaRPr lang="en-CA" altLang="en-US" sz="2000" dirty="0"/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6621451" y="537321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0</a:t>
                </a:r>
                <a:endParaRPr lang="en-CA" altLang="en-US" sz="2000" dirty="0"/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7197515" y="537321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0</a:t>
                </a:r>
                <a:endParaRPr lang="en-CA" altLang="en-US" sz="2000" dirty="0"/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7773579" y="537321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0</a:t>
                </a:r>
                <a:endParaRPr lang="en-CA" altLang="en-US" sz="2000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1724645" y="5805264"/>
            <a:ext cx="1656184" cy="792088"/>
            <a:chOff x="5508104" y="2492896"/>
            <a:chExt cx="1872208" cy="792088"/>
          </a:xfrm>
        </p:grpSpPr>
        <p:sp>
          <p:nvSpPr>
            <p:cNvPr id="21" name="Rectangle 20"/>
            <p:cNvSpPr/>
            <p:nvPr/>
          </p:nvSpPr>
          <p:spPr bwMode="auto">
            <a:xfrm>
              <a:off x="5868144" y="2924944"/>
              <a:ext cx="1512168" cy="3600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CA" sz="2000" dirty="0" smtClean="0">
                  <a:latin typeface="Times New Roman" charset="0"/>
                </a:rPr>
                <a:t>78.0</a:t>
              </a:r>
              <a:endPara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8104" y="2492896"/>
              <a:ext cx="1540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 smtClean="0"/>
                <a:t>aveGrade</a:t>
              </a:r>
              <a:endParaRPr lang="en-CA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7544" y="4005064"/>
            <a:ext cx="3459236" cy="1656184"/>
            <a:chOff x="4284663" y="3356645"/>
            <a:chExt cx="3459236" cy="1656184"/>
          </a:xfrm>
        </p:grpSpPr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4284663" y="3356645"/>
              <a:ext cx="2880320" cy="461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400" dirty="0" smtClean="0"/>
                <a:t>Student</a:t>
              </a:r>
              <a:endParaRPr lang="en-CA" altLang="en-US" sz="2400" dirty="0"/>
            </a:p>
          </p:txBody>
        </p:sp>
        <p:grpSp>
          <p:nvGrpSpPr>
            <p:cNvPr id="25" name="Group 17"/>
            <p:cNvGrpSpPr/>
            <p:nvPr/>
          </p:nvGrpSpPr>
          <p:grpSpPr>
            <a:xfrm>
              <a:off x="4570413" y="3856786"/>
              <a:ext cx="3173486" cy="1156043"/>
              <a:chOff x="4570413" y="3856786"/>
              <a:chExt cx="3173486" cy="1156043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4570413" y="3856786"/>
                <a:ext cx="3173486" cy="115604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tabLst>
                    <a:tab pos="2506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tabLst>
                    <a:tab pos="2506663" algn="l"/>
                  </a:tabLs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tabLst>
                    <a:tab pos="25066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 dirty="0" smtClean="0"/>
                  <a:t>NUM_ASGN</a:t>
                </a:r>
              </a:p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 dirty="0" err="1" smtClean="0"/>
                  <a:t>gradedAsgns</a:t>
                </a:r>
                <a:endParaRPr lang="en-CA" altLang="en-US" sz="2000" dirty="0"/>
              </a:p>
            </p:txBody>
          </p:sp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6372895" y="4007673"/>
                <a:ext cx="1225722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8</a:t>
                </a:r>
                <a:endParaRPr lang="en-CA" altLang="en-US" sz="2000" dirty="0"/>
              </a:p>
            </p:txBody>
          </p:sp>
          <p:sp>
            <p:nvSpPr>
              <p:cNvPr id="28" name="Rectangle 7"/>
              <p:cNvSpPr>
                <a:spLocks noChangeArrowheads="1"/>
              </p:cNvSpPr>
              <p:nvPr/>
            </p:nvSpPr>
            <p:spPr bwMode="auto">
              <a:xfrm>
                <a:off x="6374161" y="4511809"/>
                <a:ext cx="1225722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2</a:t>
                </a:r>
                <a:endParaRPr lang="en-CA" altLang="en-US" sz="20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Averaging Marked Assignments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Upper bound of the summing loop is the number of graded assignments</a:t>
            </a:r>
          </a:p>
          <a:p>
            <a:pPr lvl="1"/>
            <a:r>
              <a:rPr lang="en-CA" dirty="0" smtClean="0"/>
              <a:t>instead of NUM_ASGN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public double </a:t>
            </a:r>
            <a:r>
              <a:rPr lang="en-CA" sz="2400" dirty="0" err="1" smtClean="0">
                <a:solidFill>
                  <a:srgbClr val="7FFF7F"/>
                </a:solidFill>
              </a:rPr>
              <a:t>getAverage</a:t>
            </a:r>
            <a:r>
              <a:rPr lang="en-CA" sz="2400" dirty="0" smtClean="0">
                <a:solidFill>
                  <a:srgbClr val="7FFF7F"/>
                </a:solidFill>
              </a:rPr>
              <a:t>() {</a:t>
            </a:r>
          </a:p>
          <a:p>
            <a:pPr lvl="1">
              <a:spcBef>
                <a:spcPts val="0"/>
              </a:spcBef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    </a:t>
            </a:r>
            <a:r>
              <a:rPr lang="en-CA" sz="2400" dirty="0" err="1" smtClean="0">
                <a:solidFill>
                  <a:srgbClr val="7FFF7F"/>
                </a:solidFill>
              </a:rPr>
              <a:t>int</a:t>
            </a:r>
            <a:r>
              <a:rPr lang="en-CA" sz="2400" dirty="0" smtClean="0">
                <a:solidFill>
                  <a:srgbClr val="7FFF7F"/>
                </a:solidFill>
              </a:rPr>
              <a:t> sum = 0;</a:t>
            </a:r>
          </a:p>
          <a:p>
            <a:pPr lvl="1">
              <a:spcBef>
                <a:spcPts val="0"/>
              </a:spcBef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    for (</a:t>
            </a:r>
            <a:r>
              <a:rPr lang="en-CA" sz="2400" dirty="0" err="1" smtClean="0">
                <a:solidFill>
                  <a:srgbClr val="7FFF7F"/>
                </a:solidFill>
              </a:rPr>
              <a:t>int</a:t>
            </a:r>
            <a:r>
              <a:rPr lang="en-CA" sz="2400" dirty="0" smtClean="0">
                <a:solidFill>
                  <a:srgbClr val="7FFF7F"/>
                </a:solidFill>
              </a:rPr>
              <a:t> </a:t>
            </a:r>
            <a:r>
              <a:rPr lang="en-CA" sz="2400" dirty="0" err="1" smtClean="0">
                <a:solidFill>
                  <a:srgbClr val="7FFF7F"/>
                </a:solidFill>
              </a:rPr>
              <a:t>i</a:t>
            </a:r>
            <a:r>
              <a:rPr lang="en-CA" sz="2400" dirty="0" smtClean="0">
                <a:solidFill>
                  <a:srgbClr val="7FFF7F"/>
                </a:solidFill>
              </a:rPr>
              <a:t> = 0; </a:t>
            </a:r>
            <a:r>
              <a:rPr lang="en-CA" sz="2400" dirty="0" err="1" smtClean="0">
                <a:solidFill>
                  <a:srgbClr val="7FFF7F"/>
                </a:solidFill>
              </a:rPr>
              <a:t>i</a:t>
            </a:r>
            <a:r>
              <a:rPr lang="en-CA" sz="2400" dirty="0" smtClean="0">
                <a:solidFill>
                  <a:srgbClr val="7FFF7F"/>
                </a:solidFill>
              </a:rPr>
              <a:t> &lt; </a:t>
            </a:r>
            <a:r>
              <a:rPr lang="en-CA" sz="2400" dirty="0" err="1" smtClean="0">
                <a:solidFill>
                  <a:srgbClr val="7FFF7F"/>
                </a:solidFill>
              </a:rPr>
              <a:t>gradedAsgns</a:t>
            </a:r>
            <a:r>
              <a:rPr lang="en-CA" sz="2400" dirty="0" smtClean="0">
                <a:solidFill>
                  <a:srgbClr val="7FFF7F"/>
                </a:solidFill>
              </a:rPr>
              <a:t>; ++</a:t>
            </a:r>
            <a:r>
              <a:rPr lang="en-CA" sz="2400" dirty="0" err="1" smtClean="0">
                <a:solidFill>
                  <a:srgbClr val="7FFF7F"/>
                </a:solidFill>
              </a:rPr>
              <a:t>i</a:t>
            </a:r>
            <a:r>
              <a:rPr lang="en-CA" sz="2400" dirty="0" smtClean="0">
                <a:solidFill>
                  <a:srgbClr val="7FFF7F"/>
                </a:solidFill>
              </a:rPr>
              <a:t>) {</a:t>
            </a:r>
          </a:p>
          <a:p>
            <a:pPr lvl="1">
              <a:spcBef>
                <a:spcPts val="0"/>
              </a:spcBef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        sum += </a:t>
            </a:r>
            <a:r>
              <a:rPr lang="en-CA" sz="2400" dirty="0" err="1" smtClean="0">
                <a:solidFill>
                  <a:srgbClr val="7FFF7F"/>
                </a:solidFill>
              </a:rPr>
              <a:t>asgnGrades</a:t>
            </a:r>
            <a:r>
              <a:rPr lang="en-CA" sz="2400" dirty="0" smtClean="0">
                <a:solidFill>
                  <a:srgbClr val="7FFF7F"/>
                </a:solidFill>
              </a:rPr>
              <a:t>[</a:t>
            </a:r>
            <a:r>
              <a:rPr lang="en-CA" sz="2400" dirty="0" err="1" smtClean="0">
                <a:solidFill>
                  <a:srgbClr val="7FFF7F"/>
                </a:solidFill>
              </a:rPr>
              <a:t>i</a:t>
            </a:r>
            <a:r>
              <a:rPr lang="en-CA" sz="2400" dirty="0" smtClean="0">
                <a:solidFill>
                  <a:srgbClr val="7FFF7F"/>
                </a:solidFill>
              </a:rPr>
              <a:t>];</a:t>
            </a:r>
          </a:p>
          <a:p>
            <a:pPr lvl="1">
              <a:spcBef>
                <a:spcPts val="0"/>
              </a:spcBef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    }</a:t>
            </a:r>
          </a:p>
          <a:p>
            <a:pPr lvl="1">
              <a:buNone/>
            </a:pPr>
            <a:r>
              <a:rPr lang="en-CA" sz="2400" dirty="0">
                <a:solidFill>
                  <a:srgbClr val="7FFF7F"/>
                </a:solidFill>
              </a:rPr>
              <a:t> </a:t>
            </a:r>
            <a:r>
              <a:rPr lang="en-CA" sz="2400" dirty="0" smtClean="0">
                <a:solidFill>
                  <a:srgbClr val="7FFF7F"/>
                </a:solidFill>
              </a:rPr>
              <a:t>   if (</a:t>
            </a:r>
            <a:r>
              <a:rPr lang="en-CA" sz="2400" dirty="0" err="1" smtClean="0">
                <a:solidFill>
                  <a:srgbClr val="7FFF7F"/>
                </a:solidFill>
              </a:rPr>
              <a:t>gradedAsgns</a:t>
            </a:r>
            <a:r>
              <a:rPr lang="en-CA" sz="2400" dirty="0" smtClean="0">
                <a:solidFill>
                  <a:srgbClr val="7FFF7F"/>
                </a:solidFill>
              </a:rPr>
              <a:t> == 0) { return 0.0; }     </a:t>
            </a:r>
            <a:r>
              <a:rPr lang="en-CA" sz="2400" i="1" dirty="0" smtClean="0">
                <a:solidFill>
                  <a:srgbClr val="7FFF7F"/>
                </a:solidFill>
              </a:rPr>
              <a:t>// don’t / by 0</a:t>
            </a:r>
          </a:p>
          <a:p>
            <a:pPr lvl="1">
              <a:spcBef>
                <a:spcPts val="0"/>
              </a:spcBef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    else { return (double)sum / (double)</a:t>
            </a:r>
            <a:r>
              <a:rPr lang="en-CA" sz="2400" dirty="0" err="1" smtClean="0">
                <a:solidFill>
                  <a:srgbClr val="7FFF7F"/>
                </a:solidFill>
              </a:rPr>
              <a:t>gradedAsgns</a:t>
            </a:r>
            <a:r>
              <a:rPr lang="en-CA" sz="2400" dirty="0" smtClean="0">
                <a:solidFill>
                  <a:srgbClr val="7FFF7F"/>
                </a:solidFill>
              </a:rPr>
              <a:t>; }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}</a:t>
            </a:r>
            <a:endParaRPr lang="en-CA" dirty="0">
              <a:solidFill>
                <a:srgbClr val="7FFF7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984" y="4787749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i="1" dirty="0" smtClean="0">
                <a:solidFill>
                  <a:schemeClr val="accent5"/>
                </a:solidFill>
              </a:rPr>
              <a:t>or</a:t>
            </a:r>
            <a:r>
              <a:rPr lang="en-CA" dirty="0" smtClean="0">
                <a:solidFill>
                  <a:schemeClr val="accent5"/>
                </a:solidFill>
              </a:rPr>
              <a:t> </a:t>
            </a:r>
            <a:r>
              <a:rPr lang="en-CA" dirty="0" err="1" smtClean="0">
                <a:solidFill>
                  <a:schemeClr val="accent5"/>
                </a:solidFill>
              </a:rPr>
              <a:t>this.asgnGrades</a:t>
            </a:r>
            <a:r>
              <a:rPr lang="en-CA" dirty="0" smtClean="0">
                <a:solidFill>
                  <a:schemeClr val="accent5"/>
                </a:solidFill>
              </a:rPr>
              <a:t>[</a:t>
            </a:r>
            <a:r>
              <a:rPr lang="en-CA" dirty="0" err="1" smtClean="0">
                <a:solidFill>
                  <a:schemeClr val="accent5"/>
                </a:solidFill>
              </a:rPr>
              <a:t>i</a:t>
            </a:r>
            <a:r>
              <a:rPr lang="en-CA" dirty="0" smtClean="0">
                <a:solidFill>
                  <a:schemeClr val="accent5"/>
                </a:solidFill>
              </a:rPr>
              <a:t>]</a:t>
            </a:r>
            <a:endParaRPr lang="en-CA" i="1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2040" y="3840278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i="1" dirty="0" smtClean="0">
                <a:solidFill>
                  <a:schemeClr val="accent5"/>
                </a:solidFill>
              </a:rPr>
              <a:t>or</a:t>
            </a:r>
            <a:r>
              <a:rPr lang="en-CA" dirty="0" smtClean="0">
                <a:solidFill>
                  <a:schemeClr val="accent5"/>
                </a:solidFill>
              </a:rPr>
              <a:t> </a:t>
            </a:r>
            <a:r>
              <a:rPr lang="en-CA" dirty="0" err="1" smtClean="0">
                <a:solidFill>
                  <a:schemeClr val="accent5"/>
                </a:solidFill>
              </a:rPr>
              <a:t>Student.gradedAsgns</a:t>
            </a:r>
            <a:endParaRPr lang="en-CA" i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an array for up to 100 numbers (</a:t>
            </a:r>
            <a:r>
              <a:rPr lang="en-CA" dirty="0" err="1" smtClean="0"/>
              <a:t>int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create a constant for the maximum</a:t>
            </a:r>
          </a:p>
          <a:p>
            <a:r>
              <a:rPr lang="en-CA" dirty="0" smtClean="0"/>
              <a:t>Ask user for how many numbers they have</a:t>
            </a:r>
          </a:p>
          <a:p>
            <a:pPr lvl="1"/>
            <a:r>
              <a:rPr lang="en-CA" dirty="0" smtClean="0"/>
              <a:t>assume they give a good #</a:t>
            </a:r>
          </a:p>
          <a:p>
            <a:r>
              <a:rPr lang="en-CA" dirty="0" smtClean="0"/>
              <a:t>Read that many numbers into the array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asgnGrades</a:t>
            </a:r>
            <a:r>
              <a:rPr lang="en-CA" dirty="0" smtClean="0"/>
              <a:t> Getter Revisited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Maybe return only the part of </a:t>
            </a:r>
            <a:r>
              <a:rPr lang="en-CA" dirty="0" err="1" smtClean="0"/>
              <a:t>asgnGrades</a:t>
            </a:r>
            <a:r>
              <a:rPr lang="en-CA" dirty="0" smtClean="0"/>
              <a:t> that’s actually in use</a:t>
            </a:r>
          </a:p>
          <a:p>
            <a:pPr lvl="1"/>
            <a:r>
              <a:rPr lang="en-CA" dirty="0" smtClean="0"/>
              <a:t>that is, just the graded assignments</a:t>
            </a:r>
          </a:p>
          <a:p>
            <a:pPr lvl="1"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[] </a:t>
            </a:r>
            <a:r>
              <a:rPr lang="en-CA" sz="2400" dirty="0" err="1" smtClean="0">
                <a:solidFill>
                  <a:srgbClr val="FFFF00"/>
                </a:solidFill>
              </a:rPr>
              <a:t>myGrades</a:t>
            </a:r>
            <a:r>
              <a:rPr lang="en-CA" sz="2400" dirty="0" smtClean="0">
                <a:solidFill>
                  <a:srgbClr val="FFFF00"/>
                </a:solidFill>
              </a:rPr>
              <a:t> = </a:t>
            </a:r>
            <a:r>
              <a:rPr lang="en-CA" sz="2400" dirty="0" err="1" smtClean="0">
                <a:solidFill>
                  <a:srgbClr val="FFFF00"/>
                </a:solidFill>
              </a:rPr>
              <a:t>stu.getAsgnGrades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  <a:endParaRPr lang="en-CA" dirty="0">
              <a:solidFill>
                <a:srgbClr val="FFFF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59632" y="5768130"/>
            <a:ext cx="1665460" cy="823979"/>
            <a:chOff x="2402484" y="5768130"/>
            <a:chExt cx="1665460" cy="823979"/>
          </a:xfrm>
        </p:grpSpPr>
        <p:sp>
          <p:nvSpPr>
            <p:cNvPr id="6" name="TextBox 5"/>
            <p:cNvSpPr txBox="1"/>
            <p:nvPr/>
          </p:nvSpPr>
          <p:spPr>
            <a:xfrm>
              <a:off x="2402484" y="5768130"/>
              <a:ext cx="1449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 smtClean="0"/>
                <a:t>myGrades</a:t>
              </a:r>
              <a:endParaRPr lang="en-CA" dirty="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77035" y="6234864"/>
              <a:ext cx="614845" cy="35724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000" dirty="0"/>
                <a:t>81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453099" y="6234864"/>
              <a:ext cx="614845" cy="35724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000" dirty="0" smtClean="0"/>
                <a:t>75</a:t>
              </a:r>
              <a:endParaRPr lang="en-CA" altLang="en-US" sz="20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677668" y="3789040"/>
            <a:ext cx="4214812" cy="2520627"/>
            <a:chOff x="4284663" y="3356645"/>
            <a:chExt cx="4214812" cy="2520627"/>
          </a:xfrm>
        </p:grpSpPr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4284663" y="3356645"/>
              <a:ext cx="4214812" cy="461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400"/>
                <a:t>stu</a:t>
              </a:r>
            </a:p>
          </p:txBody>
        </p:sp>
        <p:grpSp>
          <p:nvGrpSpPr>
            <p:cNvPr id="19" name="Group 17"/>
            <p:cNvGrpSpPr/>
            <p:nvPr/>
          </p:nvGrpSpPr>
          <p:grpSpPr>
            <a:xfrm>
              <a:off x="4570413" y="3856786"/>
              <a:ext cx="3929062" cy="2020486"/>
              <a:chOff x="4570413" y="3856786"/>
              <a:chExt cx="3929062" cy="2020486"/>
            </a:xfrm>
          </p:grpSpPr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4570413" y="3856786"/>
                <a:ext cx="3929062" cy="2020486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tabLst>
                    <a:tab pos="2506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tabLst>
                    <a:tab pos="2506663" algn="l"/>
                  </a:tabLs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tabLst>
                    <a:tab pos="25066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 dirty="0" smtClean="0"/>
                  <a:t>A_NUMBER</a:t>
                </a:r>
                <a:endParaRPr lang="en-CA" altLang="en-US" sz="2000" dirty="0"/>
              </a:p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 dirty="0"/>
                  <a:t>name</a:t>
                </a:r>
              </a:p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 dirty="0" err="1" smtClean="0"/>
                  <a:t>asgnGrades</a:t>
                </a:r>
                <a:endParaRPr lang="en-CA" altLang="en-US" sz="2000" dirty="0"/>
              </a:p>
            </p:txBody>
          </p:sp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6045387" y="4007673"/>
                <a:ext cx="2375014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/>
                  <a:t>A00123456</a:t>
                </a: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6046653" y="4511809"/>
                <a:ext cx="2375014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/>
                  <a:t>“Dent, Stu”</a:t>
                </a: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6045387" y="501317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/>
                  <a:t>81</a:t>
                </a:r>
              </a:p>
            </p:txBody>
          </p:sp>
          <p:sp>
            <p:nvSpPr>
              <p:cNvPr id="24" name="Rectangle 8"/>
              <p:cNvSpPr>
                <a:spLocks noChangeArrowheads="1"/>
              </p:cNvSpPr>
              <p:nvPr/>
            </p:nvSpPr>
            <p:spPr bwMode="auto">
              <a:xfrm>
                <a:off x="6621451" y="501317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75</a:t>
                </a:r>
                <a:endParaRPr lang="en-CA" altLang="en-US" sz="2000" dirty="0"/>
              </a:p>
            </p:txBody>
          </p:sp>
          <p:sp>
            <p:nvSpPr>
              <p:cNvPr id="25" name="Rectangle 8"/>
              <p:cNvSpPr>
                <a:spLocks noChangeArrowheads="1"/>
              </p:cNvSpPr>
              <p:nvPr/>
            </p:nvSpPr>
            <p:spPr bwMode="auto">
              <a:xfrm>
                <a:off x="7197515" y="501317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0</a:t>
                </a:r>
                <a:endParaRPr lang="en-CA" altLang="en-US" sz="2000" dirty="0"/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7773579" y="501317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0</a:t>
                </a:r>
                <a:endParaRPr lang="en-CA" altLang="en-US" sz="2000" dirty="0"/>
              </a:p>
            </p:txBody>
          </p:sp>
          <p:sp>
            <p:nvSpPr>
              <p:cNvPr id="27" name="Rectangle 8"/>
              <p:cNvSpPr>
                <a:spLocks noChangeArrowheads="1"/>
              </p:cNvSpPr>
              <p:nvPr/>
            </p:nvSpPr>
            <p:spPr bwMode="auto">
              <a:xfrm>
                <a:off x="6045387" y="537321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0</a:t>
                </a:r>
                <a:endParaRPr lang="en-CA" altLang="en-US" sz="2000" dirty="0"/>
              </a:p>
            </p:txBody>
          </p:sp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6621451" y="537321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0</a:t>
                </a:r>
                <a:endParaRPr lang="en-CA" altLang="en-US" sz="2000" dirty="0"/>
              </a:p>
            </p:txBody>
          </p:sp>
          <p:sp>
            <p:nvSpPr>
              <p:cNvPr id="29" name="Rectangle 8"/>
              <p:cNvSpPr>
                <a:spLocks noChangeArrowheads="1"/>
              </p:cNvSpPr>
              <p:nvPr/>
            </p:nvSpPr>
            <p:spPr bwMode="auto">
              <a:xfrm>
                <a:off x="7197515" y="537321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0</a:t>
                </a:r>
                <a:endParaRPr lang="en-CA" altLang="en-US" sz="2000" dirty="0"/>
              </a:p>
            </p:txBody>
          </p:sp>
          <p:sp>
            <p:nvSpPr>
              <p:cNvPr id="30" name="Rectangle 8"/>
              <p:cNvSpPr>
                <a:spLocks noChangeArrowheads="1"/>
              </p:cNvSpPr>
              <p:nvPr/>
            </p:nvSpPr>
            <p:spPr bwMode="auto">
              <a:xfrm>
                <a:off x="7773579" y="537321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0</a:t>
                </a:r>
                <a:endParaRPr lang="en-CA" altLang="en-US" sz="2000" dirty="0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467544" y="3861048"/>
            <a:ext cx="3459236" cy="1656184"/>
            <a:chOff x="4284663" y="3356645"/>
            <a:chExt cx="3459236" cy="1656184"/>
          </a:xfrm>
        </p:grpSpPr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4284663" y="3356645"/>
              <a:ext cx="2880320" cy="461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400" dirty="0" smtClean="0"/>
                <a:t>Student</a:t>
              </a:r>
              <a:endParaRPr lang="en-CA" altLang="en-US" sz="2400" dirty="0"/>
            </a:p>
          </p:txBody>
        </p:sp>
        <p:grpSp>
          <p:nvGrpSpPr>
            <p:cNvPr id="36" name="Group 17"/>
            <p:cNvGrpSpPr/>
            <p:nvPr/>
          </p:nvGrpSpPr>
          <p:grpSpPr>
            <a:xfrm>
              <a:off x="4570413" y="3856786"/>
              <a:ext cx="3173486" cy="1156043"/>
              <a:chOff x="4570413" y="3856786"/>
              <a:chExt cx="3173486" cy="1156043"/>
            </a:xfrm>
          </p:grpSpPr>
          <p:sp>
            <p:nvSpPr>
              <p:cNvPr id="37" name="Rectangle 5"/>
              <p:cNvSpPr>
                <a:spLocks noChangeArrowheads="1"/>
              </p:cNvSpPr>
              <p:nvPr/>
            </p:nvSpPr>
            <p:spPr bwMode="auto">
              <a:xfrm>
                <a:off x="4570413" y="3856786"/>
                <a:ext cx="3173486" cy="115604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tabLst>
                    <a:tab pos="2506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tabLst>
                    <a:tab pos="2506663" algn="l"/>
                  </a:tabLs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tabLst>
                    <a:tab pos="25066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 dirty="0" smtClean="0"/>
                  <a:t>NUM_ASGN</a:t>
                </a:r>
              </a:p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 dirty="0" err="1" smtClean="0"/>
                  <a:t>gradedAsgns</a:t>
                </a:r>
                <a:endParaRPr lang="en-CA" altLang="en-US" sz="2000" dirty="0"/>
              </a:p>
            </p:txBody>
          </p:sp>
          <p:sp>
            <p:nvSpPr>
              <p:cNvPr id="38" name="Rectangle 6"/>
              <p:cNvSpPr>
                <a:spLocks noChangeArrowheads="1"/>
              </p:cNvSpPr>
              <p:nvPr/>
            </p:nvSpPr>
            <p:spPr bwMode="auto">
              <a:xfrm>
                <a:off x="6372895" y="4007673"/>
                <a:ext cx="1225722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8</a:t>
                </a:r>
                <a:endParaRPr lang="en-CA" altLang="en-US" sz="2000" dirty="0"/>
              </a:p>
            </p:txBody>
          </p:sp>
          <p:sp>
            <p:nvSpPr>
              <p:cNvPr id="39" name="Rectangle 7"/>
              <p:cNvSpPr>
                <a:spLocks noChangeArrowheads="1"/>
              </p:cNvSpPr>
              <p:nvPr/>
            </p:nvSpPr>
            <p:spPr bwMode="auto">
              <a:xfrm>
                <a:off x="6374161" y="4511809"/>
                <a:ext cx="1225722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2</a:t>
                </a:r>
                <a:endParaRPr lang="en-CA" altLang="en-US" sz="20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Revised </a:t>
            </a:r>
            <a:r>
              <a:rPr lang="en-CA" dirty="0" err="1" smtClean="0"/>
              <a:t>getAsgnGrades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Return just the graded assignments</a:t>
            </a:r>
          </a:p>
          <a:p>
            <a:pPr marL="457200" lvl="1" indent="0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public </a:t>
            </a:r>
            <a:r>
              <a:rPr lang="en-CA" sz="2400" dirty="0" err="1" smtClean="0">
                <a:solidFill>
                  <a:srgbClr val="7FFF7F"/>
                </a:solidFill>
              </a:rPr>
              <a:t>int</a:t>
            </a:r>
            <a:r>
              <a:rPr lang="en-CA" sz="2400" dirty="0" smtClean="0">
                <a:solidFill>
                  <a:srgbClr val="7FFF7F"/>
                </a:solidFill>
              </a:rPr>
              <a:t>[] </a:t>
            </a:r>
            <a:r>
              <a:rPr lang="en-CA" sz="2400" dirty="0" err="1" smtClean="0">
                <a:solidFill>
                  <a:srgbClr val="7FFF7F"/>
                </a:solidFill>
              </a:rPr>
              <a:t>getAsgnGrades</a:t>
            </a:r>
            <a:r>
              <a:rPr lang="en-CA" sz="2400" dirty="0" smtClean="0">
                <a:solidFill>
                  <a:srgbClr val="7FFF7F"/>
                </a:solidFill>
              </a:rPr>
              <a:t>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400" dirty="0">
                <a:solidFill>
                  <a:srgbClr val="7FFF7F"/>
                </a:solidFill>
              </a:rPr>
              <a:t> </a:t>
            </a:r>
            <a:r>
              <a:rPr lang="en-CA" sz="2400" dirty="0" smtClean="0">
                <a:solidFill>
                  <a:srgbClr val="7FFF7F"/>
                </a:solidFill>
              </a:rPr>
              <a:t>   </a:t>
            </a:r>
            <a:r>
              <a:rPr lang="en-CA" sz="2400" dirty="0" err="1" smtClean="0">
                <a:solidFill>
                  <a:srgbClr val="7FFF7F"/>
                </a:solidFill>
              </a:rPr>
              <a:t>int</a:t>
            </a:r>
            <a:r>
              <a:rPr lang="en-CA" sz="2400" dirty="0" smtClean="0">
                <a:solidFill>
                  <a:srgbClr val="7FFF7F"/>
                </a:solidFill>
              </a:rPr>
              <a:t>[] graded = new </a:t>
            </a:r>
            <a:r>
              <a:rPr lang="en-CA" sz="2400" dirty="0" err="1" smtClean="0">
                <a:solidFill>
                  <a:srgbClr val="7FFF7F"/>
                </a:solidFill>
              </a:rPr>
              <a:t>int</a:t>
            </a:r>
            <a:r>
              <a:rPr lang="en-CA" sz="2400" dirty="0" smtClean="0">
                <a:solidFill>
                  <a:srgbClr val="7FFF7F"/>
                </a:solidFill>
              </a:rPr>
              <a:t>[</a:t>
            </a:r>
            <a:r>
              <a:rPr lang="en-CA" sz="2400" dirty="0" err="1" smtClean="0">
                <a:solidFill>
                  <a:srgbClr val="7FFF7F"/>
                </a:solidFill>
              </a:rPr>
              <a:t>Student.gradedAsgns</a:t>
            </a:r>
            <a:r>
              <a:rPr lang="en-CA" sz="2400" dirty="0" smtClean="0">
                <a:solidFill>
                  <a:srgbClr val="7FFF7F"/>
                </a:solidFill>
              </a:rPr>
              <a:t>];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400" dirty="0">
                <a:solidFill>
                  <a:srgbClr val="7FFF7F"/>
                </a:solidFill>
              </a:rPr>
              <a:t> </a:t>
            </a:r>
            <a:r>
              <a:rPr lang="en-CA" sz="2400" dirty="0" smtClean="0">
                <a:solidFill>
                  <a:srgbClr val="7FFF7F"/>
                </a:solidFill>
              </a:rPr>
              <a:t>   for (</a:t>
            </a:r>
            <a:r>
              <a:rPr lang="en-CA" sz="2400" dirty="0" err="1" smtClean="0">
                <a:solidFill>
                  <a:srgbClr val="7FFF7F"/>
                </a:solidFill>
              </a:rPr>
              <a:t>int</a:t>
            </a:r>
            <a:r>
              <a:rPr lang="en-CA" sz="2400" dirty="0" smtClean="0">
                <a:solidFill>
                  <a:srgbClr val="7FFF7F"/>
                </a:solidFill>
              </a:rPr>
              <a:t> </a:t>
            </a:r>
            <a:r>
              <a:rPr lang="en-CA" sz="2400" dirty="0" err="1" smtClean="0">
                <a:solidFill>
                  <a:srgbClr val="7FFF7F"/>
                </a:solidFill>
              </a:rPr>
              <a:t>i</a:t>
            </a:r>
            <a:r>
              <a:rPr lang="en-CA" sz="2400" dirty="0" smtClean="0">
                <a:solidFill>
                  <a:srgbClr val="7FFF7F"/>
                </a:solidFill>
              </a:rPr>
              <a:t> = 0; </a:t>
            </a:r>
            <a:r>
              <a:rPr lang="en-CA" sz="2400" dirty="0" err="1" smtClean="0">
                <a:solidFill>
                  <a:srgbClr val="7FFF7F"/>
                </a:solidFill>
              </a:rPr>
              <a:t>i</a:t>
            </a:r>
            <a:r>
              <a:rPr lang="en-CA" sz="2400" dirty="0" smtClean="0">
                <a:solidFill>
                  <a:srgbClr val="7FFF7F"/>
                </a:solidFill>
              </a:rPr>
              <a:t> &lt; </a:t>
            </a:r>
            <a:r>
              <a:rPr lang="en-CA" sz="2400" dirty="0" err="1" smtClean="0">
                <a:solidFill>
                  <a:srgbClr val="7FFF7F"/>
                </a:solidFill>
              </a:rPr>
              <a:t>Student.gradedAsgns</a:t>
            </a:r>
            <a:r>
              <a:rPr lang="en-CA" sz="2400" dirty="0" smtClean="0">
                <a:solidFill>
                  <a:srgbClr val="7FFF7F"/>
                </a:solidFill>
              </a:rPr>
              <a:t>; ++</a:t>
            </a:r>
            <a:r>
              <a:rPr lang="en-CA" sz="2400" dirty="0" err="1" smtClean="0">
                <a:solidFill>
                  <a:srgbClr val="7FFF7F"/>
                </a:solidFill>
              </a:rPr>
              <a:t>i</a:t>
            </a:r>
            <a:r>
              <a:rPr lang="en-CA" sz="2400" dirty="0" smtClean="0">
                <a:solidFill>
                  <a:srgbClr val="7FFF7F"/>
                </a:solidFill>
              </a:rPr>
              <a:t>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400" dirty="0">
                <a:solidFill>
                  <a:srgbClr val="7FFF7F"/>
                </a:solidFill>
              </a:rPr>
              <a:t> </a:t>
            </a:r>
            <a:r>
              <a:rPr lang="en-CA" sz="2400" dirty="0" smtClean="0">
                <a:solidFill>
                  <a:srgbClr val="7FFF7F"/>
                </a:solidFill>
              </a:rPr>
              <a:t>       graded[</a:t>
            </a:r>
            <a:r>
              <a:rPr lang="en-CA" sz="2400" dirty="0" err="1" smtClean="0">
                <a:solidFill>
                  <a:srgbClr val="7FFF7F"/>
                </a:solidFill>
              </a:rPr>
              <a:t>i</a:t>
            </a:r>
            <a:r>
              <a:rPr lang="en-CA" sz="2400" dirty="0" smtClean="0">
                <a:solidFill>
                  <a:srgbClr val="7FFF7F"/>
                </a:solidFill>
              </a:rPr>
              <a:t>] = </a:t>
            </a:r>
            <a:r>
              <a:rPr lang="en-CA" sz="2400" dirty="0" err="1" smtClean="0">
                <a:solidFill>
                  <a:srgbClr val="7FFF7F"/>
                </a:solidFill>
              </a:rPr>
              <a:t>this.asgnGrades</a:t>
            </a:r>
            <a:r>
              <a:rPr lang="en-CA" sz="2400" dirty="0" smtClean="0">
                <a:solidFill>
                  <a:srgbClr val="7FFF7F"/>
                </a:solidFill>
              </a:rPr>
              <a:t>[</a:t>
            </a:r>
            <a:r>
              <a:rPr lang="en-CA" sz="2400" dirty="0" err="1" smtClean="0">
                <a:solidFill>
                  <a:srgbClr val="7FFF7F"/>
                </a:solidFill>
              </a:rPr>
              <a:t>i</a:t>
            </a:r>
            <a:r>
              <a:rPr lang="en-CA" sz="2400" dirty="0" smtClean="0">
                <a:solidFill>
                  <a:srgbClr val="7FFF7F"/>
                </a:solidFill>
              </a:rPr>
              <a:t>];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400" dirty="0">
                <a:solidFill>
                  <a:srgbClr val="7FFF7F"/>
                </a:solidFill>
              </a:rPr>
              <a:t> </a:t>
            </a:r>
            <a:r>
              <a:rPr lang="en-CA" sz="2400" dirty="0" smtClean="0">
                <a:solidFill>
                  <a:srgbClr val="7FFF7F"/>
                </a:solidFill>
              </a:rPr>
              <a:t>  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400" dirty="0">
                <a:solidFill>
                  <a:srgbClr val="7FFF7F"/>
                </a:solidFill>
              </a:rPr>
              <a:t> </a:t>
            </a:r>
            <a:r>
              <a:rPr lang="en-CA" sz="2400" dirty="0" smtClean="0">
                <a:solidFill>
                  <a:srgbClr val="7FFF7F"/>
                </a:solidFill>
              </a:rPr>
              <a:t>   return graded;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400" dirty="0">
                <a:solidFill>
                  <a:srgbClr val="7FFF7F"/>
                </a:solidFill>
              </a:rPr>
              <a:t>}</a:t>
            </a:r>
          </a:p>
          <a:p>
            <a:pPr lvl="1"/>
            <a:r>
              <a:rPr lang="en-CA" dirty="0" smtClean="0"/>
              <a:t>it’s actually a better way to do </a:t>
            </a:r>
            <a:r>
              <a:rPr lang="en-CA" dirty="0" err="1" smtClean="0"/>
              <a:t>getAsgnGrades</a:t>
            </a:r>
            <a:endParaRPr lang="en-CA" dirty="0" smtClean="0"/>
          </a:p>
          <a:p>
            <a:pPr lvl="2"/>
            <a:r>
              <a:rPr lang="en-CA" dirty="0" smtClean="0"/>
              <a:t>compared to just </a:t>
            </a:r>
            <a:r>
              <a:rPr lang="en-CA" dirty="0" smtClean="0">
                <a:solidFill>
                  <a:srgbClr val="7FFF7F"/>
                </a:solidFill>
              </a:rPr>
              <a:t>return </a:t>
            </a:r>
            <a:r>
              <a:rPr lang="en-CA" dirty="0" err="1" smtClean="0">
                <a:solidFill>
                  <a:srgbClr val="7FFF7F"/>
                </a:solidFill>
              </a:rPr>
              <a:t>this.asgnGrades</a:t>
            </a:r>
            <a:endParaRPr lang="en-CA" dirty="0" smtClean="0">
              <a:solidFill>
                <a:srgbClr val="7FF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85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Problems of Arrays as IVs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Remember we make IVs private</a:t>
            </a:r>
          </a:p>
          <a:p>
            <a:pPr lvl="1"/>
            <a:r>
              <a:rPr lang="en-CA" dirty="0" smtClean="0"/>
              <a:t>so no one else can change them</a:t>
            </a:r>
          </a:p>
          <a:p>
            <a:r>
              <a:rPr lang="en-CA" dirty="0" smtClean="0"/>
              <a:t>But making an array private doesn’t do that!</a:t>
            </a:r>
          </a:p>
          <a:p>
            <a:pPr lvl="1"/>
            <a:r>
              <a:rPr lang="en-CA" dirty="0" smtClean="0"/>
              <a:t>give someone our array </a:t>
            </a:r>
            <a:r>
              <a:rPr lang="en-CA" dirty="0" smtClean="0">
                <a:sym typeface="Wingdings" panose="05000000000000000000" pitchFamily="2" charset="2"/>
              </a:rPr>
              <a:t></a:t>
            </a:r>
            <a:r>
              <a:rPr lang="en-CA" dirty="0" smtClean="0"/>
              <a:t> they can change it!</a:t>
            </a:r>
          </a:p>
          <a:p>
            <a:pPr lvl="1"/>
            <a:r>
              <a:rPr lang="en-CA" dirty="0" smtClean="0"/>
              <a:t>we’ve already seen this!</a:t>
            </a:r>
          </a:p>
          <a:p>
            <a:pPr lvl="2"/>
            <a:r>
              <a:rPr lang="en-CA" dirty="0" smtClean="0"/>
              <a:t>let’s go back to </a:t>
            </a:r>
            <a:r>
              <a:rPr lang="en-CA" dirty="0" err="1" smtClean="0"/>
              <a:t>GiftExchange</a:t>
            </a:r>
            <a:r>
              <a:rPr lang="en-CA" dirty="0" smtClean="0"/>
              <a:t>…</a:t>
            </a:r>
          </a:p>
          <a:p>
            <a:pPr lvl="2"/>
            <a:r>
              <a:rPr lang="en-CA" dirty="0" smtClean="0"/>
              <a:t>… and its </a:t>
            </a:r>
            <a:r>
              <a:rPr lang="en-CA" dirty="0" err="1" smtClean="0"/>
              <a:t>removeName</a:t>
            </a:r>
            <a:r>
              <a:rPr lang="en-CA" dirty="0" smtClean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xmlns="" val="26014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More from </a:t>
            </a:r>
            <a:r>
              <a:rPr lang="en-US" dirty="0" smtClean="0"/>
              <a:t>Chapter </a:t>
            </a:r>
            <a:r>
              <a:rPr lang="en-US" dirty="0" smtClean="0"/>
              <a:t>7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846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Objects </a:t>
            </a:r>
            <a:r>
              <a:rPr lang="en-US" dirty="0" smtClean="0"/>
              <a:t>with Arrays</a:t>
            </a:r>
          </a:p>
          <a:p>
            <a:pPr lvl="1">
              <a:defRPr/>
            </a:pPr>
            <a:r>
              <a:rPr lang="en-US" dirty="0" smtClean="0"/>
              <a:t>use arrays as instance variables</a:t>
            </a:r>
          </a:p>
          <a:p>
            <a:pPr lvl="1">
              <a:defRPr/>
            </a:pPr>
            <a:r>
              <a:rPr lang="en-US" dirty="0" smtClean="0"/>
              <a:t>using partly-filled-in arrays</a:t>
            </a:r>
          </a:p>
          <a:p>
            <a:pPr lvl="1">
              <a:defRPr/>
            </a:pPr>
            <a:r>
              <a:rPr lang="en-US" dirty="0" smtClean="0"/>
              <a:t>understand </a:t>
            </a:r>
            <a:r>
              <a:rPr lang="en-US" dirty="0" smtClean="0"/>
              <a:t>co-reference</a:t>
            </a:r>
          </a:p>
          <a:p>
            <a:pPr>
              <a:defRPr/>
            </a:pPr>
            <a:r>
              <a:rPr lang="en-US" dirty="0" smtClean="0"/>
              <a:t>Arrays of Objects</a:t>
            </a:r>
          </a:p>
          <a:p>
            <a:pPr lvl="1">
              <a:defRPr/>
            </a:pPr>
            <a:r>
              <a:rPr lang="en-US" dirty="0" smtClean="0"/>
              <a:t>creating and filling in an array of objects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GiftExchange.removeName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give this method an array and a name…</a:t>
            </a:r>
          </a:p>
          <a:p>
            <a:r>
              <a:rPr lang="en-CA" dirty="0" smtClean="0"/>
              <a:t>…it removes that name from the array</a:t>
            </a:r>
          </a:p>
          <a:p>
            <a:pPr marL="457200" lvl="1" indent="0">
              <a:buNone/>
            </a:pPr>
            <a:r>
              <a:rPr lang="en-CA" sz="2400" i="1" dirty="0" err="1" smtClean="0">
                <a:solidFill>
                  <a:srgbClr val="7FFF7F"/>
                </a:solidFill>
              </a:rPr>
              <a:t>p.s.</a:t>
            </a:r>
            <a:r>
              <a:rPr lang="en-CA" sz="2400" dirty="0" smtClean="0">
                <a:solidFill>
                  <a:srgbClr val="7FFF7F"/>
                </a:solidFill>
              </a:rPr>
              <a:t> void </a:t>
            </a:r>
            <a:r>
              <a:rPr lang="en-CA" sz="2400" dirty="0" err="1" smtClean="0">
                <a:solidFill>
                  <a:srgbClr val="7FFF7F"/>
                </a:solidFill>
              </a:rPr>
              <a:t>removeName</a:t>
            </a:r>
            <a:r>
              <a:rPr lang="en-CA" sz="2400" dirty="0" smtClean="0">
                <a:solidFill>
                  <a:srgbClr val="7FFF7F"/>
                </a:solidFill>
              </a:rPr>
              <a:t>(String[] names, String name)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400" dirty="0">
                <a:solidFill>
                  <a:srgbClr val="7FFF7F"/>
                </a:solidFill>
              </a:rPr>
              <a:t> </a:t>
            </a:r>
            <a:r>
              <a:rPr lang="en-CA" sz="2400" dirty="0" smtClean="0">
                <a:solidFill>
                  <a:srgbClr val="7FFF7F"/>
                </a:solidFill>
              </a:rPr>
              <a:t>   for (</a:t>
            </a:r>
            <a:r>
              <a:rPr lang="en-CA" sz="2400" dirty="0" err="1" smtClean="0">
                <a:solidFill>
                  <a:srgbClr val="7FFF7F"/>
                </a:solidFill>
              </a:rPr>
              <a:t>int</a:t>
            </a:r>
            <a:r>
              <a:rPr lang="en-CA" sz="2400" dirty="0" smtClean="0">
                <a:solidFill>
                  <a:srgbClr val="7FFF7F"/>
                </a:solidFill>
              </a:rPr>
              <a:t> </a:t>
            </a:r>
            <a:r>
              <a:rPr lang="en-CA" sz="2400" dirty="0" err="1" smtClean="0">
                <a:solidFill>
                  <a:srgbClr val="7FFF7F"/>
                </a:solidFill>
              </a:rPr>
              <a:t>i</a:t>
            </a:r>
            <a:r>
              <a:rPr lang="en-CA" sz="2400" dirty="0" smtClean="0">
                <a:solidFill>
                  <a:srgbClr val="7FFF7F"/>
                </a:solidFill>
              </a:rPr>
              <a:t> = 0; </a:t>
            </a:r>
            <a:r>
              <a:rPr lang="en-CA" sz="2400" dirty="0" err="1" smtClean="0">
                <a:solidFill>
                  <a:srgbClr val="7FFF7F"/>
                </a:solidFill>
              </a:rPr>
              <a:t>i</a:t>
            </a:r>
            <a:r>
              <a:rPr lang="en-CA" sz="2400" dirty="0" smtClean="0">
                <a:solidFill>
                  <a:srgbClr val="7FFF7F"/>
                </a:solidFill>
              </a:rPr>
              <a:t> &lt; </a:t>
            </a:r>
            <a:r>
              <a:rPr lang="en-CA" sz="2400" dirty="0" err="1" smtClean="0">
                <a:solidFill>
                  <a:srgbClr val="7FFF7F"/>
                </a:solidFill>
              </a:rPr>
              <a:t>names.length</a:t>
            </a:r>
            <a:r>
              <a:rPr lang="en-CA" sz="2400" dirty="0" smtClean="0">
                <a:solidFill>
                  <a:srgbClr val="7FFF7F"/>
                </a:solidFill>
              </a:rPr>
              <a:t>; ++</a:t>
            </a:r>
            <a:r>
              <a:rPr lang="en-CA" sz="2400" dirty="0" err="1" smtClean="0">
                <a:solidFill>
                  <a:srgbClr val="7FFF7F"/>
                </a:solidFill>
              </a:rPr>
              <a:t>i</a:t>
            </a:r>
            <a:r>
              <a:rPr lang="en-CA" sz="2400" dirty="0" smtClean="0">
                <a:solidFill>
                  <a:srgbClr val="7FFF7F"/>
                </a:solidFill>
              </a:rPr>
              <a:t>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400" dirty="0">
                <a:solidFill>
                  <a:srgbClr val="7FFF7F"/>
                </a:solidFill>
              </a:rPr>
              <a:t> </a:t>
            </a:r>
            <a:r>
              <a:rPr lang="en-CA" sz="2400" dirty="0" smtClean="0">
                <a:solidFill>
                  <a:srgbClr val="7FFF7F"/>
                </a:solidFill>
              </a:rPr>
              <a:t>       if (names[</a:t>
            </a:r>
            <a:r>
              <a:rPr lang="en-CA" sz="2400" dirty="0" err="1" smtClean="0">
                <a:solidFill>
                  <a:srgbClr val="7FFF7F"/>
                </a:solidFill>
              </a:rPr>
              <a:t>i</a:t>
            </a:r>
            <a:r>
              <a:rPr lang="en-CA" sz="2400" dirty="0" smtClean="0">
                <a:solidFill>
                  <a:srgbClr val="7FFF7F"/>
                </a:solidFill>
              </a:rPr>
              <a:t>].equals(name))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400" dirty="0">
                <a:solidFill>
                  <a:srgbClr val="7FFF7F"/>
                </a:solidFill>
              </a:rPr>
              <a:t> </a:t>
            </a:r>
            <a:r>
              <a:rPr lang="en-CA" sz="2400" dirty="0" smtClean="0">
                <a:solidFill>
                  <a:srgbClr val="7FFF7F"/>
                </a:solidFill>
              </a:rPr>
              <a:t>           names[</a:t>
            </a:r>
            <a:r>
              <a:rPr lang="en-CA" sz="2400" dirty="0" err="1" smtClean="0">
                <a:solidFill>
                  <a:srgbClr val="7FFF7F"/>
                </a:solidFill>
              </a:rPr>
              <a:t>i</a:t>
            </a:r>
            <a:r>
              <a:rPr lang="en-CA" sz="2400" dirty="0" smtClean="0">
                <a:solidFill>
                  <a:srgbClr val="7FFF7F"/>
                </a:solidFill>
              </a:rPr>
              <a:t>] = “”;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400" dirty="0">
                <a:solidFill>
                  <a:srgbClr val="7FFF7F"/>
                </a:solidFill>
              </a:rPr>
              <a:t> </a:t>
            </a:r>
            <a:r>
              <a:rPr lang="en-CA" sz="2400" dirty="0" smtClean="0">
                <a:solidFill>
                  <a:srgbClr val="7FFF7F"/>
                </a:solidFill>
              </a:rPr>
              <a:t>      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400" dirty="0">
                <a:solidFill>
                  <a:srgbClr val="7FFF7F"/>
                </a:solidFill>
              </a:rPr>
              <a:t> </a:t>
            </a:r>
            <a:r>
              <a:rPr lang="en-CA" sz="2400" dirty="0" smtClean="0">
                <a:solidFill>
                  <a:srgbClr val="7FFF7F"/>
                </a:solidFill>
              </a:rPr>
              <a:t>  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400" dirty="0">
                <a:solidFill>
                  <a:srgbClr val="7FFF7F"/>
                </a:solidFill>
              </a:rPr>
              <a:t>}</a:t>
            </a:r>
            <a:endParaRPr lang="en-CA" dirty="0" smtClean="0">
              <a:solidFill>
                <a:srgbClr val="7FFF7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8070" y="5157192"/>
            <a:ext cx="5488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Look!  Look!  </a:t>
            </a:r>
          </a:p>
          <a:p>
            <a:r>
              <a:rPr lang="en-CA" dirty="0" smtClean="0"/>
              <a:t>We’re changing an array someone gave us!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123728" y="4221088"/>
            <a:ext cx="1872208" cy="43204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7" name="Curved Connector 6"/>
          <p:cNvCxnSpPr>
            <a:stCxn id="4" idx="1"/>
            <a:endCxn id="5" idx="2"/>
          </p:cNvCxnSpPr>
          <p:nvPr/>
        </p:nvCxnSpPr>
        <p:spPr bwMode="auto">
          <a:xfrm rot="10800000">
            <a:off x="3059832" y="4653137"/>
            <a:ext cx="488238" cy="919555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5580112" y="4005064"/>
            <a:ext cx="1512168" cy="1440160"/>
            <a:chOff x="6732240" y="4581128"/>
            <a:chExt cx="1512168" cy="144016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6732240" y="4581128"/>
              <a:ext cx="1512168" cy="3600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Angela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732240" y="4941168"/>
              <a:ext cx="1512168" cy="3600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Barrak</a:t>
              </a:r>
              <a:endPara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732240" y="5301208"/>
              <a:ext cx="1512168" cy="3600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Vladimir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6732240" y="5661248"/>
              <a:ext cx="1512168" cy="3600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David</a:t>
              </a:r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7164288" y="4005064"/>
            <a:ext cx="1512168" cy="3600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Vladimir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580112" y="4725144"/>
            <a:ext cx="1512168" cy="3600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96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5.55556E-7 0.05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5787 L 5.55556E-7 0.110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Arrays: Variables and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Two different variables can </a:t>
            </a:r>
            <a:r>
              <a:rPr lang="en-CA" i="1" dirty="0" smtClean="0"/>
              <a:t>refer to </a:t>
            </a:r>
            <a:r>
              <a:rPr lang="en-CA" dirty="0" smtClean="0"/>
              <a:t>the same array</a:t>
            </a:r>
          </a:p>
          <a:p>
            <a:pPr marL="457200" lvl="1" indent="0"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[] </a:t>
            </a:r>
            <a:r>
              <a:rPr lang="en-CA" sz="2400" dirty="0" err="1" smtClean="0">
                <a:solidFill>
                  <a:srgbClr val="FFFF00"/>
                </a:solidFill>
              </a:rPr>
              <a:t>firstVar</a:t>
            </a:r>
            <a:r>
              <a:rPr lang="en-CA" sz="2400" dirty="0" smtClean="0">
                <a:solidFill>
                  <a:srgbClr val="FFFF00"/>
                </a:solidFill>
              </a:rPr>
              <a:t> </a:t>
            </a:r>
            <a:r>
              <a:rPr lang="en-CA" sz="2400" dirty="0" smtClean="0">
                <a:solidFill>
                  <a:srgbClr val="FFFF00"/>
                </a:solidFill>
              </a:rPr>
              <a:t>= new </a:t>
            </a: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[]{1, 2, 3};  </a:t>
            </a:r>
            <a:r>
              <a:rPr lang="en-CA" sz="2400" i="1" dirty="0" smtClean="0">
                <a:solidFill>
                  <a:schemeClr val="accent5"/>
                </a:solidFill>
              </a:rPr>
              <a:t>// a NEW array</a:t>
            </a:r>
          </a:p>
          <a:p>
            <a:pPr marL="457200" lvl="1" indent="0"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400" dirty="0" smtClean="0">
                <a:solidFill>
                  <a:srgbClr val="FFFF00"/>
                </a:solidFill>
              </a:rPr>
              <a:t>(</a:t>
            </a:r>
            <a:r>
              <a:rPr lang="en-CA" sz="2400" dirty="0" err="1" smtClean="0">
                <a:solidFill>
                  <a:srgbClr val="FFFF00"/>
                </a:solidFill>
              </a:rPr>
              <a:t>Arrays.toString</a:t>
            </a:r>
            <a:r>
              <a:rPr lang="en-CA" sz="2400" dirty="0" smtClean="0">
                <a:solidFill>
                  <a:srgbClr val="FFFF00"/>
                </a:solidFill>
              </a:rPr>
              <a:t>(</a:t>
            </a:r>
            <a:r>
              <a:rPr lang="en-CA" sz="2400" dirty="0" err="1" smtClean="0">
                <a:solidFill>
                  <a:srgbClr val="FFFF00"/>
                </a:solidFill>
              </a:rPr>
              <a:t>firstVar</a:t>
            </a:r>
            <a:r>
              <a:rPr lang="en-CA" sz="2400" dirty="0" smtClean="0">
                <a:solidFill>
                  <a:srgbClr val="FFFF00"/>
                </a:solidFill>
              </a:rPr>
              <a:t>));</a:t>
            </a:r>
            <a:endParaRPr lang="en-CA" sz="2400" dirty="0" smtClean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[] </a:t>
            </a:r>
            <a:r>
              <a:rPr lang="en-CA" sz="2400" dirty="0" err="1" smtClean="0">
                <a:solidFill>
                  <a:srgbClr val="FFFF00"/>
                </a:solidFill>
              </a:rPr>
              <a:t>secondVar</a:t>
            </a:r>
            <a:r>
              <a:rPr lang="en-CA" sz="2400" dirty="0" smtClean="0">
                <a:solidFill>
                  <a:srgbClr val="FFFF00"/>
                </a:solidFill>
              </a:rPr>
              <a:t> </a:t>
            </a:r>
            <a:r>
              <a:rPr lang="en-CA" sz="2400" dirty="0" smtClean="0">
                <a:solidFill>
                  <a:srgbClr val="FFFF00"/>
                </a:solidFill>
              </a:rPr>
              <a:t>= </a:t>
            </a:r>
            <a:r>
              <a:rPr lang="en-CA" sz="2400" dirty="0" err="1" smtClean="0">
                <a:solidFill>
                  <a:srgbClr val="FFFF00"/>
                </a:solidFill>
              </a:rPr>
              <a:t>firstVar</a:t>
            </a:r>
            <a:r>
              <a:rPr lang="en-CA" sz="2400" dirty="0" smtClean="0">
                <a:solidFill>
                  <a:srgbClr val="FFFF00"/>
                </a:solidFill>
              </a:rPr>
              <a:t>;  </a:t>
            </a:r>
            <a:r>
              <a:rPr lang="en-CA" sz="2400" i="1" dirty="0" smtClean="0">
                <a:solidFill>
                  <a:schemeClr val="accent5"/>
                </a:solidFill>
              </a:rPr>
              <a:t>// NOT a new array!</a:t>
            </a:r>
          </a:p>
          <a:p>
            <a:pPr marL="457200" lvl="1" indent="0"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secondVar</a:t>
            </a:r>
            <a:r>
              <a:rPr lang="en-CA" sz="2400" dirty="0" smtClean="0">
                <a:solidFill>
                  <a:srgbClr val="FFFF00"/>
                </a:solidFill>
              </a:rPr>
              <a:t>[0</a:t>
            </a:r>
            <a:r>
              <a:rPr lang="en-CA" sz="2400" dirty="0" smtClean="0">
                <a:solidFill>
                  <a:srgbClr val="FFFF00"/>
                </a:solidFill>
              </a:rPr>
              <a:t>] = 5;	</a:t>
            </a:r>
            <a:r>
              <a:rPr lang="en-CA" sz="2400" i="1" dirty="0" smtClean="0">
                <a:solidFill>
                  <a:schemeClr val="accent5"/>
                </a:solidFill>
              </a:rPr>
              <a:t>// same array as </a:t>
            </a:r>
            <a:r>
              <a:rPr lang="en-CA" sz="2400" i="1" dirty="0" err="1" smtClean="0">
                <a:solidFill>
                  <a:schemeClr val="accent5"/>
                </a:solidFill>
              </a:rPr>
              <a:t>firstName</a:t>
            </a:r>
            <a:endParaRPr lang="en-CA" sz="2400" i="1" dirty="0" smtClean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400" dirty="0" smtClean="0">
                <a:solidFill>
                  <a:srgbClr val="FFFF00"/>
                </a:solidFill>
              </a:rPr>
              <a:t>(</a:t>
            </a:r>
            <a:r>
              <a:rPr lang="en-CA" sz="2400" dirty="0" err="1" smtClean="0">
                <a:solidFill>
                  <a:srgbClr val="FFFF00"/>
                </a:solidFill>
              </a:rPr>
              <a:t>Arrays.toString</a:t>
            </a:r>
            <a:r>
              <a:rPr lang="en-CA" sz="2400" dirty="0" smtClean="0">
                <a:solidFill>
                  <a:srgbClr val="FFFF00"/>
                </a:solidFill>
              </a:rPr>
              <a:t>(</a:t>
            </a:r>
            <a:r>
              <a:rPr lang="en-CA" sz="2400" dirty="0" err="1" smtClean="0">
                <a:solidFill>
                  <a:srgbClr val="FFFF00"/>
                </a:solidFill>
              </a:rPr>
              <a:t>firstVar</a:t>
            </a:r>
            <a:r>
              <a:rPr lang="en-CA" sz="2400" dirty="0" smtClean="0">
                <a:solidFill>
                  <a:srgbClr val="FFFF00"/>
                </a:solidFill>
              </a:rPr>
              <a:t>));</a:t>
            </a:r>
            <a:endParaRPr lang="en-CA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59632" y="5157192"/>
            <a:ext cx="5976664" cy="72008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[5, 2, 3]</a:t>
            </a:r>
            <a:endParaRPr kumimoji="0" lang="en-C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084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Co-Reference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When two variables point to the same array</a:t>
            </a:r>
          </a:p>
          <a:p>
            <a:r>
              <a:rPr lang="en-CA" dirty="0" smtClean="0"/>
              <a:t>Or when they point to the same object</a:t>
            </a:r>
          </a:p>
          <a:p>
            <a:pPr lvl="1"/>
            <a:r>
              <a:rPr lang="en-CA" dirty="0" smtClean="0"/>
              <a:t>objects work the same way as arrays</a:t>
            </a:r>
          </a:p>
          <a:p>
            <a:r>
              <a:rPr lang="en-CA" dirty="0" smtClean="0"/>
              <a:t>Variables can be in the same method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Car </a:t>
            </a:r>
            <a:r>
              <a:rPr lang="en-CA" sz="2400" dirty="0" err="1" smtClean="0">
                <a:solidFill>
                  <a:srgbClr val="FFFF00"/>
                </a:solidFill>
              </a:rPr>
              <a:t>myCar</a:t>
            </a:r>
            <a:r>
              <a:rPr lang="en-CA" sz="2400" dirty="0" smtClean="0">
                <a:solidFill>
                  <a:srgbClr val="FFFF00"/>
                </a:solidFill>
              </a:rPr>
              <a:t> = new Car();</a:t>
            </a:r>
          </a:p>
          <a:p>
            <a:pPr lvl="1">
              <a:spcBef>
                <a:spcPts val="0"/>
              </a:spcBef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Car </a:t>
            </a:r>
            <a:r>
              <a:rPr lang="en-CA" sz="2400" dirty="0" err="1" smtClean="0">
                <a:solidFill>
                  <a:srgbClr val="FFFF00"/>
                </a:solidFill>
              </a:rPr>
              <a:t>stevesCar</a:t>
            </a:r>
            <a:r>
              <a:rPr lang="en-CA" sz="2400" dirty="0" smtClean="0">
                <a:solidFill>
                  <a:srgbClr val="FFFF00"/>
                </a:solidFill>
              </a:rPr>
              <a:t> = new Car();</a:t>
            </a:r>
          </a:p>
          <a:p>
            <a:pPr lvl="1">
              <a:spcBef>
                <a:spcPts val="0"/>
              </a:spcBef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Car </a:t>
            </a:r>
            <a:r>
              <a:rPr lang="en-CA" sz="2400" dirty="0" err="1" smtClean="0">
                <a:solidFill>
                  <a:srgbClr val="FFFF00"/>
                </a:solidFill>
              </a:rPr>
              <a:t>disCar</a:t>
            </a:r>
            <a:r>
              <a:rPr lang="en-CA" sz="2400" dirty="0" smtClean="0">
                <a:solidFill>
                  <a:srgbClr val="FFFF00"/>
                </a:solidFill>
              </a:rPr>
              <a:t> = </a:t>
            </a:r>
            <a:r>
              <a:rPr lang="en-CA" sz="2400" dirty="0" err="1" smtClean="0">
                <a:solidFill>
                  <a:srgbClr val="FFFF00"/>
                </a:solidFill>
              </a:rPr>
              <a:t>myCar</a:t>
            </a:r>
            <a:r>
              <a:rPr lang="en-CA" sz="2400" dirty="0" smtClean="0">
                <a:solidFill>
                  <a:srgbClr val="FFFF00"/>
                </a:solidFill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disCar.setColor</a:t>
            </a:r>
            <a:r>
              <a:rPr lang="en-CA" sz="2400" dirty="0" smtClean="0">
                <a:solidFill>
                  <a:srgbClr val="FFFF00"/>
                </a:solidFill>
              </a:rPr>
              <a:t>(blue);</a:t>
            </a:r>
            <a:endParaRPr lang="en-CA" dirty="0">
              <a:solidFill>
                <a:srgbClr val="FFFF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788024" y="4149080"/>
            <a:ext cx="1656184" cy="792088"/>
            <a:chOff x="5508104" y="2492896"/>
            <a:chExt cx="1872208" cy="792088"/>
          </a:xfrm>
        </p:grpSpPr>
        <p:sp>
          <p:nvSpPr>
            <p:cNvPr id="5" name="Rectangle 4"/>
            <p:cNvSpPr/>
            <p:nvPr/>
          </p:nvSpPr>
          <p:spPr bwMode="auto">
            <a:xfrm>
              <a:off x="5868144" y="2924944"/>
              <a:ext cx="1512168" cy="3600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CA" sz="2000" dirty="0" smtClean="0">
                  <a:latin typeface="Times New Roman" charset="0"/>
                </a:rPr>
                <a:t>(variable)</a:t>
              </a:r>
              <a:endPara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8104" y="2492896"/>
              <a:ext cx="11546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 smtClean="0"/>
                <a:t>myCar</a:t>
              </a:r>
              <a:endParaRPr lang="en-CA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48264" y="4149080"/>
            <a:ext cx="1656184" cy="792088"/>
            <a:chOff x="5508104" y="2492896"/>
            <a:chExt cx="1872208" cy="792088"/>
          </a:xfrm>
        </p:grpSpPr>
        <p:sp>
          <p:nvSpPr>
            <p:cNvPr id="8" name="Rectangle 7"/>
            <p:cNvSpPr/>
            <p:nvPr/>
          </p:nvSpPr>
          <p:spPr bwMode="auto">
            <a:xfrm>
              <a:off x="5868144" y="2924944"/>
              <a:ext cx="1512168" cy="3600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CA" sz="2000" dirty="0" smtClean="0">
                  <a:latin typeface="Times New Roman" charset="0"/>
                </a:rPr>
                <a:t>(variable)</a:t>
              </a:r>
              <a:endPara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08104" y="2492896"/>
              <a:ext cx="15605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 smtClean="0"/>
                <a:t>stevesCar</a:t>
              </a:r>
              <a:endParaRPr lang="en-CA" dirty="0"/>
            </a:p>
          </p:txBody>
        </p:sp>
      </p:grpSp>
      <p:cxnSp>
        <p:nvCxnSpPr>
          <p:cNvPr id="10" name="Shape 9"/>
          <p:cNvCxnSpPr>
            <a:stCxn id="5" idx="3"/>
            <a:endCxn id="1026" idx="3"/>
          </p:cNvCxnSpPr>
          <p:nvPr/>
        </p:nvCxnSpPr>
        <p:spPr bwMode="auto">
          <a:xfrm>
            <a:off x="6444208" y="4761148"/>
            <a:ext cx="72008" cy="1230808"/>
          </a:xfrm>
          <a:prstGeom prst="curvedConnector3">
            <a:avLst>
              <a:gd name="adj1" fmla="val 417465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Shape 10"/>
          <p:cNvCxnSpPr>
            <a:stCxn id="8" idx="3"/>
            <a:endCxn id="17" idx="3"/>
          </p:cNvCxnSpPr>
          <p:nvPr/>
        </p:nvCxnSpPr>
        <p:spPr bwMode="auto">
          <a:xfrm>
            <a:off x="8604448" y="4761148"/>
            <a:ext cx="72008" cy="1230808"/>
          </a:xfrm>
          <a:prstGeom prst="curvedConnector3">
            <a:avLst>
              <a:gd name="adj1" fmla="val 417465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2195736" y="5733256"/>
            <a:ext cx="1656184" cy="792088"/>
            <a:chOff x="5508104" y="2492896"/>
            <a:chExt cx="1872208" cy="79208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5868144" y="2924944"/>
              <a:ext cx="1512168" cy="3600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CA" sz="2000" dirty="0" smtClean="0">
                  <a:latin typeface="Times New Roman" charset="0"/>
                </a:rPr>
                <a:t>(variable)</a:t>
              </a:r>
              <a:endPara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8104" y="2492896"/>
              <a:ext cx="11166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 smtClean="0"/>
                <a:t>disCar</a:t>
              </a:r>
              <a:endParaRPr lang="en-CA" dirty="0"/>
            </a:p>
          </p:txBody>
        </p:sp>
      </p:grpSp>
      <p:cxnSp>
        <p:nvCxnSpPr>
          <p:cNvPr id="15" name="Shape 14"/>
          <p:cNvCxnSpPr>
            <a:stCxn id="13" idx="3"/>
            <a:endCxn id="1026" idx="1"/>
          </p:cNvCxnSpPr>
          <p:nvPr/>
        </p:nvCxnSpPr>
        <p:spPr bwMode="auto">
          <a:xfrm flipV="1">
            <a:off x="3851920" y="5991956"/>
            <a:ext cx="1152128" cy="35336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1026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5517232"/>
            <a:ext cx="1512168" cy="949448"/>
          </a:xfrm>
          <a:prstGeom prst="rect">
            <a:avLst/>
          </a:prstGeom>
          <a:noFill/>
        </p:spPr>
      </p:pic>
      <p:pic>
        <p:nvPicPr>
          <p:cNvPr id="17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5517232"/>
            <a:ext cx="1512168" cy="949448"/>
          </a:xfrm>
          <a:prstGeom prst="rect">
            <a:avLst/>
          </a:prstGeom>
          <a:noFill/>
        </p:spPr>
      </p:pic>
      <p:pic>
        <p:nvPicPr>
          <p:cNvPr id="18" name="Picture 17" descr="BlueCa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4048" y="5516280"/>
            <a:ext cx="1511137" cy="9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109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Array Co-Reference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Objects (values) get passed, not variables</a:t>
            </a:r>
          </a:p>
          <a:p>
            <a:pPr marL="457200" lvl="1" indent="0"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removeName</a:t>
            </a:r>
            <a:r>
              <a:rPr lang="en-CA" sz="2400" dirty="0" smtClean="0">
                <a:solidFill>
                  <a:srgbClr val="FFFF00"/>
                </a:solidFill>
              </a:rPr>
              <a:t>(getters, givers[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]);</a:t>
            </a:r>
          </a:p>
          <a:p>
            <a:pPr marL="457200" lvl="1" indent="0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…</a:t>
            </a:r>
          </a:p>
          <a:p>
            <a:pPr marL="457200" lvl="1" indent="0">
              <a:buNone/>
            </a:pPr>
            <a:r>
              <a:rPr lang="en-CA" sz="2400" i="1" dirty="0" err="1" smtClean="0">
                <a:solidFill>
                  <a:srgbClr val="FFFF00"/>
                </a:solidFill>
              </a:rPr>
              <a:t>p.s.</a:t>
            </a:r>
            <a:r>
              <a:rPr lang="en-CA" sz="2400" dirty="0" smtClean="0">
                <a:solidFill>
                  <a:srgbClr val="FFFF00"/>
                </a:solidFill>
              </a:rPr>
              <a:t> void </a:t>
            </a:r>
            <a:r>
              <a:rPr lang="en-CA" sz="2400" dirty="0" err="1" smtClean="0">
                <a:solidFill>
                  <a:srgbClr val="FFFF00"/>
                </a:solidFill>
              </a:rPr>
              <a:t>removeName</a:t>
            </a:r>
            <a:r>
              <a:rPr lang="en-CA" sz="2400" dirty="0" smtClean="0">
                <a:solidFill>
                  <a:srgbClr val="FFFF00"/>
                </a:solidFill>
              </a:rPr>
              <a:t>(String[] names, String name)</a:t>
            </a:r>
            <a:endParaRPr lang="en-CA" dirty="0">
              <a:solidFill>
                <a:srgbClr val="FFFF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15616" y="3717032"/>
            <a:ext cx="1656184" cy="792088"/>
            <a:chOff x="5508104" y="2492896"/>
            <a:chExt cx="1872208" cy="792088"/>
          </a:xfrm>
        </p:grpSpPr>
        <p:sp>
          <p:nvSpPr>
            <p:cNvPr id="5" name="Rectangle 4"/>
            <p:cNvSpPr/>
            <p:nvPr/>
          </p:nvSpPr>
          <p:spPr bwMode="auto">
            <a:xfrm>
              <a:off x="5868144" y="2924944"/>
              <a:ext cx="1512168" cy="3600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CA" sz="2000" dirty="0" smtClean="0">
                  <a:latin typeface="Times New Roman" charset="0"/>
                </a:rPr>
                <a:t>(variable)</a:t>
              </a:r>
              <a:endPara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8104" y="2492896"/>
              <a:ext cx="1134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getters</a:t>
              </a:r>
              <a:endParaRPr lang="en-CA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8064" y="3717032"/>
            <a:ext cx="1656184" cy="792088"/>
            <a:chOff x="5508104" y="2492896"/>
            <a:chExt cx="1872208" cy="792088"/>
          </a:xfrm>
        </p:grpSpPr>
        <p:sp>
          <p:nvSpPr>
            <p:cNvPr id="8" name="Rectangle 7"/>
            <p:cNvSpPr/>
            <p:nvPr/>
          </p:nvSpPr>
          <p:spPr bwMode="auto">
            <a:xfrm>
              <a:off x="5868144" y="2924944"/>
              <a:ext cx="1512168" cy="3600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CA" sz="2000" dirty="0" smtClean="0">
                  <a:latin typeface="Times New Roman" charset="0"/>
                </a:rPr>
                <a:t>(variable)</a:t>
              </a:r>
              <a:endPara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08104" y="2492896"/>
              <a:ext cx="1096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names</a:t>
              </a:r>
              <a:endParaRPr lang="en-CA" dirty="0"/>
            </a:p>
          </p:txBody>
        </p:sp>
      </p:grpSp>
      <p:cxnSp>
        <p:nvCxnSpPr>
          <p:cNvPr id="10" name="Shape 9"/>
          <p:cNvCxnSpPr>
            <a:stCxn id="5" idx="3"/>
            <a:endCxn id="15" idx="0"/>
          </p:cNvCxnSpPr>
          <p:nvPr/>
        </p:nvCxnSpPr>
        <p:spPr bwMode="auto">
          <a:xfrm flipH="1">
            <a:off x="2087724" y="4329100"/>
            <a:ext cx="684076" cy="684076"/>
          </a:xfrm>
          <a:prstGeom prst="curvedConnector4">
            <a:avLst>
              <a:gd name="adj1" fmla="val -33417"/>
              <a:gd name="adj2" fmla="val 6315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Shape 10"/>
          <p:cNvCxnSpPr>
            <a:stCxn id="8" idx="3"/>
            <a:endCxn id="18" idx="2"/>
          </p:cNvCxnSpPr>
          <p:nvPr/>
        </p:nvCxnSpPr>
        <p:spPr bwMode="auto">
          <a:xfrm flipH="1">
            <a:off x="2087724" y="4329100"/>
            <a:ext cx="4716524" cy="2124236"/>
          </a:xfrm>
          <a:prstGeom prst="curvedConnector4">
            <a:avLst>
              <a:gd name="adj1" fmla="val -4847"/>
              <a:gd name="adj2" fmla="val 110762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1331640" y="5013176"/>
            <a:ext cx="1512168" cy="1440160"/>
            <a:chOff x="6732240" y="4581128"/>
            <a:chExt cx="1512168" cy="144016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6732240" y="4581128"/>
              <a:ext cx="1512168" cy="3600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Angela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732240" y="4941168"/>
              <a:ext cx="1512168" cy="3600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Barrak</a:t>
              </a:r>
              <a:endPara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732240" y="5301208"/>
              <a:ext cx="1512168" cy="3600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Vladimir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732240" y="5661248"/>
              <a:ext cx="1512168" cy="3600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David</a:t>
              </a:r>
            </a:p>
          </p:txBody>
        </p:sp>
      </p:grpSp>
      <p:sp>
        <p:nvSpPr>
          <p:cNvPr id="19" name="Rectangle 18"/>
          <p:cNvSpPr/>
          <p:nvPr/>
        </p:nvSpPr>
        <p:spPr bwMode="auto">
          <a:xfrm>
            <a:off x="3275856" y="5013176"/>
            <a:ext cx="1512168" cy="3600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Vladimir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331640" y="5733256"/>
            <a:ext cx="1512168" cy="3600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915816" y="3717032"/>
            <a:ext cx="1656184" cy="792088"/>
            <a:chOff x="5508104" y="2492896"/>
            <a:chExt cx="1872208" cy="792088"/>
          </a:xfrm>
        </p:grpSpPr>
        <p:sp>
          <p:nvSpPr>
            <p:cNvPr id="22" name="Rectangle 21"/>
            <p:cNvSpPr/>
            <p:nvPr/>
          </p:nvSpPr>
          <p:spPr bwMode="auto">
            <a:xfrm>
              <a:off x="5868144" y="2924944"/>
              <a:ext cx="1512168" cy="3600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CA" sz="2000" dirty="0" smtClean="0">
                  <a:latin typeface="Times New Roman" charset="0"/>
                </a:rPr>
                <a:t>(variable)</a:t>
              </a:r>
              <a:endPara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08104" y="2492896"/>
              <a:ext cx="13866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givers[</a:t>
              </a:r>
              <a:r>
                <a:rPr lang="en-CA" dirty="0" err="1" smtClean="0"/>
                <a:t>i</a:t>
              </a:r>
              <a:r>
                <a:rPr lang="en-CA" dirty="0" smtClean="0"/>
                <a:t>]</a:t>
              </a:r>
              <a:endParaRPr lang="en-CA" dirty="0"/>
            </a:p>
          </p:txBody>
        </p:sp>
      </p:grpSp>
      <p:cxnSp>
        <p:nvCxnSpPr>
          <p:cNvPr id="24" name="Shape 9"/>
          <p:cNvCxnSpPr>
            <a:stCxn id="22" idx="3"/>
            <a:endCxn id="19" idx="0"/>
          </p:cNvCxnSpPr>
          <p:nvPr/>
        </p:nvCxnSpPr>
        <p:spPr bwMode="auto">
          <a:xfrm flipH="1">
            <a:off x="4031940" y="4329100"/>
            <a:ext cx="540060" cy="684076"/>
          </a:xfrm>
          <a:prstGeom prst="curvedConnector4">
            <a:avLst>
              <a:gd name="adj1" fmla="val -42329"/>
              <a:gd name="adj2" fmla="val 6315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28" name="Group 27"/>
          <p:cNvGrpSpPr/>
          <p:nvPr/>
        </p:nvGrpSpPr>
        <p:grpSpPr>
          <a:xfrm>
            <a:off x="6991589" y="3717032"/>
            <a:ext cx="1656184" cy="792088"/>
            <a:chOff x="5508104" y="2492896"/>
            <a:chExt cx="1872208" cy="79208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5868144" y="2924944"/>
              <a:ext cx="1512168" cy="3600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CA" sz="2000" dirty="0" smtClean="0">
                  <a:latin typeface="Times New Roman" charset="0"/>
                </a:rPr>
                <a:t>(variable)</a:t>
              </a:r>
              <a:endPara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08104" y="2492896"/>
              <a:ext cx="9607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name</a:t>
              </a:r>
              <a:endParaRPr lang="en-CA" dirty="0"/>
            </a:p>
          </p:txBody>
        </p:sp>
      </p:grpSp>
      <p:cxnSp>
        <p:nvCxnSpPr>
          <p:cNvPr id="31" name="Shape 9"/>
          <p:cNvCxnSpPr>
            <a:stCxn id="29" idx="3"/>
            <a:endCxn id="19" idx="3"/>
          </p:cNvCxnSpPr>
          <p:nvPr/>
        </p:nvCxnSpPr>
        <p:spPr bwMode="auto">
          <a:xfrm flipH="1">
            <a:off x="4788024" y="4329100"/>
            <a:ext cx="3859749" cy="864096"/>
          </a:xfrm>
          <a:prstGeom prst="curvedConnector3">
            <a:avLst>
              <a:gd name="adj1" fmla="val -592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xmlns="" val="379689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Co-Reference Problems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OLD version of </a:t>
            </a:r>
            <a:r>
              <a:rPr lang="en-CA" dirty="0" err="1" smtClean="0"/>
              <a:t>getAsgnGrades</a:t>
            </a:r>
            <a:endParaRPr lang="en-CA" dirty="0" smtClean="0"/>
          </a:p>
          <a:p>
            <a:pPr lvl="1"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[] </a:t>
            </a:r>
            <a:r>
              <a:rPr lang="en-CA" sz="2400" dirty="0" err="1" smtClean="0">
                <a:solidFill>
                  <a:srgbClr val="FFFF00"/>
                </a:solidFill>
              </a:rPr>
              <a:t>stealGrades</a:t>
            </a:r>
            <a:r>
              <a:rPr lang="en-CA" sz="2400" dirty="0" smtClean="0">
                <a:solidFill>
                  <a:srgbClr val="FFFF00"/>
                </a:solidFill>
              </a:rPr>
              <a:t> = </a:t>
            </a:r>
            <a:r>
              <a:rPr lang="en-CA" sz="2400" dirty="0" err="1" smtClean="0">
                <a:solidFill>
                  <a:srgbClr val="FFFF00"/>
                </a:solidFill>
              </a:rPr>
              <a:t>stu.getAsgnGrades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stealGrades</a:t>
            </a:r>
            <a:r>
              <a:rPr lang="en-CA" sz="2400" dirty="0" smtClean="0">
                <a:solidFill>
                  <a:srgbClr val="FFFF00"/>
                </a:solidFill>
              </a:rPr>
              <a:t>[0] = -99;</a:t>
            </a:r>
          </a:p>
          <a:p>
            <a:pPr lvl="1"/>
            <a:r>
              <a:rPr lang="en-CA" dirty="0" smtClean="0"/>
              <a:t>client can change grades to whatever!</a:t>
            </a:r>
          </a:p>
          <a:p>
            <a:pPr lvl="1">
              <a:buNone/>
            </a:pPr>
            <a:endParaRPr lang="en-CA" sz="24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CA" dirty="0" smtClean="0">
              <a:solidFill>
                <a:srgbClr val="FFFF00"/>
              </a:solidFill>
            </a:endParaRPr>
          </a:p>
          <a:p>
            <a:pPr lvl="1"/>
            <a:r>
              <a:rPr lang="en-CA" dirty="0" smtClean="0"/>
              <a:t>we’re not protecting </a:t>
            </a:r>
            <a:br>
              <a:rPr lang="en-CA" dirty="0" smtClean="0"/>
            </a:br>
            <a:r>
              <a:rPr lang="en-CA" dirty="0" smtClean="0"/>
              <a:t>our information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84663" y="3759005"/>
            <a:ext cx="4214812" cy="2406299"/>
            <a:chOff x="4284663" y="3470973"/>
            <a:chExt cx="4214812" cy="2406299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4284663" y="3470973"/>
              <a:ext cx="4214812" cy="461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400" dirty="0" err="1"/>
                <a:t>stu</a:t>
              </a:r>
              <a:endParaRPr lang="en-CA" altLang="en-US" sz="2400" dirty="0"/>
            </a:p>
          </p:txBody>
        </p:sp>
        <p:grpSp>
          <p:nvGrpSpPr>
            <p:cNvPr id="6" name="Group 17"/>
            <p:cNvGrpSpPr/>
            <p:nvPr/>
          </p:nvGrpSpPr>
          <p:grpSpPr>
            <a:xfrm>
              <a:off x="4570413" y="3856786"/>
              <a:ext cx="3929062" cy="2020486"/>
              <a:chOff x="4570413" y="3856786"/>
              <a:chExt cx="3929062" cy="2020486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4570413" y="3856786"/>
                <a:ext cx="3929062" cy="2020486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tabLst>
                    <a:tab pos="2506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tabLst>
                    <a:tab pos="2506663" algn="l"/>
                  </a:tabLs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tabLst>
                    <a:tab pos="25066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 dirty="0" smtClean="0"/>
                  <a:t>A_NUMBER</a:t>
                </a:r>
                <a:endParaRPr lang="en-CA" altLang="en-US" sz="2000" dirty="0"/>
              </a:p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 dirty="0"/>
                  <a:t>name</a:t>
                </a:r>
              </a:p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 dirty="0" err="1" smtClean="0"/>
                  <a:t>asgnGrades</a:t>
                </a:r>
                <a:endParaRPr lang="en-CA" altLang="en-US" sz="2000" dirty="0"/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6045387" y="4007673"/>
                <a:ext cx="2375014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/>
                  <a:t>A00123456</a:t>
                </a: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6046653" y="4511809"/>
                <a:ext cx="2375014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/>
                  <a:t>“Dent, Stu”</a:t>
                </a: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6045387" y="501317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/>
                  <a:t>81</a:t>
                </a: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6621451" y="501317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75</a:t>
                </a:r>
                <a:endParaRPr lang="en-CA" altLang="en-US" sz="2000" dirty="0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7197515" y="501317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100</a:t>
                </a:r>
                <a:endParaRPr lang="en-CA" altLang="en-US" sz="2000" dirty="0"/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7773579" y="501317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98</a:t>
                </a:r>
                <a:endParaRPr lang="en-CA" altLang="en-US" sz="2000" dirty="0"/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6045387" y="537321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86</a:t>
                </a:r>
                <a:endParaRPr lang="en-CA" altLang="en-US" sz="2000" dirty="0"/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6621451" y="537321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94</a:t>
                </a:r>
                <a:endParaRPr lang="en-CA" altLang="en-US" sz="2000" dirty="0"/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7197515" y="537321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96</a:t>
                </a:r>
                <a:endParaRPr lang="en-CA" altLang="en-US" sz="2000" dirty="0"/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7773579" y="537321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100</a:t>
                </a:r>
                <a:endParaRPr lang="en-CA" altLang="en-US" sz="2000" dirty="0"/>
              </a:p>
            </p:txBody>
          </p:sp>
        </p:grpSp>
      </p:grpSp>
      <p:sp>
        <p:nvSpPr>
          <p:cNvPr id="18" name="Rectangle 17"/>
          <p:cNvSpPr/>
          <p:nvPr/>
        </p:nvSpPr>
        <p:spPr bwMode="auto">
          <a:xfrm>
            <a:off x="4860032" y="5588893"/>
            <a:ext cx="936104" cy="28803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(variable)</a:t>
            </a: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6045388" y="5300861"/>
            <a:ext cx="576064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-99</a:t>
            </a:r>
            <a:endParaRPr lang="en-CA" altLang="en-US" sz="2000" dirty="0"/>
          </a:p>
        </p:txBody>
      </p:sp>
      <p:cxnSp>
        <p:nvCxnSpPr>
          <p:cNvPr id="20" name="Shape 19"/>
          <p:cNvCxnSpPr>
            <a:stCxn id="18" idx="2"/>
            <a:endCxn id="14" idx="1"/>
          </p:cNvCxnSpPr>
          <p:nvPr/>
        </p:nvCxnSpPr>
        <p:spPr bwMode="auto">
          <a:xfrm rot="5400000" flipH="1" flipV="1">
            <a:off x="5668208" y="5499746"/>
            <a:ext cx="37054" cy="717303"/>
          </a:xfrm>
          <a:prstGeom prst="curvedConnector4">
            <a:avLst>
              <a:gd name="adj1" fmla="val -616937"/>
              <a:gd name="adj2" fmla="val 8262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1331640" y="3933056"/>
            <a:ext cx="1656184" cy="792088"/>
            <a:chOff x="5508104" y="2492896"/>
            <a:chExt cx="1872208" cy="792088"/>
          </a:xfrm>
        </p:grpSpPr>
        <p:sp>
          <p:nvSpPr>
            <p:cNvPr id="22" name="Rectangle 21"/>
            <p:cNvSpPr/>
            <p:nvPr/>
          </p:nvSpPr>
          <p:spPr bwMode="auto">
            <a:xfrm>
              <a:off x="5868144" y="2924944"/>
              <a:ext cx="1512168" cy="3600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CA" sz="2000" dirty="0" smtClean="0">
                  <a:latin typeface="Times New Roman" charset="0"/>
                </a:rPr>
                <a:t>(variable)</a:t>
              </a:r>
              <a:endPara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08104" y="2492896"/>
              <a:ext cx="18305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 smtClean="0"/>
                <a:t>stealGrades</a:t>
              </a:r>
              <a:endParaRPr lang="en-CA" dirty="0"/>
            </a:p>
          </p:txBody>
        </p:sp>
      </p:grpSp>
      <p:cxnSp>
        <p:nvCxnSpPr>
          <p:cNvPr id="24" name="Shape 23"/>
          <p:cNvCxnSpPr>
            <a:stCxn id="22" idx="3"/>
            <a:endCxn id="10" idx="0"/>
          </p:cNvCxnSpPr>
          <p:nvPr/>
        </p:nvCxnSpPr>
        <p:spPr bwMode="auto">
          <a:xfrm>
            <a:off x="2987824" y="4545124"/>
            <a:ext cx="3364986" cy="756084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6431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Co-Reference Problems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NEW version of </a:t>
            </a:r>
            <a:r>
              <a:rPr lang="en-CA" dirty="0" err="1" smtClean="0"/>
              <a:t>getAsgnGrades</a:t>
            </a:r>
            <a:endParaRPr lang="en-CA" dirty="0" smtClean="0"/>
          </a:p>
          <a:p>
            <a:pPr lvl="1"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[] </a:t>
            </a:r>
            <a:r>
              <a:rPr lang="en-CA" sz="2400" dirty="0" err="1" smtClean="0">
                <a:solidFill>
                  <a:srgbClr val="FFFF00"/>
                </a:solidFill>
              </a:rPr>
              <a:t>stealGrades</a:t>
            </a:r>
            <a:r>
              <a:rPr lang="en-CA" sz="2400" dirty="0" smtClean="0">
                <a:solidFill>
                  <a:srgbClr val="FFFF00"/>
                </a:solidFill>
              </a:rPr>
              <a:t> = </a:t>
            </a:r>
            <a:r>
              <a:rPr lang="en-CA" sz="2400" dirty="0" err="1" smtClean="0">
                <a:solidFill>
                  <a:srgbClr val="FFFF00"/>
                </a:solidFill>
              </a:rPr>
              <a:t>stu.getAsgnGrades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stealGrades</a:t>
            </a:r>
            <a:r>
              <a:rPr lang="en-CA" sz="2400" dirty="0" smtClean="0">
                <a:solidFill>
                  <a:srgbClr val="FFFF00"/>
                </a:solidFill>
              </a:rPr>
              <a:t>[0] = -99;</a:t>
            </a:r>
          </a:p>
          <a:p>
            <a:pPr lvl="1"/>
            <a:r>
              <a:rPr lang="en-CA" dirty="0" smtClean="0"/>
              <a:t>client changes only his COPY!</a:t>
            </a:r>
          </a:p>
          <a:p>
            <a:pPr lvl="1">
              <a:buNone/>
            </a:pPr>
            <a:endParaRPr lang="en-CA" sz="24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CA" dirty="0" smtClean="0">
              <a:solidFill>
                <a:srgbClr val="FFFF00"/>
              </a:solidFill>
            </a:endParaRPr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r>
              <a:rPr lang="en-CA" dirty="0" smtClean="0"/>
              <a:t>we’re protected!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84663" y="3759005"/>
            <a:ext cx="4214812" cy="2406299"/>
            <a:chOff x="4284663" y="3470973"/>
            <a:chExt cx="4214812" cy="2406299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4284663" y="3470973"/>
              <a:ext cx="4214812" cy="461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400" dirty="0" err="1"/>
                <a:t>stu</a:t>
              </a:r>
              <a:endParaRPr lang="en-CA" altLang="en-US" sz="2400" dirty="0"/>
            </a:p>
          </p:txBody>
        </p:sp>
        <p:grpSp>
          <p:nvGrpSpPr>
            <p:cNvPr id="6" name="Group 17"/>
            <p:cNvGrpSpPr/>
            <p:nvPr/>
          </p:nvGrpSpPr>
          <p:grpSpPr>
            <a:xfrm>
              <a:off x="4570413" y="3856786"/>
              <a:ext cx="3929062" cy="2020486"/>
              <a:chOff x="4570413" y="3856786"/>
              <a:chExt cx="3929062" cy="2020486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4570413" y="3856786"/>
                <a:ext cx="3929062" cy="2020486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tabLst>
                    <a:tab pos="2506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tabLst>
                    <a:tab pos="2506663" algn="l"/>
                  </a:tabLs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tabLst>
                    <a:tab pos="25066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 dirty="0" smtClean="0"/>
                  <a:t>A_NUMBER</a:t>
                </a:r>
                <a:endParaRPr lang="en-CA" altLang="en-US" sz="2000" dirty="0"/>
              </a:p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 dirty="0"/>
                  <a:t>name</a:t>
                </a:r>
              </a:p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 dirty="0" err="1" smtClean="0"/>
                  <a:t>asgnGrades</a:t>
                </a:r>
                <a:endParaRPr lang="en-CA" altLang="en-US" sz="2000" dirty="0"/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6045387" y="4007673"/>
                <a:ext cx="2375014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/>
                  <a:t>A00123456</a:t>
                </a: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6046653" y="4511809"/>
                <a:ext cx="2375014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/>
                  <a:t>“Dent, Stu”</a:t>
                </a: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6045387" y="501317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/>
                  <a:t>81</a:t>
                </a: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6621451" y="501317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75</a:t>
                </a:r>
                <a:endParaRPr lang="en-CA" altLang="en-US" sz="2000" dirty="0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7197515" y="501317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100</a:t>
                </a:r>
                <a:endParaRPr lang="en-CA" altLang="en-US" sz="2000" dirty="0"/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7773579" y="501317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98</a:t>
                </a:r>
                <a:endParaRPr lang="en-CA" altLang="en-US" sz="2000" dirty="0"/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6045387" y="537321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86</a:t>
                </a:r>
                <a:endParaRPr lang="en-CA" altLang="en-US" sz="2000" dirty="0"/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6621451" y="537321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94</a:t>
                </a:r>
                <a:endParaRPr lang="en-CA" altLang="en-US" sz="2000" dirty="0"/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7197515" y="537321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96</a:t>
                </a:r>
                <a:endParaRPr lang="en-CA" altLang="en-US" sz="2000" dirty="0"/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7773579" y="537321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100</a:t>
                </a:r>
                <a:endParaRPr lang="en-CA" altLang="en-US" sz="2000" dirty="0"/>
              </a:p>
            </p:txBody>
          </p:sp>
        </p:grpSp>
      </p:grpSp>
      <p:sp>
        <p:nvSpPr>
          <p:cNvPr id="18" name="Rectangle 17"/>
          <p:cNvSpPr/>
          <p:nvPr/>
        </p:nvSpPr>
        <p:spPr bwMode="auto">
          <a:xfrm>
            <a:off x="4860032" y="5588893"/>
            <a:ext cx="936104" cy="28803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(variable)</a:t>
            </a:r>
          </a:p>
        </p:txBody>
      </p:sp>
      <p:cxnSp>
        <p:nvCxnSpPr>
          <p:cNvPr id="20" name="Shape 19"/>
          <p:cNvCxnSpPr>
            <a:stCxn id="18" idx="2"/>
            <a:endCxn id="14" idx="1"/>
          </p:cNvCxnSpPr>
          <p:nvPr/>
        </p:nvCxnSpPr>
        <p:spPr bwMode="auto">
          <a:xfrm rot="5400000" flipH="1" flipV="1">
            <a:off x="5668208" y="5499746"/>
            <a:ext cx="37054" cy="717303"/>
          </a:xfrm>
          <a:prstGeom prst="curvedConnector4">
            <a:avLst>
              <a:gd name="adj1" fmla="val -616937"/>
              <a:gd name="adj2" fmla="val 8262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1331640" y="3933056"/>
            <a:ext cx="1656184" cy="792088"/>
            <a:chOff x="5508104" y="2492896"/>
            <a:chExt cx="1872208" cy="792088"/>
          </a:xfrm>
        </p:grpSpPr>
        <p:sp>
          <p:nvSpPr>
            <p:cNvPr id="22" name="Rectangle 21"/>
            <p:cNvSpPr/>
            <p:nvPr/>
          </p:nvSpPr>
          <p:spPr bwMode="auto">
            <a:xfrm>
              <a:off x="5868144" y="2924944"/>
              <a:ext cx="1512168" cy="3600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CA" sz="2000" dirty="0" smtClean="0">
                  <a:latin typeface="Times New Roman" charset="0"/>
                </a:rPr>
                <a:t>(variable)</a:t>
              </a:r>
              <a:endPara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08104" y="2492896"/>
              <a:ext cx="18305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 smtClean="0"/>
                <a:t>stealGrades</a:t>
              </a:r>
              <a:endParaRPr lang="en-CA" dirty="0"/>
            </a:p>
          </p:txBody>
        </p:sp>
      </p:grpSp>
      <p:cxnSp>
        <p:nvCxnSpPr>
          <p:cNvPr id="24" name="Shape 23"/>
          <p:cNvCxnSpPr>
            <a:stCxn id="22" idx="3"/>
            <a:endCxn id="28" idx="0"/>
          </p:cNvCxnSpPr>
          <p:nvPr/>
        </p:nvCxnSpPr>
        <p:spPr bwMode="auto">
          <a:xfrm>
            <a:off x="2987824" y="4545124"/>
            <a:ext cx="379431" cy="468052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19" name="Group 18"/>
          <p:cNvGrpSpPr/>
          <p:nvPr/>
        </p:nvGrpSpPr>
        <p:grpSpPr>
          <a:xfrm>
            <a:off x="1907704" y="5013176"/>
            <a:ext cx="2343037" cy="717285"/>
            <a:chOff x="6197787" y="5453608"/>
            <a:chExt cx="2343037" cy="717285"/>
          </a:xfrm>
        </p:grpSpPr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6197787" y="5453608"/>
              <a:ext cx="614845" cy="35724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000" dirty="0"/>
                <a:t>81</a:t>
              </a: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6773851" y="5453608"/>
              <a:ext cx="614845" cy="35724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000" dirty="0" smtClean="0"/>
                <a:t>75</a:t>
              </a:r>
              <a:endParaRPr lang="en-CA" altLang="en-US" sz="2000" dirty="0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7349915" y="5453608"/>
              <a:ext cx="614845" cy="35724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000" dirty="0" smtClean="0"/>
                <a:t>100</a:t>
              </a:r>
              <a:endParaRPr lang="en-CA" altLang="en-US" sz="2000" dirty="0"/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7925979" y="5453608"/>
              <a:ext cx="614845" cy="35724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000" dirty="0" smtClean="0"/>
                <a:t>98</a:t>
              </a:r>
              <a:endParaRPr lang="en-CA" altLang="en-US" sz="2000" dirty="0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6197787" y="5813648"/>
              <a:ext cx="614845" cy="35724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000" dirty="0" smtClean="0"/>
                <a:t>86</a:t>
              </a:r>
              <a:endParaRPr lang="en-CA" altLang="en-US" sz="2000" dirty="0"/>
            </a:p>
          </p:txBody>
        </p:sp>
        <p:sp>
          <p:nvSpPr>
            <p:cNvPr id="31" name="Rectangle 8"/>
            <p:cNvSpPr>
              <a:spLocks noChangeArrowheads="1"/>
            </p:cNvSpPr>
            <p:nvPr/>
          </p:nvSpPr>
          <p:spPr bwMode="auto">
            <a:xfrm>
              <a:off x="6773851" y="5813648"/>
              <a:ext cx="614845" cy="35724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000" dirty="0" smtClean="0"/>
                <a:t>94</a:t>
              </a:r>
              <a:endParaRPr lang="en-CA" altLang="en-US" sz="2000" dirty="0"/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7349915" y="5813648"/>
              <a:ext cx="614845" cy="35724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000" dirty="0" smtClean="0"/>
                <a:t>96</a:t>
              </a:r>
              <a:endParaRPr lang="en-CA" altLang="en-US" sz="2000" dirty="0"/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auto">
            <a:xfrm>
              <a:off x="7925979" y="5813648"/>
              <a:ext cx="614845" cy="35724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000" dirty="0" smtClean="0"/>
                <a:t>100</a:t>
              </a:r>
              <a:endParaRPr lang="en-CA" altLang="en-US" sz="2000" dirty="0"/>
            </a:p>
          </p:txBody>
        </p:sp>
      </p:grp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1907705" y="5013176"/>
            <a:ext cx="576064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-99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7112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Another Co-Reference 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Setter changes our array to refer to one the client owns – and can modify at will!</a:t>
            </a:r>
          </a:p>
          <a:p>
            <a:pPr lvl="1"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[] </a:t>
            </a:r>
            <a:r>
              <a:rPr lang="en-CA" sz="2400" dirty="0" err="1" smtClean="0">
                <a:solidFill>
                  <a:srgbClr val="FFFF00"/>
                </a:solidFill>
              </a:rPr>
              <a:t>stealGrades</a:t>
            </a:r>
            <a:r>
              <a:rPr lang="en-CA" sz="2400" dirty="0" smtClean="0">
                <a:solidFill>
                  <a:srgbClr val="FFFF00"/>
                </a:solidFill>
              </a:rPr>
              <a:t> = new </a:t>
            </a: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[]{81,75,100,98,86,94,96,100};</a:t>
            </a:r>
          </a:p>
          <a:p>
            <a:pPr lvl="1"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stu.setAsgnGrades</a:t>
            </a:r>
            <a:r>
              <a:rPr lang="en-CA" sz="2400" dirty="0" smtClean="0">
                <a:solidFill>
                  <a:srgbClr val="FFFF00"/>
                </a:solidFill>
              </a:rPr>
              <a:t>(</a:t>
            </a:r>
            <a:r>
              <a:rPr lang="en-CA" sz="2400" dirty="0" err="1" smtClean="0">
                <a:solidFill>
                  <a:srgbClr val="FFFF00"/>
                </a:solidFill>
              </a:rPr>
              <a:t>stealGrades</a:t>
            </a:r>
            <a:r>
              <a:rPr lang="en-CA" sz="2400" dirty="0" smtClean="0">
                <a:solidFill>
                  <a:srgbClr val="FFFF00"/>
                </a:solidFill>
              </a:rPr>
              <a:t>);</a:t>
            </a:r>
          </a:p>
          <a:p>
            <a:pPr lvl="1"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stealGrades</a:t>
            </a:r>
            <a:r>
              <a:rPr lang="en-CA" sz="2400" dirty="0" smtClean="0">
                <a:solidFill>
                  <a:srgbClr val="FFFF00"/>
                </a:solidFill>
              </a:rPr>
              <a:t>[0] = -99;</a:t>
            </a:r>
          </a:p>
          <a:p>
            <a:pPr lvl="1"/>
            <a:endParaRPr lang="en-CA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77668" y="4148733"/>
            <a:ext cx="4214812" cy="46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CA" altLang="en-US" sz="2400"/>
              <a:t>stu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963418" y="4648874"/>
            <a:ext cx="3929062" cy="2020486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2506663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tabLst>
                <a:tab pos="2506663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tabLst>
                <a:tab pos="2506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tabLst>
                <a:tab pos="25066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tabLst>
                <a:tab pos="25066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tabLst>
                <a:tab pos="25066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tabLst>
                <a:tab pos="25066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tabLst>
                <a:tab pos="25066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tabLst>
                <a:tab pos="25066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CA" altLang="en-US" sz="2000" dirty="0" smtClean="0"/>
              <a:t>A_NUMBER</a:t>
            </a:r>
            <a:endParaRPr lang="en-CA" altLang="en-US" sz="2000" dirty="0"/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CA" altLang="en-US" sz="2000" dirty="0"/>
              <a:t>name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CA" altLang="en-US" sz="2000" dirty="0" err="1" smtClean="0"/>
              <a:t>asgnGrades</a:t>
            </a:r>
            <a:endParaRPr lang="en-CA" altLang="en-US" sz="20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438392" y="4799761"/>
            <a:ext cx="2375014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/>
              <a:t>A00123456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439658" y="5303897"/>
            <a:ext cx="2375014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/>
              <a:t>“Dent, Stu”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438392" y="580526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0</a:t>
            </a:r>
            <a:endParaRPr lang="en-CA" altLang="en-US" sz="2000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014456" y="580526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0</a:t>
            </a:r>
            <a:endParaRPr lang="en-CA" altLang="en-US" sz="2000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7590520" y="580526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0</a:t>
            </a:r>
            <a:endParaRPr lang="en-CA" altLang="en-US" sz="2000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8166584" y="580526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0</a:t>
            </a:r>
            <a:endParaRPr lang="en-CA" altLang="en-US" sz="2000" dirty="0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438392" y="616530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0</a:t>
            </a:r>
            <a:endParaRPr lang="en-CA" altLang="en-US" sz="2000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014456" y="616530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0</a:t>
            </a:r>
            <a:endParaRPr lang="en-CA" altLang="en-US" sz="2000" dirty="0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7590520" y="616530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0</a:t>
            </a:r>
            <a:endParaRPr lang="en-CA" altLang="en-US" sz="2000" dirty="0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8166584" y="616530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0</a:t>
            </a:r>
            <a:endParaRPr lang="en-CA" alt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5253037" y="6092949"/>
            <a:ext cx="936104" cy="28803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(variable)</a:t>
            </a:r>
          </a:p>
        </p:txBody>
      </p:sp>
      <p:cxnSp>
        <p:nvCxnSpPr>
          <p:cNvPr id="19" name="Shape 18"/>
          <p:cNvCxnSpPr>
            <a:stCxn id="18" idx="2"/>
            <a:endCxn id="14" idx="1"/>
          </p:cNvCxnSpPr>
          <p:nvPr/>
        </p:nvCxnSpPr>
        <p:spPr bwMode="auto">
          <a:xfrm rot="5400000" flipH="1" flipV="1">
            <a:off x="6061213" y="6003802"/>
            <a:ext cx="37054" cy="717303"/>
          </a:xfrm>
          <a:prstGeom prst="curvedConnector4">
            <a:avLst>
              <a:gd name="adj1" fmla="val -616937"/>
              <a:gd name="adj2" fmla="val 8262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1724645" y="4508773"/>
            <a:ext cx="1656184" cy="792088"/>
            <a:chOff x="5508104" y="2492896"/>
            <a:chExt cx="1872208" cy="792088"/>
          </a:xfrm>
        </p:grpSpPr>
        <p:sp>
          <p:nvSpPr>
            <p:cNvPr id="21" name="Rectangle 20"/>
            <p:cNvSpPr/>
            <p:nvPr/>
          </p:nvSpPr>
          <p:spPr bwMode="auto">
            <a:xfrm>
              <a:off x="5868144" y="2924944"/>
              <a:ext cx="1512168" cy="3600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CA" sz="2000" dirty="0" smtClean="0">
                  <a:latin typeface="Times New Roman" charset="0"/>
                </a:rPr>
                <a:t>(variable)</a:t>
              </a:r>
              <a:endPara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8104" y="2492896"/>
              <a:ext cx="18305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 smtClean="0"/>
                <a:t>stealGrades</a:t>
              </a:r>
              <a:endParaRPr lang="en-CA" dirty="0"/>
            </a:p>
          </p:txBody>
        </p:sp>
      </p:grpSp>
      <p:cxnSp>
        <p:nvCxnSpPr>
          <p:cNvPr id="23" name="Shape 22"/>
          <p:cNvCxnSpPr>
            <a:stCxn id="21" idx="3"/>
            <a:endCxn id="27" idx="0"/>
          </p:cNvCxnSpPr>
          <p:nvPr/>
        </p:nvCxnSpPr>
        <p:spPr bwMode="auto">
          <a:xfrm>
            <a:off x="3380829" y="5120841"/>
            <a:ext cx="346466" cy="684423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2267744" y="580526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/>
              <a:t>81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67744" y="5808059"/>
            <a:ext cx="648072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-99</a:t>
            </a:r>
            <a:endParaRPr lang="en-CA" altLang="en-US" sz="2000" dirty="0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2843808" y="580526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75</a:t>
            </a:r>
            <a:endParaRPr lang="en-CA" altLang="en-US" sz="2000" dirty="0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3419872" y="580526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100</a:t>
            </a:r>
            <a:endParaRPr lang="en-CA" altLang="en-US" sz="2000" dirty="0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3995936" y="580526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98</a:t>
            </a:r>
            <a:endParaRPr lang="en-CA" altLang="en-US" sz="2000" dirty="0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2267744" y="616530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86</a:t>
            </a:r>
            <a:endParaRPr lang="en-CA" altLang="en-US" sz="2000" dirty="0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2843808" y="616530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94</a:t>
            </a:r>
            <a:endParaRPr lang="en-CA" altLang="en-US" sz="2000" dirty="0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3419872" y="616530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96</a:t>
            </a:r>
            <a:endParaRPr lang="en-CA" altLang="en-US" sz="2000" dirty="0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995936" y="616530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100</a:t>
            </a:r>
            <a:endParaRPr lang="en-CA" altLang="en-US" sz="2000" dirty="0"/>
          </a:p>
        </p:txBody>
      </p:sp>
      <p:cxnSp>
        <p:nvCxnSpPr>
          <p:cNvPr id="33" name="Shape 32"/>
          <p:cNvCxnSpPr>
            <a:stCxn id="18" idx="1"/>
            <a:endCxn id="28" idx="0"/>
          </p:cNvCxnSpPr>
          <p:nvPr/>
        </p:nvCxnSpPr>
        <p:spPr bwMode="auto">
          <a:xfrm rot="10800000">
            <a:off x="4303359" y="5805265"/>
            <a:ext cx="949678" cy="431701"/>
          </a:xfrm>
          <a:prstGeom prst="curvedConnector4">
            <a:avLst>
              <a:gd name="adj1" fmla="val 33814"/>
              <a:gd name="adj2" fmla="val 15295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04619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Make Copies of Arrays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protect array contents, make a copy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public void </a:t>
            </a:r>
            <a:r>
              <a:rPr lang="en-CA" sz="2400" dirty="0" err="1" smtClean="0">
                <a:solidFill>
                  <a:srgbClr val="7FFF7F"/>
                </a:solidFill>
              </a:rPr>
              <a:t>setAsgnGrades</a:t>
            </a:r>
            <a:r>
              <a:rPr lang="en-CA" sz="2400" dirty="0" smtClean="0">
                <a:solidFill>
                  <a:srgbClr val="7FFF7F"/>
                </a:solidFill>
              </a:rPr>
              <a:t>(</a:t>
            </a:r>
            <a:r>
              <a:rPr lang="en-CA" sz="2400" dirty="0" err="1" smtClean="0">
                <a:solidFill>
                  <a:srgbClr val="7FFF7F"/>
                </a:solidFill>
              </a:rPr>
              <a:t>int</a:t>
            </a:r>
            <a:r>
              <a:rPr lang="en-CA" sz="2400" dirty="0" smtClean="0">
                <a:solidFill>
                  <a:srgbClr val="7FFF7F"/>
                </a:solidFill>
              </a:rPr>
              <a:t>[] </a:t>
            </a:r>
            <a:r>
              <a:rPr lang="en-CA" sz="2400" dirty="0" err="1" smtClean="0">
                <a:solidFill>
                  <a:srgbClr val="7FFF7F"/>
                </a:solidFill>
              </a:rPr>
              <a:t>newGrades</a:t>
            </a:r>
            <a:r>
              <a:rPr lang="en-CA" sz="2400" dirty="0" smtClean="0">
                <a:solidFill>
                  <a:srgbClr val="7FFF7F"/>
                </a:solidFill>
              </a:rPr>
              <a:t>) {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    if (</a:t>
            </a:r>
            <a:r>
              <a:rPr lang="en-CA" sz="2400" dirty="0" err="1" smtClean="0">
                <a:solidFill>
                  <a:srgbClr val="7FFF7F"/>
                </a:solidFill>
              </a:rPr>
              <a:t>areValidGrades</a:t>
            </a:r>
            <a:r>
              <a:rPr lang="en-CA" sz="2400" dirty="0" smtClean="0">
                <a:solidFill>
                  <a:srgbClr val="7FFF7F"/>
                </a:solidFill>
              </a:rPr>
              <a:t>(</a:t>
            </a:r>
            <a:r>
              <a:rPr lang="en-CA" sz="2400" dirty="0" err="1" smtClean="0">
                <a:solidFill>
                  <a:srgbClr val="7FFF7F"/>
                </a:solidFill>
              </a:rPr>
              <a:t>newGrades</a:t>
            </a:r>
            <a:r>
              <a:rPr lang="en-CA" sz="2400" dirty="0" smtClean="0">
                <a:solidFill>
                  <a:srgbClr val="7FFF7F"/>
                </a:solidFill>
              </a:rPr>
              <a:t>)) {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        for (</a:t>
            </a:r>
            <a:r>
              <a:rPr lang="en-CA" sz="2400" dirty="0" err="1" smtClean="0">
                <a:solidFill>
                  <a:srgbClr val="7FFF7F"/>
                </a:solidFill>
              </a:rPr>
              <a:t>int</a:t>
            </a:r>
            <a:r>
              <a:rPr lang="en-CA" sz="2400" dirty="0" smtClean="0">
                <a:solidFill>
                  <a:srgbClr val="7FFF7F"/>
                </a:solidFill>
              </a:rPr>
              <a:t> </a:t>
            </a:r>
            <a:r>
              <a:rPr lang="en-CA" sz="2400" dirty="0" err="1" smtClean="0">
                <a:solidFill>
                  <a:srgbClr val="7FFF7F"/>
                </a:solidFill>
              </a:rPr>
              <a:t>i</a:t>
            </a:r>
            <a:r>
              <a:rPr lang="en-CA" sz="2400" dirty="0" smtClean="0">
                <a:solidFill>
                  <a:srgbClr val="7FFF7F"/>
                </a:solidFill>
              </a:rPr>
              <a:t> = 0; </a:t>
            </a:r>
            <a:r>
              <a:rPr lang="en-CA" sz="2400" dirty="0" err="1" smtClean="0">
                <a:solidFill>
                  <a:srgbClr val="7FFF7F"/>
                </a:solidFill>
              </a:rPr>
              <a:t>i</a:t>
            </a:r>
            <a:r>
              <a:rPr lang="en-CA" sz="2400" dirty="0" smtClean="0">
                <a:solidFill>
                  <a:srgbClr val="7FFF7F"/>
                </a:solidFill>
              </a:rPr>
              <a:t> &lt; </a:t>
            </a:r>
            <a:r>
              <a:rPr lang="en-CA" sz="2400" dirty="0" err="1" smtClean="0">
                <a:solidFill>
                  <a:srgbClr val="7FFF7F"/>
                </a:solidFill>
              </a:rPr>
              <a:t>newGrades.length</a:t>
            </a:r>
            <a:r>
              <a:rPr lang="en-CA" sz="2400" dirty="0" smtClean="0">
                <a:solidFill>
                  <a:srgbClr val="7FFF7F"/>
                </a:solidFill>
              </a:rPr>
              <a:t>; ++</a:t>
            </a:r>
            <a:r>
              <a:rPr lang="en-CA" sz="2400" dirty="0" err="1" smtClean="0">
                <a:solidFill>
                  <a:srgbClr val="7FFF7F"/>
                </a:solidFill>
              </a:rPr>
              <a:t>i</a:t>
            </a:r>
            <a:r>
              <a:rPr lang="en-CA" sz="2400" dirty="0" smtClean="0">
                <a:solidFill>
                  <a:srgbClr val="7FFF7F"/>
                </a:solidFill>
              </a:rPr>
              <a:t>) {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            </a:t>
            </a:r>
            <a:r>
              <a:rPr lang="en-CA" sz="2400" dirty="0" err="1" smtClean="0">
                <a:solidFill>
                  <a:srgbClr val="7FFF7F"/>
                </a:solidFill>
              </a:rPr>
              <a:t>asgnGrades</a:t>
            </a:r>
            <a:r>
              <a:rPr lang="en-CA" sz="2400" dirty="0" smtClean="0">
                <a:solidFill>
                  <a:srgbClr val="7FFF7F"/>
                </a:solidFill>
              </a:rPr>
              <a:t>[</a:t>
            </a:r>
            <a:r>
              <a:rPr lang="en-CA" sz="2400" dirty="0" err="1" smtClean="0">
                <a:solidFill>
                  <a:srgbClr val="7FFF7F"/>
                </a:solidFill>
              </a:rPr>
              <a:t>i</a:t>
            </a:r>
            <a:r>
              <a:rPr lang="en-CA" sz="2400" dirty="0" smtClean="0">
                <a:solidFill>
                  <a:srgbClr val="7FFF7F"/>
                </a:solidFill>
              </a:rPr>
              <a:t>] = </a:t>
            </a:r>
            <a:r>
              <a:rPr lang="en-CA" sz="2400" dirty="0" err="1" smtClean="0">
                <a:solidFill>
                  <a:srgbClr val="7FFF7F"/>
                </a:solidFill>
              </a:rPr>
              <a:t>newGrades</a:t>
            </a:r>
            <a:r>
              <a:rPr lang="en-CA" sz="2400" dirty="0" smtClean="0">
                <a:solidFill>
                  <a:srgbClr val="7FFF7F"/>
                </a:solidFill>
              </a:rPr>
              <a:t>[</a:t>
            </a:r>
            <a:r>
              <a:rPr lang="en-CA" sz="2400" dirty="0" err="1" smtClean="0">
                <a:solidFill>
                  <a:srgbClr val="7FFF7F"/>
                </a:solidFill>
              </a:rPr>
              <a:t>i</a:t>
            </a:r>
            <a:r>
              <a:rPr lang="en-CA" sz="2400" dirty="0" smtClean="0">
                <a:solidFill>
                  <a:srgbClr val="7FFF7F"/>
                </a:solidFill>
              </a:rPr>
              <a:t>];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        }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    }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}</a:t>
            </a:r>
            <a:endParaRPr lang="en-CA" dirty="0">
              <a:solidFill>
                <a:srgbClr val="7FFF7F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677668" y="4148733"/>
            <a:ext cx="4214812" cy="46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CA" altLang="en-US" sz="2400"/>
              <a:t>stu</a:t>
            </a: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4963418" y="4648874"/>
            <a:ext cx="3929062" cy="2020486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2506663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tabLst>
                <a:tab pos="2506663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tabLst>
                <a:tab pos="2506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tabLst>
                <a:tab pos="25066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tabLst>
                <a:tab pos="25066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tabLst>
                <a:tab pos="25066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tabLst>
                <a:tab pos="25066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tabLst>
                <a:tab pos="25066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tabLst>
                <a:tab pos="25066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CA" altLang="en-US" sz="2000" dirty="0" smtClean="0"/>
              <a:t>A_NUMBER</a:t>
            </a:r>
            <a:endParaRPr lang="en-CA" altLang="en-US" sz="2000" dirty="0"/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CA" altLang="en-US" sz="2000" dirty="0"/>
              <a:t>name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CA" altLang="en-US" sz="2000" dirty="0" err="1" smtClean="0"/>
              <a:t>asgnGrades</a:t>
            </a:r>
            <a:endParaRPr lang="en-CA" altLang="en-US" sz="2000" dirty="0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6438392" y="4799761"/>
            <a:ext cx="2375014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/>
              <a:t>A00123456</a:t>
            </a: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6439658" y="5303897"/>
            <a:ext cx="2375014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/>
              <a:t>“Dent, Stu”</a:t>
            </a: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6438392" y="580526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0</a:t>
            </a:r>
            <a:endParaRPr lang="en-CA" altLang="en-US" sz="2000" dirty="0"/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7014456" y="580526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0</a:t>
            </a:r>
            <a:endParaRPr lang="en-CA" altLang="en-US" sz="2000" dirty="0"/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7590520" y="580526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0</a:t>
            </a:r>
            <a:endParaRPr lang="en-CA" altLang="en-US" sz="2000" dirty="0"/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8166584" y="580526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0</a:t>
            </a:r>
            <a:endParaRPr lang="en-CA" altLang="en-US" sz="2000" dirty="0"/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6438392" y="616530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0</a:t>
            </a:r>
            <a:endParaRPr lang="en-CA" altLang="en-US" sz="2000" dirty="0"/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7014456" y="616530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0</a:t>
            </a:r>
            <a:endParaRPr lang="en-CA" altLang="en-US" sz="2000" dirty="0"/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7590520" y="616530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0</a:t>
            </a:r>
            <a:endParaRPr lang="en-CA" altLang="en-US" sz="2000" dirty="0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8166584" y="616530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0</a:t>
            </a:r>
            <a:endParaRPr lang="en-CA" altLang="en-US" sz="20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5253037" y="6092949"/>
            <a:ext cx="936104" cy="28803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(variable)</a:t>
            </a:r>
          </a:p>
        </p:txBody>
      </p:sp>
      <p:cxnSp>
        <p:nvCxnSpPr>
          <p:cNvPr id="47" name="Shape 46"/>
          <p:cNvCxnSpPr>
            <a:stCxn id="46" idx="2"/>
            <a:endCxn id="42" idx="1"/>
          </p:cNvCxnSpPr>
          <p:nvPr/>
        </p:nvCxnSpPr>
        <p:spPr bwMode="auto">
          <a:xfrm rot="5400000" flipH="1" flipV="1">
            <a:off x="6061213" y="6003802"/>
            <a:ext cx="37054" cy="717303"/>
          </a:xfrm>
          <a:prstGeom prst="curvedConnector4">
            <a:avLst>
              <a:gd name="adj1" fmla="val -616937"/>
              <a:gd name="adj2" fmla="val 8262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48" name="Group 47"/>
          <p:cNvGrpSpPr/>
          <p:nvPr/>
        </p:nvGrpSpPr>
        <p:grpSpPr>
          <a:xfrm>
            <a:off x="1724645" y="4508773"/>
            <a:ext cx="1656184" cy="792088"/>
            <a:chOff x="5508104" y="2492896"/>
            <a:chExt cx="1872208" cy="792088"/>
          </a:xfrm>
        </p:grpSpPr>
        <p:sp>
          <p:nvSpPr>
            <p:cNvPr id="49" name="Rectangle 48"/>
            <p:cNvSpPr/>
            <p:nvPr/>
          </p:nvSpPr>
          <p:spPr bwMode="auto">
            <a:xfrm>
              <a:off x="5868144" y="2924944"/>
              <a:ext cx="1512168" cy="3600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CA" sz="2000" dirty="0" smtClean="0">
                  <a:latin typeface="Times New Roman" charset="0"/>
                </a:rPr>
                <a:t>(variable)</a:t>
              </a:r>
              <a:endPara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08104" y="2492896"/>
              <a:ext cx="18305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 smtClean="0"/>
                <a:t>stealGrades</a:t>
              </a:r>
              <a:endParaRPr lang="en-CA" dirty="0"/>
            </a:p>
          </p:txBody>
        </p:sp>
      </p:grpSp>
      <p:cxnSp>
        <p:nvCxnSpPr>
          <p:cNvPr id="51" name="Shape 50"/>
          <p:cNvCxnSpPr>
            <a:stCxn id="49" idx="3"/>
            <a:endCxn id="55" idx="0"/>
          </p:cNvCxnSpPr>
          <p:nvPr/>
        </p:nvCxnSpPr>
        <p:spPr bwMode="auto">
          <a:xfrm>
            <a:off x="3380829" y="5120841"/>
            <a:ext cx="346466" cy="684423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2267744" y="580526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/>
              <a:t>81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2267744" y="5808059"/>
            <a:ext cx="648072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-99</a:t>
            </a:r>
            <a:endParaRPr lang="en-CA" altLang="en-US" sz="2000" dirty="0"/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2843808" y="580526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75</a:t>
            </a:r>
            <a:endParaRPr lang="en-CA" altLang="en-US" sz="2000" dirty="0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3419872" y="580526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100</a:t>
            </a:r>
            <a:endParaRPr lang="en-CA" altLang="en-US" sz="2000" dirty="0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3995936" y="580526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98</a:t>
            </a:r>
            <a:endParaRPr lang="en-CA" altLang="en-US" sz="2000" dirty="0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2267744" y="616530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86</a:t>
            </a:r>
            <a:endParaRPr lang="en-CA" altLang="en-US" sz="2000" dirty="0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2843808" y="616530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94</a:t>
            </a:r>
            <a:endParaRPr lang="en-CA" altLang="en-US" sz="2000" dirty="0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3419872" y="616530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96</a:t>
            </a:r>
            <a:endParaRPr lang="en-CA" altLang="en-US" sz="2000" dirty="0"/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3995936" y="616530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100</a:t>
            </a:r>
            <a:endParaRPr lang="en-CA" altLang="en-US" sz="2000" dirty="0"/>
          </a:p>
        </p:txBody>
      </p:sp>
      <p:sp>
        <p:nvSpPr>
          <p:cNvPr id="62" name="Rectangle 8"/>
          <p:cNvSpPr>
            <a:spLocks noChangeArrowheads="1"/>
          </p:cNvSpPr>
          <p:nvPr/>
        </p:nvSpPr>
        <p:spPr bwMode="auto">
          <a:xfrm>
            <a:off x="6444208" y="580526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/>
              <a:t>81</a:t>
            </a:r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7020272" y="580526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75</a:t>
            </a:r>
            <a:endParaRPr lang="en-CA" altLang="en-US" sz="2000" dirty="0"/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7596336" y="580526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100</a:t>
            </a:r>
            <a:endParaRPr lang="en-CA" altLang="en-US" sz="2000" dirty="0"/>
          </a:p>
        </p:txBody>
      </p:sp>
      <p:sp>
        <p:nvSpPr>
          <p:cNvPr id="66" name="Rectangle 8"/>
          <p:cNvSpPr>
            <a:spLocks noChangeArrowheads="1"/>
          </p:cNvSpPr>
          <p:nvPr/>
        </p:nvSpPr>
        <p:spPr bwMode="auto">
          <a:xfrm>
            <a:off x="8172400" y="580526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98</a:t>
            </a:r>
            <a:endParaRPr lang="en-CA" altLang="en-US" sz="2000" dirty="0"/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6444208" y="616530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86</a:t>
            </a:r>
            <a:endParaRPr lang="en-CA" altLang="en-US" sz="2000" dirty="0"/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7020272" y="616530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94</a:t>
            </a:r>
            <a:endParaRPr lang="en-CA" altLang="en-US" sz="2000" dirty="0"/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7596336" y="616530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96</a:t>
            </a:r>
            <a:endParaRPr lang="en-CA" altLang="en-US" sz="2000" dirty="0"/>
          </a:p>
        </p:txBody>
      </p:sp>
      <p:sp>
        <p:nvSpPr>
          <p:cNvPr id="70" name="Rectangle 8"/>
          <p:cNvSpPr>
            <a:spLocks noChangeArrowheads="1"/>
          </p:cNvSpPr>
          <p:nvPr/>
        </p:nvSpPr>
        <p:spPr bwMode="auto">
          <a:xfrm>
            <a:off x="8172400" y="6165304"/>
            <a:ext cx="614845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100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94077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areValidGrades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New grades must all be correct</a:t>
            </a:r>
          </a:p>
          <a:p>
            <a:pPr lvl="1"/>
            <a:r>
              <a:rPr lang="en-CA" dirty="0" smtClean="0"/>
              <a:t>and not too many of them!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private static </a:t>
            </a:r>
            <a:r>
              <a:rPr lang="en-CA" sz="2400" dirty="0" err="1" smtClean="0">
                <a:solidFill>
                  <a:srgbClr val="7FFF7F"/>
                </a:solidFill>
              </a:rPr>
              <a:t>areValidGrades</a:t>
            </a:r>
            <a:r>
              <a:rPr lang="en-CA" sz="2400" dirty="0" smtClean="0">
                <a:solidFill>
                  <a:srgbClr val="7FFF7F"/>
                </a:solidFill>
              </a:rPr>
              <a:t>(</a:t>
            </a:r>
            <a:r>
              <a:rPr lang="en-CA" sz="2400" dirty="0" err="1" smtClean="0">
                <a:solidFill>
                  <a:srgbClr val="7FFF7F"/>
                </a:solidFill>
              </a:rPr>
              <a:t>int</a:t>
            </a:r>
            <a:r>
              <a:rPr lang="en-CA" sz="2400" dirty="0" smtClean="0">
                <a:solidFill>
                  <a:srgbClr val="7FFF7F"/>
                </a:solidFill>
              </a:rPr>
              <a:t>[] grades)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400" dirty="0">
                <a:solidFill>
                  <a:srgbClr val="7FFF7F"/>
                </a:solidFill>
              </a:rPr>
              <a:t> </a:t>
            </a:r>
            <a:r>
              <a:rPr lang="en-CA" sz="2400" dirty="0" smtClean="0">
                <a:solidFill>
                  <a:srgbClr val="7FFF7F"/>
                </a:solidFill>
              </a:rPr>
              <a:t>   if (</a:t>
            </a:r>
            <a:r>
              <a:rPr lang="en-CA" sz="2400" dirty="0" err="1" smtClean="0">
                <a:solidFill>
                  <a:srgbClr val="7FFF7F"/>
                </a:solidFill>
              </a:rPr>
              <a:t>grades.length</a:t>
            </a:r>
            <a:r>
              <a:rPr lang="en-CA" sz="2400" dirty="0" smtClean="0">
                <a:solidFill>
                  <a:srgbClr val="7FFF7F"/>
                </a:solidFill>
              </a:rPr>
              <a:t> &gt; NUM_GRADES)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400" dirty="0">
                <a:solidFill>
                  <a:srgbClr val="7FFF7F"/>
                </a:solidFill>
              </a:rPr>
              <a:t> </a:t>
            </a:r>
            <a:r>
              <a:rPr lang="en-CA" sz="2400" dirty="0" smtClean="0">
                <a:solidFill>
                  <a:srgbClr val="7FFF7F"/>
                </a:solidFill>
              </a:rPr>
              <a:t>       return false;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400" dirty="0">
                <a:solidFill>
                  <a:srgbClr val="7FFF7F"/>
                </a:solidFill>
              </a:rPr>
              <a:t> </a:t>
            </a:r>
            <a:r>
              <a:rPr lang="en-CA" sz="2400" dirty="0" smtClean="0">
                <a:solidFill>
                  <a:srgbClr val="7FFF7F"/>
                </a:solidFill>
              </a:rPr>
              <a:t>  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400" dirty="0">
                <a:solidFill>
                  <a:srgbClr val="7FFF7F"/>
                </a:solidFill>
              </a:rPr>
              <a:t> </a:t>
            </a:r>
            <a:r>
              <a:rPr lang="en-CA" sz="2400" dirty="0" smtClean="0">
                <a:solidFill>
                  <a:srgbClr val="7FFF7F"/>
                </a:solidFill>
              </a:rPr>
              <a:t>   for (</a:t>
            </a:r>
            <a:r>
              <a:rPr lang="en-CA" sz="2400" dirty="0" err="1" smtClean="0">
                <a:solidFill>
                  <a:srgbClr val="7FFF7F"/>
                </a:solidFill>
              </a:rPr>
              <a:t>int</a:t>
            </a:r>
            <a:r>
              <a:rPr lang="en-CA" sz="2400" dirty="0" smtClean="0">
                <a:solidFill>
                  <a:srgbClr val="7FFF7F"/>
                </a:solidFill>
              </a:rPr>
              <a:t> </a:t>
            </a:r>
            <a:r>
              <a:rPr lang="en-CA" sz="2400" dirty="0" err="1" smtClean="0">
                <a:solidFill>
                  <a:srgbClr val="7FFF7F"/>
                </a:solidFill>
              </a:rPr>
              <a:t>i</a:t>
            </a:r>
            <a:r>
              <a:rPr lang="en-CA" sz="2400" dirty="0" smtClean="0">
                <a:solidFill>
                  <a:srgbClr val="7FFF7F"/>
                </a:solidFill>
              </a:rPr>
              <a:t> = 0; </a:t>
            </a:r>
            <a:r>
              <a:rPr lang="en-CA" sz="2400" dirty="0" err="1" smtClean="0">
                <a:solidFill>
                  <a:srgbClr val="7FFF7F"/>
                </a:solidFill>
              </a:rPr>
              <a:t>i</a:t>
            </a:r>
            <a:r>
              <a:rPr lang="en-CA" sz="2400" dirty="0" smtClean="0">
                <a:solidFill>
                  <a:srgbClr val="7FFF7F"/>
                </a:solidFill>
              </a:rPr>
              <a:t> &lt; </a:t>
            </a:r>
            <a:r>
              <a:rPr lang="en-CA" sz="2400" dirty="0" err="1" smtClean="0">
                <a:solidFill>
                  <a:srgbClr val="7FFF7F"/>
                </a:solidFill>
              </a:rPr>
              <a:t>grades.length</a:t>
            </a:r>
            <a:r>
              <a:rPr lang="en-CA" sz="2400" dirty="0" smtClean="0">
                <a:solidFill>
                  <a:srgbClr val="7FFF7F"/>
                </a:solidFill>
              </a:rPr>
              <a:t>; ++</a:t>
            </a:r>
            <a:r>
              <a:rPr lang="en-CA" sz="2400" dirty="0" err="1" smtClean="0">
                <a:solidFill>
                  <a:srgbClr val="7FFF7F"/>
                </a:solidFill>
              </a:rPr>
              <a:t>i</a:t>
            </a:r>
            <a:r>
              <a:rPr lang="en-CA" sz="2400" dirty="0" smtClean="0">
                <a:solidFill>
                  <a:srgbClr val="7FFF7F"/>
                </a:solidFill>
              </a:rPr>
              <a:t>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400" dirty="0">
                <a:solidFill>
                  <a:srgbClr val="7FFF7F"/>
                </a:solidFill>
              </a:rPr>
              <a:t> </a:t>
            </a:r>
            <a:r>
              <a:rPr lang="en-CA" sz="2400" dirty="0" smtClean="0">
                <a:solidFill>
                  <a:srgbClr val="7FFF7F"/>
                </a:solidFill>
              </a:rPr>
              <a:t>       if (!</a:t>
            </a:r>
            <a:r>
              <a:rPr lang="en-CA" sz="2400" dirty="0" err="1" smtClean="0">
                <a:solidFill>
                  <a:srgbClr val="7FFF7F"/>
                </a:solidFill>
              </a:rPr>
              <a:t>isValidGrade</a:t>
            </a:r>
            <a:r>
              <a:rPr lang="en-CA" sz="2400" dirty="0" smtClean="0">
                <a:solidFill>
                  <a:srgbClr val="7FFF7F"/>
                </a:solidFill>
              </a:rPr>
              <a:t>(grades[</a:t>
            </a:r>
            <a:r>
              <a:rPr lang="en-CA" sz="2400" dirty="0" err="1" smtClean="0">
                <a:solidFill>
                  <a:srgbClr val="7FFF7F"/>
                </a:solidFill>
              </a:rPr>
              <a:t>i</a:t>
            </a:r>
            <a:r>
              <a:rPr lang="en-CA" sz="2400" dirty="0" smtClean="0">
                <a:solidFill>
                  <a:srgbClr val="7FFF7F"/>
                </a:solidFill>
              </a:rPr>
              <a:t>])) { return false;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400" dirty="0">
                <a:solidFill>
                  <a:srgbClr val="7FFF7F"/>
                </a:solidFill>
              </a:rPr>
              <a:t> </a:t>
            </a:r>
            <a:r>
              <a:rPr lang="en-CA" sz="2400" dirty="0" smtClean="0">
                <a:solidFill>
                  <a:srgbClr val="7FFF7F"/>
                </a:solidFill>
              </a:rPr>
              <a:t>  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400" dirty="0">
                <a:solidFill>
                  <a:srgbClr val="7FFF7F"/>
                </a:solidFill>
              </a:rPr>
              <a:t> </a:t>
            </a:r>
            <a:r>
              <a:rPr lang="en-CA" sz="2400" dirty="0" smtClean="0">
                <a:solidFill>
                  <a:srgbClr val="7FFF7F"/>
                </a:solidFill>
              </a:rPr>
              <a:t>   return true;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400" dirty="0">
                <a:solidFill>
                  <a:srgbClr val="7FFF7F"/>
                </a:solidFill>
              </a:rPr>
              <a:t>}</a:t>
            </a:r>
            <a:endParaRPr lang="en-CA" dirty="0">
              <a:solidFill>
                <a:srgbClr val="7FFF7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4008" y="3717032"/>
            <a:ext cx="2400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>
                <a:solidFill>
                  <a:schemeClr val="accent5"/>
                </a:solidFill>
              </a:rPr>
              <a:t>Too many grades!</a:t>
            </a:r>
            <a:endParaRPr lang="en-CA" i="1" dirty="0">
              <a:solidFill>
                <a:schemeClr val="accent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5614" y="5144418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>
                <a:solidFill>
                  <a:schemeClr val="accent5"/>
                </a:solidFill>
              </a:rPr>
              <a:t>One grade (at least) not valid!</a:t>
            </a:r>
            <a:endParaRPr lang="en-CA" i="1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9310" y="5834881"/>
            <a:ext cx="4162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>
                <a:solidFill>
                  <a:schemeClr val="accent5"/>
                </a:solidFill>
              </a:rPr>
              <a:t>Not too many, and all were valid</a:t>
            </a:r>
            <a:endParaRPr lang="en-CA" i="1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01748" y="6384032"/>
            <a:ext cx="4737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i="1" dirty="0" smtClean="0">
                <a:solidFill>
                  <a:schemeClr val="accent5"/>
                </a:solidFill>
              </a:rPr>
              <a:t>And the method is static because…?</a:t>
            </a:r>
            <a:endParaRPr lang="en-CA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42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Making Copies of Arrays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Copying arrays needs to be done a lot</a:t>
            </a:r>
          </a:p>
          <a:p>
            <a:pPr lvl="1"/>
            <a:r>
              <a:rPr lang="en-CA" dirty="0" smtClean="0"/>
              <a:t>so Java provides a tool to do it</a:t>
            </a:r>
          </a:p>
          <a:p>
            <a:pPr marL="914400" lvl="2" indent="0">
              <a:buNone/>
            </a:pPr>
            <a:r>
              <a:rPr lang="en-CA" dirty="0" err="1" smtClean="0"/>
              <a:t>Arrays.copyOf</a:t>
            </a:r>
            <a:r>
              <a:rPr lang="en-CA" dirty="0" smtClean="0"/>
              <a:t>(</a:t>
            </a:r>
            <a:r>
              <a:rPr lang="en-CA" dirty="0" err="1" smtClean="0"/>
              <a:t>arrayToCopy</a:t>
            </a:r>
            <a:r>
              <a:rPr lang="en-CA" dirty="0" smtClean="0"/>
              <a:t>, </a:t>
            </a:r>
            <a:r>
              <a:rPr lang="en-CA" dirty="0" err="1" smtClean="0"/>
              <a:t>sizeOfCopy</a:t>
            </a:r>
            <a:r>
              <a:rPr lang="en-CA" dirty="0" smtClean="0"/>
              <a:t>)</a:t>
            </a:r>
          </a:p>
          <a:p>
            <a:pPr lvl="1">
              <a:buNone/>
            </a:pPr>
            <a:r>
              <a:rPr lang="en-CA" sz="2000" dirty="0" smtClean="0">
                <a:solidFill>
                  <a:srgbClr val="7FFF7F"/>
                </a:solidFill>
              </a:rPr>
              <a:t>public </a:t>
            </a:r>
            <a:r>
              <a:rPr lang="en-CA" sz="2000" dirty="0" err="1" smtClean="0">
                <a:solidFill>
                  <a:srgbClr val="7FFF7F"/>
                </a:solidFill>
              </a:rPr>
              <a:t>int</a:t>
            </a:r>
            <a:r>
              <a:rPr lang="en-CA" sz="2000" dirty="0" smtClean="0">
                <a:solidFill>
                  <a:srgbClr val="7FFF7F"/>
                </a:solidFill>
              </a:rPr>
              <a:t>[] </a:t>
            </a:r>
            <a:r>
              <a:rPr lang="en-CA" sz="2000" dirty="0" err="1" smtClean="0">
                <a:solidFill>
                  <a:srgbClr val="7FFF7F"/>
                </a:solidFill>
              </a:rPr>
              <a:t>getAsgnGrades</a:t>
            </a:r>
            <a:r>
              <a:rPr lang="en-CA" sz="2000" dirty="0" smtClean="0">
                <a:solidFill>
                  <a:srgbClr val="7FFF7F"/>
                </a:solidFill>
              </a:rPr>
              <a:t>() {</a:t>
            </a:r>
          </a:p>
          <a:p>
            <a:pPr lvl="1">
              <a:buNone/>
            </a:pPr>
            <a:r>
              <a:rPr lang="en-CA" sz="2000" dirty="0">
                <a:solidFill>
                  <a:srgbClr val="7FFF7F"/>
                </a:solidFill>
              </a:rPr>
              <a:t> </a:t>
            </a:r>
            <a:r>
              <a:rPr lang="en-CA" sz="2000" dirty="0" smtClean="0">
                <a:solidFill>
                  <a:srgbClr val="7FFF7F"/>
                </a:solidFill>
              </a:rPr>
              <a:t>   return </a:t>
            </a:r>
            <a:r>
              <a:rPr lang="en-CA" sz="2000" b="1" dirty="0" err="1" smtClean="0">
                <a:solidFill>
                  <a:srgbClr val="7FFF7F"/>
                </a:solidFill>
              </a:rPr>
              <a:t>Arrays.copyOf</a:t>
            </a:r>
            <a:r>
              <a:rPr lang="en-CA" sz="2000" dirty="0" smtClean="0">
                <a:solidFill>
                  <a:srgbClr val="7FFF7F"/>
                </a:solidFill>
              </a:rPr>
              <a:t>(</a:t>
            </a:r>
            <a:r>
              <a:rPr lang="en-CA" sz="2000" dirty="0" err="1" smtClean="0">
                <a:solidFill>
                  <a:srgbClr val="7FFF7F"/>
                </a:solidFill>
              </a:rPr>
              <a:t>asgnGrades</a:t>
            </a:r>
            <a:r>
              <a:rPr lang="en-CA" sz="2000" dirty="0" smtClean="0">
                <a:solidFill>
                  <a:srgbClr val="7FFF7F"/>
                </a:solidFill>
              </a:rPr>
              <a:t>, </a:t>
            </a:r>
            <a:r>
              <a:rPr lang="en-CA" sz="2000" dirty="0" err="1" smtClean="0">
                <a:solidFill>
                  <a:srgbClr val="7FFF7F"/>
                </a:solidFill>
              </a:rPr>
              <a:t>gradedAsgns</a:t>
            </a:r>
            <a:r>
              <a:rPr lang="en-CA" sz="2000" dirty="0" smtClean="0">
                <a:solidFill>
                  <a:srgbClr val="7FFF7F"/>
                </a:solidFill>
              </a:rPr>
              <a:t>);</a:t>
            </a:r>
          </a:p>
          <a:p>
            <a:pPr lvl="1">
              <a:buNone/>
            </a:pPr>
            <a:r>
              <a:rPr lang="en-CA" sz="2000" dirty="0">
                <a:solidFill>
                  <a:srgbClr val="7FFF7F"/>
                </a:solidFill>
              </a:rPr>
              <a:t>}</a:t>
            </a:r>
            <a:endParaRPr lang="en-CA" sz="2000" dirty="0" smtClean="0">
              <a:solidFill>
                <a:srgbClr val="7FFF7F"/>
              </a:solidFill>
            </a:endParaRPr>
          </a:p>
          <a:p>
            <a:pPr lvl="1">
              <a:buNone/>
            </a:pPr>
            <a:r>
              <a:rPr lang="en-CA" sz="2000" dirty="0" smtClean="0">
                <a:solidFill>
                  <a:srgbClr val="7FFF7F"/>
                </a:solidFill>
              </a:rPr>
              <a:t>public </a:t>
            </a:r>
            <a:r>
              <a:rPr lang="en-CA" sz="2000" dirty="0">
                <a:solidFill>
                  <a:srgbClr val="7FFF7F"/>
                </a:solidFill>
              </a:rPr>
              <a:t>void </a:t>
            </a:r>
            <a:r>
              <a:rPr lang="en-CA" sz="2000" dirty="0" err="1">
                <a:solidFill>
                  <a:srgbClr val="7FFF7F"/>
                </a:solidFill>
              </a:rPr>
              <a:t>setAsgnGrades</a:t>
            </a:r>
            <a:r>
              <a:rPr lang="en-CA" sz="2000" dirty="0">
                <a:solidFill>
                  <a:srgbClr val="7FFF7F"/>
                </a:solidFill>
              </a:rPr>
              <a:t>(</a:t>
            </a:r>
            <a:r>
              <a:rPr lang="en-CA" sz="2000" dirty="0" err="1">
                <a:solidFill>
                  <a:srgbClr val="7FFF7F"/>
                </a:solidFill>
              </a:rPr>
              <a:t>int</a:t>
            </a:r>
            <a:r>
              <a:rPr lang="en-CA" sz="2000" dirty="0">
                <a:solidFill>
                  <a:srgbClr val="7FFF7F"/>
                </a:solidFill>
              </a:rPr>
              <a:t>[] </a:t>
            </a:r>
            <a:r>
              <a:rPr lang="en-CA" sz="2000" dirty="0" err="1">
                <a:solidFill>
                  <a:srgbClr val="7FFF7F"/>
                </a:solidFill>
              </a:rPr>
              <a:t>newGrades</a:t>
            </a:r>
            <a:r>
              <a:rPr lang="en-CA" sz="2000" dirty="0">
                <a:solidFill>
                  <a:srgbClr val="7FFF7F"/>
                </a:solidFill>
              </a:rPr>
              <a:t>) {</a:t>
            </a:r>
          </a:p>
          <a:p>
            <a:pPr lvl="1">
              <a:buNone/>
            </a:pPr>
            <a:r>
              <a:rPr lang="en-CA" sz="2000" dirty="0">
                <a:solidFill>
                  <a:srgbClr val="7FFF7F"/>
                </a:solidFill>
              </a:rPr>
              <a:t>    if (</a:t>
            </a:r>
            <a:r>
              <a:rPr lang="en-CA" sz="2000" dirty="0" err="1">
                <a:solidFill>
                  <a:srgbClr val="7FFF7F"/>
                </a:solidFill>
              </a:rPr>
              <a:t>areValidGrades</a:t>
            </a:r>
            <a:r>
              <a:rPr lang="en-CA" sz="2000" dirty="0">
                <a:solidFill>
                  <a:srgbClr val="7FFF7F"/>
                </a:solidFill>
              </a:rPr>
              <a:t>(</a:t>
            </a:r>
            <a:r>
              <a:rPr lang="en-CA" sz="2000" dirty="0" err="1">
                <a:solidFill>
                  <a:srgbClr val="7FFF7F"/>
                </a:solidFill>
              </a:rPr>
              <a:t>newGrades</a:t>
            </a:r>
            <a:r>
              <a:rPr lang="en-CA" sz="2000" dirty="0">
                <a:solidFill>
                  <a:srgbClr val="7FFF7F"/>
                </a:solidFill>
              </a:rPr>
              <a:t>)) {</a:t>
            </a:r>
          </a:p>
          <a:p>
            <a:pPr lvl="1">
              <a:buNone/>
            </a:pPr>
            <a:r>
              <a:rPr lang="en-CA" sz="2000" dirty="0">
                <a:solidFill>
                  <a:srgbClr val="7FFF7F"/>
                </a:solidFill>
              </a:rPr>
              <a:t>        </a:t>
            </a:r>
            <a:r>
              <a:rPr lang="en-CA" sz="2000" dirty="0" err="1" smtClean="0">
                <a:solidFill>
                  <a:srgbClr val="7FFF7F"/>
                </a:solidFill>
              </a:rPr>
              <a:t>asgnGrades</a:t>
            </a:r>
            <a:r>
              <a:rPr lang="en-CA" sz="2000" dirty="0" smtClean="0">
                <a:solidFill>
                  <a:srgbClr val="7FFF7F"/>
                </a:solidFill>
              </a:rPr>
              <a:t> = </a:t>
            </a:r>
            <a:r>
              <a:rPr lang="en-CA" sz="2000" b="1" dirty="0" err="1" smtClean="0">
                <a:solidFill>
                  <a:srgbClr val="7FFF7F"/>
                </a:solidFill>
              </a:rPr>
              <a:t>Arrays.copyOf</a:t>
            </a:r>
            <a:r>
              <a:rPr lang="en-CA" sz="2000" dirty="0" smtClean="0">
                <a:solidFill>
                  <a:srgbClr val="7FFF7F"/>
                </a:solidFill>
              </a:rPr>
              <a:t>(</a:t>
            </a:r>
            <a:r>
              <a:rPr lang="en-CA" sz="2000" dirty="0" err="1" smtClean="0">
                <a:solidFill>
                  <a:srgbClr val="7FFF7F"/>
                </a:solidFill>
              </a:rPr>
              <a:t>newGrades</a:t>
            </a:r>
            <a:r>
              <a:rPr lang="en-CA" sz="2000" dirty="0" smtClean="0">
                <a:solidFill>
                  <a:srgbClr val="7FFF7F"/>
                </a:solidFill>
              </a:rPr>
              <a:t>, </a:t>
            </a:r>
            <a:r>
              <a:rPr lang="en-CA" sz="2000" dirty="0" err="1" smtClean="0">
                <a:solidFill>
                  <a:srgbClr val="7FFF7F"/>
                </a:solidFill>
              </a:rPr>
              <a:t>newGrades.length</a:t>
            </a:r>
            <a:r>
              <a:rPr lang="en-CA" sz="2000" dirty="0" smtClean="0">
                <a:solidFill>
                  <a:srgbClr val="7FFF7F"/>
                </a:solidFill>
              </a:rPr>
              <a:t>);</a:t>
            </a:r>
            <a:endParaRPr lang="en-CA" sz="2000" dirty="0">
              <a:solidFill>
                <a:srgbClr val="7FFF7F"/>
              </a:solidFill>
            </a:endParaRPr>
          </a:p>
          <a:p>
            <a:pPr lvl="1">
              <a:buNone/>
            </a:pPr>
            <a:r>
              <a:rPr lang="en-CA" sz="2000" dirty="0">
                <a:solidFill>
                  <a:srgbClr val="7FFF7F"/>
                </a:solidFill>
              </a:rPr>
              <a:t>    }</a:t>
            </a:r>
          </a:p>
          <a:p>
            <a:pPr lvl="1">
              <a:buNone/>
            </a:pPr>
            <a:r>
              <a:rPr lang="en-CA" sz="2000" dirty="0" smtClean="0">
                <a:solidFill>
                  <a:srgbClr val="7FFF7F"/>
                </a:solidFill>
              </a:rPr>
              <a:t>}</a:t>
            </a:r>
            <a:endParaRPr lang="en-CA" sz="2000" dirty="0">
              <a:solidFill>
                <a:srgbClr val="7FF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114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Using Arrays with Classes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Each student has several grades</a:t>
            </a:r>
          </a:p>
          <a:p>
            <a:pPr lvl="1">
              <a:defRPr/>
            </a:pPr>
            <a:r>
              <a:rPr lang="en-US" dirty="0" smtClean="0"/>
              <a:t>array as an instance variable of Student</a:t>
            </a:r>
          </a:p>
          <a:p>
            <a:pPr lvl="1">
              <a:defRPr/>
            </a:pPr>
            <a:r>
              <a:rPr lang="en-US" dirty="0" smtClean="0"/>
              <a:t>only </a:t>
            </a:r>
            <a:r>
              <a:rPr lang="en-US" dirty="0" smtClean="0"/>
              <a:t>some assignments graded so far</a:t>
            </a:r>
          </a:p>
          <a:p>
            <a:pPr>
              <a:defRPr/>
            </a:pPr>
            <a:r>
              <a:rPr lang="en-US" dirty="0" smtClean="0"/>
              <a:t>Several students in a course</a:t>
            </a:r>
          </a:p>
          <a:p>
            <a:pPr lvl="1">
              <a:defRPr/>
            </a:pPr>
            <a:r>
              <a:rPr lang="en-US" dirty="0" smtClean="0"/>
              <a:t>array of Student objects</a:t>
            </a:r>
          </a:p>
          <a:p>
            <a:pPr>
              <a:defRPr/>
            </a:pPr>
            <a:r>
              <a:rPr lang="en-US" dirty="0" smtClean="0"/>
              <a:t>Make a grade sheet program</a:t>
            </a:r>
          </a:p>
          <a:p>
            <a:pPr lvl="1">
              <a:defRPr/>
            </a:pPr>
            <a:r>
              <a:rPr lang="en-US" dirty="0" smtClean="0"/>
              <a:t>list of Students, each with grades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774284" y="2060848"/>
            <a:ext cx="16970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00B0F0"/>
                </a:solidFill>
              </a:rPr>
              <a:t>Student.java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534571" y="3615109"/>
            <a:ext cx="1936750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i="1">
                <a:solidFill>
                  <a:srgbClr val="00B0F0"/>
                </a:solidFill>
              </a:rPr>
              <a:t>ClassList.java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6228184" y="4623221"/>
            <a:ext cx="2243137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i="1">
                <a:solidFill>
                  <a:srgbClr val="00B0F0"/>
                </a:solidFill>
              </a:rPr>
              <a:t>GradeSheet.java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Arrays.copyOf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New array can be smaller or larger</a:t>
            </a:r>
          </a:p>
          <a:p>
            <a:pPr lvl="1"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[] original = new </a:t>
            </a: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[]{1, 2, 3, 4};</a:t>
            </a:r>
          </a:p>
          <a:p>
            <a:pPr lvl="1"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[] smaller = </a:t>
            </a:r>
            <a:r>
              <a:rPr lang="en-CA" sz="2400" dirty="0" err="1" smtClean="0">
                <a:solidFill>
                  <a:srgbClr val="FFFF00"/>
                </a:solidFill>
              </a:rPr>
              <a:t>Arrays.copyOf</a:t>
            </a:r>
            <a:r>
              <a:rPr lang="en-CA" sz="2400" dirty="0" smtClean="0">
                <a:solidFill>
                  <a:srgbClr val="FFFF00"/>
                </a:solidFill>
              </a:rPr>
              <a:t>(original, 2);</a:t>
            </a:r>
          </a:p>
          <a:p>
            <a:pPr lvl="1"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[] larger = </a:t>
            </a:r>
            <a:r>
              <a:rPr lang="en-CA" sz="2400" dirty="0" err="1" smtClean="0">
                <a:solidFill>
                  <a:srgbClr val="FFFF00"/>
                </a:solidFill>
              </a:rPr>
              <a:t>Arrays.copyOf</a:t>
            </a:r>
            <a:r>
              <a:rPr lang="en-CA" sz="2400" dirty="0" smtClean="0">
                <a:solidFill>
                  <a:srgbClr val="FFFF00"/>
                </a:solidFill>
              </a:rPr>
              <a:t>(original, 8);</a:t>
            </a:r>
            <a:endParaRPr lang="en-CA" dirty="0">
              <a:solidFill>
                <a:srgbClr val="FFFF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848434" y="3933056"/>
            <a:ext cx="2886136" cy="2013776"/>
            <a:chOff x="5862328" y="3933056"/>
            <a:chExt cx="2886136" cy="2013776"/>
          </a:xfrm>
        </p:grpSpPr>
        <p:grpSp>
          <p:nvGrpSpPr>
            <p:cNvPr id="4" name="Group 3"/>
            <p:cNvGrpSpPr/>
            <p:nvPr/>
          </p:nvGrpSpPr>
          <p:grpSpPr>
            <a:xfrm>
              <a:off x="5862328" y="3933056"/>
              <a:ext cx="1656184" cy="792088"/>
              <a:chOff x="5508104" y="2492896"/>
              <a:chExt cx="1872208" cy="792088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5868144" y="2924944"/>
                <a:ext cx="1512168" cy="36004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CA" sz="2000" dirty="0" smtClean="0">
                    <a:latin typeface="Times New Roman" charset="0"/>
                  </a:rPr>
                  <a:t>(variable)</a:t>
                </a:r>
                <a:endPara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508104" y="2492896"/>
                <a:ext cx="10124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 smtClean="0"/>
                  <a:t>larger</a:t>
                </a:r>
                <a:endParaRPr lang="en-CA" dirty="0"/>
              </a:p>
            </p:txBody>
          </p:sp>
        </p:grpSp>
        <p:cxnSp>
          <p:nvCxnSpPr>
            <p:cNvPr id="7" name="Shape 6"/>
            <p:cNvCxnSpPr>
              <a:stCxn id="5" idx="3"/>
              <a:endCxn id="11" idx="0"/>
            </p:cNvCxnSpPr>
            <p:nvPr/>
          </p:nvCxnSpPr>
          <p:spPr bwMode="auto">
            <a:xfrm>
              <a:off x="7518512" y="4545124"/>
              <a:ext cx="346466" cy="684423"/>
            </a:xfrm>
            <a:prstGeom prst="curved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6405427" y="5229547"/>
              <a:ext cx="614845" cy="35724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000" dirty="0" smtClean="0"/>
                <a:t>1</a:t>
              </a:r>
              <a:endParaRPr lang="en-CA" altLang="en-US" sz="2000" dirty="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981491" y="5229547"/>
              <a:ext cx="614845" cy="35724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000" dirty="0" smtClean="0"/>
                <a:t>2</a:t>
              </a:r>
              <a:endParaRPr lang="en-CA" altLang="en-US" sz="2000" dirty="0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7557555" y="5229547"/>
              <a:ext cx="614845" cy="35724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000" dirty="0" smtClean="0"/>
                <a:t>3</a:t>
              </a:r>
              <a:endParaRPr lang="en-CA" altLang="en-US" sz="2000" dirty="0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8133619" y="5229547"/>
              <a:ext cx="614845" cy="35724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000" dirty="0" smtClean="0"/>
                <a:t>4</a:t>
              </a:r>
              <a:endParaRPr lang="en-CA" altLang="en-US" sz="2000" dirty="0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6405427" y="5589587"/>
              <a:ext cx="614845" cy="35724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000" dirty="0" smtClean="0"/>
                <a:t>0</a:t>
              </a:r>
              <a:endParaRPr lang="en-CA" altLang="en-US" sz="2000" dirty="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981491" y="5589587"/>
              <a:ext cx="614845" cy="35724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000" dirty="0" smtClean="0"/>
                <a:t>0</a:t>
              </a:r>
              <a:endParaRPr lang="en-CA" altLang="en-US" sz="2000" dirty="0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7557555" y="5589587"/>
              <a:ext cx="614845" cy="35724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000" dirty="0" smtClean="0"/>
                <a:t>0</a:t>
              </a:r>
              <a:endParaRPr lang="en-CA" altLang="en-US" sz="2000" dirty="0"/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8133619" y="5589587"/>
              <a:ext cx="614845" cy="35724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000" dirty="0" smtClean="0"/>
                <a:t>0</a:t>
              </a:r>
              <a:endParaRPr lang="en-CA" altLang="en-US" sz="20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704996" y="3932709"/>
            <a:ext cx="1734008" cy="1653736"/>
            <a:chOff x="3486064" y="3932709"/>
            <a:chExt cx="1734008" cy="1653736"/>
          </a:xfrm>
        </p:grpSpPr>
        <p:grpSp>
          <p:nvGrpSpPr>
            <p:cNvPr id="17" name="Group 16"/>
            <p:cNvGrpSpPr/>
            <p:nvPr/>
          </p:nvGrpSpPr>
          <p:grpSpPr>
            <a:xfrm>
              <a:off x="3486064" y="3932709"/>
              <a:ext cx="1656184" cy="792088"/>
              <a:chOff x="5508104" y="2492896"/>
              <a:chExt cx="1872208" cy="792088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5868144" y="2924944"/>
                <a:ext cx="1512168" cy="36004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CA" sz="2000" dirty="0" smtClean="0">
                    <a:latin typeface="Times New Roman" charset="0"/>
                  </a:rPr>
                  <a:t>(variable)</a:t>
                </a:r>
                <a:endPara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508104" y="2492896"/>
                <a:ext cx="1230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 smtClean="0"/>
                  <a:t>smaller</a:t>
                </a:r>
                <a:endParaRPr lang="en-CA" dirty="0"/>
              </a:p>
            </p:txBody>
          </p:sp>
        </p:grpSp>
        <p:cxnSp>
          <p:nvCxnSpPr>
            <p:cNvPr id="20" name="Shape 19"/>
            <p:cNvCxnSpPr>
              <a:stCxn id="18" idx="3"/>
              <a:endCxn id="22" idx="0"/>
            </p:cNvCxnSpPr>
            <p:nvPr/>
          </p:nvCxnSpPr>
          <p:spPr bwMode="auto">
            <a:xfrm flipH="1">
              <a:off x="4912650" y="4544777"/>
              <a:ext cx="229598" cy="684423"/>
            </a:xfrm>
            <a:prstGeom prst="curvedConnector4">
              <a:avLst>
                <a:gd name="adj1" fmla="val -99565"/>
                <a:gd name="adj2" fmla="val 63151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4029163" y="5229200"/>
              <a:ext cx="614845" cy="35724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000" dirty="0" smtClean="0"/>
                <a:t>1</a:t>
              </a:r>
              <a:endParaRPr lang="en-CA" altLang="en-US" sz="2000" dirty="0"/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4605227" y="5229200"/>
              <a:ext cx="614845" cy="35724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000" dirty="0" smtClean="0"/>
                <a:t>2</a:t>
              </a:r>
              <a:endParaRPr lang="en-CA" altLang="en-US" sz="2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09430" y="3933056"/>
            <a:ext cx="2886136" cy="1653736"/>
            <a:chOff x="539552" y="3933056"/>
            <a:chExt cx="2886136" cy="1653736"/>
          </a:xfrm>
        </p:grpSpPr>
        <p:grpSp>
          <p:nvGrpSpPr>
            <p:cNvPr id="30" name="Group 29"/>
            <p:cNvGrpSpPr/>
            <p:nvPr/>
          </p:nvGrpSpPr>
          <p:grpSpPr>
            <a:xfrm>
              <a:off x="539552" y="3933056"/>
              <a:ext cx="1656184" cy="792088"/>
              <a:chOff x="5508104" y="2492896"/>
              <a:chExt cx="1872208" cy="792088"/>
            </a:xfrm>
          </p:grpSpPr>
          <p:sp>
            <p:nvSpPr>
              <p:cNvPr id="31" name="Rectangle 30"/>
              <p:cNvSpPr/>
              <p:nvPr/>
            </p:nvSpPr>
            <p:spPr bwMode="auto">
              <a:xfrm>
                <a:off x="5868144" y="2924944"/>
                <a:ext cx="1512168" cy="36004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CA" sz="2000" dirty="0" smtClean="0">
                    <a:latin typeface="Times New Roman" charset="0"/>
                  </a:rPr>
                  <a:t>(variable)</a:t>
                </a:r>
                <a:endPara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508104" y="2492896"/>
                <a:ext cx="12887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 smtClean="0"/>
                  <a:t>original</a:t>
                </a:r>
                <a:endParaRPr lang="en-CA" dirty="0"/>
              </a:p>
            </p:txBody>
          </p:sp>
        </p:grpSp>
        <p:cxnSp>
          <p:nvCxnSpPr>
            <p:cNvPr id="33" name="Shape 32"/>
            <p:cNvCxnSpPr>
              <a:stCxn id="31" idx="3"/>
              <a:endCxn id="36" idx="0"/>
            </p:cNvCxnSpPr>
            <p:nvPr/>
          </p:nvCxnSpPr>
          <p:spPr bwMode="auto">
            <a:xfrm>
              <a:off x="2195736" y="4545124"/>
              <a:ext cx="346466" cy="684423"/>
            </a:xfrm>
            <a:prstGeom prst="curved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1082651" y="5229547"/>
              <a:ext cx="614845" cy="35724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000" dirty="0" smtClean="0"/>
                <a:t>1</a:t>
              </a:r>
              <a:endParaRPr lang="en-CA" altLang="en-US" sz="2000" dirty="0"/>
            </a:p>
          </p:txBody>
        </p:sp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1658715" y="5229547"/>
              <a:ext cx="614845" cy="35724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000" dirty="0" smtClean="0"/>
                <a:t>2</a:t>
              </a:r>
              <a:endParaRPr lang="en-CA" altLang="en-US" sz="2000" dirty="0"/>
            </a:p>
          </p:txBody>
        </p:sp>
        <p:sp>
          <p:nvSpPr>
            <p:cNvPr id="36" name="Rectangle 8"/>
            <p:cNvSpPr>
              <a:spLocks noChangeArrowheads="1"/>
            </p:cNvSpPr>
            <p:nvPr/>
          </p:nvSpPr>
          <p:spPr bwMode="auto">
            <a:xfrm>
              <a:off x="2234779" y="5229547"/>
              <a:ext cx="614845" cy="35724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000" dirty="0" smtClean="0"/>
                <a:t>3</a:t>
              </a:r>
              <a:endParaRPr lang="en-CA" altLang="en-US" sz="2000" dirty="0"/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2810843" y="5229547"/>
              <a:ext cx="614845" cy="35724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000" dirty="0" smtClean="0"/>
                <a:t>4</a:t>
              </a:r>
              <a:endParaRPr lang="en-CA" altLang="en-US" sz="20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823985" y="5733256"/>
            <a:ext cx="1968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i="1" dirty="0" smtClean="0"/>
              <a:t>extra elements</a:t>
            </a:r>
          </a:p>
          <a:p>
            <a:pPr algn="ctr"/>
            <a:r>
              <a:rPr lang="en-CA" i="1" dirty="0" smtClean="0"/>
              <a:t>lopped off</a:t>
            </a:r>
            <a:endParaRPr lang="en-CA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6001980" y="6135687"/>
            <a:ext cx="3161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i="1" dirty="0" smtClean="0"/>
              <a:t>new elements are zeroes</a:t>
            </a:r>
            <a:endParaRPr lang="en-CA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Arrays of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Generally have many students at once</a:t>
            </a:r>
          </a:p>
          <a:p>
            <a:pPr lvl="1"/>
            <a:r>
              <a:rPr lang="en-CA" dirty="0" smtClean="0"/>
              <a:t>lots of objects of same type</a:t>
            </a:r>
          </a:p>
          <a:p>
            <a:pPr lvl="1"/>
            <a:r>
              <a:rPr lang="en-CA" dirty="0" smtClean="0"/>
              <a:t>treated the same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 an array!</a:t>
            </a:r>
          </a:p>
          <a:p>
            <a:r>
              <a:rPr lang="en-CA" dirty="0" smtClean="0">
                <a:sym typeface="Wingdings" pitchFamily="2" charset="2"/>
              </a:rPr>
              <a:t>Arrays of objects a little bit more complicated than arrays of primitives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but not much!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Creating an Array of Students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Create the Student array variable and object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Student[] student = new Student[MAX];</a:t>
            </a:r>
          </a:p>
          <a:p>
            <a:pPr lvl="1"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Student[] student </a:t>
            </a:r>
            <a:r>
              <a:rPr lang="en-CA" dirty="0" smtClean="0"/>
              <a:t>creates the array variable</a:t>
            </a:r>
          </a:p>
          <a:p>
            <a:pPr lvl="1"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new Student[MAX]</a:t>
            </a:r>
            <a:r>
              <a:rPr lang="en-CA" dirty="0" smtClean="0">
                <a:solidFill>
                  <a:srgbClr val="FFFF00"/>
                </a:solidFill>
              </a:rPr>
              <a:t> </a:t>
            </a:r>
            <a:r>
              <a:rPr lang="en-CA" dirty="0" smtClean="0"/>
              <a:t>creates the array object</a:t>
            </a:r>
          </a:p>
          <a:p>
            <a:pPr>
              <a:defRPr/>
            </a:pPr>
            <a:r>
              <a:rPr lang="en-CA" dirty="0" smtClean="0"/>
              <a:t>Do we now have MAX Student objects?</a:t>
            </a:r>
          </a:p>
          <a:p>
            <a:pPr lvl="1">
              <a:defRPr/>
            </a:pPr>
            <a:r>
              <a:rPr lang="en-CA" dirty="0" smtClean="0"/>
              <a:t>NO!  We just have that many Student </a:t>
            </a:r>
            <a:r>
              <a:rPr lang="en-CA" i="1" dirty="0" smtClean="0"/>
              <a:t>variables</a:t>
            </a:r>
            <a:endParaRPr lang="en-CA" dirty="0" smtClean="0"/>
          </a:p>
          <a:p>
            <a:pPr>
              <a:defRPr/>
            </a:pPr>
            <a:r>
              <a:rPr lang="en-CA" dirty="0" smtClean="0"/>
              <a:t>An array is a collection of variables</a:t>
            </a:r>
          </a:p>
          <a:p>
            <a:pPr lvl="1">
              <a:defRPr/>
            </a:pPr>
            <a:r>
              <a:rPr lang="en-CA" dirty="0" smtClean="0"/>
              <a:t>each variable needs to have a Student object created for it!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7000875" y="6207125"/>
            <a:ext cx="1936750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i="1">
                <a:solidFill>
                  <a:srgbClr val="00B0F0"/>
                </a:solidFill>
              </a:rPr>
              <a:t>ClassList.java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Creating an Array of Students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Loop reads a name, creates a Student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CA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s = 0; s &lt; </a:t>
            </a:r>
            <a:r>
              <a:rPr lang="en-CA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student.length</a:t>
            </a: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; s++) {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sz="2000" i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S.o.p</a:t>
            </a: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(“Enter Student’s name: ”);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String name = </a:t>
            </a:r>
            <a:r>
              <a:rPr lang="en-CA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kbd.nextLine</a:t>
            </a: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sz="20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student[s] = new Student(name);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defRPr/>
            </a:pPr>
            <a:r>
              <a:rPr lang="en-CA" dirty="0" smtClean="0"/>
              <a:t>using “s” because it’s a mnemonic for “student”</a:t>
            </a:r>
          </a:p>
          <a:p>
            <a:pPr lvl="1">
              <a:defRPr/>
            </a:pPr>
            <a:r>
              <a:rPr lang="en-CA" dirty="0" smtClean="0"/>
              <a:t>recall that Student constructor accepts a name, assigns a student number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7000875" y="6207125"/>
            <a:ext cx="1936750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i="1">
                <a:solidFill>
                  <a:srgbClr val="00B0F0"/>
                </a:solidFill>
              </a:rPr>
              <a:t>ClassList.java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Arrays of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Create the array…</a:t>
            </a:r>
          </a:p>
          <a:p>
            <a:pPr>
              <a:defRPr/>
            </a:pPr>
            <a:r>
              <a:rPr lang="en-CA" dirty="0" smtClean="0"/>
              <a:t>…then the array elements</a:t>
            </a:r>
            <a:endParaRPr lang="en-CA" dirty="0"/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1187450" y="3357563"/>
            <a:ext cx="2087563" cy="2592387"/>
            <a:chOff x="1187624" y="3356992"/>
            <a:chExt cx="2087987" cy="2592288"/>
          </a:xfrm>
        </p:grpSpPr>
        <p:sp>
          <p:nvSpPr>
            <p:cNvPr id="7200" name="Rectangle 6"/>
            <p:cNvSpPr>
              <a:spLocks noChangeArrowheads="1"/>
            </p:cNvSpPr>
            <p:nvPr/>
          </p:nvSpPr>
          <p:spPr bwMode="auto">
            <a:xfrm>
              <a:off x="1547664" y="3788609"/>
              <a:ext cx="1727947" cy="360112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CA" sz="2000"/>
                <a:t>/</a:t>
              </a:r>
            </a:p>
          </p:txBody>
        </p:sp>
        <p:sp>
          <p:nvSpPr>
            <p:cNvPr id="7201" name="Rectangle 7"/>
            <p:cNvSpPr>
              <a:spLocks noChangeArrowheads="1"/>
            </p:cNvSpPr>
            <p:nvPr/>
          </p:nvSpPr>
          <p:spPr bwMode="auto">
            <a:xfrm>
              <a:off x="1547664" y="4148720"/>
              <a:ext cx="1727947" cy="360112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CA" sz="2000"/>
                <a:t>/</a:t>
              </a:r>
            </a:p>
          </p:txBody>
        </p:sp>
        <p:sp>
          <p:nvSpPr>
            <p:cNvPr id="7202" name="Rectangle 8"/>
            <p:cNvSpPr>
              <a:spLocks noChangeArrowheads="1"/>
            </p:cNvSpPr>
            <p:nvPr/>
          </p:nvSpPr>
          <p:spPr bwMode="auto">
            <a:xfrm>
              <a:off x="1547664" y="4508832"/>
              <a:ext cx="1727947" cy="360112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CA" sz="2000"/>
                <a:t>/</a:t>
              </a:r>
            </a:p>
          </p:txBody>
        </p:sp>
        <p:sp>
          <p:nvSpPr>
            <p:cNvPr id="7203" name="Rectangle 9"/>
            <p:cNvSpPr>
              <a:spLocks noChangeArrowheads="1"/>
            </p:cNvSpPr>
            <p:nvPr/>
          </p:nvSpPr>
          <p:spPr bwMode="auto">
            <a:xfrm>
              <a:off x="1547664" y="4868944"/>
              <a:ext cx="1727947" cy="360112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CA" sz="2000"/>
                <a:t>/</a:t>
              </a:r>
            </a:p>
          </p:txBody>
        </p:sp>
        <p:sp>
          <p:nvSpPr>
            <p:cNvPr id="7204" name="Rectangle 10"/>
            <p:cNvSpPr>
              <a:spLocks noChangeArrowheads="1"/>
            </p:cNvSpPr>
            <p:nvPr/>
          </p:nvSpPr>
          <p:spPr bwMode="auto">
            <a:xfrm>
              <a:off x="1547664" y="5229056"/>
              <a:ext cx="1727947" cy="360112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CA" sz="2000"/>
                <a:t>/</a:t>
              </a:r>
            </a:p>
          </p:txBody>
        </p:sp>
        <p:sp>
          <p:nvSpPr>
            <p:cNvPr id="7205" name="Rectangle 11"/>
            <p:cNvSpPr>
              <a:spLocks noChangeArrowheads="1"/>
            </p:cNvSpPr>
            <p:nvPr/>
          </p:nvSpPr>
          <p:spPr bwMode="auto">
            <a:xfrm>
              <a:off x="1547664" y="5589168"/>
              <a:ext cx="1727947" cy="360112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CA" sz="2000"/>
                <a:t>/</a:t>
              </a:r>
            </a:p>
          </p:txBody>
        </p:sp>
        <p:sp>
          <p:nvSpPr>
            <p:cNvPr id="7206" name="TextBox 46"/>
            <p:cNvSpPr txBox="1">
              <a:spLocks noChangeArrowheads="1"/>
            </p:cNvSpPr>
            <p:nvPr/>
          </p:nvSpPr>
          <p:spPr bwMode="auto">
            <a:xfrm>
              <a:off x="1187624" y="3356992"/>
              <a:ext cx="107273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CA"/>
                <a:t>student</a:t>
              </a:r>
            </a:p>
          </p:txBody>
        </p: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1547813" y="1989138"/>
            <a:ext cx="6911975" cy="2160587"/>
            <a:chOff x="1547664" y="1988840"/>
            <a:chExt cx="6912768" cy="2160312"/>
          </a:xfrm>
        </p:grpSpPr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5724723" y="1988840"/>
              <a:ext cx="2735709" cy="1873012"/>
              <a:chOff x="899592" y="3429000"/>
              <a:chExt cx="4134719" cy="1872638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899792" y="3429000"/>
                <a:ext cx="4134519" cy="18726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CA" sz="2000" dirty="0">
                  <a:latin typeface="Times New Roman" pitchFamily="18" charset="0"/>
                </a:endParaRPr>
              </a:p>
            </p:txBody>
          </p:sp>
          <p:sp>
            <p:nvSpPr>
              <p:cNvPr id="7196" name="Rectangle 4"/>
              <p:cNvSpPr>
                <a:spLocks noChangeArrowheads="1"/>
              </p:cNvSpPr>
              <p:nvPr/>
            </p:nvSpPr>
            <p:spPr bwMode="auto">
              <a:xfrm>
                <a:off x="1266338" y="3933056"/>
                <a:ext cx="2462812" cy="360040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CA" sz="2000" dirty="0" smtClean="0"/>
                  <a:t>A00000001</a:t>
                </a:r>
                <a:endParaRPr lang="en-CA" sz="2000" dirty="0"/>
              </a:p>
            </p:txBody>
          </p:sp>
          <p:sp>
            <p:nvSpPr>
              <p:cNvPr id="7197" name="Rectangle 5"/>
              <p:cNvSpPr>
                <a:spLocks noChangeArrowheads="1"/>
              </p:cNvSpPr>
              <p:nvPr/>
            </p:nvSpPr>
            <p:spPr bwMode="auto">
              <a:xfrm>
                <a:off x="1194329" y="4797287"/>
                <a:ext cx="2533997" cy="360040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CA" sz="2000"/>
                  <a:t>“Alice”</a:t>
                </a:r>
              </a:p>
            </p:txBody>
          </p:sp>
          <p:sp>
            <p:nvSpPr>
              <p:cNvPr id="7198" name="TextBox 12"/>
              <p:cNvSpPr txBox="1">
                <a:spLocks noChangeArrowheads="1"/>
              </p:cNvSpPr>
              <p:nvPr/>
            </p:nvSpPr>
            <p:spPr bwMode="auto">
              <a:xfrm>
                <a:off x="899592" y="3501008"/>
                <a:ext cx="258436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CA" sz="2000"/>
                  <a:t>STUDENT_NUMBER</a:t>
                </a:r>
              </a:p>
            </p:txBody>
          </p:sp>
          <p:sp>
            <p:nvSpPr>
              <p:cNvPr id="7199" name="TextBox 13"/>
              <p:cNvSpPr txBox="1">
                <a:spLocks noChangeArrowheads="1"/>
              </p:cNvSpPr>
              <p:nvPr/>
            </p:nvSpPr>
            <p:spPr bwMode="auto">
              <a:xfrm>
                <a:off x="899592" y="4365239"/>
                <a:ext cx="153599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CA" sz="2000"/>
                  <a:t>studentName</a:t>
                </a:r>
              </a:p>
            </p:txBody>
          </p:sp>
        </p:grpSp>
        <p:sp>
          <p:nvSpPr>
            <p:cNvPr id="7193" name="Rectangle 6"/>
            <p:cNvSpPr>
              <a:spLocks noChangeArrowheads="1"/>
            </p:cNvSpPr>
            <p:nvPr/>
          </p:nvSpPr>
          <p:spPr bwMode="auto">
            <a:xfrm>
              <a:off x="1547664" y="3789040"/>
              <a:ext cx="1727947" cy="360112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CA" sz="2000"/>
                <a:t>&amp;</a:t>
              </a:r>
            </a:p>
          </p:txBody>
        </p:sp>
        <p:cxnSp>
          <p:nvCxnSpPr>
            <p:cNvPr id="7194" name="Curved Connector 48"/>
            <p:cNvCxnSpPr>
              <a:cxnSpLocks noChangeShapeType="1"/>
              <a:stCxn id="7193" idx="3"/>
              <a:endCxn id="5" idx="1"/>
            </p:cNvCxnSpPr>
            <p:nvPr/>
          </p:nvCxnSpPr>
          <p:spPr bwMode="auto">
            <a:xfrm flipV="1">
              <a:off x="3275611" y="2925105"/>
              <a:ext cx="2449112" cy="1043991"/>
            </a:xfrm>
            <a:prstGeom prst="curvedConnector3">
              <a:avLst>
                <a:gd name="adj1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1547813" y="4076700"/>
            <a:ext cx="6911975" cy="1873250"/>
            <a:chOff x="1547664" y="4077072"/>
            <a:chExt cx="6912173" cy="1872530"/>
          </a:xfrm>
        </p:grpSpPr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5724128" y="4077072"/>
              <a:ext cx="2735709" cy="1872530"/>
              <a:chOff x="899592" y="3429000"/>
              <a:chExt cx="4134719" cy="1872156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900148" y="3429000"/>
                <a:ext cx="4134163" cy="187215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CA" sz="2000" dirty="0">
                  <a:latin typeface="Times New Roman" pitchFamily="18" charset="0"/>
                </a:endParaRPr>
              </a:p>
            </p:txBody>
          </p:sp>
          <p:sp>
            <p:nvSpPr>
              <p:cNvPr id="7188" name="Rectangle 4"/>
              <p:cNvSpPr>
                <a:spLocks noChangeArrowheads="1"/>
              </p:cNvSpPr>
              <p:nvPr/>
            </p:nvSpPr>
            <p:spPr bwMode="auto">
              <a:xfrm>
                <a:off x="1266336" y="3933056"/>
                <a:ext cx="2462926" cy="360040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CA" sz="2000" dirty="0" smtClean="0"/>
                  <a:t>A00000002</a:t>
                </a:r>
                <a:endParaRPr lang="en-CA" sz="2000" dirty="0"/>
              </a:p>
            </p:txBody>
          </p:sp>
          <p:sp>
            <p:nvSpPr>
              <p:cNvPr id="7189" name="Rectangle 5"/>
              <p:cNvSpPr>
                <a:spLocks noChangeArrowheads="1"/>
              </p:cNvSpPr>
              <p:nvPr/>
            </p:nvSpPr>
            <p:spPr bwMode="auto">
              <a:xfrm>
                <a:off x="1194329" y="4797287"/>
                <a:ext cx="2533997" cy="360040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CA" sz="2000"/>
                  <a:t>“Bill”</a:t>
                </a:r>
              </a:p>
            </p:txBody>
          </p:sp>
          <p:sp>
            <p:nvSpPr>
              <p:cNvPr id="7190" name="TextBox 12"/>
              <p:cNvSpPr txBox="1">
                <a:spLocks noChangeArrowheads="1"/>
              </p:cNvSpPr>
              <p:nvPr/>
            </p:nvSpPr>
            <p:spPr bwMode="auto">
              <a:xfrm>
                <a:off x="899592" y="3501008"/>
                <a:ext cx="258436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CA" sz="2000"/>
                  <a:t>STUDENT_NUMBER</a:t>
                </a:r>
              </a:p>
            </p:txBody>
          </p:sp>
          <p:sp>
            <p:nvSpPr>
              <p:cNvPr id="7191" name="TextBox 13"/>
              <p:cNvSpPr txBox="1">
                <a:spLocks noChangeArrowheads="1"/>
              </p:cNvSpPr>
              <p:nvPr/>
            </p:nvSpPr>
            <p:spPr bwMode="auto">
              <a:xfrm>
                <a:off x="899592" y="4365239"/>
                <a:ext cx="153599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CA" sz="2000"/>
                  <a:t>studentName</a:t>
                </a:r>
              </a:p>
            </p:txBody>
          </p:sp>
        </p:grpSp>
        <p:sp>
          <p:nvSpPr>
            <p:cNvPr id="7185" name="Rectangle 7"/>
            <p:cNvSpPr>
              <a:spLocks noChangeArrowheads="1"/>
            </p:cNvSpPr>
            <p:nvPr/>
          </p:nvSpPr>
          <p:spPr bwMode="auto">
            <a:xfrm>
              <a:off x="1547664" y="4149151"/>
              <a:ext cx="1727947" cy="360112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CA" sz="2000"/>
                <a:t>&amp;</a:t>
              </a:r>
            </a:p>
          </p:txBody>
        </p:sp>
        <p:cxnSp>
          <p:nvCxnSpPr>
            <p:cNvPr id="7186" name="Curved Connector 50"/>
            <p:cNvCxnSpPr>
              <a:cxnSpLocks noChangeShapeType="1"/>
              <a:stCxn id="7185" idx="3"/>
              <a:endCxn id="18" idx="1"/>
            </p:cNvCxnSpPr>
            <p:nvPr/>
          </p:nvCxnSpPr>
          <p:spPr bwMode="auto">
            <a:xfrm>
              <a:off x="3275611" y="4329207"/>
              <a:ext cx="2448517" cy="684130"/>
            </a:xfrm>
            <a:prstGeom prst="curvedConnector3">
              <a:avLst>
                <a:gd name="adj1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1547813" y="4508500"/>
            <a:ext cx="6911975" cy="3529013"/>
            <a:chOff x="1547664" y="4509263"/>
            <a:chExt cx="6912173" cy="3528249"/>
          </a:xfrm>
        </p:grpSpPr>
        <p:grpSp>
          <p:nvGrpSpPr>
            <p:cNvPr id="11" name="Group 15"/>
            <p:cNvGrpSpPr>
              <a:grpSpLocks/>
            </p:cNvGrpSpPr>
            <p:nvPr/>
          </p:nvGrpSpPr>
          <p:grpSpPr bwMode="auto">
            <a:xfrm>
              <a:off x="5724128" y="6164667"/>
              <a:ext cx="2735709" cy="1872845"/>
              <a:chOff x="899592" y="3428685"/>
              <a:chExt cx="4134719" cy="1872471"/>
            </a:xfrm>
          </p:grpSpPr>
          <p:sp>
            <p:nvSpPr>
              <p:cNvPr id="24" name="Rectangle 23"/>
              <p:cNvSpPr/>
              <p:nvPr/>
            </p:nvSpPr>
            <p:spPr bwMode="auto">
              <a:xfrm>
                <a:off x="900148" y="3428685"/>
                <a:ext cx="4134163" cy="187247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CA" sz="2000" dirty="0">
                  <a:latin typeface="Times New Roman" pitchFamily="18" charset="0"/>
                </a:endParaRPr>
              </a:p>
            </p:txBody>
          </p:sp>
          <p:sp>
            <p:nvSpPr>
              <p:cNvPr id="7180" name="Rectangle 4"/>
              <p:cNvSpPr>
                <a:spLocks noChangeArrowheads="1"/>
              </p:cNvSpPr>
              <p:nvPr/>
            </p:nvSpPr>
            <p:spPr bwMode="auto">
              <a:xfrm>
                <a:off x="1266336" y="3933056"/>
                <a:ext cx="2462926" cy="360040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CA" sz="2000" dirty="0" smtClean="0"/>
                  <a:t>A00000003</a:t>
                </a:r>
                <a:endParaRPr lang="en-CA" sz="2000" dirty="0"/>
              </a:p>
            </p:txBody>
          </p:sp>
          <p:sp>
            <p:nvSpPr>
              <p:cNvPr id="7181" name="Rectangle 5"/>
              <p:cNvSpPr>
                <a:spLocks noChangeArrowheads="1"/>
              </p:cNvSpPr>
              <p:nvPr/>
            </p:nvSpPr>
            <p:spPr bwMode="auto">
              <a:xfrm>
                <a:off x="1194329" y="4797287"/>
                <a:ext cx="2533997" cy="360040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CA" sz="2000"/>
                  <a:t>“Carole”</a:t>
                </a:r>
              </a:p>
            </p:txBody>
          </p:sp>
          <p:sp>
            <p:nvSpPr>
              <p:cNvPr id="7182" name="TextBox 12"/>
              <p:cNvSpPr txBox="1">
                <a:spLocks noChangeArrowheads="1"/>
              </p:cNvSpPr>
              <p:nvPr/>
            </p:nvSpPr>
            <p:spPr bwMode="auto">
              <a:xfrm>
                <a:off x="899592" y="3501008"/>
                <a:ext cx="258436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CA" sz="2000"/>
                  <a:t>STUDENT_NUMBER</a:t>
                </a:r>
              </a:p>
            </p:txBody>
          </p:sp>
          <p:sp>
            <p:nvSpPr>
              <p:cNvPr id="7183" name="TextBox 13"/>
              <p:cNvSpPr txBox="1">
                <a:spLocks noChangeArrowheads="1"/>
              </p:cNvSpPr>
              <p:nvPr/>
            </p:nvSpPr>
            <p:spPr bwMode="auto">
              <a:xfrm>
                <a:off x="899592" y="4365239"/>
                <a:ext cx="153599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CA" sz="2000"/>
                  <a:t>studentName</a:t>
                </a:r>
              </a:p>
            </p:txBody>
          </p:sp>
        </p:grpSp>
        <p:sp>
          <p:nvSpPr>
            <p:cNvPr id="7177" name="Rectangle 8"/>
            <p:cNvSpPr>
              <a:spLocks noChangeArrowheads="1"/>
            </p:cNvSpPr>
            <p:nvPr/>
          </p:nvSpPr>
          <p:spPr bwMode="auto">
            <a:xfrm>
              <a:off x="1547664" y="4509263"/>
              <a:ext cx="1727947" cy="360112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CA" sz="2000"/>
                <a:t>&amp;</a:t>
              </a:r>
            </a:p>
          </p:txBody>
        </p:sp>
        <p:cxnSp>
          <p:nvCxnSpPr>
            <p:cNvPr id="7178" name="Curved Connector 52"/>
            <p:cNvCxnSpPr>
              <a:cxnSpLocks noChangeShapeType="1"/>
              <a:stCxn id="7177" idx="3"/>
            </p:cNvCxnSpPr>
            <p:nvPr/>
          </p:nvCxnSpPr>
          <p:spPr bwMode="auto">
            <a:xfrm>
              <a:off x="3275611" y="4689319"/>
              <a:ext cx="2448517" cy="2412089"/>
            </a:xfrm>
            <a:prstGeom prst="curvedConnector3">
              <a:avLst>
                <a:gd name="adj1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Printing Class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Now we have all the objects created, we can just use them as usual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CA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s = 0; s &lt; </a:t>
            </a:r>
            <a:r>
              <a:rPr lang="en-CA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student.length</a:t>
            </a: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; s++)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sz="2000" i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S.o.pln</a:t>
            </a: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20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student[s].</a:t>
            </a:r>
            <a:r>
              <a:rPr lang="en-CA" sz="20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getANumber</a:t>
            </a:r>
            <a:r>
              <a:rPr lang="en-CA" sz="20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“ ” </a:t>
            </a:r>
            <a:endParaRPr lang="en-CA" sz="2000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 + </a:t>
            </a:r>
            <a:r>
              <a:rPr lang="en-CA" sz="20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student[s].</a:t>
            </a:r>
            <a:r>
              <a:rPr lang="en-CA" sz="20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CA" sz="20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defRPr/>
            </a:pPr>
            <a:r>
              <a:rPr lang="en-CA" dirty="0" smtClean="0">
                <a:solidFill>
                  <a:srgbClr val="FFFF00"/>
                </a:solidFill>
              </a:rPr>
              <a:t>student[s] </a:t>
            </a:r>
            <a:r>
              <a:rPr lang="en-CA" dirty="0" smtClean="0"/>
              <a:t>is a Student</a:t>
            </a:r>
            <a:endParaRPr lang="en-CA" dirty="0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en-CA" dirty="0" err="1" smtClean="0">
                <a:solidFill>
                  <a:srgbClr val="FFFF00"/>
                </a:solidFill>
              </a:rPr>
              <a:t>getANumber</a:t>
            </a:r>
            <a:r>
              <a:rPr lang="en-CA" dirty="0" smtClean="0">
                <a:solidFill>
                  <a:srgbClr val="FFFF00"/>
                </a:solidFill>
              </a:rPr>
              <a:t>() </a:t>
            </a:r>
            <a:r>
              <a:rPr lang="en-CA" dirty="0" smtClean="0"/>
              <a:t>the student's # in A00000000 format</a:t>
            </a:r>
          </a:p>
          <a:p>
            <a:pPr lvl="2">
              <a:defRPr/>
            </a:pPr>
            <a:r>
              <a:rPr lang="en-CA" dirty="0" err="1" smtClean="0">
                <a:solidFill>
                  <a:srgbClr val="FFFF00"/>
                </a:solidFill>
              </a:rPr>
              <a:t>getName</a:t>
            </a:r>
            <a:r>
              <a:rPr lang="en-CA" dirty="0" smtClean="0">
                <a:solidFill>
                  <a:srgbClr val="FFFF00"/>
                </a:solidFill>
              </a:rPr>
              <a:t>() </a:t>
            </a:r>
            <a:r>
              <a:rPr lang="en-CA" dirty="0" smtClean="0"/>
              <a:t>the student's name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7000875" y="6207125"/>
            <a:ext cx="1936750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i="1">
                <a:solidFill>
                  <a:srgbClr val="00B0F0"/>
                </a:solidFill>
              </a:rPr>
              <a:t>ClassList.java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Create an array of ten Thingamajigs, sized from 1 to 10</a:t>
            </a:r>
          </a:p>
          <a:p>
            <a:pPr lvl="1">
              <a:defRPr/>
            </a:pPr>
            <a:r>
              <a:rPr lang="en-CA" dirty="0" smtClean="0"/>
              <a:t>Note:  </a:t>
            </a:r>
            <a:r>
              <a:rPr lang="en-CA" dirty="0" smtClean="0">
                <a:solidFill>
                  <a:srgbClr val="FFFF00"/>
                </a:solidFill>
              </a:rPr>
              <a:t>new Thingamajig(n)</a:t>
            </a:r>
            <a:r>
              <a:rPr lang="en-CA" dirty="0" smtClean="0"/>
              <a:t> creates a Thingamajig of size n</a:t>
            </a:r>
          </a:p>
          <a:p>
            <a:pPr>
              <a:defRPr/>
            </a:pPr>
            <a:r>
              <a:rPr lang="en-CA" dirty="0" smtClean="0"/>
              <a:t>Write a loop to add up the sizes of the Thingamajig in the array</a:t>
            </a:r>
          </a:p>
          <a:p>
            <a:pPr lvl="1">
              <a:defRPr/>
            </a:pPr>
            <a:r>
              <a:rPr lang="en-CA" dirty="0" smtClean="0"/>
              <a:t>use the </a:t>
            </a:r>
            <a:r>
              <a:rPr lang="en-CA" dirty="0" err="1" smtClean="0"/>
              <a:t>getSize</a:t>
            </a:r>
            <a:r>
              <a:rPr lang="en-CA" dirty="0" smtClean="0"/>
              <a:t>() method!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Assigning Grades to a 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Client assigns grades to a student</a:t>
            </a:r>
          </a:p>
          <a:p>
            <a:pPr lvl="1">
              <a:defRPr/>
            </a:pPr>
            <a:r>
              <a:rPr lang="en-CA" dirty="0" smtClean="0"/>
              <a:t>create student object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Student </a:t>
            </a:r>
            <a:r>
              <a:rPr lang="en-CA" sz="2400" dirty="0" err="1" smtClean="0">
                <a:solidFill>
                  <a:srgbClr val="FFFF00"/>
                </a:solidFill>
              </a:rPr>
              <a:t>stu</a:t>
            </a:r>
            <a:r>
              <a:rPr lang="en-CA" sz="2400" dirty="0" smtClean="0">
                <a:solidFill>
                  <a:srgbClr val="FFFF00"/>
                </a:solidFill>
              </a:rPr>
              <a:t> = new Student(“Student, Lowell E.”);</a:t>
            </a:r>
          </a:p>
          <a:p>
            <a:pPr lvl="1">
              <a:defRPr/>
            </a:pPr>
            <a:r>
              <a:rPr lang="en-CA" dirty="0" smtClean="0"/>
              <a:t>assign grades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stu.setAsgnGrade</a:t>
            </a:r>
            <a:r>
              <a:rPr lang="en-CA" sz="2400" dirty="0" smtClean="0">
                <a:solidFill>
                  <a:srgbClr val="FFFF00"/>
                </a:solidFill>
              </a:rPr>
              <a:t>(1, 95);</a:t>
            </a:r>
            <a:endParaRPr lang="en-CA" sz="2400" i="1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stu.setAsgnGrade</a:t>
            </a:r>
            <a:r>
              <a:rPr lang="en-CA" sz="2400" dirty="0" smtClean="0">
                <a:solidFill>
                  <a:srgbClr val="FFFF00"/>
                </a:solidFill>
              </a:rPr>
              <a:t>(2, 100);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stu.setAsgnGrade</a:t>
            </a:r>
            <a:r>
              <a:rPr lang="en-CA" sz="2400" dirty="0" smtClean="0">
                <a:solidFill>
                  <a:srgbClr val="FFFF00"/>
                </a:solidFill>
              </a:rPr>
              <a:t>(3, 72);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…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stu.setAsgnGrade</a:t>
            </a:r>
            <a:r>
              <a:rPr lang="en-CA" sz="2400" dirty="0" smtClean="0">
                <a:solidFill>
                  <a:srgbClr val="FFFF00"/>
                </a:solidFill>
              </a:rPr>
              <a:t>(6, 90);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Reading One Student’s 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Client can set grade for student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for (a = 1; a &lt;= </a:t>
            </a:r>
            <a:r>
              <a:rPr lang="en-CA" sz="2400" dirty="0" err="1" smtClean="0">
                <a:solidFill>
                  <a:srgbClr val="FFFF00"/>
                </a:solidFill>
              </a:rPr>
              <a:t>Student.NUM_ASGN</a:t>
            </a:r>
            <a:r>
              <a:rPr lang="en-CA" sz="2400" dirty="0" smtClean="0">
                <a:solidFill>
                  <a:srgbClr val="FFFF00"/>
                </a:solidFill>
              </a:rPr>
              <a:t>; a++)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</a:t>
            </a:r>
            <a:r>
              <a:rPr lang="en-CA" sz="2400" dirty="0" err="1" smtClean="0">
                <a:solidFill>
                  <a:srgbClr val="FFFF00"/>
                </a:solidFill>
              </a:rPr>
              <a:t>System.out.print</a:t>
            </a:r>
            <a:r>
              <a:rPr lang="en-CA" sz="2400" dirty="0" smtClean="0">
                <a:solidFill>
                  <a:srgbClr val="FFFF00"/>
                </a:solidFill>
              </a:rPr>
              <a:t>("Enter A" + a + " grade: ");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</a:t>
            </a: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 g = </a:t>
            </a:r>
            <a:r>
              <a:rPr lang="en-CA" sz="2400" dirty="0" err="1" smtClean="0">
                <a:solidFill>
                  <a:srgbClr val="FFFF00"/>
                </a:solidFill>
              </a:rPr>
              <a:t>kbd.nextInt</a:t>
            </a:r>
            <a:r>
              <a:rPr lang="en-CA" sz="2400" dirty="0" smtClean="0">
                <a:solidFill>
                  <a:srgbClr val="FFFF00"/>
                </a:solidFill>
              </a:rPr>
              <a:t>();	</a:t>
            </a:r>
            <a:r>
              <a:rPr lang="en-CA" sz="2400" dirty="0" err="1" smtClean="0">
                <a:solidFill>
                  <a:srgbClr val="FFFF00"/>
                </a:solidFill>
              </a:rPr>
              <a:t>kbd.nextLine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</a:t>
            </a:r>
            <a:r>
              <a:rPr lang="en-CA" sz="2400" dirty="0" err="1" smtClean="0">
                <a:solidFill>
                  <a:srgbClr val="FFFF00"/>
                </a:solidFill>
              </a:rPr>
              <a:t>stu.setAsgnGrade</a:t>
            </a:r>
            <a:r>
              <a:rPr lang="en-CA" sz="2400" dirty="0" smtClean="0">
                <a:solidFill>
                  <a:srgbClr val="FFFF00"/>
                </a:solidFill>
              </a:rPr>
              <a:t>(a, g);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}</a:t>
            </a:r>
            <a:endParaRPr lang="en-CA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en-CA" dirty="0" smtClean="0"/>
              <a:t>loop: for each </a:t>
            </a:r>
            <a:r>
              <a:rPr lang="en-CA" i="1" dirty="0" smtClean="0"/>
              <a:t>assignment</a:t>
            </a:r>
          </a:p>
          <a:p>
            <a:pPr lvl="2">
              <a:defRPr/>
            </a:pPr>
            <a:r>
              <a:rPr lang="en-CA" dirty="0" smtClean="0"/>
              <a:t>prompt for and read a grade</a:t>
            </a:r>
          </a:p>
          <a:p>
            <a:pPr lvl="2">
              <a:defRPr/>
            </a:pPr>
            <a:r>
              <a:rPr lang="en-CA" dirty="0" smtClean="0"/>
              <a:t>set the student’s grade for that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Reading Many Students’ 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Enter grades for each assignment</a:t>
            </a:r>
          </a:p>
          <a:p>
            <a:pPr lvl="1">
              <a:defRPr/>
            </a:pPr>
            <a:r>
              <a:rPr lang="en-CA" dirty="0" smtClean="0"/>
              <a:t>for each assignment, read </a:t>
            </a:r>
            <a:r>
              <a:rPr lang="en-CA" i="1" dirty="0" smtClean="0"/>
              <a:t>each</a:t>
            </a:r>
            <a:r>
              <a:rPr lang="en-CA" dirty="0" smtClean="0"/>
              <a:t> student’s grade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for (</a:t>
            </a: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 a = 1; a &lt;= </a:t>
            </a:r>
            <a:r>
              <a:rPr lang="en-CA" sz="2400" dirty="0" err="1" smtClean="0">
                <a:solidFill>
                  <a:srgbClr val="FFFF00"/>
                </a:solidFill>
              </a:rPr>
              <a:t>Student.NUM_ASGN</a:t>
            </a:r>
            <a:r>
              <a:rPr lang="en-CA" sz="2400" dirty="0" smtClean="0">
                <a:solidFill>
                  <a:srgbClr val="FFFF00"/>
                </a:solidFill>
              </a:rPr>
              <a:t>; a++)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</a:t>
            </a:r>
            <a:r>
              <a:rPr lang="en-CA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400" dirty="0" smtClean="0">
                <a:solidFill>
                  <a:srgbClr val="FFFF00"/>
                </a:solidFill>
              </a:rPr>
              <a:t>("Enter A" + a + " grades: ");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for (</a:t>
            </a: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 s = 0; s &lt; </a:t>
            </a:r>
            <a:r>
              <a:rPr lang="en-CA" sz="2400" dirty="0" err="1" smtClean="0">
                <a:solidFill>
                  <a:srgbClr val="FFFF00"/>
                </a:solidFill>
              </a:rPr>
              <a:t>numStu</a:t>
            </a:r>
            <a:r>
              <a:rPr lang="en-CA" sz="2400" dirty="0" smtClean="0">
                <a:solidFill>
                  <a:srgbClr val="FFFF00"/>
                </a:solidFill>
              </a:rPr>
              <a:t>; s++)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	</a:t>
            </a:r>
            <a:r>
              <a:rPr lang="en-CA" sz="2400" dirty="0" err="1" smtClean="0">
                <a:solidFill>
                  <a:srgbClr val="FFFF00"/>
                </a:solidFill>
              </a:rPr>
              <a:t>System.out.print</a:t>
            </a:r>
            <a:r>
              <a:rPr lang="en-CA" sz="2400" dirty="0" smtClean="0">
                <a:solidFill>
                  <a:srgbClr val="FFFF00"/>
                </a:solidFill>
              </a:rPr>
              <a:t>(student[s].</a:t>
            </a:r>
            <a:r>
              <a:rPr lang="en-CA" sz="2400" dirty="0" err="1" smtClean="0">
                <a:solidFill>
                  <a:srgbClr val="FFFF00"/>
                </a:solidFill>
              </a:rPr>
              <a:t>getStudentName</a:t>
            </a:r>
            <a:r>
              <a:rPr lang="en-CA" sz="2400" dirty="0" smtClean="0">
                <a:solidFill>
                  <a:srgbClr val="FFFF00"/>
                </a:solidFill>
              </a:rPr>
              <a:t>() + "&gt; ");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	</a:t>
            </a: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 g = </a:t>
            </a:r>
            <a:r>
              <a:rPr lang="en-CA" sz="2400" dirty="0" err="1" smtClean="0">
                <a:solidFill>
                  <a:srgbClr val="FFFF00"/>
                </a:solidFill>
              </a:rPr>
              <a:t>kbd.nextInt</a:t>
            </a:r>
            <a:r>
              <a:rPr lang="en-CA" sz="2400" dirty="0" smtClean="0">
                <a:solidFill>
                  <a:srgbClr val="FFFF00"/>
                </a:solidFill>
              </a:rPr>
              <a:t>();	</a:t>
            </a:r>
            <a:r>
              <a:rPr lang="en-CA" sz="2400" dirty="0" err="1" smtClean="0">
                <a:solidFill>
                  <a:srgbClr val="FFFF00"/>
                </a:solidFill>
              </a:rPr>
              <a:t>kbd.nextLine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	student[s].</a:t>
            </a:r>
            <a:r>
              <a:rPr lang="en-CA" sz="2400" dirty="0" err="1" smtClean="0">
                <a:solidFill>
                  <a:srgbClr val="FFFF00"/>
                </a:solidFill>
              </a:rPr>
              <a:t>setAsgnGrade</a:t>
            </a:r>
            <a:r>
              <a:rPr lang="en-CA" sz="2400" dirty="0" smtClean="0">
                <a:solidFill>
                  <a:srgbClr val="FFFF00"/>
                </a:solidFill>
              </a:rPr>
              <a:t>(a, g);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CA" dirty="0" smtClean="0">
              <a:solidFill>
                <a:srgbClr val="FFFF00"/>
              </a:solidFill>
            </a:endParaRP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6694488" y="6207125"/>
            <a:ext cx="2243137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i="1">
                <a:solidFill>
                  <a:srgbClr val="00B0F0"/>
                </a:solidFill>
              </a:rPr>
              <a:t>GradeSheet.java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Arrays as Instance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Change our Student class so that it has an array of grades rather than a single grade</a:t>
            </a:r>
          </a:p>
          <a:p>
            <a:pPr lvl="1"/>
            <a:r>
              <a:rPr lang="en-CA" dirty="0" smtClean="0"/>
              <a:t>grades in 8 assignments, say</a:t>
            </a:r>
            <a:endParaRPr lang="en-CA" dirty="0"/>
          </a:p>
        </p:txBody>
      </p:sp>
      <p:grpSp>
        <p:nvGrpSpPr>
          <p:cNvPr id="19" name="Group 18"/>
          <p:cNvGrpSpPr/>
          <p:nvPr/>
        </p:nvGrpSpPr>
        <p:grpSpPr>
          <a:xfrm>
            <a:off x="4284663" y="3356645"/>
            <a:ext cx="4214812" cy="2520627"/>
            <a:chOff x="4284663" y="3356645"/>
            <a:chExt cx="4214812" cy="2520627"/>
          </a:xfrm>
        </p:grpSpPr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4284663" y="3356645"/>
              <a:ext cx="4214812" cy="461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400"/>
                <a:t>stu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570413" y="3856786"/>
              <a:ext cx="3929062" cy="2020486"/>
              <a:chOff x="4570413" y="3856786"/>
              <a:chExt cx="3929062" cy="202048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4570413" y="3856786"/>
                <a:ext cx="3929062" cy="2020486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tabLst>
                    <a:tab pos="2506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tabLst>
                    <a:tab pos="2506663" algn="l"/>
                  </a:tabLs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tabLst>
                    <a:tab pos="25066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 dirty="0" smtClean="0"/>
                  <a:t>A_NUMBER</a:t>
                </a:r>
                <a:endParaRPr lang="en-CA" altLang="en-US" sz="2000" dirty="0"/>
              </a:p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 dirty="0"/>
                  <a:t>name</a:t>
                </a:r>
              </a:p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 dirty="0" err="1" smtClean="0"/>
                  <a:t>asgnGrades</a:t>
                </a:r>
                <a:endParaRPr lang="en-CA" altLang="en-US" sz="2000" dirty="0"/>
              </a:p>
            </p:txBody>
          </p:sp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6045387" y="4007673"/>
                <a:ext cx="2375014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/>
                  <a:t>A00123456</a:t>
                </a:r>
              </a:p>
            </p:txBody>
          </p:sp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6046653" y="4511809"/>
                <a:ext cx="2375014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/>
                  <a:t>“Dent, Stu”</a:t>
                </a:r>
              </a:p>
            </p:txBody>
          </p:sp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6045387" y="501317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/>
                  <a:t>81</a:t>
                </a: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6621451" y="501317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75</a:t>
                </a:r>
                <a:endParaRPr lang="en-CA" altLang="en-US" sz="2000" dirty="0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7197515" y="501317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100</a:t>
                </a:r>
                <a:endParaRPr lang="en-CA" altLang="en-US" sz="2000" dirty="0"/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7773579" y="501317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98</a:t>
                </a:r>
                <a:endParaRPr lang="en-CA" altLang="en-US" sz="2000" dirty="0"/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6045387" y="537321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86</a:t>
                </a:r>
                <a:endParaRPr lang="en-CA" altLang="en-US" sz="2000" dirty="0"/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6621451" y="537321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94</a:t>
                </a:r>
                <a:endParaRPr lang="en-CA" altLang="en-US" sz="2000" dirty="0"/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7197515" y="537321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96</a:t>
                </a:r>
                <a:endParaRPr lang="en-CA" altLang="en-US" sz="2000" dirty="0"/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7773579" y="537321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100</a:t>
                </a:r>
                <a:endParaRPr lang="en-CA" altLang="en-US" sz="20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Calculating the Class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Add up averages of all students</a:t>
            </a:r>
          </a:p>
          <a:p>
            <a:pPr lvl="1">
              <a:defRPr/>
            </a:pPr>
            <a:r>
              <a:rPr lang="en-CA" dirty="0" smtClean="0"/>
              <a:t>ask each student for their average</a:t>
            </a:r>
          </a:p>
          <a:p>
            <a:pPr>
              <a:defRPr/>
            </a:pPr>
            <a:r>
              <a:rPr lang="en-CA" dirty="0" smtClean="0"/>
              <a:t>Divide by number of students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 sum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for (</a:t>
            </a: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 s = 0; s &lt; </a:t>
            </a:r>
            <a:r>
              <a:rPr lang="en-CA" sz="2400" dirty="0" err="1" smtClean="0">
                <a:solidFill>
                  <a:srgbClr val="FFFF00"/>
                </a:solidFill>
              </a:rPr>
              <a:t>numStu</a:t>
            </a:r>
            <a:r>
              <a:rPr lang="en-CA" sz="2400" dirty="0" smtClean="0">
                <a:solidFill>
                  <a:srgbClr val="FFFF00"/>
                </a:solidFill>
              </a:rPr>
              <a:t>; s++)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sum += student[s].</a:t>
            </a:r>
            <a:r>
              <a:rPr lang="en-CA" sz="2400" dirty="0" err="1" smtClean="0">
                <a:solidFill>
                  <a:srgbClr val="FFFF00"/>
                </a:solidFill>
              </a:rPr>
              <a:t>getPctGrade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double </a:t>
            </a:r>
            <a:r>
              <a:rPr lang="en-CA" sz="2400" dirty="0" err="1" smtClean="0">
                <a:solidFill>
                  <a:srgbClr val="FFFF00"/>
                </a:solidFill>
              </a:rPr>
              <a:t>avg</a:t>
            </a:r>
            <a:r>
              <a:rPr lang="en-CA" sz="2400" dirty="0" smtClean="0">
                <a:solidFill>
                  <a:srgbClr val="FFFF00"/>
                </a:solidFill>
              </a:rPr>
              <a:t> = (double)sum / (double)</a:t>
            </a:r>
            <a:r>
              <a:rPr lang="en-CA" sz="2400" dirty="0" err="1" smtClean="0">
                <a:solidFill>
                  <a:srgbClr val="FFFF00"/>
                </a:solidFill>
              </a:rPr>
              <a:t>numStu</a:t>
            </a:r>
            <a:r>
              <a:rPr lang="en-CA" sz="2400" dirty="0" smtClean="0">
                <a:solidFill>
                  <a:srgbClr val="FFFF00"/>
                </a:solidFill>
              </a:rPr>
              <a:t>;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6694488" y="6351413"/>
            <a:ext cx="2243137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i="1">
                <a:solidFill>
                  <a:srgbClr val="00B0F0"/>
                </a:solidFill>
              </a:rPr>
              <a:t>GradeSheet.java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Suppose we have an array of professors and we want to find their average salary</a:t>
            </a:r>
          </a:p>
          <a:p>
            <a:pPr lvl="1"/>
            <a:r>
              <a:rPr lang="en-CA" dirty="0" smtClean="0"/>
              <a:t>array named professors</a:t>
            </a:r>
          </a:p>
          <a:p>
            <a:pPr lvl="1"/>
            <a:r>
              <a:rPr lang="en-CA" dirty="0" err="1" smtClean="0"/>
              <a:t>numProfs</a:t>
            </a:r>
            <a:r>
              <a:rPr lang="en-CA" dirty="0" smtClean="0"/>
              <a:t> professors in the array</a:t>
            </a:r>
          </a:p>
          <a:p>
            <a:pPr lvl="1"/>
            <a:r>
              <a:rPr lang="en-CA" dirty="0" err="1" smtClean="0"/>
              <a:t>getSalary</a:t>
            </a:r>
            <a:r>
              <a:rPr lang="en-CA" dirty="0" smtClean="0"/>
              <a:t> method returns a </a:t>
            </a:r>
            <a:r>
              <a:rPr lang="en-CA" dirty="0" err="1" smtClean="0"/>
              <a:t>prof’s</a:t>
            </a:r>
            <a:r>
              <a:rPr lang="en-CA" dirty="0" smtClean="0"/>
              <a:t> salary</a:t>
            </a:r>
          </a:p>
          <a:p>
            <a:r>
              <a:rPr lang="en-CA" dirty="0" smtClean="0"/>
              <a:t>Write the code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Big Objects and Little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have an array of Students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Student[] student = new Student[MAX];</a:t>
            </a:r>
          </a:p>
          <a:p>
            <a:r>
              <a:rPr lang="en-CA" dirty="0" smtClean="0"/>
              <a:t>Each element of the array is a Student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Student </a:t>
            </a:r>
            <a:r>
              <a:rPr lang="en-CA" sz="2400" dirty="0" err="1" smtClean="0">
                <a:solidFill>
                  <a:srgbClr val="FFFF00"/>
                </a:solidFill>
              </a:rPr>
              <a:t>stu</a:t>
            </a:r>
            <a:r>
              <a:rPr lang="en-CA" sz="2400" dirty="0" smtClean="0">
                <a:solidFill>
                  <a:srgbClr val="FFFF00"/>
                </a:solidFill>
              </a:rPr>
              <a:t> = student[0];</a:t>
            </a:r>
            <a:endParaRPr lang="en-CA" dirty="0" smtClean="0"/>
          </a:p>
          <a:p>
            <a:r>
              <a:rPr lang="en-CA" dirty="0" smtClean="0"/>
              <a:t>Each Student object has an array of grades</a:t>
            </a:r>
          </a:p>
          <a:p>
            <a:pPr lvl="1"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[] </a:t>
            </a:r>
            <a:r>
              <a:rPr lang="en-CA" sz="2400" dirty="0" err="1" smtClean="0">
                <a:solidFill>
                  <a:srgbClr val="FFFF00"/>
                </a:solidFill>
              </a:rPr>
              <a:t>myGrades</a:t>
            </a:r>
            <a:r>
              <a:rPr lang="en-CA" sz="2400" dirty="0" smtClean="0">
                <a:solidFill>
                  <a:srgbClr val="FFFF00"/>
                </a:solidFill>
              </a:rPr>
              <a:t> = student[me].</a:t>
            </a:r>
            <a:r>
              <a:rPr lang="en-CA" sz="2400" dirty="0" err="1" smtClean="0">
                <a:solidFill>
                  <a:srgbClr val="FFFF00"/>
                </a:solidFill>
              </a:rPr>
              <a:t>getAsgnGrades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r>
              <a:rPr lang="en-CA" dirty="0" smtClean="0"/>
              <a:t>Each grade is an </a:t>
            </a:r>
            <a:r>
              <a:rPr lang="en-CA" dirty="0" err="1" smtClean="0"/>
              <a:t>int</a:t>
            </a:r>
            <a:r>
              <a:rPr lang="en-CA" dirty="0" smtClean="0"/>
              <a:t> value</a:t>
            </a:r>
          </a:p>
          <a:p>
            <a:pPr lvl="1"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 myA1Grade = student[me].</a:t>
            </a:r>
            <a:r>
              <a:rPr lang="en-CA" sz="2400" dirty="0" err="1" smtClean="0">
                <a:solidFill>
                  <a:srgbClr val="FFFF00"/>
                </a:solidFill>
              </a:rPr>
              <a:t>getGrade</a:t>
            </a:r>
            <a:r>
              <a:rPr lang="en-CA" sz="2400" dirty="0" smtClean="0">
                <a:solidFill>
                  <a:srgbClr val="FFFF00"/>
                </a:solidFill>
              </a:rPr>
              <a:t>(1</a:t>
            </a:r>
            <a:r>
              <a:rPr lang="en-CA" sz="2400" dirty="0" smtClean="0">
                <a:solidFill>
                  <a:srgbClr val="FFFF00"/>
                </a:solidFill>
              </a:rPr>
              <a:t>);  </a:t>
            </a:r>
            <a:r>
              <a:rPr lang="en-CA" sz="2400" i="1" dirty="0" smtClean="0"/>
              <a:t>// better way!</a:t>
            </a:r>
            <a:endParaRPr lang="en-CA" sz="2400" i="1" dirty="0" smtClean="0"/>
          </a:p>
          <a:p>
            <a:pPr lvl="1">
              <a:buNone/>
            </a:pPr>
            <a:r>
              <a:rPr lang="en-CA" i="1" dirty="0" smtClean="0"/>
              <a:t>or</a:t>
            </a:r>
            <a:r>
              <a:rPr lang="en-CA" dirty="0" smtClean="0">
                <a:solidFill>
                  <a:srgbClr val="FFFF00"/>
                </a:solidFill>
              </a:rPr>
              <a:t> </a:t>
            </a:r>
            <a:r>
              <a:rPr lang="en-CA" sz="2400" dirty="0" smtClean="0">
                <a:solidFill>
                  <a:srgbClr val="FFFF00"/>
                </a:solidFill>
              </a:rPr>
              <a:t>myA1Grade = student[me].</a:t>
            </a:r>
            <a:r>
              <a:rPr lang="en-CA" sz="2400" dirty="0" err="1" smtClean="0">
                <a:solidFill>
                  <a:srgbClr val="FFFF00"/>
                </a:solidFill>
              </a:rPr>
              <a:t>getAsgnGrades</a:t>
            </a:r>
            <a:r>
              <a:rPr lang="en-CA" sz="2400" dirty="0" smtClean="0">
                <a:solidFill>
                  <a:srgbClr val="FFFF00"/>
                </a:solidFill>
              </a:rPr>
              <a:t>()[0];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Composition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Joining objects together in bigger objects</a:t>
            </a:r>
          </a:p>
          <a:p>
            <a:pPr lvl="1"/>
            <a:r>
              <a:rPr lang="en-CA" dirty="0" smtClean="0"/>
              <a:t>Student </a:t>
            </a:r>
            <a:r>
              <a:rPr lang="en-CA" i="1" dirty="0" smtClean="0"/>
              <a:t>has</a:t>
            </a:r>
            <a:r>
              <a:rPr lang="en-CA" dirty="0" smtClean="0"/>
              <a:t> two Strings and an </a:t>
            </a:r>
            <a:r>
              <a:rPr lang="en-CA" dirty="0" err="1" smtClean="0"/>
              <a:t>int</a:t>
            </a:r>
            <a:r>
              <a:rPr lang="en-CA" dirty="0" smtClean="0"/>
              <a:t>[]</a:t>
            </a:r>
          </a:p>
          <a:p>
            <a:pPr lvl="2"/>
            <a:r>
              <a:rPr lang="en-CA" dirty="0" smtClean="0"/>
              <a:t>NOTE:  </a:t>
            </a:r>
            <a:r>
              <a:rPr lang="en-CA" i="1" dirty="0" smtClean="0"/>
              <a:t>has</a:t>
            </a:r>
            <a:r>
              <a:rPr lang="en-CA" dirty="0" smtClean="0"/>
              <a:t>,</a:t>
            </a:r>
            <a:r>
              <a:rPr lang="en-CA" dirty="0" smtClean="0"/>
              <a:t> not </a:t>
            </a:r>
            <a:r>
              <a:rPr lang="en-CA" i="1" dirty="0" smtClean="0"/>
              <a:t>is</a:t>
            </a:r>
          </a:p>
          <a:p>
            <a:r>
              <a:rPr lang="en-CA" dirty="0" smtClean="0"/>
              <a:t>Can build objects as big as we need them</a:t>
            </a:r>
          </a:p>
          <a:p>
            <a:pPr lvl="1"/>
            <a:r>
              <a:rPr lang="en-CA" dirty="0" smtClean="0"/>
              <a:t>Section has a Prof and a Student[]</a:t>
            </a:r>
          </a:p>
          <a:p>
            <a:pPr lvl="1"/>
            <a:r>
              <a:rPr lang="en-CA" dirty="0" smtClean="0"/>
              <a:t>Course has a Section[] and a Course[] (!)</a:t>
            </a:r>
          </a:p>
          <a:p>
            <a:pPr lvl="2"/>
            <a:r>
              <a:rPr lang="en-CA" dirty="0" smtClean="0"/>
              <a:t>the Course[] is the list of prerequisites!</a:t>
            </a:r>
          </a:p>
          <a:p>
            <a:pPr lvl="1"/>
            <a:r>
              <a:rPr lang="en-CA" dirty="0" smtClean="0"/>
              <a:t>Department has a Prof[] and a Course[]</a:t>
            </a:r>
          </a:p>
          <a:p>
            <a:pPr lvl="1"/>
            <a:r>
              <a:rPr lang="en-CA" dirty="0" smtClean="0"/>
              <a:t>University has …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Get the first letter of the name of the first student in the first section of the first course in the first department in the university</a:t>
            </a:r>
          </a:p>
          <a:p>
            <a:pPr lvl="2"/>
            <a:r>
              <a:rPr lang="en-CA" dirty="0" err="1" smtClean="0"/>
              <a:t>myUniversity</a:t>
            </a:r>
            <a:r>
              <a:rPr lang="en-CA" dirty="0" smtClean="0"/>
              <a:t>, </a:t>
            </a:r>
            <a:r>
              <a:rPr lang="en-CA" dirty="0" err="1" smtClean="0"/>
              <a:t>getDepartments</a:t>
            </a:r>
            <a:r>
              <a:rPr lang="en-CA" dirty="0" smtClean="0"/>
              <a:t>(), </a:t>
            </a:r>
            <a:r>
              <a:rPr lang="en-CA" dirty="0" err="1" smtClean="0"/>
              <a:t>getCourses</a:t>
            </a:r>
            <a:r>
              <a:rPr lang="en-CA" dirty="0" smtClean="0"/>
              <a:t>(), </a:t>
            </a:r>
            <a:r>
              <a:rPr lang="en-CA" dirty="0" err="1" smtClean="0"/>
              <a:t>getSections</a:t>
            </a:r>
            <a:r>
              <a:rPr lang="en-CA" dirty="0" smtClean="0"/>
              <a:t>(), </a:t>
            </a:r>
            <a:r>
              <a:rPr lang="en-CA" dirty="0" err="1" smtClean="0"/>
              <a:t>getStudents</a:t>
            </a:r>
            <a:r>
              <a:rPr lang="en-CA" dirty="0" smtClean="0"/>
              <a:t>(), </a:t>
            </a:r>
            <a:r>
              <a:rPr lang="en-CA" dirty="0" err="1" smtClean="0"/>
              <a:t>getName</a:t>
            </a:r>
            <a:r>
              <a:rPr lang="en-CA" dirty="0" smtClean="0"/>
              <a:t>(), </a:t>
            </a:r>
            <a:r>
              <a:rPr lang="en-CA" dirty="0" err="1" smtClean="0"/>
              <a:t>charAt</a:t>
            </a:r>
            <a:r>
              <a:rPr lang="en-CA" dirty="0" smtClean="0"/>
              <a:t>(#)</a:t>
            </a:r>
          </a:p>
          <a:p>
            <a:pPr lvl="1"/>
            <a:r>
              <a:rPr lang="en-CA" dirty="0" smtClean="0"/>
              <a:t>University has a Department[] and other stuff…</a:t>
            </a:r>
          </a:p>
          <a:p>
            <a:pPr lvl="1"/>
            <a:r>
              <a:rPr lang="en-CA" dirty="0" smtClean="0"/>
              <a:t>Department has a Prof[] and a Course[]</a:t>
            </a:r>
          </a:p>
          <a:p>
            <a:pPr lvl="1"/>
            <a:r>
              <a:rPr lang="en-CA" dirty="0" smtClean="0"/>
              <a:t>Course has a Section[] and a Course[]</a:t>
            </a:r>
          </a:p>
          <a:p>
            <a:pPr lvl="1"/>
            <a:r>
              <a:rPr lang="en-CA" dirty="0" smtClean="0"/>
              <a:t>Section has a Prof and a Student[]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Questions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Next Time</a:t>
            </a:r>
          </a:p>
          <a:p>
            <a:pPr lvl="1">
              <a:defRPr/>
            </a:pPr>
            <a:r>
              <a:rPr lang="en-US" dirty="0" smtClean="0"/>
              <a:t>Arrays are nice</a:t>
            </a:r>
          </a:p>
          <a:p>
            <a:pPr lvl="1">
              <a:defRPr/>
            </a:pPr>
            <a:r>
              <a:rPr lang="en-US" dirty="0" err="1" smtClean="0"/>
              <a:t>ArrayLists</a:t>
            </a:r>
            <a:r>
              <a:rPr lang="en-US" dirty="0" smtClean="0"/>
              <a:t> are nicer!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Array IV, Getter, and Setter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Seems like this is the way to do it: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private </a:t>
            </a:r>
            <a:r>
              <a:rPr lang="en-CA" sz="2400" dirty="0" err="1" smtClean="0">
                <a:solidFill>
                  <a:srgbClr val="7FFF7F"/>
                </a:solidFill>
              </a:rPr>
              <a:t>int</a:t>
            </a:r>
            <a:r>
              <a:rPr lang="en-CA" sz="2400" dirty="0" smtClean="0">
                <a:solidFill>
                  <a:srgbClr val="7FFF7F"/>
                </a:solidFill>
              </a:rPr>
              <a:t>[] </a:t>
            </a:r>
            <a:r>
              <a:rPr lang="en-CA" sz="2400" dirty="0" err="1" smtClean="0">
                <a:solidFill>
                  <a:srgbClr val="7FFF7F"/>
                </a:solidFill>
              </a:rPr>
              <a:t>asgnGrades</a:t>
            </a:r>
            <a:r>
              <a:rPr lang="en-CA" sz="2400" dirty="0" smtClean="0">
                <a:solidFill>
                  <a:srgbClr val="7FFF7F"/>
                </a:solidFill>
              </a:rPr>
              <a:t>;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public </a:t>
            </a:r>
            <a:r>
              <a:rPr lang="en-CA" sz="2400" dirty="0" err="1" smtClean="0">
                <a:solidFill>
                  <a:srgbClr val="7FFF7F"/>
                </a:solidFill>
              </a:rPr>
              <a:t>int</a:t>
            </a:r>
            <a:r>
              <a:rPr lang="en-CA" sz="2400" dirty="0" smtClean="0">
                <a:solidFill>
                  <a:srgbClr val="7FFF7F"/>
                </a:solidFill>
              </a:rPr>
              <a:t>[] </a:t>
            </a:r>
            <a:r>
              <a:rPr lang="en-CA" sz="2400" dirty="0" err="1" smtClean="0">
                <a:solidFill>
                  <a:srgbClr val="7FFF7F"/>
                </a:solidFill>
              </a:rPr>
              <a:t>getAsgnGrades</a:t>
            </a:r>
            <a:r>
              <a:rPr lang="en-CA" sz="2400" dirty="0" smtClean="0">
                <a:solidFill>
                  <a:srgbClr val="7FFF7F"/>
                </a:solidFill>
              </a:rPr>
              <a:t>() {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    return </a:t>
            </a:r>
            <a:r>
              <a:rPr lang="en-CA" sz="2400" dirty="0" err="1" smtClean="0">
                <a:solidFill>
                  <a:srgbClr val="7FFF7F"/>
                </a:solidFill>
              </a:rPr>
              <a:t>asgnGrades</a:t>
            </a:r>
            <a:r>
              <a:rPr lang="en-CA" sz="2400" dirty="0" smtClean="0">
                <a:solidFill>
                  <a:srgbClr val="7FFF7F"/>
                </a:solidFill>
              </a:rPr>
              <a:t>;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}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public void </a:t>
            </a:r>
            <a:r>
              <a:rPr lang="en-CA" sz="2400" dirty="0" err="1" smtClean="0">
                <a:solidFill>
                  <a:srgbClr val="7FFF7F"/>
                </a:solidFill>
              </a:rPr>
              <a:t>setAsgnGrades</a:t>
            </a:r>
            <a:r>
              <a:rPr lang="en-CA" sz="2400" dirty="0" smtClean="0">
                <a:solidFill>
                  <a:srgbClr val="7FFF7F"/>
                </a:solidFill>
              </a:rPr>
              <a:t>(</a:t>
            </a:r>
            <a:r>
              <a:rPr lang="en-CA" sz="2400" dirty="0" err="1" smtClean="0">
                <a:solidFill>
                  <a:srgbClr val="7FFF7F"/>
                </a:solidFill>
              </a:rPr>
              <a:t>int</a:t>
            </a:r>
            <a:r>
              <a:rPr lang="en-CA" sz="2400" dirty="0" smtClean="0">
                <a:solidFill>
                  <a:srgbClr val="7FFF7F"/>
                </a:solidFill>
              </a:rPr>
              <a:t>[] </a:t>
            </a:r>
            <a:r>
              <a:rPr lang="en-CA" sz="2400" dirty="0" err="1" smtClean="0">
                <a:solidFill>
                  <a:srgbClr val="7FFF7F"/>
                </a:solidFill>
              </a:rPr>
              <a:t>newGrades</a:t>
            </a:r>
            <a:r>
              <a:rPr lang="en-CA" sz="2400" dirty="0" smtClean="0">
                <a:solidFill>
                  <a:srgbClr val="7FFF7F"/>
                </a:solidFill>
              </a:rPr>
              <a:t>) {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    if (</a:t>
            </a:r>
            <a:r>
              <a:rPr lang="en-CA" sz="2400" dirty="0" err="1" smtClean="0">
                <a:solidFill>
                  <a:srgbClr val="7FFF7F"/>
                </a:solidFill>
              </a:rPr>
              <a:t>areValidGrades</a:t>
            </a:r>
            <a:r>
              <a:rPr lang="en-CA" sz="2400" dirty="0" smtClean="0">
                <a:solidFill>
                  <a:srgbClr val="7FFF7F"/>
                </a:solidFill>
              </a:rPr>
              <a:t>(</a:t>
            </a:r>
            <a:r>
              <a:rPr lang="en-CA" sz="2400" dirty="0" err="1" smtClean="0">
                <a:solidFill>
                  <a:srgbClr val="7FFF7F"/>
                </a:solidFill>
              </a:rPr>
              <a:t>newGrades</a:t>
            </a:r>
            <a:r>
              <a:rPr lang="en-CA" sz="2400" dirty="0" smtClean="0">
                <a:solidFill>
                  <a:srgbClr val="7FFF7F"/>
                </a:solidFill>
              </a:rPr>
              <a:t>)) {    </a:t>
            </a:r>
            <a:r>
              <a:rPr lang="en-CA" sz="2400" i="1" dirty="0" smtClean="0">
                <a:solidFill>
                  <a:srgbClr val="7FFF7F"/>
                </a:solidFill>
              </a:rPr>
              <a:t>// add this method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        </a:t>
            </a:r>
            <a:r>
              <a:rPr lang="en-CA" sz="2400" dirty="0" err="1" smtClean="0">
                <a:solidFill>
                  <a:srgbClr val="7FFF7F"/>
                </a:solidFill>
              </a:rPr>
              <a:t>asgnGrades</a:t>
            </a:r>
            <a:r>
              <a:rPr lang="en-CA" sz="2400" dirty="0" smtClean="0">
                <a:solidFill>
                  <a:srgbClr val="7FFF7F"/>
                </a:solidFill>
              </a:rPr>
              <a:t> = </a:t>
            </a:r>
            <a:r>
              <a:rPr lang="en-CA" sz="2400" dirty="0" err="1" smtClean="0">
                <a:solidFill>
                  <a:srgbClr val="7FFF7F"/>
                </a:solidFill>
              </a:rPr>
              <a:t>newGrades</a:t>
            </a:r>
            <a:r>
              <a:rPr lang="en-CA" sz="2400" dirty="0" smtClean="0">
                <a:solidFill>
                  <a:srgbClr val="7FFF7F"/>
                </a:solidFill>
              </a:rPr>
              <a:t>;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    }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9844" y="6309320"/>
            <a:ext cx="4980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i="1" dirty="0" smtClean="0">
                <a:solidFill>
                  <a:schemeClr val="accent5"/>
                </a:solidFill>
              </a:rPr>
              <a:t>But later we’ll see a problem with this!</a:t>
            </a:r>
            <a:endParaRPr lang="en-CA" i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Constructor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constructor’s job is to give the first values to each of the instance variables</a:t>
            </a:r>
          </a:p>
          <a:p>
            <a:pPr lvl="1"/>
            <a:r>
              <a:rPr lang="en-CA" dirty="0" smtClean="0"/>
              <a:t>constructor needs to give a value to </a:t>
            </a:r>
            <a:r>
              <a:rPr lang="en-CA" dirty="0" err="1" smtClean="0"/>
              <a:t>asgnGrades</a:t>
            </a:r>
            <a:endParaRPr lang="en-CA" dirty="0" smtClean="0"/>
          </a:p>
          <a:p>
            <a:pPr lvl="1"/>
            <a:r>
              <a:rPr lang="en-CA" dirty="0" smtClean="0"/>
              <a:t>just an array with eight zeroes</a:t>
            </a:r>
          </a:p>
          <a:p>
            <a:pPr lvl="2"/>
            <a:r>
              <a:rPr lang="en-CA" dirty="0" smtClean="0"/>
              <a:t>should have a constant for the eight values!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public static final </a:t>
            </a:r>
            <a:r>
              <a:rPr lang="en-CA" sz="2400" dirty="0" err="1" smtClean="0">
                <a:solidFill>
                  <a:srgbClr val="7FFF7F"/>
                </a:solidFill>
              </a:rPr>
              <a:t>int</a:t>
            </a:r>
            <a:r>
              <a:rPr lang="en-CA" sz="2400" dirty="0" smtClean="0">
                <a:solidFill>
                  <a:srgbClr val="7FFF7F"/>
                </a:solidFill>
              </a:rPr>
              <a:t> NUM_ASGN = 8;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public Student(String name) {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    …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    </a:t>
            </a:r>
            <a:r>
              <a:rPr lang="en-CA" sz="2400" dirty="0" err="1" smtClean="0">
                <a:solidFill>
                  <a:srgbClr val="7FFF7F"/>
                </a:solidFill>
              </a:rPr>
              <a:t>this.asgnGrades</a:t>
            </a:r>
            <a:r>
              <a:rPr lang="en-CA" sz="2400" dirty="0" smtClean="0">
                <a:solidFill>
                  <a:srgbClr val="7FFF7F"/>
                </a:solidFill>
              </a:rPr>
              <a:t> = new </a:t>
            </a:r>
            <a:r>
              <a:rPr lang="en-CA" sz="2400" dirty="0" err="1" smtClean="0">
                <a:solidFill>
                  <a:srgbClr val="7FFF7F"/>
                </a:solidFill>
              </a:rPr>
              <a:t>int</a:t>
            </a:r>
            <a:r>
              <a:rPr lang="en-CA" sz="2400" dirty="0" smtClean="0">
                <a:solidFill>
                  <a:srgbClr val="7FFF7F"/>
                </a:solidFill>
              </a:rPr>
              <a:t>[</a:t>
            </a:r>
            <a:r>
              <a:rPr lang="en-CA" sz="2400" dirty="0" err="1" smtClean="0">
                <a:solidFill>
                  <a:srgbClr val="7FFF7F"/>
                </a:solidFill>
              </a:rPr>
              <a:t>Student.NUM_ASGN</a:t>
            </a:r>
            <a:r>
              <a:rPr lang="en-CA" sz="2400" dirty="0" smtClean="0">
                <a:solidFill>
                  <a:srgbClr val="7FFF7F"/>
                </a:solidFill>
              </a:rPr>
              <a:t>];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}</a:t>
            </a:r>
            <a:endParaRPr lang="en-CA" dirty="0">
              <a:solidFill>
                <a:srgbClr val="7FF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Get/set assignment grades individually</a:t>
            </a:r>
          </a:p>
          <a:p>
            <a:pPr lvl="1"/>
            <a:r>
              <a:rPr lang="en-CA" dirty="0" smtClean="0"/>
              <a:t>use 1-based index in the method</a:t>
            </a:r>
          </a:p>
          <a:p>
            <a:pPr lvl="1"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 a1Grade = </a:t>
            </a:r>
            <a:r>
              <a:rPr lang="en-CA" sz="2400" dirty="0" err="1" smtClean="0">
                <a:solidFill>
                  <a:srgbClr val="FFFF00"/>
                </a:solidFill>
              </a:rPr>
              <a:t>stu.getGrade</a:t>
            </a:r>
            <a:r>
              <a:rPr lang="en-CA" sz="2400" dirty="0" smtClean="0">
                <a:solidFill>
                  <a:srgbClr val="FFFF00"/>
                </a:solidFill>
              </a:rPr>
              <a:t>(1);</a:t>
            </a:r>
          </a:p>
          <a:p>
            <a:pPr lvl="1"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stu.setGrade</a:t>
            </a:r>
            <a:r>
              <a:rPr lang="en-CA" sz="2400" dirty="0" smtClean="0">
                <a:solidFill>
                  <a:srgbClr val="FFFF00"/>
                </a:solidFill>
              </a:rPr>
              <a:t>(2, 100);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677668" y="4148733"/>
            <a:ext cx="4214812" cy="2520627"/>
            <a:chOff x="4284663" y="3356645"/>
            <a:chExt cx="4214812" cy="2520627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4284663" y="3356645"/>
              <a:ext cx="4214812" cy="461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400"/>
                <a:t>stu</a:t>
              </a:r>
            </a:p>
          </p:txBody>
        </p:sp>
        <p:grpSp>
          <p:nvGrpSpPr>
            <p:cNvPr id="6" name="Group 17"/>
            <p:cNvGrpSpPr/>
            <p:nvPr/>
          </p:nvGrpSpPr>
          <p:grpSpPr>
            <a:xfrm>
              <a:off x="4570413" y="3856786"/>
              <a:ext cx="3929062" cy="2020486"/>
              <a:chOff x="4570413" y="3856786"/>
              <a:chExt cx="3929062" cy="2020486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4570413" y="3856786"/>
                <a:ext cx="3929062" cy="2020486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tabLst>
                    <a:tab pos="2506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tabLst>
                    <a:tab pos="2506663" algn="l"/>
                  </a:tabLs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tabLst>
                    <a:tab pos="25066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 dirty="0" smtClean="0"/>
                  <a:t>A_NUMBER</a:t>
                </a:r>
                <a:endParaRPr lang="en-CA" altLang="en-US" sz="2000" dirty="0"/>
              </a:p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 dirty="0"/>
                  <a:t>name</a:t>
                </a:r>
              </a:p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 dirty="0" err="1" smtClean="0"/>
                  <a:t>asgnGrades</a:t>
                </a:r>
                <a:endParaRPr lang="en-CA" altLang="en-US" sz="2000" dirty="0"/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6045387" y="4007673"/>
                <a:ext cx="2375014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/>
                  <a:t>A00123456</a:t>
                </a: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6046653" y="4511809"/>
                <a:ext cx="2375014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/>
                  <a:t>“Dent, Stu”</a:t>
                </a: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6045387" y="501317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/>
                  <a:t>81</a:t>
                </a: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6621451" y="501317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75</a:t>
                </a:r>
                <a:endParaRPr lang="en-CA" altLang="en-US" sz="2000" dirty="0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7197515" y="501317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100</a:t>
                </a:r>
                <a:endParaRPr lang="en-CA" altLang="en-US" sz="2000" dirty="0"/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7773579" y="501317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98</a:t>
                </a:r>
                <a:endParaRPr lang="en-CA" altLang="en-US" sz="2000" dirty="0"/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6045387" y="537321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86</a:t>
                </a:r>
                <a:endParaRPr lang="en-CA" altLang="en-US" sz="2000" dirty="0"/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6621451" y="537321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94</a:t>
                </a:r>
                <a:endParaRPr lang="en-CA" altLang="en-US" sz="2000" dirty="0"/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7197515" y="537321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96</a:t>
                </a:r>
                <a:endParaRPr lang="en-CA" altLang="en-US" sz="2000" dirty="0"/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7773579" y="5373216"/>
                <a:ext cx="614845" cy="357245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000" dirty="0" smtClean="0"/>
                  <a:t>100</a:t>
                </a:r>
                <a:endParaRPr lang="en-CA" altLang="en-US" sz="2000" dirty="0"/>
              </a:p>
            </p:txBody>
          </p:sp>
        </p:grpSp>
      </p:grp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7020272" y="5808059"/>
            <a:ext cx="576064" cy="35724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10000"/>
              </a:spcBef>
              <a:buClr>
                <a:schemeClr val="tx2"/>
              </a:buClr>
              <a:buSzPct val="100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10000"/>
              </a:spcBef>
              <a:buClr>
                <a:schemeClr val="tx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1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1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CA" altLang="en-US" sz="2000" dirty="0" smtClean="0"/>
              <a:t>100</a:t>
            </a:r>
            <a:endParaRPr lang="en-CA" altLang="en-US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24645" y="4508773"/>
            <a:ext cx="1656184" cy="792088"/>
            <a:chOff x="5508104" y="2492896"/>
            <a:chExt cx="1872208" cy="792088"/>
          </a:xfrm>
        </p:grpSpPr>
        <p:sp>
          <p:nvSpPr>
            <p:cNvPr id="22" name="Rectangle 21"/>
            <p:cNvSpPr/>
            <p:nvPr/>
          </p:nvSpPr>
          <p:spPr bwMode="auto">
            <a:xfrm>
              <a:off x="5868144" y="2924944"/>
              <a:ext cx="1512168" cy="3600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CA" sz="2000" dirty="0" smtClean="0">
                  <a:latin typeface="Times New Roman" charset="0"/>
                </a:rPr>
                <a:t>81</a:t>
              </a:r>
              <a:endPara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08104" y="2492896"/>
              <a:ext cx="13866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a1Grade</a:t>
              </a:r>
              <a:endParaRPr lang="en-CA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getGrade</a:t>
            </a:r>
            <a:r>
              <a:rPr lang="en-CA" dirty="0" smtClean="0"/>
              <a:t>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A1 stored in </a:t>
            </a:r>
            <a:r>
              <a:rPr lang="en-CA" dirty="0" err="1" smtClean="0"/>
              <a:t>asgnGrades</a:t>
            </a:r>
            <a:r>
              <a:rPr lang="en-CA" dirty="0" smtClean="0"/>
              <a:t>[0], and so on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public </a:t>
            </a:r>
            <a:r>
              <a:rPr lang="en-CA" sz="2400" dirty="0" err="1" smtClean="0">
                <a:solidFill>
                  <a:srgbClr val="7FFF7F"/>
                </a:solidFill>
              </a:rPr>
              <a:t>int</a:t>
            </a:r>
            <a:r>
              <a:rPr lang="en-CA" sz="2400" dirty="0" smtClean="0">
                <a:solidFill>
                  <a:srgbClr val="7FFF7F"/>
                </a:solidFill>
              </a:rPr>
              <a:t> </a:t>
            </a:r>
            <a:r>
              <a:rPr lang="en-CA" sz="2400" dirty="0" err="1" smtClean="0">
                <a:solidFill>
                  <a:srgbClr val="7FFF7F"/>
                </a:solidFill>
              </a:rPr>
              <a:t>getGrade</a:t>
            </a:r>
            <a:r>
              <a:rPr lang="en-CA" sz="2400" dirty="0" smtClean="0">
                <a:solidFill>
                  <a:srgbClr val="7FFF7F"/>
                </a:solidFill>
              </a:rPr>
              <a:t>(</a:t>
            </a:r>
            <a:r>
              <a:rPr lang="en-CA" sz="2400" dirty="0" err="1" smtClean="0">
                <a:solidFill>
                  <a:srgbClr val="7FFF7F"/>
                </a:solidFill>
              </a:rPr>
              <a:t>int</a:t>
            </a:r>
            <a:r>
              <a:rPr lang="en-CA" sz="2400" dirty="0" smtClean="0">
                <a:solidFill>
                  <a:srgbClr val="7FFF7F"/>
                </a:solidFill>
              </a:rPr>
              <a:t> </a:t>
            </a:r>
            <a:r>
              <a:rPr lang="en-CA" sz="2400" dirty="0" err="1" smtClean="0">
                <a:solidFill>
                  <a:srgbClr val="7FFF7F"/>
                </a:solidFill>
              </a:rPr>
              <a:t>asgnNum</a:t>
            </a:r>
            <a:r>
              <a:rPr lang="en-CA" sz="2400" dirty="0" smtClean="0">
                <a:solidFill>
                  <a:srgbClr val="7FFF7F"/>
                </a:solidFill>
              </a:rPr>
              <a:t>) {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    if (1 &lt;= </a:t>
            </a:r>
            <a:r>
              <a:rPr lang="en-CA" sz="2400" dirty="0" err="1" smtClean="0">
                <a:solidFill>
                  <a:srgbClr val="7FFF7F"/>
                </a:solidFill>
              </a:rPr>
              <a:t>asgnNum</a:t>
            </a:r>
            <a:r>
              <a:rPr lang="en-CA" sz="2400" dirty="0" smtClean="0">
                <a:solidFill>
                  <a:srgbClr val="7FFF7F"/>
                </a:solidFill>
              </a:rPr>
              <a:t> &amp;&amp; </a:t>
            </a:r>
            <a:r>
              <a:rPr lang="en-CA" sz="2400" dirty="0" err="1" smtClean="0">
                <a:solidFill>
                  <a:srgbClr val="7FFF7F"/>
                </a:solidFill>
              </a:rPr>
              <a:t>asgnNum</a:t>
            </a:r>
            <a:r>
              <a:rPr lang="en-CA" sz="2400" dirty="0" smtClean="0">
                <a:solidFill>
                  <a:srgbClr val="7FFF7F"/>
                </a:solidFill>
              </a:rPr>
              <a:t> &lt;= NUM_ASGN) {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        return </a:t>
            </a:r>
            <a:r>
              <a:rPr lang="en-CA" sz="2400" dirty="0" err="1" smtClean="0">
                <a:solidFill>
                  <a:srgbClr val="7FFF7F"/>
                </a:solidFill>
              </a:rPr>
              <a:t>asgnGrade</a:t>
            </a:r>
            <a:r>
              <a:rPr lang="en-CA" sz="2400" dirty="0" smtClean="0">
                <a:solidFill>
                  <a:srgbClr val="7FFF7F"/>
                </a:solidFill>
              </a:rPr>
              <a:t>[</a:t>
            </a:r>
            <a:r>
              <a:rPr lang="en-CA" sz="2400" dirty="0" err="1" smtClean="0">
                <a:solidFill>
                  <a:srgbClr val="7FFF7F"/>
                </a:solidFill>
              </a:rPr>
              <a:t>asgnNum</a:t>
            </a:r>
            <a:r>
              <a:rPr lang="en-CA" sz="2400" dirty="0" smtClean="0">
                <a:solidFill>
                  <a:srgbClr val="7FFF7F"/>
                </a:solidFill>
              </a:rPr>
              <a:t> – 1];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    }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    return 0;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}</a:t>
            </a:r>
          </a:p>
          <a:p>
            <a:pPr lvl="1"/>
            <a:r>
              <a:rPr lang="en-CA" dirty="0" smtClean="0"/>
              <a:t>should make an </a:t>
            </a:r>
            <a:r>
              <a:rPr lang="en-CA" dirty="0" err="1" smtClean="0"/>
              <a:t>isValidAsgnNo</a:t>
            </a:r>
            <a:r>
              <a:rPr lang="en-CA" dirty="0" smtClean="0"/>
              <a:t> method</a:t>
            </a:r>
          </a:p>
          <a:p>
            <a:pPr lvl="2"/>
            <a:r>
              <a:rPr lang="en-CA" dirty="0" smtClean="0"/>
              <a:t>the setter will use it, too!</a:t>
            </a:r>
          </a:p>
          <a:p>
            <a:pPr lvl="2"/>
            <a:r>
              <a:rPr lang="en-CA" dirty="0" smtClean="0"/>
              <a:t>there’s an exercise for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Write the </a:t>
            </a:r>
            <a:r>
              <a:rPr lang="en-CA" dirty="0" err="1" smtClean="0"/>
              <a:t>setGrade</a:t>
            </a:r>
            <a:r>
              <a:rPr lang="en-CA" dirty="0" smtClean="0"/>
              <a:t> method</a:t>
            </a:r>
            <a:endParaRPr lang="en-CA" dirty="0" smtClean="0"/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/**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 </a:t>
            </a:r>
            <a:r>
              <a:rPr lang="en-CA" sz="2400" dirty="0" smtClean="0">
                <a:solidFill>
                  <a:srgbClr val="7FFF7F"/>
                </a:solidFill>
              </a:rPr>
              <a:t>* Set this student’s grade for the given assignment.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 </a:t>
            </a:r>
            <a:r>
              <a:rPr lang="en-CA" sz="2400" dirty="0" smtClean="0">
                <a:solidFill>
                  <a:srgbClr val="7FFF7F"/>
                </a:solidFill>
              </a:rPr>
              <a:t>* @</a:t>
            </a:r>
            <a:r>
              <a:rPr lang="en-CA" sz="2400" dirty="0" err="1" smtClean="0">
                <a:solidFill>
                  <a:srgbClr val="7FFF7F"/>
                </a:solidFill>
              </a:rPr>
              <a:t>param</a:t>
            </a:r>
            <a:r>
              <a:rPr lang="en-CA" sz="2400" dirty="0" smtClean="0">
                <a:solidFill>
                  <a:srgbClr val="7FFF7F"/>
                </a:solidFill>
              </a:rPr>
              <a:t> </a:t>
            </a:r>
            <a:r>
              <a:rPr lang="en-CA" sz="2400" dirty="0" err="1" smtClean="0">
                <a:solidFill>
                  <a:srgbClr val="7FFF7F"/>
                </a:solidFill>
              </a:rPr>
              <a:t>asgnNum</a:t>
            </a:r>
            <a:r>
              <a:rPr lang="en-CA" sz="2400" dirty="0" smtClean="0">
                <a:solidFill>
                  <a:srgbClr val="7FFF7F"/>
                </a:solidFill>
              </a:rPr>
              <a:t> the assignment number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 </a:t>
            </a:r>
            <a:r>
              <a:rPr lang="en-CA" sz="2400" dirty="0" smtClean="0">
                <a:solidFill>
                  <a:srgbClr val="7FFF7F"/>
                </a:solidFill>
              </a:rPr>
              <a:t>* @</a:t>
            </a:r>
            <a:r>
              <a:rPr lang="en-CA" sz="2400" dirty="0" err="1" smtClean="0">
                <a:solidFill>
                  <a:srgbClr val="7FFF7F"/>
                </a:solidFill>
              </a:rPr>
              <a:t>param</a:t>
            </a:r>
            <a:r>
              <a:rPr lang="en-CA" sz="2400" dirty="0" smtClean="0">
                <a:solidFill>
                  <a:srgbClr val="7FFF7F"/>
                </a:solidFill>
              </a:rPr>
              <a:t> grade the grade got for that assignment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 </a:t>
            </a:r>
            <a:r>
              <a:rPr lang="en-CA" sz="2400" dirty="0" smtClean="0">
                <a:solidFill>
                  <a:srgbClr val="7FFF7F"/>
                </a:solidFill>
              </a:rPr>
              <a:t>*/</a:t>
            </a:r>
            <a:endParaRPr lang="en-CA" sz="2400" dirty="0" smtClean="0">
              <a:solidFill>
                <a:srgbClr val="7FFF7F"/>
              </a:solidFill>
            </a:endParaRP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public void </a:t>
            </a:r>
            <a:r>
              <a:rPr lang="en-CA" sz="2400" dirty="0" err="1" smtClean="0">
                <a:solidFill>
                  <a:srgbClr val="7FFF7F"/>
                </a:solidFill>
              </a:rPr>
              <a:t>setGrade</a:t>
            </a:r>
            <a:r>
              <a:rPr lang="en-CA" sz="2400" dirty="0" smtClean="0">
                <a:solidFill>
                  <a:srgbClr val="7FFF7F"/>
                </a:solidFill>
              </a:rPr>
              <a:t>(</a:t>
            </a:r>
            <a:r>
              <a:rPr lang="en-CA" sz="2400" dirty="0" err="1" smtClean="0">
                <a:solidFill>
                  <a:srgbClr val="7FFF7F"/>
                </a:solidFill>
              </a:rPr>
              <a:t>int</a:t>
            </a:r>
            <a:r>
              <a:rPr lang="en-CA" sz="2400" dirty="0" smtClean="0">
                <a:solidFill>
                  <a:srgbClr val="7FFF7F"/>
                </a:solidFill>
              </a:rPr>
              <a:t> </a:t>
            </a:r>
            <a:r>
              <a:rPr lang="en-CA" sz="2400" dirty="0" err="1" smtClean="0">
                <a:solidFill>
                  <a:srgbClr val="7FFF7F"/>
                </a:solidFill>
              </a:rPr>
              <a:t>asgnNum</a:t>
            </a:r>
            <a:r>
              <a:rPr lang="en-CA" sz="2400" dirty="0" smtClean="0">
                <a:solidFill>
                  <a:srgbClr val="7FFF7F"/>
                </a:solidFill>
              </a:rPr>
              <a:t>, </a:t>
            </a:r>
            <a:r>
              <a:rPr lang="en-CA" sz="2400" dirty="0" err="1" smtClean="0">
                <a:solidFill>
                  <a:srgbClr val="7FFF7F"/>
                </a:solidFill>
              </a:rPr>
              <a:t>int</a:t>
            </a:r>
            <a:r>
              <a:rPr lang="en-CA" sz="2400" dirty="0" smtClean="0">
                <a:solidFill>
                  <a:srgbClr val="7FFF7F"/>
                </a:solidFill>
              </a:rPr>
              <a:t> grade) { … }</a:t>
            </a:r>
            <a:endParaRPr lang="en-CA" sz="2400" dirty="0" smtClean="0">
              <a:solidFill>
                <a:srgbClr val="7FFF7F"/>
              </a:solidFill>
            </a:endParaRPr>
          </a:p>
          <a:p>
            <a:pPr lvl="2"/>
            <a:r>
              <a:rPr lang="en-CA" dirty="0" smtClean="0"/>
              <a:t>use the </a:t>
            </a:r>
            <a:r>
              <a:rPr lang="en-CA" dirty="0" err="1" smtClean="0"/>
              <a:t>isValidAsgnNo</a:t>
            </a:r>
            <a:r>
              <a:rPr lang="en-CA" dirty="0" smtClean="0"/>
              <a:t> method from the previous method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b Recursion">
  <a:themeElements>
    <a:clrScheme name="">
      <a:dk1>
        <a:srgbClr val="000000"/>
      </a:dk1>
      <a:lt1>
        <a:srgbClr val="FFFFFF"/>
      </a:lt1>
      <a:dk2>
        <a:srgbClr val="CF0E30"/>
      </a:dk2>
      <a:lt2>
        <a:srgbClr val="FFFFFF"/>
      </a:lt2>
      <a:accent1>
        <a:srgbClr val="114FFB"/>
      </a:accent1>
      <a:accent2>
        <a:srgbClr val="FC0128"/>
      </a:accent2>
      <a:accent3>
        <a:srgbClr val="E4AAAD"/>
      </a:accent3>
      <a:accent4>
        <a:srgbClr val="DADADA"/>
      </a:accent4>
      <a:accent5>
        <a:srgbClr val="AAB2FD"/>
      </a:accent5>
      <a:accent6>
        <a:srgbClr val="E40123"/>
      </a:accent6>
      <a:hlink>
        <a:srgbClr val="00DFCA"/>
      </a:hlink>
      <a:folHlink>
        <a:srgbClr val="F76681"/>
      </a:folHlink>
    </a:clrScheme>
    <a:fontScheme name="01b Recurs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01b Recurs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b Recurs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b Recurs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b Recurs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b Recurs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b Recurs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b Recurs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C:\WINDOWS\DESKTOP\Mark's Stuff\CSC 227\1999\Slides\01b Recursion.ppt</Template>
  <TotalTime>9150</TotalTime>
  <Words>2509</Words>
  <Application>Microsoft Office PowerPoint</Application>
  <PresentationFormat>On-screen Show (4:3)</PresentationFormat>
  <Paragraphs>683</Paragraphs>
  <Slides>45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01b Recursion</vt:lpstr>
      <vt:lpstr>More Methods and Arrays</vt:lpstr>
      <vt:lpstr>More from Chapter 7</vt:lpstr>
      <vt:lpstr>Using Arrays with Classes</vt:lpstr>
      <vt:lpstr>Arrays as Instance Variables</vt:lpstr>
      <vt:lpstr>Array IV, Getter, and Setter</vt:lpstr>
      <vt:lpstr>The Constructor</vt:lpstr>
      <vt:lpstr>More Methods</vt:lpstr>
      <vt:lpstr>getGrade Method</vt:lpstr>
      <vt:lpstr>Exercise</vt:lpstr>
      <vt:lpstr>More Methods</vt:lpstr>
      <vt:lpstr>Unmarked Assignments?</vt:lpstr>
      <vt:lpstr>Partly Full Arrays</vt:lpstr>
      <vt:lpstr>Using Partly Full Arrays</vt:lpstr>
      <vt:lpstr>Unmarked Assignments?</vt:lpstr>
      <vt:lpstr>Averaging Marked Assignments</vt:lpstr>
      <vt:lpstr>Exercise</vt:lpstr>
      <vt:lpstr>asgnGrades Getter Revisited</vt:lpstr>
      <vt:lpstr>Revised getAsgnGrades</vt:lpstr>
      <vt:lpstr>Problems of Arrays as IVs</vt:lpstr>
      <vt:lpstr>GiftExchange.removeName</vt:lpstr>
      <vt:lpstr>Arrays: Variables and Objects</vt:lpstr>
      <vt:lpstr>Co-Reference</vt:lpstr>
      <vt:lpstr>Array Co-Reference</vt:lpstr>
      <vt:lpstr>Co-Reference Problems</vt:lpstr>
      <vt:lpstr>Co-Reference Problems</vt:lpstr>
      <vt:lpstr>Another Co-Reference Problem</vt:lpstr>
      <vt:lpstr>Make Copies of Arrays</vt:lpstr>
      <vt:lpstr>areValidGrades</vt:lpstr>
      <vt:lpstr>Making Copies of Arrays</vt:lpstr>
      <vt:lpstr>Arrays.copyOf</vt:lpstr>
      <vt:lpstr>Arrays of Objects</vt:lpstr>
      <vt:lpstr>Creating an Array of Students</vt:lpstr>
      <vt:lpstr>Creating an Array of Students</vt:lpstr>
      <vt:lpstr>Arrays of Objects</vt:lpstr>
      <vt:lpstr>Printing Class List</vt:lpstr>
      <vt:lpstr>Exercise</vt:lpstr>
      <vt:lpstr>Assigning Grades to a Student</vt:lpstr>
      <vt:lpstr>Reading One Student’s Grades</vt:lpstr>
      <vt:lpstr>Reading Many Students’ Grades</vt:lpstr>
      <vt:lpstr>Calculating the Class Average</vt:lpstr>
      <vt:lpstr>Exercise</vt:lpstr>
      <vt:lpstr>Big Objects and Little Objects</vt:lpstr>
      <vt:lpstr>Composition</vt:lpstr>
      <vt:lpstr>Exercise</vt:lpstr>
      <vt:lpstr>Questions</vt:lpstr>
    </vt:vector>
  </TitlesOfParts>
  <Company>St. Mary's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CSC 226</dc:title>
  <dc:creator>Mark Young</dc:creator>
  <cp:lastModifiedBy>Mark Young</cp:lastModifiedBy>
  <cp:revision>170</cp:revision>
  <dcterms:created xsi:type="dcterms:W3CDTF">1999-07-05T23:46:28Z</dcterms:created>
  <dcterms:modified xsi:type="dcterms:W3CDTF">2016-01-17T23:29:38Z</dcterms:modified>
</cp:coreProperties>
</file>