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596" r:id="rId3"/>
    <p:sldId id="597" r:id="rId4"/>
    <p:sldId id="573" r:id="rId5"/>
    <p:sldId id="572" r:id="rId6"/>
    <p:sldId id="575" r:id="rId7"/>
    <p:sldId id="593" r:id="rId8"/>
    <p:sldId id="622" r:id="rId9"/>
    <p:sldId id="576" r:id="rId10"/>
    <p:sldId id="577" r:id="rId11"/>
    <p:sldId id="578" r:id="rId12"/>
    <p:sldId id="579" r:id="rId13"/>
    <p:sldId id="580" r:id="rId14"/>
    <p:sldId id="581" r:id="rId15"/>
    <p:sldId id="599" r:id="rId16"/>
    <p:sldId id="582" r:id="rId17"/>
    <p:sldId id="583" r:id="rId18"/>
    <p:sldId id="584" r:id="rId19"/>
    <p:sldId id="600" r:id="rId20"/>
    <p:sldId id="598" r:id="rId21"/>
    <p:sldId id="604" r:id="rId22"/>
    <p:sldId id="602" r:id="rId23"/>
    <p:sldId id="603" r:id="rId24"/>
    <p:sldId id="616" r:id="rId25"/>
    <p:sldId id="623" r:id="rId26"/>
    <p:sldId id="585" r:id="rId27"/>
    <p:sldId id="586" r:id="rId28"/>
    <p:sldId id="591" r:id="rId29"/>
    <p:sldId id="624" r:id="rId30"/>
    <p:sldId id="592" r:id="rId31"/>
    <p:sldId id="606" r:id="rId32"/>
    <p:sldId id="607" r:id="rId33"/>
    <p:sldId id="608" r:id="rId34"/>
    <p:sldId id="609" r:id="rId35"/>
    <p:sldId id="610" r:id="rId36"/>
    <p:sldId id="612" r:id="rId37"/>
    <p:sldId id="619" r:id="rId38"/>
    <p:sldId id="620" r:id="rId39"/>
    <p:sldId id="613" r:id="rId40"/>
    <p:sldId id="614" r:id="rId41"/>
    <p:sldId id="617" r:id="rId42"/>
    <p:sldId id="618" r:id="rId43"/>
    <p:sldId id="621" r:id="rId44"/>
    <p:sldId id="611" r:id="rId4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0128"/>
    <a:srgbClr val="FFFF00"/>
    <a:srgbClr val="BFB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13" d="100"/>
          <a:sy n="113" d="100"/>
        </p:scale>
        <p:origin x="-21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48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25829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85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06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64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84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98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68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36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18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76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89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0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1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48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57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252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17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46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972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824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78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98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58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097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9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86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1516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1101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947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416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566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7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9657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2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290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6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9796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57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236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087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3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8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68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299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0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26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27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171450"/>
            <a:ext cx="1946275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1450"/>
            <a:ext cx="5686425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65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00000"/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01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444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3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7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71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99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624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95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1385888"/>
            <a:ext cx="8364538" cy="290512"/>
            <a:chOff x="0" y="873"/>
            <a:chExt cx="5269" cy="183"/>
          </a:xfrm>
        </p:grpSpPr>
        <p:grpSp>
          <p:nvGrpSpPr>
            <p:cNvPr id="1029" name="Group 4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2" name="Rectangle 2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027" name="Rectangle 3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0" name="Group 7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3" name="Rectangle 5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4" name="Rectangle 6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7" cy="182"/>
              </a:xfrm>
              <a:prstGeom prst="rect">
                <a:avLst/>
              </a:prstGeom>
              <a:solidFill>
                <a:srgbClr val="808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1" name="Group 10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5" name="Rectangle 8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89" cy="182"/>
              </a:xfrm>
              <a:prstGeom prst="rect">
                <a:avLst/>
              </a:prstGeom>
              <a:solidFill>
                <a:srgbClr val="404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2" name="Group 15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3" name="Group 18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041" name="Rectangle 17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0" cy="182"/>
              </a:xfrm>
              <a:prstGeom prst="rect">
                <a:avLst/>
              </a:prstGeom>
              <a:solidFill>
                <a:srgbClr val="0000E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</p:grp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171450"/>
            <a:ext cx="7753350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anose="05010101010101010101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Font typeface="Wingdings" panose="05000000000000000000" pitchFamily="2" charset="2"/>
        <a:buChar char="s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err="1" smtClean="0"/>
              <a:t>ArrayLists</a:t>
            </a:r>
            <a:r>
              <a:rPr lang="en-US" sz="4000" dirty="0" smtClean="0"/>
              <a:t>, </a:t>
            </a:r>
            <a:r>
              <a:rPr lang="en-US" sz="4000" dirty="0" err="1" smtClean="0"/>
              <a:t>LinkedLists</a:t>
            </a:r>
            <a:r>
              <a:rPr lang="en-US" sz="4000" dirty="0" smtClean="0"/>
              <a:t>, Collections</a:t>
            </a:r>
            <a:endParaRPr lang="en-US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Section 12.1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Getting List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Lists use zero-based indexing</a:t>
            </a:r>
          </a:p>
          <a:p>
            <a:pPr lvl="1">
              <a:defRPr/>
            </a:pPr>
            <a:r>
              <a:rPr lang="en-CA" dirty="0" smtClean="0"/>
              <a:t>just like arrays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String </a:t>
            </a:r>
            <a:r>
              <a:rPr lang="en-CA" sz="2400" dirty="0" err="1" smtClean="0">
                <a:solidFill>
                  <a:srgbClr val="FFFF00"/>
                </a:solidFill>
              </a:rPr>
              <a:t>firstWord</a:t>
            </a:r>
            <a:r>
              <a:rPr lang="en-CA" sz="2400" dirty="0" smtClean="0">
                <a:solidFill>
                  <a:srgbClr val="FFFF00"/>
                </a:solidFill>
              </a:rPr>
              <a:t> = </a:t>
            </a:r>
            <a:r>
              <a:rPr lang="en-CA" sz="2400" b="1" dirty="0" err="1" smtClean="0">
                <a:solidFill>
                  <a:srgbClr val="FFFF00"/>
                </a:solidFill>
              </a:rPr>
              <a:t>myWords.get</a:t>
            </a:r>
            <a:r>
              <a:rPr lang="en-CA" sz="2400" b="1" dirty="0" smtClean="0">
                <a:solidFill>
                  <a:srgbClr val="FFFF00"/>
                </a:solidFill>
              </a:rPr>
              <a:t>(0)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(“The first word is ” + </a:t>
            </a:r>
            <a:r>
              <a:rPr lang="en-CA" sz="2400" dirty="0" err="1" smtClean="0">
                <a:solidFill>
                  <a:srgbClr val="FFFF00"/>
                </a:solidFill>
              </a:rPr>
              <a:t>firstWord</a:t>
            </a:r>
            <a:r>
              <a:rPr lang="en-CA" sz="2400" dirty="0" smtClean="0">
                <a:solidFill>
                  <a:srgbClr val="FFFF00"/>
                </a:solidFill>
              </a:rPr>
              <a:t> + “.”);</a:t>
            </a:r>
            <a:endParaRPr lang="en-CA" sz="24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2988" y="5013325"/>
            <a:ext cx="7058025" cy="1223963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The list is [Ten, Fifteen, Twenty].</a:t>
            </a:r>
          </a:p>
          <a:p>
            <a:r>
              <a:rPr lang="en-CA" altLang="en-US"/>
              <a:t>The first word is Ten.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34925" y="3789363"/>
            <a:ext cx="4752975" cy="863600"/>
            <a:chOff x="35496" y="5733256"/>
            <a:chExt cx="4752528" cy="864096"/>
          </a:xfrm>
        </p:grpSpPr>
        <p:sp>
          <p:nvSpPr>
            <p:cNvPr id="11273" name="Rectangle 5"/>
            <p:cNvSpPr>
              <a:spLocks noChangeArrowheads="1"/>
            </p:cNvSpPr>
            <p:nvPr/>
          </p:nvSpPr>
          <p:spPr bwMode="auto">
            <a:xfrm>
              <a:off x="251520" y="6165304"/>
              <a:ext cx="4536504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"Ten", "Fifteen", "Twenty"</a:t>
              </a:r>
            </a:p>
          </p:txBody>
        </p:sp>
        <p:sp>
          <p:nvSpPr>
            <p:cNvPr id="11274" name="TextBox 6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13735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myWords</a:t>
              </a:r>
            </a:p>
          </p:txBody>
        </p:sp>
      </p:grp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5219700" y="3789363"/>
            <a:ext cx="2881313" cy="863600"/>
            <a:chOff x="35496" y="5733256"/>
            <a:chExt cx="2880320" cy="864096"/>
          </a:xfrm>
        </p:grpSpPr>
        <p:sp>
          <p:nvSpPr>
            <p:cNvPr id="11271" name="Rectangle 8"/>
            <p:cNvSpPr>
              <a:spLocks noChangeArrowheads="1"/>
            </p:cNvSpPr>
            <p:nvPr/>
          </p:nvSpPr>
          <p:spPr bwMode="auto">
            <a:xfrm>
              <a:off x="251520" y="6165304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"Ten"</a:t>
              </a:r>
            </a:p>
          </p:txBody>
        </p:sp>
        <p:sp>
          <p:nvSpPr>
            <p:cNvPr id="11272" name="TextBox 9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13558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firstWord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Checking its Length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34350" cy="41148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Method called size instead of length</a:t>
            </a:r>
          </a:p>
          <a:p>
            <a:pPr lvl="1">
              <a:defRPr/>
            </a:pPr>
            <a:r>
              <a:rPr lang="en-CA" dirty="0" smtClean="0"/>
              <a:t>not like arrays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size = </a:t>
            </a:r>
            <a:r>
              <a:rPr lang="en-CA" sz="2400" b="1" dirty="0" err="1" smtClean="0">
                <a:solidFill>
                  <a:srgbClr val="FFFF00"/>
                </a:solidFill>
              </a:rPr>
              <a:t>myWords.size</a:t>
            </a:r>
            <a:r>
              <a:rPr lang="en-CA" sz="2400" b="1" dirty="0" smtClean="0">
                <a:solidFill>
                  <a:srgbClr val="FFFF00"/>
                </a:solidFill>
              </a:rPr>
              <a:t>()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(“Last is ” + </a:t>
            </a:r>
            <a:r>
              <a:rPr lang="en-CA" sz="2400" dirty="0" err="1" smtClean="0">
                <a:solidFill>
                  <a:srgbClr val="FFFF00"/>
                </a:solidFill>
              </a:rPr>
              <a:t>myWords.get</a:t>
            </a:r>
            <a:r>
              <a:rPr lang="en-CA" sz="2400" dirty="0" smtClean="0">
                <a:solidFill>
                  <a:srgbClr val="FFFF00"/>
                </a:solidFill>
              </a:rPr>
              <a:t>(size-1) + “.”);</a:t>
            </a:r>
            <a:endParaRPr lang="en-CA" sz="24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2988" y="5013325"/>
            <a:ext cx="7058025" cy="1223963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The list is [Ten, Fifteen, Twenty].</a:t>
            </a:r>
          </a:p>
          <a:p>
            <a:r>
              <a:rPr lang="en-CA" altLang="en-US"/>
              <a:t>The first word is Ten.</a:t>
            </a:r>
          </a:p>
          <a:p>
            <a:r>
              <a:rPr lang="en-CA" altLang="en-US"/>
              <a:t>Last is Twenty.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34925" y="3789363"/>
            <a:ext cx="4752975" cy="863600"/>
            <a:chOff x="35496" y="5733256"/>
            <a:chExt cx="4752528" cy="864096"/>
          </a:xfrm>
        </p:grpSpPr>
        <p:sp>
          <p:nvSpPr>
            <p:cNvPr id="12297" name="Rectangle 5"/>
            <p:cNvSpPr>
              <a:spLocks noChangeArrowheads="1"/>
            </p:cNvSpPr>
            <p:nvPr/>
          </p:nvSpPr>
          <p:spPr bwMode="auto">
            <a:xfrm>
              <a:off x="251520" y="6165304"/>
              <a:ext cx="4536504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"Ten", "Fifteen", "Twenty"</a:t>
              </a:r>
            </a:p>
          </p:txBody>
        </p:sp>
        <p:sp>
          <p:nvSpPr>
            <p:cNvPr id="12298" name="TextBox 6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13735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myWords</a:t>
              </a:r>
            </a:p>
          </p:txBody>
        </p:sp>
      </p:grp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5219700" y="3789363"/>
            <a:ext cx="2881313" cy="863600"/>
            <a:chOff x="35496" y="5733256"/>
            <a:chExt cx="2880320" cy="864096"/>
          </a:xfrm>
        </p:grpSpPr>
        <p:sp>
          <p:nvSpPr>
            <p:cNvPr id="12295" name="Rectangle 8"/>
            <p:cNvSpPr>
              <a:spLocks noChangeArrowheads="1"/>
            </p:cNvSpPr>
            <p:nvPr/>
          </p:nvSpPr>
          <p:spPr bwMode="auto">
            <a:xfrm>
              <a:off x="251520" y="6165304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CA" altLang="en-US"/>
                <a:t>3</a:t>
              </a:r>
            </a:p>
          </p:txBody>
        </p:sp>
        <p:sp>
          <p:nvSpPr>
            <p:cNvPr id="12296" name="TextBox 9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6623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size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Looking for Particular Items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Is it there at all?  </a:t>
            </a:r>
            <a:r>
              <a:rPr lang="en-CA" i="1" dirty="0" smtClean="0"/>
              <a:t>contains</a:t>
            </a:r>
          </a:p>
          <a:p>
            <a:pPr lvl="1">
              <a:defRPr/>
            </a:pPr>
            <a:r>
              <a:rPr lang="en-CA" dirty="0" smtClean="0"/>
              <a:t>Where exactly is it?  </a:t>
            </a:r>
            <a:r>
              <a:rPr lang="en-CA" i="1" dirty="0" err="1" smtClean="0"/>
              <a:t>indexOf</a:t>
            </a:r>
            <a:endParaRPr lang="en-CA" i="1" dirty="0" smtClean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if (</a:t>
            </a:r>
            <a:r>
              <a:rPr lang="en-CA" sz="2400" b="1" dirty="0" err="1" smtClean="0">
                <a:solidFill>
                  <a:srgbClr val="FFFF00"/>
                </a:solidFill>
              </a:rPr>
              <a:t>myWords.contains</a:t>
            </a:r>
            <a:r>
              <a:rPr lang="en-CA" sz="2400" b="1" dirty="0" smtClean="0">
                <a:solidFill>
                  <a:srgbClr val="FFFF00"/>
                </a:solidFill>
              </a:rPr>
              <a:t>(“Twenty”)</a:t>
            </a:r>
            <a:r>
              <a:rPr lang="en-CA" sz="2400" dirty="0" smtClean="0">
                <a:solidFill>
                  <a:srgbClr val="FFFF00"/>
                </a:solidFill>
              </a:rPr>
              <a:t>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(“We have a Twenty!”);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>
                <a:solidFill>
                  <a:srgbClr val="FFFF00"/>
                </a:solidFill>
              </a:rPr>
              <a:t>}</a:t>
            </a:r>
            <a:endParaRPr lang="en-CA" sz="2400" dirty="0" smtClean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(“The Twenty’s location is ” + 	</a:t>
            </a:r>
            <a:r>
              <a:rPr lang="en-CA" sz="2400" b="1" dirty="0" err="1" smtClean="0">
                <a:solidFill>
                  <a:srgbClr val="FFFF00"/>
                </a:solidFill>
              </a:rPr>
              <a:t>myWords.indexOf</a:t>
            </a:r>
            <a:r>
              <a:rPr lang="en-CA" sz="2400" b="1" dirty="0" smtClean="0">
                <a:solidFill>
                  <a:srgbClr val="FFFF00"/>
                </a:solidFill>
              </a:rPr>
              <a:t>(“Twenty”)</a:t>
            </a:r>
            <a:r>
              <a:rPr lang="en-CA" sz="2400" dirty="0" smtClean="0">
                <a:solidFill>
                  <a:srgbClr val="FFFF00"/>
                </a:solidFill>
              </a:rPr>
              <a:t> + “.”);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42988" y="5013325"/>
            <a:ext cx="7058025" cy="1223963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 dirty="0"/>
              <a:t>We have a Twenty!</a:t>
            </a:r>
          </a:p>
          <a:p>
            <a:r>
              <a:rPr lang="en-CA" altLang="en-US" dirty="0" smtClean="0"/>
              <a:t>The Twenty’s location is </a:t>
            </a:r>
            <a:r>
              <a:rPr lang="en-CA" altLang="en-US" dirty="0"/>
              <a:t>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Looking for Particular Items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Is it there at all?  </a:t>
            </a:r>
            <a:r>
              <a:rPr lang="en-CA" i="1" dirty="0" smtClean="0"/>
              <a:t>contains</a:t>
            </a:r>
          </a:p>
          <a:p>
            <a:pPr lvl="1">
              <a:defRPr/>
            </a:pPr>
            <a:r>
              <a:rPr lang="en-CA" dirty="0" smtClean="0"/>
              <a:t>Where exactly is it?  </a:t>
            </a:r>
            <a:r>
              <a:rPr lang="en-CA" i="1" dirty="0" err="1" smtClean="0"/>
              <a:t>indexOf</a:t>
            </a:r>
            <a:endParaRPr lang="en-CA" i="1" dirty="0" smtClean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if (</a:t>
            </a:r>
            <a:r>
              <a:rPr lang="en-CA" sz="2400" dirty="0" err="1" smtClean="0">
                <a:solidFill>
                  <a:srgbClr val="FFFF00"/>
                </a:solidFill>
              </a:rPr>
              <a:t>myWords.contains</a:t>
            </a:r>
            <a:r>
              <a:rPr lang="en-CA" sz="2400" dirty="0" smtClean="0">
                <a:solidFill>
                  <a:srgbClr val="FFFF00"/>
                </a:solidFill>
              </a:rPr>
              <a:t>(“Hundred”))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(“We have a Hundred!”);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(“The location of the Hundred is ” + 	</a:t>
            </a:r>
            <a:r>
              <a:rPr lang="en-CA" sz="2400" dirty="0" err="1" smtClean="0">
                <a:solidFill>
                  <a:srgbClr val="FFFF00"/>
                </a:solidFill>
              </a:rPr>
              <a:t>myWords.indexOf</a:t>
            </a:r>
            <a:r>
              <a:rPr lang="en-CA" sz="2400" dirty="0" smtClean="0">
                <a:solidFill>
                  <a:srgbClr val="FFFF00"/>
                </a:solidFill>
              </a:rPr>
              <a:t>(“Hundred”) + “.”);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042988" y="5013325"/>
            <a:ext cx="7058025" cy="1223963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 dirty="0"/>
              <a:t>We have a Twenty!</a:t>
            </a:r>
          </a:p>
          <a:p>
            <a:r>
              <a:rPr lang="en-CA" altLang="en-US" dirty="0" smtClean="0"/>
              <a:t>The Twenty’s location is 2.</a:t>
            </a:r>
          </a:p>
          <a:p>
            <a:r>
              <a:rPr lang="en-CA" altLang="en-US" dirty="0" smtClean="0"/>
              <a:t>The </a:t>
            </a:r>
            <a:r>
              <a:rPr lang="en-CA" altLang="en-US" dirty="0"/>
              <a:t>location of the Hundred is 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Removing Stuff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What thing to remove, or which position?</a:t>
            </a:r>
          </a:p>
          <a:p>
            <a:pPr lvl="1">
              <a:defRPr/>
            </a:pPr>
            <a:r>
              <a:rPr lang="en-CA" dirty="0" err="1" smtClean="0"/>
              <a:t>int</a:t>
            </a:r>
            <a:r>
              <a:rPr lang="en-CA" dirty="0" smtClean="0"/>
              <a:t> argument </a:t>
            </a:r>
            <a:r>
              <a:rPr lang="en-CA" dirty="0" smtClean="0">
                <a:sym typeface="Wingdings" pitchFamily="2" charset="2"/>
              </a:rPr>
              <a:t> remove from that position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myWords.remove</a:t>
            </a:r>
            <a:r>
              <a:rPr lang="en-CA" sz="2400" dirty="0" smtClean="0">
                <a:solidFill>
                  <a:srgbClr val="FFFF00"/>
                </a:solidFill>
              </a:rPr>
              <a:t>(1);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myWords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</a:p>
          <a:p>
            <a:pPr lvl="1">
              <a:defRPr/>
            </a:pPr>
            <a:r>
              <a:rPr lang="en-CA" dirty="0" smtClean="0">
                <a:sym typeface="Wingdings" pitchFamily="2" charset="2"/>
              </a:rPr>
              <a:t>object argument  remove that object</a:t>
            </a:r>
            <a:endParaRPr lang="en-CA" dirty="0" smtClean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myWords.remove</a:t>
            </a:r>
            <a:r>
              <a:rPr lang="en-CA" sz="2400" dirty="0" smtClean="0">
                <a:solidFill>
                  <a:srgbClr val="FFFF00"/>
                </a:solidFill>
              </a:rPr>
              <a:t>(“Ten”);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myWords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  <a:endParaRPr lang="en-CA" sz="24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2988" y="5373688"/>
            <a:ext cx="7058025" cy="863600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[Ten, Twenty]</a:t>
            </a:r>
          </a:p>
          <a:p>
            <a:r>
              <a:rPr lang="en-CA" altLang="en-US"/>
              <a:t>[Twenty]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Changing List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Use the set method to change a value</a:t>
            </a:r>
          </a:p>
          <a:p>
            <a:pPr lvl="1">
              <a:defRPr/>
            </a:pPr>
            <a:r>
              <a:rPr lang="en-CA" dirty="0" smtClean="0"/>
              <a:t>give the location and the new value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myWords.set</a:t>
            </a:r>
            <a:r>
              <a:rPr lang="en-CA" sz="2400" dirty="0" smtClean="0">
                <a:solidFill>
                  <a:srgbClr val="FFFF00"/>
                </a:solidFill>
              </a:rPr>
              <a:t>(0, “Thirty”);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(“The list is now ” + </a:t>
            </a:r>
            <a:r>
              <a:rPr lang="en-CA" sz="2400" dirty="0" err="1" smtClean="0">
                <a:solidFill>
                  <a:srgbClr val="FFFF00"/>
                </a:solidFill>
              </a:rPr>
              <a:t>myWords</a:t>
            </a:r>
            <a:r>
              <a:rPr lang="en-CA" sz="2400" dirty="0" smtClean="0">
                <a:solidFill>
                  <a:srgbClr val="FFFF00"/>
                </a:solidFill>
              </a:rPr>
              <a:t> + “.”);</a:t>
            </a:r>
            <a:endParaRPr lang="en-CA" sz="2400" dirty="0">
              <a:solidFill>
                <a:srgbClr val="FFFF00"/>
              </a:solidFill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042988" y="3933825"/>
            <a:ext cx="7058025" cy="1223963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The list is now [Thirty].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Looping thru a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Multiple ways to loop thru a list</a:t>
            </a:r>
          </a:p>
          <a:p>
            <a:pPr lvl="1">
              <a:defRPr/>
            </a:pPr>
            <a:r>
              <a:rPr lang="en-CA" dirty="0" smtClean="0"/>
              <a:t>can use the usual for loop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for (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 = 0;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 &lt; </a:t>
            </a:r>
            <a:r>
              <a:rPr lang="en-CA" sz="2400" dirty="0" err="1" smtClean="0">
                <a:solidFill>
                  <a:srgbClr val="FFFF00"/>
                </a:solidFill>
              </a:rPr>
              <a:t>myWords.size</a:t>
            </a:r>
            <a:r>
              <a:rPr lang="en-CA" sz="2400" dirty="0" smtClean="0">
                <a:solidFill>
                  <a:srgbClr val="FFFF00"/>
                </a:solidFill>
              </a:rPr>
              <a:t>();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++)</a:t>
            </a:r>
          </a:p>
          <a:p>
            <a:pPr lvl="1">
              <a:defRPr/>
            </a:pPr>
            <a:r>
              <a:rPr lang="en-CA" dirty="0" smtClean="0"/>
              <a:t>can use this simplified for loop (</a:t>
            </a:r>
            <a:r>
              <a:rPr lang="en-CA" i="1" dirty="0" smtClean="0"/>
              <a:t>for-each</a:t>
            </a:r>
            <a:r>
              <a:rPr lang="en-CA" dirty="0" smtClean="0"/>
              <a:t> loop)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for (String word : </a:t>
            </a:r>
            <a:r>
              <a:rPr lang="en-CA" sz="2400" dirty="0" err="1" smtClean="0">
                <a:solidFill>
                  <a:srgbClr val="FFFF00"/>
                </a:solidFill>
              </a:rPr>
              <a:t>myWords</a:t>
            </a:r>
            <a:r>
              <a:rPr lang="en-CA" sz="2400" dirty="0" smtClean="0">
                <a:solidFill>
                  <a:srgbClr val="FFFF00"/>
                </a:solidFill>
              </a:rPr>
              <a:t>)</a:t>
            </a:r>
            <a:endParaRPr lang="en-CA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CA" dirty="0" smtClean="0"/>
              <a:t>These work if you’re </a:t>
            </a:r>
            <a:r>
              <a:rPr lang="en-CA" i="1" dirty="0" smtClean="0"/>
              <a:t>just looking </a:t>
            </a:r>
            <a:r>
              <a:rPr lang="en-CA" dirty="0" smtClean="0"/>
              <a:t>at the list</a:t>
            </a:r>
          </a:p>
          <a:p>
            <a:pPr lvl="1">
              <a:defRPr/>
            </a:pPr>
            <a:r>
              <a:rPr lang="en-CA" dirty="0" smtClean="0"/>
              <a:t>can cause trouble if you’re adding or removing from the list at the same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Usual for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anose="05010101010101010101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for (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 = 0;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 &lt; </a:t>
            </a:r>
            <a:r>
              <a:rPr lang="en-CA" sz="2400" dirty="0" err="1" smtClean="0">
                <a:solidFill>
                  <a:srgbClr val="FFFF00"/>
                </a:solidFill>
              </a:rPr>
              <a:t>allMyWords.size</a:t>
            </a:r>
            <a:r>
              <a:rPr lang="en-CA" sz="2400" dirty="0" smtClean="0">
                <a:solidFill>
                  <a:srgbClr val="FFFF00"/>
                </a:solidFill>
              </a:rPr>
              <a:t>(); </a:t>
            </a:r>
            <a:r>
              <a:rPr lang="en-CA" sz="2400" dirty="0" smtClean="0">
                <a:solidFill>
                  <a:srgbClr val="FFFF00"/>
                </a:solidFill>
              </a:rPr>
              <a:t>++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) </a:t>
            </a:r>
            <a:r>
              <a:rPr lang="en-CA" sz="2400" dirty="0" smtClean="0">
                <a:solidFill>
                  <a:srgbClr val="FFFF00"/>
                </a:solidFill>
              </a:rPr>
              <a:t>{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(“\t” +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 + “) ” + </a:t>
            </a:r>
            <a:r>
              <a:rPr lang="en-CA" sz="2400" dirty="0" err="1" smtClean="0">
                <a:solidFill>
                  <a:srgbClr val="FFFF00"/>
                </a:solidFill>
              </a:rPr>
              <a:t>allMyWords.get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));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  <a:endParaRPr lang="en-CA" sz="2400" dirty="0">
              <a:solidFill>
                <a:srgbClr val="FFFF00"/>
              </a:solidFill>
            </a:endParaRP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684213" y="3284538"/>
            <a:ext cx="7559675" cy="865187"/>
            <a:chOff x="35496" y="5733256"/>
            <a:chExt cx="7560840" cy="864096"/>
          </a:xfrm>
        </p:grpSpPr>
        <p:sp>
          <p:nvSpPr>
            <p:cNvPr id="18438" name="Rectangle 4"/>
            <p:cNvSpPr>
              <a:spLocks noChangeArrowheads="1"/>
            </p:cNvSpPr>
            <p:nvPr/>
          </p:nvSpPr>
          <p:spPr bwMode="auto">
            <a:xfrm>
              <a:off x="251520" y="6165304"/>
              <a:ext cx="734481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“Ten”, “Fifteen”, “Twenty”, “Thirty”, “Fifty”</a:t>
              </a:r>
            </a:p>
          </p:txBody>
        </p:sp>
        <p:sp>
          <p:nvSpPr>
            <p:cNvPr id="18439" name="TextBox 5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1714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allMyWords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4292600"/>
            <a:ext cx="7058025" cy="194468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	0) Ten</a:t>
            </a:r>
          </a:p>
          <a:p>
            <a:r>
              <a:rPr lang="en-CA" altLang="en-US"/>
              <a:t>	1) Fifteen</a:t>
            </a:r>
          </a:p>
          <a:p>
            <a:r>
              <a:rPr lang="en-CA" altLang="en-US"/>
              <a:t>	2) Twenty</a:t>
            </a:r>
          </a:p>
          <a:p>
            <a:r>
              <a:rPr lang="en-CA" altLang="en-US"/>
              <a:t>	3) Thirty</a:t>
            </a:r>
          </a:p>
          <a:p>
            <a:r>
              <a:rPr lang="en-CA" altLang="en-US"/>
              <a:t>	4) Fifty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Simplified for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anose="05010101010101010101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for (String word :  </a:t>
            </a:r>
            <a:r>
              <a:rPr lang="en-CA" sz="2400" dirty="0" err="1" smtClean="0">
                <a:solidFill>
                  <a:srgbClr val="FFFF00"/>
                </a:solidFill>
              </a:rPr>
              <a:t>allMyWords</a:t>
            </a:r>
            <a:r>
              <a:rPr lang="en-CA" sz="2400" dirty="0" smtClean="0">
                <a:solidFill>
                  <a:srgbClr val="FFFF00"/>
                </a:solidFill>
              </a:rPr>
              <a:t>) {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(“\t” + word);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  <a:endParaRPr lang="en-CA" sz="2400" dirty="0">
              <a:solidFill>
                <a:srgbClr val="FFFF00"/>
              </a:solidFill>
            </a:endParaRPr>
          </a:p>
        </p:txBody>
      </p:sp>
      <p:grpSp>
        <p:nvGrpSpPr>
          <p:cNvPr id="19460" name="Group 3"/>
          <p:cNvGrpSpPr>
            <a:grpSpLocks/>
          </p:cNvGrpSpPr>
          <p:nvPr/>
        </p:nvGrpSpPr>
        <p:grpSpPr bwMode="auto">
          <a:xfrm>
            <a:off x="684213" y="3284538"/>
            <a:ext cx="7559675" cy="865187"/>
            <a:chOff x="35496" y="5733256"/>
            <a:chExt cx="7560840" cy="864096"/>
          </a:xfrm>
        </p:grpSpPr>
        <p:sp>
          <p:nvSpPr>
            <p:cNvPr id="19462" name="Rectangle 4"/>
            <p:cNvSpPr>
              <a:spLocks noChangeArrowheads="1"/>
            </p:cNvSpPr>
            <p:nvPr/>
          </p:nvSpPr>
          <p:spPr bwMode="auto">
            <a:xfrm>
              <a:off x="251520" y="6165304"/>
              <a:ext cx="734481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“Ten”, “Fifteen”, “Twenty”, “Thirty”, “Fifty”</a:t>
              </a:r>
            </a:p>
          </p:txBody>
        </p:sp>
        <p:sp>
          <p:nvSpPr>
            <p:cNvPr id="19463" name="TextBox 5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1714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allMyWords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4292600"/>
            <a:ext cx="7058025" cy="194468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	Ten</a:t>
            </a:r>
          </a:p>
          <a:p>
            <a:r>
              <a:rPr lang="en-CA" altLang="en-US"/>
              <a:t>	Fifteen</a:t>
            </a:r>
          </a:p>
          <a:p>
            <a:r>
              <a:rPr lang="en-CA" altLang="en-US"/>
              <a:t>	Twenty</a:t>
            </a:r>
          </a:p>
          <a:p>
            <a:r>
              <a:rPr lang="en-CA" altLang="en-US"/>
              <a:t>	Thirty</a:t>
            </a:r>
          </a:p>
          <a:p>
            <a:r>
              <a:rPr lang="en-CA" altLang="en-US"/>
              <a:t>	Fifty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Arrays vs. </a:t>
            </a:r>
            <a:r>
              <a:rPr lang="en-CA" dirty="0" err="1" smtClean="0"/>
              <a:t>ArrayLists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760913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i="1" dirty="0" smtClean="0">
                <a:solidFill>
                  <a:srgbClr val="FFFF00"/>
                </a:solidFill>
              </a:rPr>
              <a:t>// create the array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b="1" dirty="0" smtClean="0">
                <a:solidFill>
                  <a:srgbClr val="FFFF00"/>
                </a:solidFill>
              </a:rPr>
              <a:t>String[] </a:t>
            </a:r>
            <a:r>
              <a:rPr lang="en-CA" sz="2000" b="1" dirty="0" err="1" smtClean="0">
                <a:solidFill>
                  <a:srgbClr val="FFFF00"/>
                </a:solidFill>
              </a:rPr>
              <a:t>arr</a:t>
            </a:r>
            <a:r>
              <a:rPr lang="en-CA" sz="2000" b="1" dirty="0" smtClean="0">
                <a:solidFill>
                  <a:srgbClr val="FFFF00"/>
                </a:solidFill>
              </a:rPr>
              <a:t> = new String[N];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i="1" dirty="0" smtClean="0">
                <a:solidFill>
                  <a:srgbClr val="FFFF00"/>
                </a:solidFill>
              </a:rPr>
              <a:t>// fill in its values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for (</a:t>
            </a:r>
            <a:r>
              <a:rPr lang="en-CA" sz="2000" dirty="0" err="1" smtClean="0">
                <a:solidFill>
                  <a:srgbClr val="FFFF00"/>
                </a:solidFill>
              </a:rPr>
              <a:t>int</a:t>
            </a:r>
            <a:r>
              <a:rPr lang="en-CA" sz="2000" dirty="0" smtClean="0">
                <a:solidFill>
                  <a:srgbClr val="FFFF00"/>
                </a:solidFill>
              </a:rPr>
              <a:t>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 = 0;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 &lt; N;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++) {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b="1" dirty="0" err="1" smtClean="0">
                <a:solidFill>
                  <a:srgbClr val="FFFF00"/>
                </a:solidFill>
              </a:rPr>
              <a:t>arr</a:t>
            </a:r>
            <a:r>
              <a:rPr lang="en-CA" sz="2000" b="1" dirty="0" smtClean="0">
                <a:solidFill>
                  <a:srgbClr val="FFFF00"/>
                </a:solidFill>
              </a:rPr>
              <a:t>[</a:t>
            </a:r>
            <a:r>
              <a:rPr lang="en-CA" sz="2000" b="1" dirty="0" err="1" smtClean="0">
                <a:solidFill>
                  <a:srgbClr val="FFFF00"/>
                </a:solidFill>
              </a:rPr>
              <a:t>i</a:t>
            </a:r>
            <a:r>
              <a:rPr lang="en-CA" sz="2000" b="1" dirty="0" smtClean="0">
                <a:solidFill>
                  <a:srgbClr val="FFFF00"/>
                </a:solidFill>
              </a:rPr>
              <a:t>] = </a:t>
            </a:r>
            <a:r>
              <a:rPr lang="en-CA" sz="2000" dirty="0" err="1" smtClean="0">
                <a:solidFill>
                  <a:srgbClr val="FFFF00"/>
                </a:solidFill>
              </a:rPr>
              <a:t>kbd.next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i="1" dirty="0" smtClean="0">
                <a:solidFill>
                  <a:srgbClr val="FFFF00"/>
                </a:solidFill>
              </a:rPr>
              <a:t>// change a value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b="1" dirty="0" err="1" smtClean="0">
                <a:solidFill>
                  <a:srgbClr val="FFFF00"/>
                </a:solidFill>
              </a:rPr>
              <a:t>arr</a:t>
            </a:r>
            <a:r>
              <a:rPr lang="en-CA" sz="2000" b="1" dirty="0" smtClean="0">
                <a:solidFill>
                  <a:srgbClr val="FFFF00"/>
                </a:solidFill>
              </a:rPr>
              <a:t>[2] = </a:t>
            </a:r>
            <a:r>
              <a:rPr lang="en-CA" sz="2000" b="1" dirty="0" err="1" smtClean="0">
                <a:solidFill>
                  <a:srgbClr val="FFFF00"/>
                </a:solidFill>
              </a:rPr>
              <a:t>arr</a:t>
            </a:r>
            <a:r>
              <a:rPr lang="en-CA" sz="2000" b="1" dirty="0" smtClean="0">
                <a:solidFill>
                  <a:srgbClr val="FFFF00"/>
                </a:solidFill>
              </a:rPr>
              <a:t>[2] + “!!!”;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i="1" dirty="0" smtClean="0">
                <a:solidFill>
                  <a:srgbClr val="FFFF00"/>
                </a:solidFill>
              </a:rPr>
              <a:t>// print its elements one per line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for (</a:t>
            </a:r>
            <a:r>
              <a:rPr lang="en-CA" sz="2000" dirty="0" err="1" smtClean="0">
                <a:solidFill>
                  <a:srgbClr val="FFFF00"/>
                </a:solidFill>
              </a:rPr>
              <a:t>int</a:t>
            </a:r>
            <a:r>
              <a:rPr lang="en-CA" sz="2000" dirty="0" smtClean="0">
                <a:solidFill>
                  <a:srgbClr val="FFFF00"/>
                </a:solidFill>
              </a:rPr>
              <a:t>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 = 0;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 &lt; </a:t>
            </a:r>
            <a:r>
              <a:rPr lang="en-CA" sz="2000" dirty="0" err="1" smtClean="0">
                <a:solidFill>
                  <a:srgbClr val="FFFF00"/>
                </a:solidFill>
              </a:rPr>
              <a:t>arr.length</a:t>
            </a:r>
            <a:r>
              <a:rPr lang="en-CA" sz="2000" dirty="0" smtClean="0">
                <a:solidFill>
                  <a:srgbClr val="FFFF00"/>
                </a:solidFill>
              </a:rPr>
              <a:t>;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++) {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000" dirty="0" smtClean="0">
                <a:solidFill>
                  <a:srgbClr val="FFFF00"/>
                </a:solidFill>
              </a:rPr>
              <a:t>(</a:t>
            </a:r>
            <a:r>
              <a:rPr lang="en-CA" sz="2000" b="1" dirty="0" err="1" smtClean="0">
                <a:solidFill>
                  <a:srgbClr val="FFFF00"/>
                </a:solidFill>
              </a:rPr>
              <a:t>arr</a:t>
            </a:r>
            <a:r>
              <a:rPr lang="en-CA" sz="2000" b="1" dirty="0" smtClean="0">
                <a:solidFill>
                  <a:srgbClr val="FFFF00"/>
                </a:solidFill>
              </a:rPr>
              <a:t>[</a:t>
            </a:r>
            <a:r>
              <a:rPr lang="en-CA" sz="2000" b="1" dirty="0" err="1" smtClean="0">
                <a:solidFill>
                  <a:srgbClr val="FFFF00"/>
                </a:solidFill>
              </a:rPr>
              <a:t>i</a:t>
            </a:r>
            <a:r>
              <a:rPr lang="en-CA" sz="2000" b="1" dirty="0" smtClean="0">
                <a:solidFill>
                  <a:srgbClr val="FFFF00"/>
                </a:solidFill>
              </a:rPr>
              <a:t>]</a:t>
            </a:r>
            <a:r>
              <a:rPr lang="en-CA" sz="2000" dirty="0" smtClean="0">
                <a:solidFill>
                  <a:srgbClr val="FFFF00"/>
                </a:solidFill>
              </a:rPr>
              <a:t>);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  <a:endParaRPr lang="en-CA" sz="2000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760913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i="1" dirty="0" smtClean="0">
                <a:solidFill>
                  <a:srgbClr val="FFFF00"/>
                </a:solidFill>
              </a:rPr>
              <a:t>// create the list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b="1" dirty="0" err="1" smtClean="0">
                <a:solidFill>
                  <a:srgbClr val="FFFF00"/>
                </a:solidFill>
              </a:rPr>
              <a:t>ArrayList</a:t>
            </a:r>
            <a:r>
              <a:rPr lang="en-CA" sz="2000" b="1" dirty="0" smtClean="0">
                <a:solidFill>
                  <a:srgbClr val="FFFF00"/>
                </a:solidFill>
              </a:rPr>
              <a:t>&lt;String&gt; list = new </a:t>
            </a:r>
            <a:r>
              <a:rPr lang="en-CA" sz="2000" b="1" dirty="0" err="1" smtClean="0">
                <a:solidFill>
                  <a:srgbClr val="FFFF00"/>
                </a:solidFill>
              </a:rPr>
              <a:t>ArrayList</a:t>
            </a:r>
            <a:r>
              <a:rPr lang="en-CA" sz="2000" b="1" dirty="0" smtClean="0">
                <a:solidFill>
                  <a:srgbClr val="FFFF00"/>
                </a:solidFill>
              </a:rPr>
              <a:t>&lt;String&gt;();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i="1" dirty="0" smtClean="0">
                <a:solidFill>
                  <a:srgbClr val="FFFF00"/>
                </a:solidFill>
              </a:rPr>
              <a:t>// fill in its values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for (</a:t>
            </a:r>
            <a:r>
              <a:rPr lang="en-CA" sz="2000" dirty="0" err="1" smtClean="0">
                <a:solidFill>
                  <a:srgbClr val="FFFF00"/>
                </a:solidFill>
              </a:rPr>
              <a:t>int</a:t>
            </a:r>
            <a:r>
              <a:rPr lang="en-CA" sz="2000" dirty="0" smtClean="0">
                <a:solidFill>
                  <a:srgbClr val="FFFF00"/>
                </a:solidFill>
              </a:rPr>
              <a:t>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 = 0;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 &lt; N;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++) {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b="1" dirty="0" err="1" smtClean="0">
                <a:solidFill>
                  <a:srgbClr val="FFFF00"/>
                </a:solidFill>
              </a:rPr>
              <a:t>list.add</a:t>
            </a:r>
            <a:r>
              <a:rPr lang="en-CA" sz="2000" b="1" dirty="0" smtClean="0">
                <a:solidFill>
                  <a:srgbClr val="FFFF00"/>
                </a:solidFill>
              </a:rPr>
              <a:t>(</a:t>
            </a:r>
            <a:r>
              <a:rPr lang="en-CA" sz="2000" dirty="0" err="1" smtClean="0">
                <a:solidFill>
                  <a:srgbClr val="FFFF00"/>
                </a:solidFill>
              </a:rPr>
              <a:t>kbd.next</a:t>
            </a:r>
            <a:r>
              <a:rPr lang="en-CA" sz="2000" dirty="0" smtClean="0">
                <a:solidFill>
                  <a:srgbClr val="FFFF00"/>
                </a:solidFill>
              </a:rPr>
              <a:t>()</a:t>
            </a:r>
            <a:r>
              <a:rPr lang="en-CA" sz="2000" b="1" dirty="0" smtClean="0">
                <a:solidFill>
                  <a:srgbClr val="FFFF00"/>
                </a:solidFill>
              </a:rPr>
              <a:t>)</a:t>
            </a:r>
            <a:r>
              <a:rPr lang="en-CA" sz="2000" dirty="0" smtClean="0">
                <a:solidFill>
                  <a:srgbClr val="FFFF00"/>
                </a:solidFill>
              </a:rPr>
              <a:t>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i="1" dirty="0" smtClean="0">
                <a:solidFill>
                  <a:srgbClr val="FFFF00"/>
                </a:solidFill>
              </a:rPr>
              <a:t>// change a value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b="1" dirty="0" err="1" smtClean="0">
                <a:solidFill>
                  <a:srgbClr val="FFFF00"/>
                </a:solidFill>
              </a:rPr>
              <a:t>list.set</a:t>
            </a:r>
            <a:r>
              <a:rPr lang="en-CA" sz="2000" b="1" dirty="0" smtClean="0">
                <a:solidFill>
                  <a:srgbClr val="FFFF00"/>
                </a:solidFill>
              </a:rPr>
              <a:t>(2, </a:t>
            </a:r>
            <a:r>
              <a:rPr lang="en-CA" sz="2000" b="1" dirty="0" err="1" smtClean="0">
                <a:solidFill>
                  <a:srgbClr val="FFFF00"/>
                </a:solidFill>
              </a:rPr>
              <a:t>list.get</a:t>
            </a:r>
            <a:r>
              <a:rPr lang="en-CA" sz="2000" b="1" dirty="0" smtClean="0">
                <a:solidFill>
                  <a:srgbClr val="FFFF00"/>
                </a:solidFill>
              </a:rPr>
              <a:t>(2) + “!!!”);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i="1" dirty="0" smtClean="0">
                <a:solidFill>
                  <a:srgbClr val="FFFF00"/>
                </a:solidFill>
              </a:rPr>
              <a:t>// print its elements one per line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for (</a:t>
            </a:r>
            <a:r>
              <a:rPr lang="en-CA" sz="2000" dirty="0" err="1" smtClean="0">
                <a:solidFill>
                  <a:srgbClr val="FFFF00"/>
                </a:solidFill>
              </a:rPr>
              <a:t>int</a:t>
            </a:r>
            <a:r>
              <a:rPr lang="en-CA" sz="2000" dirty="0" smtClean="0">
                <a:solidFill>
                  <a:srgbClr val="FFFF00"/>
                </a:solidFill>
              </a:rPr>
              <a:t>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 = 0;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 &lt; </a:t>
            </a:r>
            <a:r>
              <a:rPr lang="en-CA" sz="2000" dirty="0" err="1" smtClean="0">
                <a:solidFill>
                  <a:srgbClr val="FFFF00"/>
                </a:solidFill>
              </a:rPr>
              <a:t>list.size</a:t>
            </a:r>
            <a:r>
              <a:rPr lang="en-CA" sz="2000" dirty="0" smtClean="0">
                <a:solidFill>
                  <a:srgbClr val="FFFF00"/>
                </a:solidFill>
              </a:rPr>
              <a:t>();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++) {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000" dirty="0" smtClean="0">
                <a:solidFill>
                  <a:srgbClr val="FFFF00"/>
                </a:solidFill>
              </a:rPr>
              <a:t>(</a:t>
            </a:r>
            <a:r>
              <a:rPr lang="en-CA" sz="2000" b="1" dirty="0" err="1" smtClean="0">
                <a:solidFill>
                  <a:srgbClr val="FFFF00"/>
                </a:solidFill>
              </a:rPr>
              <a:t>list.get</a:t>
            </a:r>
            <a:r>
              <a:rPr lang="en-CA" sz="2000" b="1" dirty="0" smtClean="0">
                <a:solidFill>
                  <a:srgbClr val="FFFF00"/>
                </a:solidFill>
              </a:rPr>
              <a:t>(</a:t>
            </a:r>
            <a:r>
              <a:rPr lang="en-CA" sz="2000" b="1" dirty="0" err="1" smtClean="0">
                <a:solidFill>
                  <a:srgbClr val="FFFF00"/>
                </a:solidFill>
              </a:rPr>
              <a:t>i</a:t>
            </a:r>
            <a:r>
              <a:rPr lang="en-CA" sz="2000" b="1" dirty="0" smtClean="0">
                <a:solidFill>
                  <a:srgbClr val="FFFF00"/>
                </a:solidFill>
              </a:rPr>
              <a:t>)</a:t>
            </a:r>
            <a:r>
              <a:rPr lang="en-CA" sz="2000" dirty="0" smtClean="0">
                <a:solidFill>
                  <a:srgbClr val="FFFF00"/>
                </a:solidFill>
              </a:rPr>
              <a:t>);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</a:p>
          <a:p>
            <a:pPr>
              <a:buFont typeface="Monotype Sorts" panose="05010101010101010101" pitchFamily="2" charset="2"/>
              <a:buNone/>
              <a:defRPr/>
            </a:pPr>
            <a:endParaRPr lang="en-CA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Outcomes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Create and use an </a:t>
            </a:r>
            <a:r>
              <a:rPr lang="en-CA" dirty="0" err="1" smtClean="0"/>
              <a:t>ArrayList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add, get, change, and remove elements</a:t>
            </a:r>
          </a:p>
          <a:p>
            <a:pPr lvl="1">
              <a:defRPr/>
            </a:pPr>
            <a:r>
              <a:rPr lang="en-CA" dirty="0" smtClean="0"/>
              <a:t>loop thru it using for and for-each loops</a:t>
            </a:r>
          </a:p>
          <a:p>
            <a:pPr>
              <a:defRPr/>
            </a:pPr>
            <a:r>
              <a:rPr lang="en-CA" dirty="0" smtClean="0"/>
              <a:t>Replace an array with an </a:t>
            </a:r>
            <a:r>
              <a:rPr lang="en-CA" dirty="0" err="1" smtClean="0"/>
              <a:t>ArrayList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Loop thru an </a:t>
            </a:r>
            <a:r>
              <a:rPr lang="en-CA" dirty="0" err="1" smtClean="0"/>
              <a:t>ArrayList</a:t>
            </a:r>
            <a:r>
              <a:rPr lang="en-CA" dirty="0" smtClean="0"/>
              <a:t> using a </a:t>
            </a:r>
            <a:r>
              <a:rPr lang="en-CA" dirty="0" err="1" smtClean="0"/>
              <a:t>ListIterator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add and remove elements as you loop</a:t>
            </a:r>
          </a:p>
          <a:p>
            <a:pPr>
              <a:defRPr/>
            </a:pPr>
            <a:r>
              <a:rPr lang="en-CA" dirty="0" smtClean="0"/>
              <a:t>Create and use a </a:t>
            </a:r>
            <a:r>
              <a:rPr lang="en-CA" dirty="0" err="1" smtClean="0"/>
              <a:t>LinkedList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Recognize other kinds of Collections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Why Use Array(List)s?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err="1" smtClean="0"/>
              <a:t>ArrayLists</a:t>
            </a:r>
            <a:r>
              <a:rPr lang="en-CA" dirty="0" smtClean="0"/>
              <a:t> are better if:</a:t>
            </a:r>
          </a:p>
          <a:p>
            <a:pPr lvl="1">
              <a:defRPr/>
            </a:pPr>
            <a:r>
              <a:rPr lang="en-CA" dirty="0" smtClean="0"/>
              <a:t>don’t know how many elements are needed</a:t>
            </a:r>
          </a:p>
          <a:p>
            <a:pPr lvl="1">
              <a:defRPr/>
            </a:pPr>
            <a:r>
              <a:rPr lang="en-CA" dirty="0" smtClean="0"/>
              <a:t>will be adding/removing list elements</a:t>
            </a:r>
          </a:p>
          <a:p>
            <a:pPr>
              <a:defRPr/>
            </a:pPr>
            <a:r>
              <a:rPr lang="en-CA" dirty="0" smtClean="0"/>
              <a:t>Arrays are better if:</a:t>
            </a:r>
          </a:p>
          <a:p>
            <a:pPr lvl="1">
              <a:defRPr/>
            </a:pPr>
            <a:r>
              <a:rPr lang="en-CA" dirty="0" smtClean="0"/>
              <a:t>you know how many elements you’ll need</a:t>
            </a:r>
          </a:p>
          <a:p>
            <a:pPr lvl="2">
              <a:defRPr/>
            </a:pPr>
            <a:r>
              <a:rPr lang="en-CA" dirty="0" smtClean="0"/>
              <a:t>or a good upper bound</a:t>
            </a:r>
          </a:p>
          <a:p>
            <a:pPr lvl="1">
              <a:defRPr/>
            </a:pPr>
            <a:r>
              <a:rPr lang="en-CA" dirty="0" smtClean="0"/>
              <a:t>you won’t be adding/removing elements </a:t>
            </a:r>
            <a:r>
              <a:rPr lang="en-CA" i="1" dirty="0" smtClean="0"/>
              <a:t>except at the end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In Particular...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When reading </a:t>
            </a:r>
            <a:r>
              <a:rPr lang="en-CA" dirty="0" smtClean="0"/>
              <a:t>data, </a:t>
            </a:r>
            <a:r>
              <a:rPr lang="en-CA" dirty="0" smtClean="0"/>
              <a:t>you often don’t know how many elements there will be</a:t>
            </a:r>
          </a:p>
          <a:p>
            <a:pPr lvl="1">
              <a:defRPr/>
            </a:pPr>
            <a:r>
              <a:rPr lang="en-CA" dirty="0" smtClean="0"/>
              <a:t>user may not know, either!</a:t>
            </a:r>
          </a:p>
          <a:p>
            <a:pPr lvl="1">
              <a:defRPr/>
            </a:pPr>
            <a:r>
              <a:rPr lang="en-CA" dirty="0" smtClean="0"/>
              <a:t>use </a:t>
            </a:r>
            <a:r>
              <a:rPr lang="en-CA" dirty="0" err="1" smtClean="0"/>
              <a:t>ArrayList</a:t>
            </a:r>
            <a:r>
              <a:rPr lang="en-CA" dirty="0" smtClean="0"/>
              <a:t> + while instead of array + for</a:t>
            </a:r>
            <a:endParaRPr lang="en-CA" dirty="0" smtClean="0"/>
          </a:p>
          <a:p>
            <a:pPr lvl="1"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ArrayList</a:t>
            </a:r>
            <a:r>
              <a:rPr lang="en-CA" sz="2400" dirty="0" smtClean="0">
                <a:solidFill>
                  <a:srgbClr val="FFFF00"/>
                </a:solidFill>
              </a:rPr>
              <a:t>&lt;String&gt; words = new </a:t>
            </a:r>
            <a:r>
              <a:rPr lang="en-CA" sz="2400" dirty="0" err="1" smtClean="0">
                <a:solidFill>
                  <a:srgbClr val="FFFF00"/>
                </a:solidFill>
              </a:rPr>
              <a:t>ArrayList</a:t>
            </a:r>
            <a:r>
              <a:rPr lang="en-CA" sz="2400" dirty="0" smtClean="0">
                <a:solidFill>
                  <a:srgbClr val="FFFF00"/>
                </a:solidFill>
              </a:rPr>
              <a:t>&lt;String&gt;();</a:t>
            </a:r>
          </a:p>
          <a:p>
            <a:pPr lvl="1"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data = </a:t>
            </a:r>
            <a:r>
              <a:rPr lang="en-CA" sz="2400" dirty="0" err="1" smtClean="0">
                <a:solidFill>
                  <a:srgbClr val="FFFF00"/>
                </a:solidFill>
              </a:rPr>
              <a:t>kbd.next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while (!</a:t>
            </a:r>
            <a:r>
              <a:rPr lang="en-CA" sz="2400" dirty="0" err="1" smtClean="0">
                <a:solidFill>
                  <a:srgbClr val="FFFF00"/>
                </a:solidFill>
              </a:rPr>
              <a:t>data.equals</a:t>
            </a:r>
            <a:r>
              <a:rPr lang="en-CA" sz="2400" dirty="0" smtClean="0">
                <a:solidFill>
                  <a:srgbClr val="FFFF00"/>
                </a:solidFill>
              </a:rPr>
              <a:t>(“.”)) </a:t>
            </a:r>
            <a:r>
              <a:rPr lang="en-CA" sz="2400" dirty="0">
                <a:solidFill>
                  <a:srgbClr val="FFFF00"/>
                </a:solidFill>
              </a:rPr>
              <a:t>{</a:t>
            </a:r>
          </a:p>
          <a:p>
            <a:pPr lvl="1">
              <a:buNone/>
              <a:defRPr/>
            </a:pPr>
            <a:r>
              <a:rPr lang="en-CA" sz="2400" dirty="0">
                <a:solidFill>
                  <a:srgbClr val="FFFF00"/>
                </a:solidFill>
              </a:rPr>
              <a:t>	</a:t>
            </a:r>
            <a:r>
              <a:rPr lang="en-CA" sz="2400" dirty="0" err="1">
                <a:solidFill>
                  <a:srgbClr val="FFFF00"/>
                </a:solidFill>
              </a:rPr>
              <a:t>w</a:t>
            </a:r>
            <a:r>
              <a:rPr lang="en-CA" sz="2400" dirty="0" err="1" smtClean="0">
                <a:solidFill>
                  <a:srgbClr val="FFFF00"/>
                </a:solidFill>
              </a:rPr>
              <a:t>ords.add</a:t>
            </a:r>
            <a:r>
              <a:rPr lang="en-CA" sz="2400" dirty="0" smtClean="0">
                <a:solidFill>
                  <a:srgbClr val="FFFF00"/>
                </a:solidFill>
              </a:rPr>
              <a:t>(data);</a:t>
            </a:r>
            <a:br>
              <a:rPr lang="en-CA" sz="2400" dirty="0" smtClean="0">
                <a:solidFill>
                  <a:srgbClr val="FFFF00"/>
                </a:solidFill>
              </a:rPr>
            </a:br>
            <a:r>
              <a:rPr lang="en-CA" sz="2400" dirty="0" smtClean="0">
                <a:solidFill>
                  <a:srgbClr val="FFFF00"/>
                </a:solidFill>
              </a:rPr>
              <a:t>data = </a:t>
            </a:r>
            <a:r>
              <a:rPr lang="en-CA" sz="2400" dirty="0" err="1" smtClean="0">
                <a:solidFill>
                  <a:srgbClr val="FFFF00"/>
                </a:solidFill>
              </a:rPr>
              <a:t>kbd.next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  <a:endParaRPr lang="en-CA" sz="2400" dirty="0">
              <a:solidFill>
                <a:srgbClr val="FFFF00"/>
              </a:solidFill>
            </a:endParaRPr>
          </a:p>
          <a:p>
            <a:pPr lvl="1"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  <a:endParaRPr lang="en-CA" sz="2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1303" y="4505052"/>
            <a:ext cx="45272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None/>
              <a:defRPr/>
            </a:pPr>
            <a:r>
              <a:rPr lang="en-CA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CA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CA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CA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kbd.nextInt</a:t>
            </a:r>
            <a:r>
              <a:rPr lang="en-CA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lvl="1">
              <a:buNone/>
              <a:defRPr/>
            </a:pPr>
            <a:r>
              <a:rPr lang="en-CA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String[] </a:t>
            </a:r>
            <a:r>
              <a:rPr lang="en-CA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r>
              <a:rPr lang="en-CA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new String[</a:t>
            </a:r>
            <a:r>
              <a:rPr lang="en-CA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CA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pPr lvl="1">
              <a:buNone/>
              <a:defRPr/>
            </a:pPr>
            <a:r>
              <a:rPr lang="en-CA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</a:t>
            </a:r>
            <a:r>
              <a:rPr lang="en-CA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CA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0; </a:t>
            </a:r>
            <a:r>
              <a:rPr lang="en-CA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</a:t>
            </a:r>
            <a:r>
              <a:rPr lang="en-CA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CA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++</a:t>
            </a:r>
            <a:r>
              <a:rPr lang="en-CA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CA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lvl="1">
              <a:buNone/>
              <a:defRPr/>
            </a:pPr>
            <a:r>
              <a:rPr lang="en-CA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CA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r>
              <a:rPr lang="en-CA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CA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data;</a:t>
            </a:r>
            <a:r>
              <a:rPr lang="en-CA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CA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data </a:t>
            </a:r>
            <a:r>
              <a:rPr lang="en-CA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CA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kbd.next</a:t>
            </a:r>
            <a:r>
              <a:rPr lang="en-CA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lvl="1">
              <a:buNone/>
              <a:defRPr/>
            </a:pPr>
            <a:r>
              <a:rPr lang="en-CA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CA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ross 5"/>
          <p:cNvSpPr/>
          <p:nvPr/>
        </p:nvSpPr>
        <p:spPr bwMode="auto">
          <a:xfrm rot="18900000">
            <a:off x="5751835" y="4608835"/>
            <a:ext cx="1872208" cy="1872208"/>
          </a:xfrm>
          <a:prstGeom prst="plus">
            <a:avLst>
              <a:gd name="adj" fmla="val 44446"/>
            </a:avLst>
          </a:prstGeom>
          <a:solidFill>
            <a:srgbClr val="FC0128">
              <a:alpha val="5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“Wrapper”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Can’t use primitive types in an </a:t>
            </a:r>
            <a:r>
              <a:rPr lang="en-CA" dirty="0" err="1" smtClean="0"/>
              <a:t>ArrayList</a:t>
            </a:r>
            <a:endParaRPr lang="en-CA" dirty="0" smtClean="0"/>
          </a:p>
          <a:p>
            <a:pPr lvl="1"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ArrayList</a:t>
            </a:r>
            <a:r>
              <a:rPr lang="en-CA" dirty="0" smtClean="0">
                <a:solidFill>
                  <a:srgbClr val="FFFF00"/>
                </a:solidFill>
              </a:rPr>
              <a:t>&lt;</a:t>
            </a:r>
            <a:r>
              <a:rPr lang="en-CA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CA" dirty="0" smtClean="0">
                <a:solidFill>
                  <a:srgbClr val="FFFF00"/>
                </a:solidFill>
              </a:rPr>
              <a:t>&gt;</a:t>
            </a:r>
            <a:r>
              <a:rPr lang="en-CA" dirty="0" smtClean="0"/>
              <a:t>, </a:t>
            </a:r>
            <a:r>
              <a:rPr lang="en-CA" dirty="0" err="1" smtClean="0">
                <a:solidFill>
                  <a:srgbClr val="FFFF00"/>
                </a:solidFill>
              </a:rPr>
              <a:t>ArrayList</a:t>
            </a:r>
            <a:r>
              <a:rPr lang="en-CA" dirty="0" smtClean="0">
                <a:solidFill>
                  <a:srgbClr val="FFFF00"/>
                </a:solidFill>
              </a:rPr>
              <a:t>&lt;</a:t>
            </a:r>
            <a:r>
              <a:rPr lang="en-CA" dirty="0" smtClean="0">
                <a:solidFill>
                  <a:schemeClr val="tx1">
                    <a:lumMod val="75000"/>
                  </a:schemeClr>
                </a:solidFill>
              </a:rPr>
              <a:t>double</a:t>
            </a:r>
            <a:r>
              <a:rPr lang="en-CA" dirty="0" smtClean="0">
                <a:solidFill>
                  <a:srgbClr val="FFFF00"/>
                </a:solidFill>
              </a:rPr>
              <a:t>&gt;</a:t>
            </a:r>
            <a:r>
              <a:rPr lang="en-CA" dirty="0" smtClean="0"/>
              <a:t>, ...</a:t>
            </a:r>
          </a:p>
          <a:p>
            <a:pPr>
              <a:defRPr/>
            </a:pPr>
            <a:r>
              <a:rPr lang="en-CA" dirty="0" smtClean="0"/>
              <a:t>But every primitive type has a </a:t>
            </a:r>
            <a:r>
              <a:rPr lang="en-CA" i="1" dirty="0" smtClean="0"/>
              <a:t>wrapper</a:t>
            </a:r>
          </a:p>
          <a:p>
            <a:pPr lvl="1">
              <a:defRPr/>
            </a:pP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smtClean="0">
                <a:sym typeface="Wingdings" pitchFamily="2" charset="2"/>
              </a:rPr>
              <a:t> Integer</a:t>
            </a:r>
          </a:p>
          <a:p>
            <a:pPr lvl="1">
              <a:defRPr/>
            </a:pPr>
            <a:r>
              <a:rPr lang="en-CA" dirty="0" smtClean="0">
                <a:sym typeface="Wingdings" pitchFamily="2" charset="2"/>
              </a:rPr>
              <a:t>double  Double</a:t>
            </a:r>
          </a:p>
          <a:p>
            <a:pPr lvl="1">
              <a:defRPr/>
            </a:pPr>
            <a:r>
              <a:rPr lang="en-CA" dirty="0" smtClean="0">
                <a:sym typeface="Wingdings" pitchFamily="2" charset="2"/>
              </a:rPr>
              <a:t>char  Character</a:t>
            </a:r>
          </a:p>
          <a:p>
            <a:pPr lvl="1">
              <a:defRPr/>
            </a:pPr>
            <a:r>
              <a:rPr lang="en-CA" dirty="0" err="1" smtClean="0">
                <a:sym typeface="Wingdings" pitchFamily="2" charset="2"/>
              </a:rPr>
              <a:t>boolean</a:t>
            </a:r>
            <a:r>
              <a:rPr lang="en-CA" dirty="0" smtClean="0">
                <a:sym typeface="Wingdings" pitchFamily="2" charset="2"/>
              </a:rPr>
              <a:t>  Boolean</a:t>
            </a:r>
          </a:p>
          <a:p>
            <a:pPr>
              <a:defRPr/>
            </a:pPr>
            <a:r>
              <a:rPr lang="en-CA" dirty="0" smtClean="0">
                <a:sym typeface="Wingdings" pitchFamily="2" charset="2"/>
              </a:rPr>
              <a:t>Use the wrapper class instead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Arrays vs. </a:t>
            </a:r>
            <a:r>
              <a:rPr lang="en-CA" dirty="0" err="1" smtClean="0"/>
              <a:t>ArrayLists</a:t>
            </a:r>
            <a:r>
              <a:rPr lang="en-CA" dirty="0" smtClean="0"/>
              <a:t> (Primitive)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760913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i="1" dirty="0" smtClean="0">
                <a:solidFill>
                  <a:srgbClr val="FFFF00"/>
                </a:solidFill>
              </a:rPr>
              <a:t>// create the array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double[] </a:t>
            </a:r>
            <a:r>
              <a:rPr lang="en-CA" sz="2000" dirty="0" err="1" smtClean="0">
                <a:solidFill>
                  <a:srgbClr val="FFFF00"/>
                </a:solidFill>
              </a:rPr>
              <a:t>arr</a:t>
            </a:r>
            <a:r>
              <a:rPr lang="en-CA" sz="2000" dirty="0" smtClean="0">
                <a:solidFill>
                  <a:srgbClr val="FFFF00"/>
                </a:solidFill>
              </a:rPr>
              <a:t> = new double[N];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i="1" dirty="0" smtClean="0">
                <a:solidFill>
                  <a:srgbClr val="FFFF00"/>
                </a:solidFill>
              </a:rPr>
              <a:t>// fill in its values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for (</a:t>
            </a:r>
            <a:r>
              <a:rPr lang="en-CA" sz="2000" dirty="0" err="1" smtClean="0">
                <a:solidFill>
                  <a:srgbClr val="FFFF00"/>
                </a:solidFill>
              </a:rPr>
              <a:t>int</a:t>
            </a:r>
            <a:r>
              <a:rPr lang="en-CA" sz="2000" dirty="0" smtClean="0">
                <a:solidFill>
                  <a:srgbClr val="FFFF00"/>
                </a:solidFill>
              </a:rPr>
              <a:t>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 = 0;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 &lt; N;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++) {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</a:rPr>
              <a:t>arr</a:t>
            </a:r>
            <a:r>
              <a:rPr lang="en-CA" sz="2000" dirty="0" smtClean="0">
                <a:solidFill>
                  <a:srgbClr val="FFFF00"/>
                </a:solidFill>
              </a:rPr>
              <a:t>[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] = </a:t>
            </a:r>
            <a:r>
              <a:rPr lang="en-CA" sz="2000" dirty="0" err="1" smtClean="0">
                <a:solidFill>
                  <a:srgbClr val="FFFF00"/>
                </a:solidFill>
              </a:rPr>
              <a:t>kbd.nextDouble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i="1" dirty="0" smtClean="0">
                <a:solidFill>
                  <a:srgbClr val="FFFF00"/>
                </a:solidFill>
              </a:rPr>
              <a:t>// change a value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arr</a:t>
            </a:r>
            <a:r>
              <a:rPr lang="en-CA" sz="2000" dirty="0" smtClean="0">
                <a:solidFill>
                  <a:srgbClr val="FFFF00"/>
                </a:solidFill>
              </a:rPr>
              <a:t>[2] = 3.14 * </a:t>
            </a:r>
            <a:r>
              <a:rPr lang="en-CA" sz="2000" dirty="0" err="1" smtClean="0">
                <a:solidFill>
                  <a:srgbClr val="FFFF00"/>
                </a:solidFill>
              </a:rPr>
              <a:t>arr</a:t>
            </a:r>
            <a:r>
              <a:rPr lang="en-CA" sz="2000" dirty="0" smtClean="0">
                <a:solidFill>
                  <a:srgbClr val="FFFF00"/>
                </a:solidFill>
              </a:rPr>
              <a:t>[2];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i="1" dirty="0" smtClean="0">
                <a:solidFill>
                  <a:srgbClr val="FFFF00"/>
                </a:solidFill>
              </a:rPr>
              <a:t>// print its elements one per line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for (</a:t>
            </a:r>
            <a:r>
              <a:rPr lang="en-CA" sz="2000" dirty="0" err="1" smtClean="0">
                <a:solidFill>
                  <a:srgbClr val="FFFF00"/>
                </a:solidFill>
              </a:rPr>
              <a:t>int</a:t>
            </a:r>
            <a:r>
              <a:rPr lang="en-CA" sz="2000" dirty="0" smtClean="0">
                <a:solidFill>
                  <a:srgbClr val="FFFF00"/>
                </a:solidFill>
              </a:rPr>
              <a:t>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 = 0;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 &lt; </a:t>
            </a:r>
            <a:r>
              <a:rPr lang="en-CA" sz="2000" dirty="0" err="1" smtClean="0">
                <a:solidFill>
                  <a:srgbClr val="FFFF00"/>
                </a:solidFill>
              </a:rPr>
              <a:t>arr.length</a:t>
            </a:r>
            <a:r>
              <a:rPr lang="en-CA" sz="2000" dirty="0" smtClean="0">
                <a:solidFill>
                  <a:srgbClr val="FFFF00"/>
                </a:solidFill>
              </a:rPr>
              <a:t>;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++) {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000" dirty="0" smtClean="0">
                <a:solidFill>
                  <a:srgbClr val="FFFF00"/>
                </a:solidFill>
              </a:rPr>
              <a:t>(</a:t>
            </a:r>
            <a:r>
              <a:rPr lang="en-CA" sz="2000" dirty="0" err="1" smtClean="0">
                <a:solidFill>
                  <a:srgbClr val="FFFF00"/>
                </a:solidFill>
              </a:rPr>
              <a:t>arr</a:t>
            </a:r>
            <a:r>
              <a:rPr lang="en-CA" sz="2000" dirty="0" smtClean="0">
                <a:solidFill>
                  <a:srgbClr val="FFFF00"/>
                </a:solidFill>
              </a:rPr>
              <a:t>[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]);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  <a:endParaRPr lang="en-CA" sz="2000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760913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i="1" dirty="0" smtClean="0">
                <a:solidFill>
                  <a:srgbClr val="FFFF00"/>
                </a:solidFill>
              </a:rPr>
              <a:t>// create the list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ArrayList</a:t>
            </a:r>
            <a:r>
              <a:rPr lang="en-CA" sz="2000" dirty="0" smtClean="0">
                <a:solidFill>
                  <a:srgbClr val="FFFF00"/>
                </a:solidFill>
              </a:rPr>
              <a:t>&lt;Double&gt; list = new </a:t>
            </a:r>
            <a:r>
              <a:rPr lang="en-CA" sz="2000" dirty="0" err="1" smtClean="0">
                <a:solidFill>
                  <a:srgbClr val="FFFF00"/>
                </a:solidFill>
              </a:rPr>
              <a:t>ArrayList</a:t>
            </a:r>
            <a:r>
              <a:rPr lang="en-CA" sz="2000" dirty="0" smtClean="0">
                <a:solidFill>
                  <a:srgbClr val="FFFF00"/>
                </a:solidFill>
              </a:rPr>
              <a:t>&lt;Double&gt;();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i="1" dirty="0" smtClean="0">
                <a:solidFill>
                  <a:srgbClr val="FFFF00"/>
                </a:solidFill>
              </a:rPr>
              <a:t>// fill in its values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for (</a:t>
            </a:r>
            <a:r>
              <a:rPr lang="en-CA" sz="2000" dirty="0" err="1" smtClean="0">
                <a:solidFill>
                  <a:srgbClr val="FFFF00"/>
                </a:solidFill>
              </a:rPr>
              <a:t>int</a:t>
            </a:r>
            <a:r>
              <a:rPr lang="en-CA" sz="2000" dirty="0" smtClean="0">
                <a:solidFill>
                  <a:srgbClr val="FFFF00"/>
                </a:solidFill>
              </a:rPr>
              <a:t>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 = 0;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 &lt; N;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++) {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</a:rPr>
              <a:t>list.add</a:t>
            </a:r>
            <a:r>
              <a:rPr lang="en-CA" sz="2000" dirty="0" smtClean="0">
                <a:solidFill>
                  <a:srgbClr val="FFFF00"/>
                </a:solidFill>
              </a:rPr>
              <a:t>(</a:t>
            </a:r>
            <a:r>
              <a:rPr lang="en-CA" sz="2000" dirty="0" err="1" smtClean="0">
                <a:solidFill>
                  <a:srgbClr val="FFFF00"/>
                </a:solidFill>
              </a:rPr>
              <a:t>kbd.nextDouble</a:t>
            </a:r>
            <a:r>
              <a:rPr lang="en-CA" sz="2000" dirty="0" smtClean="0">
                <a:solidFill>
                  <a:srgbClr val="FFFF00"/>
                </a:solidFill>
              </a:rPr>
              <a:t>());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i="1" dirty="0" smtClean="0">
                <a:solidFill>
                  <a:srgbClr val="FFFF00"/>
                </a:solidFill>
              </a:rPr>
              <a:t>// change a value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list.set</a:t>
            </a:r>
            <a:r>
              <a:rPr lang="en-CA" sz="2000" dirty="0" smtClean="0">
                <a:solidFill>
                  <a:srgbClr val="FFFF00"/>
                </a:solidFill>
              </a:rPr>
              <a:t>(2, 3.14 * </a:t>
            </a:r>
            <a:r>
              <a:rPr lang="en-CA" sz="2000" dirty="0" err="1" smtClean="0">
                <a:solidFill>
                  <a:srgbClr val="FFFF00"/>
                </a:solidFill>
              </a:rPr>
              <a:t>list.get</a:t>
            </a:r>
            <a:r>
              <a:rPr lang="en-CA" sz="2000" dirty="0" smtClean="0">
                <a:solidFill>
                  <a:srgbClr val="FFFF00"/>
                </a:solidFill>
              </a:rPr>
              <a:t>(2));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i="1" dirty="0" smtClean="0">
                <a:solidFill>
                  <a:srgbClr val="FFFF00"/>
                </a:solidFill>
              </a:rPr>
              <a:t>// print its elements one per line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for (</a:t>
            </a:r>
            <a:r>
              <a:rPr lang="en-CA" sz="2000" dirty="0" err="1" smtClean="0">
                <a:solidFill>
                  <a:srgbClr val="FFFF00"/>
                </a:solidFill>
              </a:rPr>
              <a:t>int</a:t>
            </a:r>
            <a:r>
              <a:rPr lang="en-CA" sz="2000" dirty="0" smtClean="0">
                <a:solidFill>
                  <a:srgbClr val="FFFF00"/>
                </a:solidFill>
              </a:rPr>
              <a:t>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 = 0;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 &lt; </a:t>
            </a:r>
            <a:r>
              <a:rPr lang="en-CA" sz="2000" dirty="0" err="1" smtClean="0">
                <a:solidFill>
                  <a:srgbClr val="FFFF00"/>
                </a:solidFill>
              </a:rPr>
              <a:t>list.size</a:t>
            </a:r>
            <a:r>
              <a:rPr lang="en-CA" sz="2000" dirty="0" smtClean="0">
                <a:solidFill>
                  <a:srgbClr val="FFFF00"/>
                </a:solidFill>
              </a:rPr>
              <a:t>(); 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++) {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000" dirty="0" smtClean="0">
                <a:solidFill>
                  <a:srgbClr val="FFFF00"/>
                </a:solidFill>
              </a:rPr>
              <a:t>(</a:t>
            </a:r>
            <a:r>
              <a:rPr lang="en-CA" sz="2000" dirty="0" err="1" smtClean="0">
                <a:solidFill>
                  <a:srgbClr val="FFFF00"/>
                </a:solidFill>
              </a:rPr>
              <a:t>list.get</a:t>
            </a:r>
            <a:r>
              <a:rPr lang="en-CA" sz="2000" dirty="0" smtClean="0">
                <a:solidFill>
                  <a:srgbClr val="FFFF00"/>
                </a:solidFill>
              </a:rPr>
              <a:t>(</a:t>
            </a:r>
            <a:r>
              <a:rPr lang="en-CA" sz="2000" dirty="0" err="1" smtClean="0">
                <a:solidFill>
                  <a:srgbClr val="FFFF00"/>
                </a:solidFill>
              </a:rPr>
              <a:t>i</a:t>
            </a:r>
            <a:r>
              <a:rPr lang="en-CA" sz="2000" dirty="0" smtClean="0">
                <a:solidFill>
                  <a:srgbClr val="FFFF00"/>
                </a:solidFill>
              </a:rPr>
              <a:t>));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</a:p>
          <a:p>
            <a:pPr>
              <a:buFont typeface="Monotype Sorts" panose="05010101010101010101" pitchFamily="2" charset="2"/>
              <a:buNone/>
              <a:defRPr/>
            </a:pPr>
            <a:endParaRPr lang="en-CA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Revise this code to read integer values instead of doubles</a:t>
            </a:r>
          </a:p>
          <a:p>
            <a:pPr lvl="1">
              <a:buNone/>
              <a:defRPr/>
            </a:pPr>
            <a:r>
              <a:rPr lang="en-CA" sz="2000" dirty="0">
                <a:solidFill>
                  <a:srgbClr val="FFFF00"/>
                </a:solidFill>
              </a:rPr>
              <a:t>Scanner </a:t>
            </a:r>
            <a:r>
              <a:rPr lang="en-CA" sz="2000" dirty="0" err="1" smtClean="0">
                <a:solidFill>
                  <a:srgbClr val="FFFF00"/>
                </a:solidFill>
              </a:rPr>
              <a:t>kbd</a:t>
            </a:r>
            <a:r>
              <a:rPr lang="en-CA" sz="2000" dirty="0" smtClean="0">
                <a:solidFill>
                  <a:srgbClr val="FFFF00"/>
                </a:solidFill>
              </a:rPr>
              <a:t> = </a:t>
            </a:r>
            <a:r>
              <a:rPr lang="en-CA" sz="2000" dirty="0">
                <a:solidFill>
                  <a:srgbClr val="FFFF00"/>
                </a:solidFill>
              </a:rPr>
              <a:t>new </a:t>
            </a:r>
            <a:r>
              <a:rPr lang="en-CA" sz="2000" dirty="0" smtClean="0">
                <a:solidFill>
                  <a:srgbClr val="FFFF00"/>
                </a:solidFill>
              </a:rPr>
              <a:t>Scanner(System.in);</a:t>
            </a:r>
            <a:endParaRPr lang="en-CA" sz="2000" dirty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ArrayList</a:t>
            </a:r>
            <a:r>
              <a:rPr lang="en-CA" sz="2000" dirty="0" smtClean="0">
                <a:solidFill>
                  <a:srgbClr val="FFFF00"/>
                </a:solidFill>
              </a:rPr>
              <a:t>&lt;Double</a:t>
            </a:r>
            <a:r>
              <a:rPr lang="en-CA" sz="2000" dirty="0" smtClean="0">
                <a:solidFill>
                  <a:srgbClr val="FFFF00"/>
                </a:solidFill>
              </a:rPr>
              <a:t>&gt; </a:t>
            </a:r>
            <a:r>
              <a:rPr lang="en-CA" sz="2000" dirty="0" err="1" smtClean="0">
                <a:solidFill>
                  <a:srgbClr val="FFFF00"/>
                </a:solidFill>
              </a:rPr>
              <a:t>myNumbers</a:t>
            </a:r>
            <a:r>
              <a:rPr lang="en-CA" sz="2000" dirty="0" smtClean="0">
                <a:solidFill>
                  <a:srgbClr val="FFFF00"/>
                </a:solidFill>
              </a:rPr>
              <a:t> = new </a:t>
            </a:r>
            <a:r>
              <a:rPr lang="en-CA" sz="2000" dirty="0" err="1" smtClean="0">
                <a:solidFill>
                  <a:srgbClr val="FFFF00"/>
                </a:solidFill>
              </a:rPr>
              <a:t>ArrayList</a:t>
            </a:r>
            <a:r>
              <a:rPr lang="en-CA" sz="2000" dirty="0" smtClean="0">
                <a:solidFill>
                  <a:srgbClr val="FFFF00"/>
                </a:solidFill>
              </a:rPr>
              <a:t>&lt;Double</a:t>
            </a:r>
            <a:r>
              <a:rPr lang="en-CA" sz="2000" dirty="0" smtClean="0">
                <a:solidFill>
                  <a:srgbClr val="FFFF00"/>
                </a:solidFill>
              </a:rPr>
              <a:t>&gt;();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double x = </a:t>
            </a:r>
            <a:r>
              <a:rPr lang="en-CA" sz="2000" dirty="0" err="1" smtClean="0">
                <a:solidFill>
                  <a:srgbClr val="FFFF00"/>
                </a:solidFill>
              </a:rPr>
              <a:t>kbd.nextDouble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  <a:endParaRPr lang="en-CA" sz="2000" dirty="0" smtClean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while (x &gt; 0) </a:t>
            </a:r>
            <a:r>
              <a:rPr lang="en-CA" sz="2000" dirty="0" smtClean="0">
                <a:solidFill>
                  <a:srgbClr val="FFFF00"/>
                </a:solidFill>
              </a:rPr>
              <a:t>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</a:rPr>
              <a:t>myNumbers.add</a:t>
            </a:r>
            <a:r>
              <a:rPr lang="en-CA" sz="2000" dirty="0" smtClean="0">
                <a:solidFill>
                  <a:srgbClr val="FFFF00"/>
                </a:solidFill>
              </a:rPr>
              <a:t>(x);</a:t>
            </a:r>
            <a:br>
              <a:rPr lang="en-CA" sz="2000" dirty="0" smtClean="0">
                <a:solidFill>
                  <a:srgbClr val="FFFF00"/>
                </a:solidFill>
              </a:rPr>
            </a:br>
            <a:r>
              <a:rPr lang="en-CA" sz="2000" dirty="0" smtClean="0">
                <a:solidFill>
                  <a:srgbClr val="FFFF00"/>
                </a:solidFill>
              </a:rPr>
              <a:t>x = </a:t>
            </a:r>
            <a:r>
              <a:rPr lang="en-CA" sz="2000" dirty="0" err="1" smtClean="0">
                <a:solidFill>
                  <a:srgbClr val="FFFF00"/>
                </a:solidFill>
              </a:rPr>
              <a:t>kbd.nextDouble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  <a:endParaRPr lang="en-CA" sz="2000" dirty="0" smtClean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  <a:endParaRPr lang="en-CA" sz="20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Important Reminder!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Don’t add/remove </a:t>
            </a:r>
            <a:r>
              <a:rPr lang="en-CA" dirty="0" err="1" smtClean="0"/>
              <a:t>el</a:t>
            </a:r>
            <a:r>
              <a:rPr lang="en-CA" u="sng" baseline="30000" dirty="0" err="1" smtClean="0"/>
              <a:t>t</a:t>
            </a:r>
            <a:r>
              <a:rPr lang="en-CA" dirty="0" err="1" smtClean="0"/>
              <a:t>s</a:t>
            </a:r>
            <a:r>
              <a:rPr lang="en-CA" dirty="0" smtClean="0"/>
              <a:t> in for/</a:t>
            </a:r>
            <a:r>
              <a:rPr lang="en-CA" dirty="0" err="1" smtClean="0"/>
              <a:t>foreach</a:t>
            </a:r>
            <a:r>
              <a:rPr lang="en-CA" dirty="0" smtClean="0"/>
              <a:t> loop</a:t>
            </a:r>
          </a:p>
          <a:p>
            <a:pPr lvl="1">
              <a:defRPr/>
            </a:pPr>
            <a:r>
              <a:rPr lang="en-CA" dirty="0" smtClean="0"/>
              <a:t>you will get some kind of a mistake...</a:t>
            </a:r>
          </a:p>
          <a:p>
            <a:pPr lvl="2">
              <a:defRPr/>
            </a:pPr>
            <a:r>
              <a:rPr lang="en-CA" dirty="0" smtClean="0"/>
              <a:t>see ModificationError.java</a:t>
            </a:r>
          </a:p>
          <a:p>
            <a:pPr lvl="1">
              <a:defRPr/>
            </a:pPr>
            <a:r>
              <a:rPr lang="en-CA" dirty="0" smtClean="0"/>
              <a:t>...or program will crash</a:t>
            </a:r>
          </a:p>
          <a:p>
            <a:pPr lvl="2">
              <a:defRPr/>
            </a:pPr>
            <a:r>
              <a:rPr lang="en-CA" dirty="0" smtClean="0"/>
              <a:t>see ModificationCrash.java</a:t>
            </a:r>
          </a:p>
          <a:p>
            <a:pPr lvl="2">
              <a:defRPr/>
            </a:pPr>
            <a:r>
              <a:rPr lang="en-CA" dirty="0" err="1" smtClean="0"/>
              <a:t>java.util.ConcurrentModificationException</a:t>
            </a:r>
            <a:endParaRPr lang="en-CA" dirty="0" smtClean="0"/>
          </a:p>
          <a:p>
            <a:pPr lvl="2">
              <a:defRPr/>
            </a:pPr>
            <a:r>
              <a:rPr lang="en-CA" dirty="0" smtClean="0"/>
              <a:t>(don’t catch this kind of exception!)</a:t>
            </a:r>
          </a:p>
          <a:p>
            <a:pPr>
              <a:defRPr/>
            </a:pPr>
            <a:r>
              <a:rPr lang="en-CA" dirty="0" smtClean="0"/>
              <a:t>Use a </a:t>
            </a:r>
            <a:r>
              <a:rPr lang="en-CA" dirty="0" err="1" smtClean="0"/>
              <a:t>java.util.ListIterator</a:t>
            </a:r>
            <a:r>
              <a:rPr lang="en-CA" dirty="0" smtClean="0"/>
              <a:t> instead</a:t>
            </a:r>
            <a:endParaRPr lang="en-CA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List </a:t>
            </a:r>
            <a:r>
              <a:rPr lang="en-CA" dirty="0" err="1" smtClean="0"/>
              <a:t>Iterators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To add or remove items while looping</a:t>
            </a:r>
          </a:p>
          <a:p>
            <a:pPr lvl="1">
              <a:defRPr/>
            </a:pPr>
            <a:r>
              <a:rPr lang="en-CA" dirty="0" smtClean="0"/>
              <a:t>List </a:t>
            </a:r>
            <a:r>
              <a:rPr lang="en-CA" dirty="0" err="1" smtClean="0"/>
              <a:t>Iterator</a:t>
            </a:r>
            <a:r>
              <a:rPr lang="en-CA" dirty="0" smtClean="0"/>
              <a:t> goes thru list one item at a time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import </a:t>
            </a:r>
            <a:r>
              <a:rPr lang="en-CA" sz="2400" dirty="0" err="1" smtClean="0">
                <a:solidFill>
                  <a:srgbClr val="FFFF00"/>
                </a:solidFill>
              </a:rPr>
              <a:t>java.util.ListIterator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  <a:endParaRPr lang="en-CA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CA" i="1" dirty="0" smtClean="0"/>
              <a:t>like a Scanner going thru a file: next and </a:t>
            </a:r>
            <a:r>
              <a:rPr lang="en-CA" i="1" dirty="0" err="1" smtClean="0"/>
              <a:t>hasNext</a:t>
            </a:r>
            <a:endParaRPr lang="en-CA" i="1" dirty="0" smtClean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while (</a:t>
            </a:r>
            <a:r>
              <a:rPr lang="en-CA" sz="2400" dirty="0" err="1" smtClean="0">
                <a:solidFill>
                  <a:srgbClr val="FFFF00"/>
                </a:solidFill>
              </a:rPr>
              <a:t>it.hasNext</a:t>
            </a:r>
            <a:r>
              <a:rPr lang="en-CA" sz="2400" dirty="0" smtClean="0">
                <a:solidFill>
                  <a:srgbClr val="FFFF00"/>
                </a:solidFill>
              </a:rPr>
              <a:t>()) { </a:t>
            </a: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it.next</a:t>
            </a:r>
            <a:r>
              <a:rPr lang="en-CA" sz="2400" dirty="0" smtClean="0">
                <a:solidFill>
                  <a:srgbClr val="FFFF00"/>
                </a:solidFill>
              </a:rPr>
              <a:t>()); }</a:t>
            </a:r>
          </a:p>
          <a:p>
            <a:pPr lvl="1">
              <a:defRPr/>
            </a:pPr>
            <a:r>
              <a:rPr lang="en-CA" dirty="0" smtClean="0"/>
              <a:t>can remove the item you just looked at</a:t>
            </a:r>
          </a:p>
          <a:p>
            <a:pPr lvl="1">
              <a:defRPr/>
            </a:pPr>
            <a:r>
              <a:rPr lang="en-CA" dirty="0" smtClean="0"/>
              <a:t>can add item beside the one you just looked at</a:t>
            </a:r>
          </a:p>
          <a:p>
            <a:pPr>
              <a:defRPr/>
            </a:pPr>
            <a:r>
              <a:rPr lang="en-CA" dirty="0" smtClean="0"/>
              <a:t>Can also use it for changing items</a:t>
            </a:r>
          </a:p>
          <a:p>
            <a:pPr lvl="1">
              <a:defRPr/>
            </a:pPr>
            <a:r>
              <a:rPr lang="en-CA" dirty="0" smtClean="0"/>
              <a:t>or just to look at the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Creating a List </a:t>
            </a:r>
            <a:r>
              <a:rPr lang="en-CA" dirty="0" err="1" smtClean="0"/>
              <a:t>Iterator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Parameterized, just like </a:t>
            </a:r>
            <a:r>
              <a:rPr lang="en-CA" dirty="0" err="1" smtClean="0"/>
              <a:t>ArrayList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ask the list for one–so it knows which list to use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ListIterator</a:t>
            </a:r>
            <a:r>
              <a:rPr lang="en-CA" sz="2400" dirty="0" smtClean="0">
                <a:solidFill>
                  <a:srgbClr val="FFFF00"/>
                </a:solidFill>
              </a:rPr>
              <a:t>&lt;String&gt; it = </a:t>
            </a:r>
            <a:r>
              <a:rPr lang="en-CA" sz="2400" dirty="0" err="1" smtClean="0">
                <a:solidFill>
                  <a:srgbClr val="FFFF00"/>
                </a:solidFill>
              </a:rPr>
              <a:t>allMyWords.listIterator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2">
              <a:defRPr/>
            </a:pPr>
            <a:r>
              <a:rPr lang="en-CA" dirty="0" smtClean="0"/>
              <a:t>no “new </a:t>
            </a:r>
            <a:r>
              <a:rPr lang="en-CA" dirty="0" err="1" smtClean="0"/>
              <a:t>ListIterator</a:t>
            </a:r>
            <a:r>
              <a:rPr lang="en-CA" dirty="0" smtClean="0"/>
              <a:t>&lt;String&gt;()”</a:t>
            </a:r>
          </a:p>
          <a:p>
            <a:pPr lvl="1">
              <a:defRPr/>
            </a:pPr>
            <a:r>
              <a:rPr lang="en-CA" dirty="0" smtClean="0"/>
              <a:t>type needs to be the same as the List’s type</a:t>
            </a:r>
            <a:endParaRPr lang="en-CA" dirty="0"/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684213" y="4292600"/>
            <a:ext cx="7559675" cy="865188"/>
            <a:chOff x="35496" y="5733256"/>
            <a:chExt cx="7560840" cy="864096"/>
          </a:xfrm>
        </p:grpSpPr>
        <p:sp>
          <p:nvSpPr>
            <p:cNvPr id="29711" name="Rectangle 4"/>
            <p:cNvSpPr>
              <a:spLocks noChangeArrowheads="1"/>
            </p:cNvSpPr>
            <p:nvPr/>
          </p:nvSpPr>
          <p:spPr bwMode="auto">
            <a:xfrm>
              <a:off x="251520" y="6165304"/>
              <a:ext cx="734481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“Ten”, “Fifteen”, “Twenty”, “Thirty”, “Fifty”</a:t>
              </a:r>
            </a:p>
          </p:txBody>
        </p:sp>
        <p:sp>
          <p:nvSpPr>
            <p:cNvPr id="29712" name="TextBox 5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1714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allMyWords</a:t>
              </a:r>
            </a:p>
          </p:txBody>
        </p:sp>
      </p:grp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55650" y="5589588"/>
            <a:ext cx="720725" cy="863600"/>
            <a:chOff x="35496" y="5733256"/>
            <a:chExt cx="720080" cy="864096"/>
          </a:xfrm>
        </p:grpSpPr>
        <p:sp>
          <p:nvSpPr>
            <p:cNvPr id="29709" name="Rectangle 7"/>
            <p:cNvSpPr>
              <a:spLocks noChangeArrowheads="1"/>
            </p:cNvSpPr>
            <p:nvPr/>
          </p:nvSpPr>
          <p:spPr bwMode="auto">
            <a:xfrm>
              <a:off x="251520" y="6165304"/>
              <a:ext cx="50405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CA" altLang="en-US"/>
                <a:t>&amp;</a:t>
              </a:r>
            </a:p>
          </p:txBody>
        </p:sp>
        <p:sp>
          <p:nvSpPr>
            <p:cNvPr id="29710" name="TextBox 8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3545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it</a:t>
              </a:r>
            </a:p>
          </p:txBody>
        </p:sp>
      </p:grp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827088" y="4724400"/>
            <a:ext cx="1444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703" name="Rectangle 10"/>
          <p:cNvSpPr>
            <a:spLocks noChangeArrowheads="1"/>
          </p:cNvSpPr>
          <p:nvPr/>
        </p:nvSpPr>
        <p:spPr bwMode="auto">
          <a:xfrm>
            <a:off x="1692275" y="4724400"/>
            <a:ext cx="142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704" name="Rectangle 11"/>
          <p:cNvSpPr>
            <a:spLocks noChangeArrowheads="1"/>
          </p:cNvSpPr>
          <p:nvPr/>
        </p:nvSpPr>
        <p:spPr bwMode="auto">
          <a:xfrm>
            <a:off x="2987675" y="4724400"/>
            <a:ext cx="1444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705" name="Rectangle 12"/>
          <p:cNvSpPr>
            <a:spLocks noChangeArrowheads="1"/>
          </p:cNvSpPr>
          <p:nvPr/>
        </p:nvSpPr>
        <p:spPr bwMode="auto">
          <a:xfrm>
            <a:off x="4356100" y="4724400"/>
            <a:ext cx="1444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706" name="Rectangle 13"/>
          <p:cNvSpPr>
            <a:spLocks noChangeArrowheads="1"/>
          </p:cNvSpPr>
          <p:nvPr/>
        </p:nvSpPr>
        <p:spPr bwMode="auto">
          <a:xfrm>
            <a:off x="5508625" y="4724400"/>
            <a:ext cx="142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707" name="Rectangle 14"/>
          <p:cNvSpPr>
            <a:spLocks noChangeArrowheads="1"/>
          </p:cNvSpPr>
          <p:nvPr/>
        </p:nvSpPr>
        <p:spPr bwMode="auto">
          <a:xfrm>
            <a:off x="6443663" y="4724400"/>
            <a:ext cx="1444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cxnSp>
        <p:nvCxnSpPr>
          <p:cNvPr id="17" name="Shape 16"/>
          <p:cNvCxnSpPr>
            <a:cxnSpLocks noChangeShapeType="1"/>
            <a:stCxn id="29709" idx="3"/>
            <a:endCxn id="29702" idx="2"/>
          </p:cNvCxnSpPr>
          <p:nvPr/>
        </p:nvCxnSpPr>
        <p:spPr bwMode="auto">
          <a:xfrm flipH="1" flipV="1">
            <a:off x="900113" y="5157788"/>
            <a:ext cx="576262" cy="1079500"/>
          </a:xfrm>
          <a:prstGeom prst="curvedConnector4">
            <a:avLst>
              <a:gd name="adj1" fmla="val -39685"/>
              <a:gd name="adj2" fmla="val 6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Looping thru the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err="1" smtClean="0"/>
              <a:t>hasNext</a:t>
            </a:r>
            <a:r>
              <a:rPr lang="en-CA" dirty="0" smtClean="0"/>
              <a:t>: is there is another item?</a:t>
            </a:r>
          </a:p>
          <a:p>
            <a:pPr>
              <a:defRPr/>
            </a:pPr>
            <a:r>
              <a:rPr lang="en-CA" dirty="0" smtClean="0"/>
              <a:t>next:  get the next item (and advance)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while (</a:t>
            </a:r>
            <a:r>
              <a:rPr lang="en-CA" sz="2400" dirty="0" err="1" smtClean="0">
                <a:solidFill>
                  <a:srgbClr val="FFFF00"/>
                </a:solidFill>
              </a:rPr>
              <a:t>it.hasNext</a:t>
            </a:r>
            <a:r>
              <a:rPr lang="en-CA" sz="2400" dirty="0" smtClean="0">
                <a:solidFill>
                  <a:srgbClr val="FFFF00"/>
                </a:solidFill>
              </a:rPr>
              <a:t>())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it.next</a:t>
            </a:r>
            <a:r>
              <a:rPr lang="en-CA" sz="2400" dirty="0" smtClean="0">
                <a:solidFill>
                  <a:srgbClr val="FFFF00"/>
                </a:solidFill>
              </a:rPr>
              <a:t>());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684213" y="4292600"/>
            <a:ext cx="5975350" cy="865188"/>
            <a:chOff x="35496" y="5733256"/>
            <a:chExt cx="5976664" cy="864096"/>
          </a:xfrm>
        </p:grpSpPr>
        <p:sp>
          <p:nvSpPr>
            <p:cNvPr id="30741" name="Rectangle 4"/>
            <p:cNvSpPr>
              <a:spLocks noChangeArrowheads="1"/>
            </p:cNvSpPr>
            <p:nvPr/>
          </p:nvSpPr>
          <p:spPr bwMode="auto">
            <a:xfrm>
              <a:off x="251520" y="6165304"/>
              <a:ext cx="5760640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“Ten”, “Fifteen”, “Twenty”, “Thirty”, “Fifty”</a:t>
              </a:r>
            </a:p>
          </p:txBody>
        </p:sp>
        <p:sp>
          <p:nvSpPr>
            <p:cNvPr id="30742" name="TextBox 5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1714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allMyWords</a:t>
              </a:r>
            </a:p>
          </p:txBody>
        </p:sp>
      </p:grpSp>
      <p:grpSp>
        <p:nvGrpSpPr>
          <p:cNvPr id="30725" name="Group 6"/>
          <p:cNvGrpSpPr>
            <a:grpSpLocks/>
          </p:cNvGrpSpPr>
          <p:nvPr/>
        </p:nvGrpSpPr>
        <p:grpSpPr bwMode="auto">
          <a:xfrm>
            <a:off x="755650" y="5589588"/>
            <a:ext cx="720725" cy="863600"/>
            <a:chOff x="35496" y="5733256"/>
            <a:chExt cx="720080" cy="864096"/>
          </a:xfrm>
        </p:grpSpPr>
        <p:sp>
          <p:nvSpPr>
            <p:cNvPr id="30739" name="Rectangle 7"/>
            <p:cNvSpPr>
              <a:spLocks noChangeArrowheads="1"/>
            </p:cNvSpPr>
            <p:nvPr/>
          </p:nvSpPr>
          <p:spPr bwMode="auto">
            <a:xfrm>
              <a:off x="251520" y="6165304"/>
              <a:ext cx="50405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CA" altLang="en-US"/>
                <a:t>&amp;</a:t>
              </a:r>
            </a:p>
          </p:txBody>
        </p:sp>
        <p:sp>
          <p:nvSpPr>
            <p:cNvPr id="30740" name="TextBox 8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3545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it</a:t>
              </a:r>
            </a:p>
          </p:txBody>
        </p:sp>
      </p:grpSp>
      <p:sp>
        <p:nvSpPr>
          <p:cNvPr id="30726" name="Rectangle 9"/>
          <p:cNvSpPr>
            <a:spLocks noChangeArrowheads="1"/>
          </p:cNvSpPr>
          <p:nvPr/>
        </p:nvSpPr>
        <p:spPr bwMode="auto">
          <a:xfrm>
            <a:off x="827088" y="4724400"/>
            <a:ext cx="1444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0727" name="Rectangle 10"/>
          <p:cNvSpPr>
            <a:spLocks noChangeArrowheads="1"/>
          </p:cNvSpPr>
          <p:nvPr/>
        </p:nvSpPr>
        <p:spPr bwMode="auto">
          <a:xfrm>
            <a:off x="1692275" y="4724400"/>
            <a:ext cx="142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2987675" y="4724400"/>
            <a:ext cx="1444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0729" name="Rectangle 12"/>
          <p:cNvSpPr>
            <a:spLocks noChangeArrowheads="1"/>
          </p:cNvSpPr>
          <p:nvPr/>
        </p:nvSpPr>
        <p:spPr bwMode="auto">
          <a:xfrm>
            <a:off x="4356100" y="4724400"/>
            <a:ext cx="1444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0730" name="Rectangle 13"/>
          <p:cNvSpPr>
            <a:spLocks noChangeArrowheads="1"/>
          </p:cNvSpPr>
          <p:nvPr/>
        </p:nvSpPr>
        <p:spPr bwMode="auto">
          <a:xfrm>
            <a:off x="5508625" y="4724400"/>
            <a:ext cx="142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0731" name="Rectangle 14"/>
          <p:cNvSpPr>
            <a:spLocks noChangeArrowheads="1"/>
          </p:cNvSpPr>
          <p:nvPr/>
        </p:nvSpPr>
        <p:spPr bwMode="auto">
          <a:xfrm>
            <a:off x="6443663" y="4724400"/>
            <a:ext cx="1444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cxnSp>
        <p:nvCxnSpPr>
          <p:cNvPr id="17" name="Shape 16"/>
          <p:cNvCxnSpPr>
            <a:cxnSpLocks noChangeShapeType="1"/>
            <a:stCxn id="30739" idx="3"/>
            <a:endCxn id="30726" idx="2"/>
          </p:cNvCxnSpPr>
          <p:nvPr/>
        </p:nvCxnSpPr>
        <p:spPr bwMode="auto">
          <a:xfrm flipH="1" flipV="1">
            <a:off x="900113" y="5157788"/>
            <a:ext cx="576262" cy="1079500"/>
          </a:xfrm>
          <a:prstGeom prst="curvedConnector4">
            <a:avLst>
              <a:gd name="adj1" fmla="val -39685"/>
              <a:gd name="adj2" fmla="val 6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hape 17"/>
          <p:cNvCxnSpPr>
            <a:cxnSpLocks noChangeShapeType="1"/>
            <a:stCxn id="30739" idx="3"/>
            <a:endCxn id="30727" idx="2"/>
          </p:cNvCxnSpPr>
          <p:nvPr/>
        </p:nvCxnSpPr>
        <p:spPr bwMode="auto">
          <a:xfrm flipV="1">
            <a:off x="1476375" y="5157788"/>
            <a:ext cx="287338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hape 18"/>
          <p:cNvCxnSpPr>
            <a:cxnSpLocks noChangeShapeType="1"/>
            <a:stCxn id="30739" idx="3"/>
            <a:endCxn id="30728" idx="2"/>
          </p:cNvCxnSpPr>
          <p:nvPr/>
        </p:nvCxnSpPr>
        <p:spPr bwMode="auto">
          <a:xfrm flipV="1">
            <a:off x="1476375" y="5157788"/>
            <a:ext cx="1582738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hape 19"/>
          <p:cNvCxnSpPr>
            <a:cxnSpLocks noChangeShapeType="1"/>
            <a:stCxn id="30739" idx="3"/>
            <a:endCxn id="30729" idx="2"/>
          </p:cNvCxnSpPr>
          <p:nvPr/>
        </p:nvCxnSpPr>
        <p:spPr bwMode="auto">
          <a:xfrm flipV="1">
            <a:off x="1476375" y="5157788"/>
            <a:ext cx="2951163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hape 20"/>
          <p:cNvCxnSpPr>
            <a:cxnSpLocks noChangeShapeType="1"/>
            <a:stCxn id="30739" idx="3"/>
            <a:endCxn id="30730" idx="2"/>
          </p:cNvCxnSpPr>
          <p:nvPr/>
        </p:nvCxnSpPr>
        <p:spPr bwMode="auto">
          <a:xfrm flipV="1">
            <a:off x="1476375" y="5157788"/>
            <a:ext cx="4103688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hape 21"/>
          <p:cNvCxnSpPr>
            <a:cxnSpLocks noChangeShapeType="1"/>
            <a:stCxn id="30739" idx="3"/>
            <a:endCxn id="30731" idx="2"/>
          </p:cNvCxnSpPr>
          <p:nvPr/>
        </p:nvCxnSpPr>
        <p:spPr bwMode="auto">
          <a:xfrm flipV="1">
            <a:off x="1476375" y="5157788"/>
            <a:ext cx="5040313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092950" y="3357563"/>
            <a:ext cx="1439863" cy="1943100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Ten</a:t>
            </a:r>
          </a:p>
          <a:p>
            <a:r>
              <a:rPr lang="en-CA" altLang="en-US"/>
              <a:t>Fifteen</a:t>
            </a:r>
          </a:p>
          <a:p>
            <a:r>
              <a:rPr lang="en-CA" altLang="en-US"/>
              <a:t>Twenty</a:t>
            </a:r>
          </a:p>
          <a:p>
            <a:r>
              <a:rPr lang="en-CA" altLang="en-US"/>
              <a:t>Thirty</a:t>
            </a:r>
          </a:p>
          <a:p>
            <a:r>
              <a:rPr lang="en-CA" altLang="en-US"/>
              <a:t>Fifty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and </a:t>
            </a:r>
            <a:r>
              <a:rPr lang="en-CA" dirty="0" err="1" smtClean="0"/>
              <a:t>hasNext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It’s just next and </a:t>
            </a:r>
            <a:r>
              <a:rPr lang="en-CA" dirty="0" err="1" smtClean="0"/>
              <a:t>hasNext</a:t>
            </a:r>
            <a:endParaRPr lang="en-CA" dirty="0" smtClean="0"/>
          </a:p>
          <a:p>
            <a:pPr lvl="1"/>
            <a:r>
              <a:rPr lang="en-CA" dirty="0" smtClean="0"/>
              <a:t>NOT </a:t>
            </a:r>
            <a:r>
              <a:rPr lang="en-CA" dirty="0" err="1" smtClean="0"/>
              <a:t>nextInt</a:t>
            </a:r>
            <a:r>
              <a:rPr lang="en-CA" dirty="0" smtClean="0"/>
              <a:t>, </a:t>
            </a:r>
            <a:r>
              <a:rPr lang="en-CA" dirty="0" err="1" smtClean="0"/>
              <a:t>nextDouble</a:t>
            </a:r>
            <a:r>
              <a:rPr lang="en-CA" dirty="0" smtClean="0"/>
              <a:t>, …</a:t>
            </a:r>
          </a:p>
          <a:p>
            <a:pPr lvl="1"/>
            <a:r>
              <a:rPr lang="en-CA" dirty="0" smtClean="0"/>
              <a:t>even if it’s an </a:t>
            </a:r>
            <a:r>
              <a:rPr lang="en-CA" dirty="0" err="1" smtClean="0"/>
              <a:t>ArrayList</a:t>
            </a:r>
            <a:r>
              <a:rPr lang="en-CA" dirty="0" smtClean="0"/>
              <a:t> of Integers or Doubles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ArrayList</a:t>
            </a:r>
            <a:r>
              <a:rPr lang="en-CA" sz="2400" dirty="0" smtClean="0">
                <a:solidFill>
                  <a:srgbClr val="FFFF00"/>
                </a:solidFill>
              </a:rPr>
              <a:t>&lt;Double&gt; dl = new </a:t>
            </a:r>
            <a:r>
              <a:rPr lang="en-CA" sz="2400" dirty="0" err="1" smtClean="0">
                <a:solidFill>
                  <a:srgbClr val="FFFF00"/>
                </a:solidFill>
              </a:rPr>
              <a:t>ArrayList</a:t>
            </a:r>
            <a:r>
              <a:rPr lang="en-CA" sz="2400" dirty="0" smtClean="0">
                <a:solidFill>
                  <a:srgbClr val="FFFF00"/>
                </a:solidFill>
              </a:rPr>
              <a:t>&lt;Double&gt;();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ListIterator</a:t>
            </a:r>
            <a:r>
              <a:rPr lang="en-CA" sz="2400" dirty="0" smtClean="0">
                <a:solidFill>
                  <a:srgbClr val="FFFF00"/>
                </a:solidFill>
              </a:rPr>
              <a:t>&lt;Double&gt; it = </a:t>
            </a:r>
            <a:r>
              <a:rPr lang="en-CA" sz="2400" dirty="0" err="1" smtClean="0">
                <a:solidFill>
                  <a:srgbClr val="FFFF00"/>
                </a:solidFill>
              </a:rPr>
              <a:t>dl.listIterator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double num = 0;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if (</a:t>
            </a:r>
            <a:r>
              <a:rPr lang="en-CA" sz="2400" dirty="0" err="1" smtClean="0">
                <a:solidFill>
                  <a:srgbClr val="FFFF00"/>
                </a:solidFill>
              </a:rPr>
              <a:t>it.</a:t>
            </a:r>
            <a:r>
              <a:rPr lang="en-CA" sz="2400" dirty="0" err="1" smtClean="0">
                <a:solidFill>
                  <a:schemeClr val="accent4">
                    <a:lumMod val="90000"/>
                  </a:schemeClr>
                </a:solidFill>
              </a:rPr>
              <a:t>hasNextDouble</a:t>
            </a:r>
            <a:r>
              <a:rPr lang="en-CA" sz="2400" dirty="0" smtClean="0">
                <a:solidFill>
                  <a:srgbClr val="FFFF00"/>
                </a:solidFill>
              </a:rPr>
              <a:t>())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    num = </a:t>
            </a:r>
            <a:r>
              <a:rPr lang="en-CA" sz="2400" dirty="0" err="1" smtClean="0">
                <a:solidFill>
                  <a:srgbClr val="FFFF00"/>
                </a:solidFill>
              </a:rPr>
              <a:t>it.</a:t>
            </a:r>
            <a:r>
              <a:rPr lang="en-CA" sz="2400" dirty="0" err="1" smtClean="0">
                <a:solidFill>
                  <a:schemeClr val="accent4">
                    <a:lumMod val="90000"/>
                  </a:schemeClr>
                </a:solidFill>
              </a:rPr>
              <a:t>nextDouble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  <a:endParaRPr lang="en-CA" dirty="0" smtClean="0">
              <a:solidFill>
                <a:srgbClr val="FFFF00"/>
              </a:solidFill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499992" y="4653136"/>
            <a:ext cx="4499992" cy="360363"/>
            <a:chOff x="5508105" y="4293096"/>
            <a:chExt cx="4500370" cy="360040"/>
          </a:xfrm>
        </p:grpSpPr>
        <p:sp>
          <p:nvSpPr>
            <p:cNvPr id="5" name="Rectangle 4"/>
            <p:cNvSpPr/>
            <p:nvPr/>
          </p:nvSpPr>
          <p:spPr bwMode="auto">
            <a:xfrm>
              <a:off x="5508105" y="4293096"/>
              <a:ext cx="4500370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tabLst>
                  <a:tab pos="269875" algn="l"/>
                </a:tabLst>
                <a:defRPr/>
              </a:pPr>
              <a:r>
                <a:rPr lang="en-CA" sz="1800" dirty="0">
                  <a:solidFill>
                    <a:schemeClr val="accent4">
                      <a:lumMod val="90000"/>
                    </a:schemeClr>
                  </a:solidFill>
                  <a:latin typeface="Times New Roman" charset="0"/>
                </a:rPr>
                <a:t>	</a:t>
              </a:r>
              <a:r>
                <a:rPr lang="en-CA" sz="1800" dirty="0" smtClean="0">
                  <a:solidFill>
                    <a:schemeClr val="accent4">
                      <a:lumMod val="90000"/>
                    </a:schemeClr>
                  </a:solidFill>
                  <a:latin typeface="Times New Roman" charset="0"/>
                </a:rPr>
                <a:t>cannot find symbol method </a:t>
              </a:r>
              <a:r>
                <a:rPr lang="en-CA" sz="1800" dirty="0" err="1" smtClean="0">
                  <a:solidFill>
                    <a:schemeClr val="accent4">
                      <a:lumMod val="90000"/>
                    </a:schemeClr>
                  </a:solidFill>
                  <a:latin typeface="Times New Roman" charset="0"/>
                </a:rPr>
                <a:t>hasNextDouble</a:t>
              </a:r>
              <a:endParaRPr lang="en-CA" sz="1800" dirty="0">
                <a:solidFill>
                  <a:schemeClr val="accent4">
                    <a:lumMod val="90000"/>
                  </a:schemeClr>
                </a:solidFill>
                <a:latin typeface="Times New Roman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5580112" y="4401108"/>
              <a:ext cx="144016" cy="144016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CA" altLang="en-US" sz="2400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895528" y="5085507"/>
            <a:ext cx="4104456" cy="360363"/>
            <a:chOff x="5508105" y="4293096"/>
            <a:chExt cx="4104801" cy="360040"/>
          </a:xfrm>
        </p:grpSpPr>
        <p:sp>
          <p:nvSpPr>
            <p:cNvPr id="8" name="Rectangle 7"/>
            <p:cNvSpPr/>
            <p:nvPr/>
          </p:nvSpPr>
          <p:spPr bwMode="auto">
            <a:xfrm>
              <a:off x="5508105" y="4293096"/>
              <a:ext cx="4104801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tabLst>
                  <a:tab pos="269875" algn="l"/>
                </a:tabLst>
                <a:defRPr/>
              </a:pPr>
              <a:r>
                <a:rPr lang="en-CA" sz="1800" dirty="0">
                  <a:solidFill>
                    <a:schemeClr val="accent4">
                      <a:lumMod val="90000"/>
                    </a:schemeClr>
                  </a:solidFill>
                  <a:latin typeface="Times New Roman" charset="0"/>
                </a:rPr>
                <a:t>	</a:t>
              </a:r>
              <a:r>
                <a:rPr lang="en-CA" sz="1800" dirty="0" smtClean="0">
                  <a:solidFill>
                    <a:schemeClr val="accent4">
                      <a:lumMod val="90000"/>
                    </a:schemeClr>
                  </a:solidFill>
                  <a:latin typeface="Times New Roman" charset="0"/>
                </a:rPr>
                <a:t>cannot find symbol method </a:t>
              </a:r>
              <a:r>
                <a:rPr lang="en-CA" sz="1800" dirty="0" err="1" smtClean="0">
                  <a:solidFill>
                    <a:schemeClr val="accent4">
                      <a:lumMod val="90000"/>
                    </a:schemeClr>
                  </a:solidFill>
                  <a:latin typeface="Times New Roman" charset="0"/>
                </a:rPr>
                <a:t>nextDouble</a:t>
              </a:r>
              <a:endParaRPr lang="en-CA" sz="1800" dirty="0">
                <a:solidFill>
                  <a:schemeClr val="accent4">
                    <a:lumMod val="90000"/>
                  </a:schemeClr>
                </a:solidFill>
                <a:latin typeface="Times New Roman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5580112" y="4401108"/>
              <a:ext cx="144016" cy="144016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CA" altLang="en-US"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Lists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92513" algn="l"/>
              </a:tabLst>
              <a:defRPr/>
            </a:pPr>
            <a:r>
              <a:rPr lang="en-CA" dirty="0" smtClean="0"/>
              <a:t>What is a list?</a:t>
            </a:r>
          </a:p>
          <a:p>
            <a:pPr lvl="1">
              <a:tabLst>
                <a:tab pos="3592513" algn="l"/>
              </a:tabLst>
              <a:defRPr/>
            </a:pPr>
            <a:r>
              <a:rPr lang="en-CA" i="1" dirty="0" smtClean="0"/>
              <a:t>sequence</a:t>
            </a:r>
            <a:r>
              <a:rPr lang="en-CA" dirty="0" smtClean="0"/>
              <a:t> of things, all the same type</a:t>
            </a:r>
          </a:p>
          <a:p>
            <a:pPr lvl="1">
              <a:tabLst>
                <a:tab pos="3592513" algn="l"/>
              </a:tabLst>
              <a:defRPr/>
            </a:pPr>
            <a:r>
              <a:rPr lang="en-CA" dirty="0" smtClean="0"/>
              <a:t>(1</a:t>
            </a:r>
            <a:r>
              <a:rPr lang="en-CA" baseline="30000" dirty="0" smtClean="0"/>
              <a:t>st</a:t>
            </a:r>
            <a:r>
              <a:rPr lang="en-CA" dirty="0" smtClean="0"/>
              <a:t> item, 2</a:t>
            </a:r>
            <a:r>
              <a:rPr lang="en-CA" baseline="30000" dirty="0" smtClean="0"/>
              <a:t>nd</a:t>
            </a:r>
            <a:r>
              <a:rPr lang="en-CA" dirty="0" smtClean="0"/>
              <a:t> item, 3</a:t>
            </a:r>
            <a:r>
              <a:rPr lang="en-CA" baseline="30000" dirty="0" smtClean="0"/>
              <a:t>rd</a:t>
            </a:r>
            <a:r>
              <a:rPr lang="en-CA" dirty="0" smtClean="0"/>
              <a:t> item, ..., last item)</a:t>
            </a:r>
          </a:p>
          <a:p>
            <a:pPr>
              <a:defRPr/>
            </a:pPr>
            <a:r>
              <a:rPr lang="en-CA" dirty="0" smtClean="0"/>
              <a:t>We have used </a:t>
            </a:r>
            <a:r>
              <a:rPr lang="en-CA" i="1" dirty="0" smtClean="0"/>
              <a:t>arrays</a:t>
            </a:r>
            <a:r>
              <a:rPr lang="en-CA" dirty="0" smtClean="0"/>
              <a:t> for lists</a:t>
            </a:r>
          </a:p>
          <a:p>
            <a:pPr lvl="1">
              <a:defRPr/>
            </a:pPr>
            <a:r>
              <a:rPr lang="en-CA" dirty="0" smtClean="0"/>
              <a:t>arrays are not ideal for representing lists</a:t>
            </a:r>
          </a:p>
          <a:p>
            <a:pPr lvl="2">
              <a:defRPr/>
            </a:pPr>
            <a:r>
              <a:rPr lang="en-CA" dirty="0" smtClean="0"/>
              <a:t>need to say at start how big it is</a:t>
            </a:r>
          </a:p>
          <a:p>
            <a:pPr lvl="2">
              <a:defRPr/>
            </a:pPr>
            <a:r>
              <a:rPr lang="en-CA" dirty="0" smtClean="0"/>
              <a:t>can’t change its size</a:t>
            </a:r>
          </a:p>
          <a:p>
            <a:pPr>
              <a:defRPr/>
            </a:pPr>
            <a:r>
              <a:rPr lang="en-CA" dirty="0" smtClean="0"/>
              <a:t>There are better ways....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Removing with an </a:t>
            </a:r>
            <a:r>
              <a:rPr lang="en-CA" dirty="0" err="1" smtClean="0"/>
              <a:t>Iterator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Example: Delete items that start with “F”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while (</a:t>
            </a:r>
            <a:r>
              <a:rPr lang="en-CA" sz="2400" dirty="0" err="1" smtClean="0">
                <a:solidFill>
                  <a:srgbClr val="FFFF00"/>
                </a:solidFill>
              </a:rPr>
              <a:t>it.hasNext</a:t>
            </a:r>
            <a:r>
              <a:rPr lang="en-CA" sz="2400" dirty="0" smtClean="0">
                <a:solidFill>
                  <a:srgbClr val="FFFF00"/>
                </a:solidFill>
              </a:rPr>
              <a:t>()) {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String word = </a:t>
            </a:r>
            <a:r>
              <a:rPr lang="en-CA" sz="2400" dirty="0" err="1" smtClean="0">
                <a:solidFill>
                  <a:srgbClr val="FFFF00"/>
                </a:solidFill>
              </a:rPr>
              <a:t>it.next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if (</a:t>
            </a:r>
            <a:r>
              <a:rPr lang="en-CA" sz="2400" dirty="0" err="1" smtClean="0">
                <a:solidFill>
                  <a:srgbClr val="FFFF00"/>
                </a:solidFill>
              </a:rPr>
              <a:t>word.startsWith</a:t>
            </a:r>
            <a:r>
              <a:rPr lang="en-CA" sz="2400" dirty="0" smtClean="0">
                <a:solidFill>
                  <a:srgbClr val="FFFF00"/>
                </a:solidFill>
              </a:rPr>
              <a:t>(“F”))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	</a:t>
            </a:r>
            <a:r>
              <a:rPr lang="en-CA" sz="2400" dirty="0" err="1" smtClean="0">
                <a:solidFill>
                  <a:srgbClr val="FFFF00"/>
                </a:solidFill>
              </a:rPr>
              <a:t>it.remove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684213" y="4292600"/>
            <a:ext cx="5975350" cy="865188"/>
            <a:chOff x="35496" y="5733256"/>
            <a:chExt cx="5976664" cy="864096"/>
          </a:xfrm>
        </p:grpSpPr>
        <p:sp>
          <p:nvSpPr>
            <p:cNvPr id="31781" name="Rectangle 4"/>
            <p:cNvSpPr>
              <a:spLocks noChangeArrowheads="1"/>
            </p:cNvSpPr>
            <p:nvPr/>
          </p:nvSpPr>
          <p:spPr bwMode="auto">
            <a:xfrm>
              <a:off x="251520" y="6165304"/>
              <a:ext cx="5760640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“Ten”, “Fifteen”, “Twenty”, “Thirty”, “Fifty”</a:t>
              </a:r>
            </a:p>
          </p:txBody>
        </p:sp>
        <p:sp>
          <p:nvSpPr>
            <p:cNvPr id="31782" name="TextBox 5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1714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allMyWords</a:t>
              </a:r>
            </a:p>
          </p:txBody>
        </p:sp>
      </p:grpSp>
      <p:grpSp>
        <p:nvGrpSpPr>
          <p:cNvPr id="31749" name="Group 6"/>
          <p:cNvGrpSpPr>
            <a:grpSpLocks/>
          </p:cNvGrpSpPr>
          <p:nvPr/>
        </p:nvGrpSpPr>
        <p:grpSpPr bwMode="auto">
          <a:xfrm>
            <a:off x="755650" y="5589588"/>
            <a:ext cx="720725" cy="863600"/>
            <a:chOff x="35496" y="5733256"/>
            <a:chExt cx="720080" cy="864096"/>
          </a:xfrm>
        </p:grpSpPr>
        <p:sp>
          <p:nvSpPr>
            <p:cNvPr id="31779" name="Rectangle 7"/>
            <p:cNvSpPr>
              <a:spLocks noChangeArrowheads="1"/>
            </p:cNvSpPr>
            <p:nvPr/>
          </p:nvSpPr>
          <p:spPr bwMode="auto">
            <a:xfrm>
              <a:off x="251520" y="6165304"/>
              <a:ext cx="50405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CA" altLang="en-US"/>
                <a:t>&amp;</a:t>
              </a:r>
            </a:p>
          </p:txBody>
        </p:sp>
        <p:sp>
          <p:nvSpPr>
            <p:cNvPr id="31780" name="TextBox 8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3545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it</a:t>
              </a:r>
            </a:p>
          </p:txBody>
        </p:sp>
      </p:grpSp>
      <p:sp>
        <p:nvSpPr>
          <p:cNvPr id="31750" name="Rectangle 9"/>
          <p:cNvSpPr>
            <a:spLocks noChangeArrowheads="1"/>
          </p:cNvSpPr>
          <p:nvPr/>
        </p:nvSpPr>
        <p:spPr bwMode="auto">
          <a:xfrm>
            <a:off x="827088" y="4724400"/>
            <a:ext cx="1444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1751" name="Rectangle 10"/>
          <p:cNvSpPr>
            <a:spLocks noChangeArrowheads="1"/>
          </p:cNvSpPr>
          <p:nvPr/>
        </p:nvSpPr>
        <p:spPr bwMode="auto">
          <a:xfrm>
            <a:off x="1692275" y="4724400"/>
            <a:ext cx="142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1752" name="Rectangle 11"/>
          <p:cNvSpPr>
            <a:spLocks noChangeArrowheads="1"/>
          </p:cNvSpPr>
          <p:nvPr/>
        </p:nvSpPr>
        <p:spPr bwMode="auto">
          <a:xfrm>
            <a:off x="2987675" y="4724400"/>
            <a:ext cx="1444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1753" name="Rectangle 12"/>
          <p:cNvSpPr>
            <a:spLocks noChangeArrowheads="1"/>
          </p:cNvSpPr>
          <p:nvPr/>
        </p:nvSpPr>
        <p:spPr bwMode="auto">
          <a:xfrm>
            <a:off x="4356100" y="4724400"/>
            <a:ext cx="1444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1754" name="Rectangle 13"/>
          <p:cNvSpPr>
            <a:spLocks noChangeArrowheads="1"/>
          </p:cNvSpPr>
          <p:nvPr/>
        </p:nvSpPr>
        <p:spPr bwMode="auto">
          <a:xfrm>
            <a:off x="5508625" y="4724400"/>
            <a:ext cx="142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1755" name="Rectangle 14"/>
          <p:cNvSpPr>
            <a:spLocks noChangeArrowheads="1"/>
          </p:cNvSpPr>
          <p:nvPr/>
        </p:nvSpPr>
        <p:spPr bwMode="auto">
          <a:xfrm>
            <a:off x="6443663" y="4724400"/>
            <a:ext cx="1444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cxnSp>
        <p:nvCxnSpPr>
          <p:cNvPr id="17" name="Shape 16"/>
          <p:cNvCxnSpPr>
            <a:cxnSpLocks noChangeShapeType="1"/>
            <a:stCxn id="31779" idx="3"/>
            <a:endCxn id="31750" idx="2"/>
          </p:cNvCxnSpPr>
          <p:nvPr/>
        </p:nvCxnSpPr>
        <p:spPr bwMode="auto">
          <a:xfrm flipH="1" flipV="1">
            <a:off x="900113" y="5157788"/>
            <a:ext cx="576262" cy="1079500"/>
          </a:xfrm>
          <a:prstGeom prst="curvedConnector4">
            <a:avLst>
              <a:gd name="adj1" fmla="val -39685"/>
              <a:gd name="adj2" fmla="val 6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hape 17"/>
          <p:cNvCxnSpPr>
            <a:cxnSpLocks noChangeShapeType="1"/>
            <a:stCxn id="31779" idx="3"/>
            <a:endCxn id="31751" idx="2"/>
          </p:cNvCxnSpPr>
          <p:nvPr/>
        </p:nvCxnSpPr>
        <p:spPr bwMode="auto">
          <a:xfrm flipV="1">
            <a:off x="1476375" y="5157788"/>
            <a:ext cx="287338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hape 18"/>
          <p:cNvCxnSpPr>
            <a:cxnSpLocks noChangeShapeType="1"/>
            <a:stCxn id="31779" idx="3"/>
            <a:endCxn id="31752" idx="2"/>
          </p:cNvCxnSpPr>
          <p:nvPr/>
        </p:nvCxnSpPr>
        <p:spPr bwMode="auto">
          <a:xfrm flipV="1">
            <a:off x="1476375" y="5157788"/>
            <a:ext cx="1582738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hape 19"/>
          <p:cNvCxnSpPr>
            <a:cxnSpLocks noChangeShapeType="1"/>
            <a:stCxn id="31779" idx="3"/>
            <a:endCxn id="31753" idx="2"/>
          </p:cNvCxnSpPr>
          <p:nvPr/>
        </p:nvCxnSpPr>
        <p:spPr bwMode="auto">
          <a:xfrm flipV="1">
            <a:off x="1476375" y="5157788"/>
            <a:ext cx="2951163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hape 20"/>
          <p:cNvCxnSpPr>
            <a:cxnSpLocks noChangeShapeType="1"/>
            <a:stCxn id="31779" idx="3"/>
            <a:endCxn id="31754" idx="2"/>
          </p:cNvCxnSpPr>
          <p:nvPr/>
        </p:nvCxnSpPr>
        <p:spPr bwMode="auto">
          <a:xfrm flipV="1">
            <a:off x="1476375" y="5157788"/>
            <a:ext cx="4103688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hape 21"/>
          <p:cNvCxnSpPr>
            <a:cxnSpLocks noChangeShapeType="1"/>
            <a:stCxn id="31779" idx="3"/>
            <a:endCxn id="31755" idx="2"/>
          </p:cNvCxnSpPr>
          <p:nvPr/>
        </p:nvCxnSpPr>
        <p:spPr bwMode="auto">
          <a:xfrm flipV="1">
            <a:off x="1476375" y="5157788"/>
            <a:ext cx="5040313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763713" y="4787900"/>
            <a:ext cx="1295400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472113" y="4787900"/>
            <a:ext cx="1079500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435600" y="3213100"/>
            <a:ext cx="2881313" cy="863600"/>
            <a:chOff x="35496" y="5733256"/>
            <a:chExt cx="2880320" cy="864096"/>
          </a:xfrm>
        </p:grpSpPr>
        <p:sp>
          <p:nvSpPr>
            <p:cNvPr id="31777" name="Rectangle 25"/>
            <p:cNvSpPr>
              <a:spLocks noChangeArrowheads="1"/>
            </p:cNvSpPr>
            <p:nvPr/>
          </p:nvSpPr>
          <p:spPr bwMode="auto">
            <a:xfrm>
              <a:off x="251520" y="6165304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“Ten”</a:t>
              </a:r>
            </a:p>
          </p:txBody>
        </p:sp>
        <p:sp>
          <p:nvSpPr>
            <p:cNvPr id="31778" name="TextBox 26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word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5435600" y="3213100"/>
            <a:ext cx="2881313" cy="863600"/>
            <a:chOff x="35496" y="5733256"/>
            <a:chExt cx="2880320" cy="864096"/>
          </a:xfrm>
        </p:grpSpPr>
        <p:sp>
          <p:nvSpPr>
            <p:cNvPr id="31775" name="Rectangle 28"/>
            <p:cNvSpPr>
              <a:spLocks noChangeArrowheads="1"/>
            </p:cNvSpPr>
            <p:nvPr/>
          </p:nvSpPr>
          <p:spPr bwMode="auto">
            <a:xfrm>
              <a:off x="251520" y="6165304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“Fifteen”</a:t>
              </a:r>
            </a:p>
          </p:txBody>
        </p:sp>
        <p:sp>
          <p:nvSpPr>
            <p:cNvPr id="31776" name="TextBox 29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word</a:t>
              </a: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5435600" y="3213100"/>
            <a:ext cx="2881313" cy="863600"/>
            <a:chOff x="35496" y="5733256"/>
            <a:chExt cx="2880320" cy="864096"/>
          </a:xfrm>
        </p:grpSpPr>
        <p:sp>
          <p:nvSpPr>
            <p:cNvPr id="31773" name="Rectangle 35"/>
            <p:cNvSpPr>
              <a:spLocks noChangeArrowheads="1"/>
            </p:cNvSpPr>
            <p:nvPr/>
          </p:nvSpPr>
          <p:spPr bwMode="auto">
            <a:xfrm>
              <a:off x="251520" y="6165304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“Twenty”</a:t>
              </a:r>
            </a:p>
          </p:txBody>
        </p:sp>
        <p:sp>
          <p:nvSpPr>
            <p:cNvPr id="31774" name="TextBox 36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word</a:t>
              </a: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5435600" y="3213100"/>
            <a:ext cx="2881313" cy="863600"/>
            <a:chOff x="35496" y="5733256"/>
            <a:chExt cx="2880320" cy="864096"/>
          </a:xfrm>
        </p:grpSpPr>
        <p:sp>
          <p:nvSpPr>
            <p:cNvPr id="31771" name="Rectangle 38"/>
            <p:cNvSpPr>
              <a:spLocks noChangeArrowheads="1"/>
            </p:cNvSpPr>
            <p:nvPr/>
          </p:nvSpPr>
          <p:spPr bwMode="auto">
            <a:xfrm>
              <a:off x="251520" y="6165304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“Thirty”</a:t>
              </a:r>
            </a:p>
          </p:txBody>
        </p:sp>
        <p:sp>
          <p:nvSpPr>
            <p:cNvPr id="31772" name="TextBox 39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word</a:t>
              </a:r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5435600" y="3213100"/>
            <a:ext cx="2881313" cy="863600"/>
            <a:chOff x="35496" y="5733256"/>
            <a:chExt cx="2880320" cy="864096"/>
          </a:xfrm>
        </p:grpSpPr>
        <p:sp>
          <p:nvSpPr>
            <p:cNvPr id="31769" name="Rectangle 41"/>
            <p:cNvSpPr>
              <a:spLocks noChangeArrowheads="1"/>
            </p:cNvSpPr>
            <p:nvPr/>
          </p:nvSpPr>
          <p:spPr bwMode="auto">
            <a:xfrm>
              <a:off x="251520" y="6165304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“Fifty”</a:t>
              </a:r>
            </a:p>
          </p:txBody>
        </p:sp>
        <p:sp>
          <p:nvSpPr>
            <p:cNvPr id="31770" name="TextBox 42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word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Removing with an </a:t>
            </a:r>
            <a:r>
              <a:rPr lang="en-CA" dirty="0" err="1" smtClean="0"/>
              <a:t>Iterator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Which item did you just look at?</a:t>
            </a:r>
          </a:p>
          <a:p>
            <a:pPr>
              <a:defRPr/>
            </a:pPr>
            <a:r>
              <a:rPr lang="en-CA" dirty="0" smtClean="0"/>
              <a:t>That’s the one that gets removed.</a:t>
            </a:r>
          </a:p>
          <a:p>
            <a:pPr>
              <a:defRPr/>
            </a:pPr>
            <a:r>
              <a:rPr lang="en-CA" dirty="0" smtClean="0"/>
              <a:t>General policy</a:t>
            </a:r>
          </a:p>
          <a:p>
            <a:pPr lvl="1">
              <a:defRPr/>
            </a:pPr>
            <a:r>
              <a:rPr lang="en-CA" dirty="0" smtClean="0"/>
              <a:t>check to see if there is a next/previous</a:t>
            </a:r>
          </a:p>
          <a:p>
            <a:pPr lvl="1">
              <a:defRPr/>
            </a:pPr>
            <a:r>
              <a:rPr lang="en-CA" dirty="0" smtClean="0"/>
              <a:t>save the next/previous into a variable</a:t>
            </a:r>
          </a:p>
          <a:p>
            <a:pPr lvl="1">
              <a:defRPr/>
            </a:pPr>
            <a:r>
              <a:rPr lang="en-CA" dirty="0" smtClean="0"/>
              <a:t>check the variable to see if it needs removed</a:t>
            </a:r>
          </a:p>
          <a:p>
            <a:pPr lvl="1">
              <a:defRPr/>
            </a:pPr>
            <a:r>
              <a:rPr lang="en-CA" dirty="0" smtClean="0"/>
              <a:t>if so, use the </a:t>
            </a:r>
            <a:r>
              <a:rPr lang="en-CA" dirty="0" err="1" smtClean="0"/>
              <a:t>iterator’s</a:t>
            </a:r>
            <a:r>
              <a:rPr lang="en-CA" dirty="0" smtClean="0"/>
              <a:t> remove method to remove it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Changing with an </a:t>
            </a:r>
            <a:r>
              <a:rPr lang="en-CA" dirty="0" err="1" smtClean="0"/>
              <a:t>Iterator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Like removing</a:t>
            </a:r>
          </a:p>
          <a:p>
            <a:pPr lvl="1">
              <a:defRPr/>
            </a:pPr>
            <a:r>
              <a:rPr lang="en-CA" dirty="0" smtClean="0"/>
              <a:t>change the item we just looked at</a:t>
            </a:r>
          </a:p>
          <a:p>
            <a:pPr>
              <a:defRPr/>
            </a:pPr>
            <a:r>
              <a:rPr lang="en-CA" dirty="0" smtClean="0"/>
              <a:t>General policy</a:t>
            </a:r>
          </a:p>
          <a:p>
            <a:pPr lvl="1">
              <a:defRPr/>
            </a:pPr>
            <a:r>
              <a:rPr lang="en-CA" dirty="0" smtClean="0"/>
              <a:t>check to see if there is a next/previous</a:t>
            </a:r>
          </a:p>
          <a:p>
            <a:pPr lvl="1">
              <a:defRPr/>
            </a:pPr>
            <a:r>
              <a:rPr lang="en-CA" dirty="0" smtClean="0"/>
              <a:t>save the next/previous into a variable</a:t>
            </a:r>
          </a:p>
          <a:p>
            <a:pPr lvl="1">
              <a:defRPr/>
            </a:pPr>
            <a:r>
              <a:rPr lang="en-CA" dirty="0" smtClean="0"/>
              <a:t>check the variable to see if it needs changed</a:t>
            </a:r>
          </a:p>
          <a:p>
            <a:pPr lvl="1">
              <a:defRPr/>
            </a:pPr>
            <a:r>
              <a:rPr lang="en-CA" dirty="0" smtClean="0"/>
              <a:t>if so, use the </a:t>
            </a:r>
            <a:r>
              <a:rPr lang="en-CA" dirty="0" err="1" smtClean="0"/>
              <a:t>iterator’s</a:t>
            </a:r>
            <a:r>
              <a:rPr lang="en-CA" dirty="0" smtClean="0"/>
              <a:t> set method to change it</a:t>
            </a:r>
          </a:p>
          <a:p>
            <a:pPr lvl="1"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Changing with an </a:t>
            </a:r>
            <a:r>
              <a:rPr lang="en-CA" dirty="0" err="1" smtClean="0"/>
              <a:t>Iterator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Example: </a:t>
            </a:r>
            <a:r>
              <a:rPr lang="en-CA" dirty="0" err="1" smtClean="0"/>
              <a:t>Allcaps</a:t>
            </a:r>
            <a:r>
              <a:rPr lang="en-CA" dirty="0" smtClean="0"/>
              <a:t> items that start with “F”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while (</a:t>
            </a:r>
            <a:r>
              <a:rPr lang="en-CA" sz="2400" dirty="0" err="1" smtClean="0">
                <a:solidFill>
                  <a:srgbClr val="FFFF00"/>
                </a:solidFill>
              </a:rPr>
              <a:t>it.hasNext</a:t>
            </a:r>
            <a:r>
              <a:rPr lang="en-CA" sz="2400" dirty="0" smtClean="0">
                <a:solidFill>
                  <a:srgbClr val="FFFF00"/>
                </a:solidFill>
              </a:rPr>
              <a:t>()) {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String word = </a:t>
            </a:r>
            <a:r>
              <a:rPr lang="en-CA" sz="2400" dirty="0" err="1" smtClean="0">
                <a:solidFill>
                  <a:srgbClr val="FFFF00"/>
                </a:solidFill>
              </a:rPr>
              <a:t>it.next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if (</a:t>
            </a:r>
            <a:r>
              <a:rPr lang="en-CA" sz="2400" dirty="0" err="1" smtClean="0">
                <a:solidFill>
                  <a:srgbClr val="FFFF00"/>
                </a:solidFill>
              </a:rPr>
              <a:t>word.startsWith</a:t>
            </a:r>
            <a:r>
              <a:rPr lang="en-CA" sz="2400" dirty="0" smtClean="0">
                <a:solidFill>
                  <a:srgbClr val="FFFF00"/>
                </a:solidFill>
              </a:rPr>
              <a:t>(“F”))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	</a:t>
            </a:r>
            <a:r>
              <a:rPr lang="en-CA" sz="2400" dirty="0" err="1" smtClean="0">
                <a:solidFill>
                  <a:srgbClr val="FFFF00"/>
                </a:solidFill>
              </a:rPr>
              <a:t>it.set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word.toUpperCase</a:t>
            </a:r>
            <a:r>
              <a:rPr lang="en-CA" sz="2400" dirty="0" smtClean="0">
                <a:solidFill>
                  <a:srgbClr val="FFFF00"/>
                </a:solidFill>
              </a:rPr>
              <a:t>());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684213" y="4292600"/>
            <a:ext cx="5975350" cy="865188"/>
            <a:chOff x="35496" y="5733256"/>
            <a:chExt cx="5976664" cy="864096"/>
          </a:xfrm>
        </p:grpSpPr>
        <p:sp>
          <p:nvSpPr>
            <p:cNvPr id="34853" name="Rectangle 4"/>
            <p:cNvSpPr>
              <a:spLocks noChangeArrowheads="1"/>
            </p:cNvSpPr>
            <p:nvPr/>
          </p:nvSpPr>
          <p:spPr bwMode="auto">
            <a:xfrm>
              <a:off x="251520" y="6165304"/>
              <a:ext cx="5760640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“Ten”, “Fifteen”, “Twenty”, “Thirty”, “Fifty”</a:t>
              </a:r>
            </a:p>
          </p:txBody>
        </p:sp>
        <p:sp>
          <p:nvSpPr>
            <p:cNvPr id="34854" name="TextBox 5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1714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allMyWords</a:t>
              </a:r>
            </a:p>
          </p:txBody>
        </p:sp>
      </p:grpSp>
      <p:grpSp>
        <p:nvGrpSpPr>
          <p:cNvPr id="34821" name="Group 6"/>
          <p:cNvGrpSpPr>
            <a:grpSpLocks/>
          </p:cNvGrpSpPr>
          <p:nvPr/>
        </p:nvGrpSpPr>
        <p:grpSpPr bwMode="auto">
          <a:xfrm>
            <a:off x="755650" y="5589588"/>
            <a:ext cx="720725" cy="863600"/>
            <a:chOff x="35496" y="5733256"/>
            <a:chExt cx="720080" cy="864096"/>
          </a:xfrm>
        </p:grpSpPr>
        <p:sp>
          <p:nvSpPr>
            <p:cNvPr id="34851" name="Rectangle 7"/>
            <p:cNvSpPr>
              <a:spLocks noChangeArrowheads="1"/>
            </p:cNvSpPr>
            <p:nvPr/>
          </p:nvSpPr>
          <p:spPr bwMode="auto">
            <a:xfrm>
              <a:off x="251520" y="6165304"/>
              <a:ext cx="50405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CA" altLang="en-US"/>
                <a:t>&amp;</a:t>
              </a:r>
            </a:p>
          </p:txBody>
        </p:sp>
        <p:sp>
          <p:nvSpPr>
            <p:cNvPr id="34852" name="TextBox 8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3545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it</a:t>
              </a:r>
            </a:p>
          </p:txBody>
        </p:sp>
      </p:grpSp>
      <p:sp>
        <p:nvSpPr>
          <p:cNvPr id="34822" name="Rectangle 9"/>
          <p:cNvSpPr>
            <a:spLocks noChangeArrowheads="1"/>
          </p:cNvSpPr>
          <p:nvPr/>
        </p:nvSpPr>
        <p:spPr bwMode="auto">
          <a:xfrm>
            <a:off x="827088" y="4724400"/>
            <a:ext cx="1444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4823" name="Rectangle 10"/>
          <p:cNvSpPr>
            <a:spLocks noChangeArrowheads="1"/>
          </p:cNvSpPr>
          <p:nvPr/>
        </p:nvSpPr>
        <p:spPr bwMode="auto">
          <a:xfrm>
            <a:off x="1692275" y="4724400"/>
            <a:ext cx="142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4824" name="Rectangle 11"/>
          <p:cNvSpPr>
            <a:spLocks noChangeArrowheads="1"/>
          </p:cNvSpPr>
          <p:nvPr/>
        </p:nvSpPr>
        <p:spPr bwMode="auto">
          <a:xfrm>
            <a:off x="2987675" y="4724400"/>
            <a:ext cx="1444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4356100" y="4724400"/>
            <a:ext cx="1444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4826" name="Rectangle 13"/>
          <p:cNvSpPr>
            <a:spLocks noChangeArrowheads="1"/>
          </p:cNvSpPr>
          <p:nvPr/>
        </p:nvSpPr>
        <p:spPr bwMode="auto">
          <a:xfrm>
            <a:off x="5508625" y="4724400"/>
            <a:ext cx="142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4827" name="Rectangle 14"/>
          <p:cNvSpPr>
            <a:spLocks noChangeArrowheads="1"/>
          </p:cNvSpPr>
          <p:nvPr/>
        </p:nvSpPr>
        <p:spPr bwMode="auto">
          <a:xfrm>
            <a:off x="6443663" y="4724400"/>
            <a:ext cx="1444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cxnSp>
        <p:nvCxnSpPr>
          <p:cNvPr id="17" name="Shape 16"/>
          <p:cNvCxnSpPr>
            <a:cxnSpLocks noChangeShapeType="1"/>
            <a:stCxn id="34851" idx="3"/>
            <a:endCxn id="34822" idx="2"/>
          </p:cNvCxnSpPr>
          <p:nvPr/>
        </p:nvCxnSpPr>
        <p:spPr bwMode="auto">
          <a:xfrm flipH="1" flipV="1">
            <a:off x="900113" y="5157788"/>
            <a:ext cx="576262" cy="1079500"/>
          </a:xfrm>
          <a:prstGeom prst="curvedConnector4">
            <a:avLst>
              <a:gd name="adj1" fmla="val -39685"/>
              <a:gd name="adj2" fmla="val 6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hape 17"/>
          <p:cNvCxnSpPr>
            <a:cxnSpLocks noChangeShapeType="1"/>
            <a:stCxn id="34851" idx="3"/>
            <a:endCxn id="34823" idx="2"/>
          </p:cNvCxnSpPr>
          <p:nvPr/>
        </p:nvCxnSpPr>
        <p:spPr bwMode="auto">
          <a:xfrm flipV="1">
            <a:off x="1476375" y="5157788"/>
            <a:ext cx="287338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hape 18"/>
          <p:cNvCxnSpPr>
            <a:cxnSpLocks noChangeShapeType="1"/>
            <a:stCxn id="34851" idx="3"/>
            <a:endCxn id="34824" idx="2"/>
          </p:cNvCxnSpPr>
          <p:nvPr/>
        </p:nvCxnSpPr>
        <p:spPr bwMode="auto">
          <a:xfrm flipV="1">
            <a:off x="1476375" y="5157788"/>
            <a:ext cx="1582738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hape 19"/>
          <p:cNvCxnSpPr>
            <a:cxnSpLocks noChangeShapeType="1"/>
            <a:stCxn id="34851" idx="3"/>
            <a:endCxn id="34825" idx="2"/>
          </p:cNvCxnSpPr>
          <p:nvPr/>
        </p:nvCxnSpPr>
        <p:spPr bwMode="auto">
          <a:xfrm flipV="1">
            <a:off x="1476375" y="5157788"/>
            <a:ext cx="2951163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hape 20"/>
          <p:cNvCxnSpPr>
            <a:cxnSpLocks noChangeShapeType="1"/>
            <a:stCxn id="34851" idx="3"/>
            <a:endCxn id="34826" idx="2"/>
          </p:cNvCxnSpPr>
          <p:nvPr/>
        </p:nvCxnSpPr>
        <p:spPr bwMode="auto">
          <a:xfrm flipV="1">
            <a:off x="1476375" y="5157788"/>
            <a:ext cx="4103688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hape 21"/>
          <p:cNvCxnSpPr>
            <a:cxnSpLocks noChangeShapeType="1"/>
            <a:stCxn id="34851" idx="3"/>
            <a:endCxn id="34827" idx="2"/>
          </p:cNvCxnSpPr>
          <p:nvPr/>
        </p:nvCxnSpPr>
        <p:spPr bwMode="auto">
          <a:xfrm flipV="1">
            <a:off x="1476375" y="5157788"/>
            <a:ext cx="5040313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763713" y="4787900"/>
            <a:ext cx="1368425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 sz="2000" dirty="0"/>
              <a:t>“FIFTEEN</a:t>
            </a:r>
            <a:r>
              <a:rPr lang="en-CA" altLang="en-US" sz="2000" dirty="0" smtClean="0"/>
              <a:t>”,</a:t>
            </a:r>
            <a:endParaRPr lang="en-CA" altLang="en-US" sz="20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580063" y="4797425"/>
            <a:ext cx="936625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 sz="2000"/>
              <a:t>“FIFTY”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435600" y="3213100"/>
            <a:ext cx="2881313" cy="863600"/>
            <a:chOff x="35496" y="5733256"/>
            <a:chExt cx="2880320" cy="864096"/>
          </a:xfrm>
        </p:grpSpPr>
        <p:sp>
          <p:nvSpPr>
            <p:cNvPr id="34849" name="Rectangle 25"/>
            <p:cNvSpPr>
              <a:spLocks noChangeArrowheads="1"/>
            </p:cNvSpPr>
            <p:nvPr/>
          </p:nvSpPr>
          <p:spPr bwMode="auto">
            <a:xfrm>
              <a:off x="251520" y="6165304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“Ten”</a:t>
              </a:r>
            </a:p>
          </p:txBody>
        </p:sp>
        <p:sp>
          <p:nvSpPr>
            <p:cNvPr id="34850" name="TextBox 26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word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5435600" y="3213100"/>
            <a:ext cx="2881313" cy="863600"/>
            <a:chOff x="35496" y="5733256"/>
            <a:chExt cx="2880320" cy="864096"/>
          </a:xfrm>
        </p:grpSpPr>
        <p:sp>
          <p:nvSpPr>
            <p:cNvPr id="34847" name="Rectangle 28"/>
            <p:cNvSpPr>
              <a:spLocks noChangeArrowheads="1"/>
            </p:cNvSpPr>
            <p:nvPr/>
          </p:nvSpPr>
          <p:spPr bwMode="auto">
            <a:xfrm>
              <a:off x="251520" y="6165304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“Fifteen”</a:t>
              </a:r>
            </a:p>
          </p:txBody>
        </p:sp>
        <p:sp>
          <p:nvSpPr>
            <p:cNvPr id="34848" name="TextBox 29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word</a:t>
              </a: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5435600" y="3213100"/>
            <a:ext cx="2881313" cy="863600"/>
            <a:chOff x="35496" y="5733256"/>
            <a:chExt cx="2880320" cy="864096"/>
          </a:xfrm>
        </p:grpSpPr>
        <p:sp>
          <p:nvSpPr>
            <p:cNvPr id="34845" name="Rectangle 35"/>
            <p:cNvSpPr>
              <a:spLocks noChangeArrowheads="1"/>
            </p:cNvSpPr>
            <p:nvPr/>
          </p:nvSpPr>
          <p:spPr bwMode="auto">
            <a:xfrm>
              <a:off x="251520" y="6165304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“Twenty”</a:t>
              </a:r>
            </a:p>
          </p:txBody>
        </p:sp>
        <p:sp>
          <p:nvSpPr>
            <p:cNvPr id="34846" name="TextBox 36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word</a:t>
              </a: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5435600" y="3213100"/>
            <a:ext cx="2881313" cy="863600"/>
            <a:chOff x="35496" y="5733256"/>
            <a:chExt cx="2880320" cy="864096"/>
          </a:xfrm>
        </p:grpSpPr>
        <p:sp>
          <p:nvSpPr>
            <p:cNvPr id="34843" name="Rectangle 38"/>
            <p:cNvSpPr>
              <a:spLocks noChangeArrowheads="1"/>
            </p:cNvSpPr>
            <p:nvPr/>
          </p:nvSpPr>
          <p:spPr bwMode="auto">
            <a:xfrm>
              <a:off x="251520" y="6165304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“Thirty”</a:t>
              </a:r>
            </a:p>
          </p:txBody>
        </p:sp>
        <p:sp>
          <p:nvSpPr>
            <p:cNvPr id="34844" name="TextBox 39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word</a:t>
              </a:r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5435600" y="3213100"/>
            <a:ext cx="2881313" cy="863600"/>
            <a:chOff x="35496" y="5733256"/>
            <a:chExt cx="2880320" cy="864096"/>
          </a:xfrm>
        </p:grpSpPr>
        <p:sp>
          <p:nvSpPr>
            <p:cNvPr id="34841" name="Rectangle 41"/>
            <p:cNvSpPr>
              <a:spLocks noChangeArrowheads="1"/>
            </p:cNvSpPr>
            <p:nvPr/>
          </p:nvSpPr>
          <p:spPr bwMode="auto">
            <a:xfrm>
              <a:off x="251520" y="6165304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“Fifty”</a:t>
              </a:r>
            </a:p>
          </p:txBody>
        </p:sp>
        <p:sp>
          <p:nvSpPr>
            <p:cNvPr id="34842" name="TextBox 42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word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Adding with an </a:t>
            </a:r>
            <a:r>
              <a:rPr lang="en-CA" dirty="0" err="1" smtClean="0"/>
              <a:t>Iterator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Like removing</a:t>
            </a:r>
          </a:p>
          <a:p>
            <a:pPr lvl="1">
              <a:defRPr/>
            </a:pPr>
            <a:r>
              <a:rPr lang="en-CA" dirty="0" smtClean="0"/>
              <a:t>add where the </a:t>
            </a:r>
            <a:r>
              <a:rPr lang="en-CA" dirty="0" err="1" smtClean="0"/>
              <a:t>iterator</a:t>
            </a:r>
            <a:r>
              <a:rPr lang="en-CA" dirty="0" smtClean="0"/>
              <a:t> is “pointing”</a:t>
            </a:r>
          </a:p>
          <a:p>
            <a:pPr lvl="2">
              <a:defRPr/>
            </a:pPr>
            <a:r>
              <a:rPr lang="en-CA" dirty="0" smtClean="0"/>
              <a:t>new item is “previous” to the </a:t>
            </a:r>
            <a:r>
              <a:rPr lang="en-CA" dirty="0" err="1" smtClean="0"/>
              <a:t>iterator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General policy</a:t>
            </a:r>
          </a:p>
          <a:p>
            <a:pPr lvl="1">
              <a:defRPr/>
            </a:pPr>
            <a:r>
              <a:rPr lang="en-CA" dirty="0" smtClean="0"/>
              <a:t>check to see if there is a next/previous</a:t>
            </a:r>
          </a:p>
          <a:p>
            <a:pPr lvl="1">
              <a:defRPr/>
            </a:pPr>
            <a:r>
              <a:rPr lang="en-CA" dirty="0" smtClean="0"/>
              <a:t>save the next/previous into a variable</a:t>
            </a:r>
          </a:p>
          <a:p>
            <a:pPr lvl="1">
              <a:defRPr/>
            </a:pPr>
            <a:r>
              <a:rPr lang="en-CA" dirty="0" smtClean="0"/>
              <a:t>check the variable to see if we need to add</a:t>
            </a:r>
          </a:p>
          <a:p>
            <a:pPr lvl="1">
              <a:defRPr/>
            </a:pPr>
            <a:r>
              <a:rPr lang="en-CA" dirty="0" smtClean="0"/>
              <a:t>if so, use the </a:t>
            </a:r>
            <a:r>
              <a:rPr lang="en-CA" dirty="0" err="1" smtClean="0"/>
              <a:t>iterator’s</a:t>
            </a:r>
            <a:r>
              <a:rPr lang="en-CA" dirty="0" smtClean="0"/>
              <a:t> add method to add a new value</a:t>
            </a:r>
          </a:p>
          <a:p>
            <a:pPr lvl="1"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Adding with an </a:t>
            </a:r>
            <a:r>
              <a:rPr lang="en-CA" dirty="0" err="1" smtClean="0"/>
              <a:t>Iterator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Ex.: Duplicate items that start with “F”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while (</a:t>
            </a:r>
            <a:r>
              <a:rPr lang="en-CA" sz="2400" dirty="0" err="1" smtClean="0">
                <a:solidFill>
                  <a:srgbClr val="FFFF00"/>
                </a:solidFill>
              </a:rPr>
              <a:t>it.hasNext</a:t>
            </a:r>
            <a:r>
              <a:rPr lang="en-CA" sz="2400" dirty="0" smtClean="0">
                <a:solidFill>
                  <a:srgbClr val="FFFF00"/>
                </a:solidFill>
              </a:rPr>
              <a:t>()) {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String word = </a:t>
            </a:r>
            <a:r>
              <a:rPr lang="en-CA" sz="2400" dirty="0" err="1" smtClean="0">
                <a:solidFill>
                  <a:srgbClr val="FFFF00"/>
                </a:solidFill>
              </a:rPr>
              <a:t>it.next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if (</a:t>
            </a:r>
            <a:r>
              <a:rPr lang="en-CA" sz="2400" dirty="0" err="1" smtClean="0">
                <a:solidFill>
                  <a:srgbClr val="FFFF00"/>
                </a:solidFill>
              </a:rPr>
              <a:t>word.startsWith</a:t>
            </a:r>
            <a:r>
              <a:rPr lang="en-CA" sz="2400" dirty="0" smtClean="0">
                <a:solidFill>
                  <a:srgbClr val="FFFF00"/>
                </a:solidFill>
              </a:rPr>
              <a:t>(“F”))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	</a:t>
            </a:r>
            <a:r>
              <a:rPr lang="en-CA" sz="2400" dirty="0" err="1" smtClean="0">
                <a:solidFill>
                  <a:srgbClr val="FFFF00"/>
                </a:solidFill>
              </a:rPr>
              <a:t>it.add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word.toLowerCase</a:t>
            </a:r>
            <a:r>
              <a:rPr lang="en-CA" sz="2400" dirty="0" smtClean="0">
                <a:solidFill>
                  <a:srgbClr val="FFFF00"/>
                </a:solidFill>
              </a:rPr>
              <a:t>());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</p:txBody>
      </p:sp>
      <p:grpSp>
        <p:nvGrpSpPr>
          <p:cNvPr id="36868" name="Group 3"/>
          <p:cNvGrpSpPr>
            <a:grpSpLocks/>
          </p:cNvGrpSpPr>
          <p:nvPr/>
        </p:nvGrpSpPr>
        <p:grpSpPr bwMode="auto">
          <a:xfrm>
            <a:off x="684213" y="4292600"/>
            <a:ext cx="5975350" cy="865188"/>
            <a:chOff x="35496" y="5733256"/>
            <a:chExt cx="5976664" cy="864096"/>
          </a:xfrm>
        </p:grpSpPr>
        <p:sp>
          <p:nvSpPr>
            <p:cNvPr id="36911" name="Rectangle 4"/>
            <p:cNvSpPr>
              <a:spLocks noChangeArrowheads="1"/>
            </p:cNvSpPr>
            <p:nvPr/>
          </p:nvSpPr>
          <p:spPr bwMode="auto">
            <a:xfrm>
              <a:off x="251520" y="6165304"/>
              <a:ext cx="5760640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“Ten”, “Fifteen”, “Twenty”, “Thirty”, “Fifty”</a:t>
              </a:r>
            </a:p>
          </p:txBody>
        </p:sp>
        <p:sp>
          <p:nvSpPr>
            <p:cNvPr id="36912" name="TextBox 5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1714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allMyWords</a:t>
              </a:r>
            </a:p>
          </p:txBody>
        </p:sp>
      </p:grpSp>
      <p:sp>
        <p:nvSpPr>
          <p:cNvPr id="36869" name="Rectangle 9"/>
          <p:cNvSpPr>
            <a:spLocks noChangeArrowheads="1"/>
          </p:cNvSpPr>
          <p:nvPr/>
        </p:nvSpPr>
        <p:spPr bwMode="auto">
          <a:xfrm>
            <a:off x="684213" y="4724400"/>
            <a:ext cx="1444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70" name="Rectangle 10"/>
          <p:cNvSpPr>
            <a:spLocks noChangeArrowheads="1"/>
          </p:cNvSpPr>
          <p:nvPr/>
        </p:nvSpPr>
        <p:spPr bwMode="auto">
          <a:xfrm>
            <a:off x="684213" y="4724400"/>
            <a:ext cx="142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71" name="Rectangle 11"/>
          <p:cNvSpPr>
            <a:spLocks noChangeArrowheads="1"/>
          </p:cNvSpPr>
          <p:nvPr/>
        </p:nvSpPr>
        <p:spPr bwMode="auto">
          <a:xfrm>
            <a:off x="684213" y="4724400"/>
            <a:ext cx="1444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grpSp>
        <p:nvGrpSpPr>
          <p:cNvPr id="49" name="Group 40"/>
          <p:cNvGrpSpPr>
            <a:grpSpLocks/>
          </p:cNvGrpSpPr>
          <p:nvPr/>
        </p:nvGrpSpPr>
        <p:grpSpPr bwMode="auto">
          <a:xfrm>
            <a:off x="5436096" y="3213471"/>
            <a:ext cx="2881313" cy="863601"/>
            <a:chOff x="35496" y="5733256"/>
            <a:chExt cx="2880320" cy="864097"/>
          </a:xfrm>
        </p:grpSpPr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251520" y="6165305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dirty="0"/>
            </a:p>
          </p:txBody>
        </p:sp>
        <p:sp>
          <p:nvSpPr>
            <p:cNvPr id="51" name="TextBox 42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word</a:t>
              </a:r>
            </a:p>
          </p:txBody>
        </p:sp>
      </p:grpSp>
      <p:sp>
        <p:nvSpPr>
          <p:cNvPr id="36872" name="Rectangle 12"/>
          <p:cNvSpPr>
            <a:spLocks noChangeArrowheads="1"/>
          </p:cNvSpPr>
          <p:nvPr/>
        </p:nvSpPr>
        <p:spPr bwMode="auto">
          <a:xfrm>
            <a:off x="684213" y="4724400"/>
            <a:ext cx="1444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73" name="Rectangle 13"/>
          <p:cNvSpPr>
            <a:spLocks noChangeArrowheads="1"/>
          </p:cNvSpPr>
          <p:nvPr/>
        </p:nvSpPr>
        <p:spPr bwMode="auto">
          <a:xfrm>
            <a:off x="684213" y="4724400"/>
            <a:ext cx="142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74" name="Rectangle 14"/>
          <p:cNvSpPr>
            <a:spLocks noChangeArrowheads="1"/>
          </p:cNvSpPr>
          <p:nvPr/>
        </p:nvSpPr>
        <p:spPr bwMode="auto">
          <a:xfrm>
            <a:off x="684213" y="4724400"/>
            <a:ext cx="1444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436096" y="3213472"/>
            <a:ext cx="2881313" cy="863600"/>
            <a:chOff x="35496" y="5733256"/>
            <a:chExt cx="2880320" cy="864096"/>
          </a:xfrm>
        </p:grpSpPr>
        <p:sp>
          <p:nvSpPr>
            <p:cNvPr id="36909" name="Rectangle 25"/>
            <p:cNvSpPr>
              <a:spLocks noChangeArrowheads="1"/>
            </p:cNvSpPr>
            <p:nvPr/>
          </p:nvSpPr>
          <p:spPr bwMode="auto">
            <a:xfrm>
              <a:off x="251520" y="6165304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“Ten”</a:t>
              </a:r>
            </a:p>
          </p:txBody>
        </p:sp>
        <p:sp>
          <p:nvSpPr>
            <p:cNvPr id="36910" name="TextBox 26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word</a:t>
              </a: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5436096" y="3213472"/>
            <a:ext cx="2881313" cy="863600"/>
            <a:chOff x="35496" y="5733256"/>
            <a:chExt cx="2880320" cy="864096"/>
          </a:xfrm>
        </p:grpSpPr>
        <p:sp>
          <p:nvSpPr>
            <p:cNvPr id="36907" name="Rectangle 28"/>
            <p:cNvSpPr>
              <a:spLocks noChangeArrowheads="1"/>
            </p:cNvSpPr>
            <p:nvPr/>
          </p:nvSpPr>
          <p:spPr bwMode="auto">
            <a:xfrm>
              <a:off x="251520" y="6165304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“Fifteen”</a:t>
              </a:r>
            </a:p>
          </p:txBody>
        </p:sp>
        <p:sp>
          <p:nvSpPr>
            <p:cNvPr id="36908" name="TextBox 29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word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436096" y="3213472"/>
            <a:ext cx="2881313" cy="863600"/>
            <a:chOff x="35496" y="5733256"/>
            <a:chExt cx="2880320" cy="864096"/>
          </a:xfrm>
        </p:grpSpPr>
        <p:sp>
          <p:nvSpPr>
            <p:cNvPr id="36905" name="Rectangle 35"/>
            <p:cNvSpPr>
              <a:spLocks noChangeArrowheads="1"/>
            </p:cNvSpPr>
            <p:nvPr/>
          </p:nvSpPr>
          <p:spPr bwMode="auto">
            <a:xfrm>
              <a:off x="251520" y="6165304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“Twenty”</a:t>
              </a:r>
            </a:p>
          </p:txBody>
        </p:sp>
        <p:sp>
          <p:nvSpPr>
            <p:cNvPr id="36906" name="TextBox 36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word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436096" y="3213472"/>
            <a:ext cx="2881313" cy="863600"/>
            <a:chOff x="35496" y="5733256"/>
            <a:chExt cx="2880320" cy="864096"/>
          </a:xfrm>
        </p:grpSpPr>
        <p:sp>
          <p:nvSpPr>
            <p:cNvPr id="36903" name="Rectangle 38"/>
            <p:cNvSpPr>
              <a:spLocks noChangeArrowheads="1"/>
            </p:cNvSpPr>
            <p:nvPr/>
          </p:nvSpPr>
          <p:spPr bwMode="auto">
            <a:xfrm>
              <a:off x="251520" y="6165304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“Thirty”</a:t>
              </a:r>
            </a:p>
          </p:txBody>
        </p:sp>
        <p:sp>
          <p:nvSpPr>
            <p:cNvPr id="36904" name="TextBox 39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word</a:t>
              </a: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5436096" y="3213472"/>
            <a:ext cx="2881313" cy="863600"/>
            <a:chOff x="35496" y="5733256"/>
            <a:chExt cx="2880320" cy="864096"/>
          </a:xfrm>
        </p:grpSpPr>
        <p:sp>
          <p:nvSpPr>
            <p:cNvPr id="36901" name="Rectangle 41"/>
            <p:cNvSpPr>
              <a:spLocks noChangeArrowheads="1"/>
            </p:cNvSpPr>
            <p:nvPr/>
          </p:nvSpPr>
          <p:spPr bwMode="auto">
            <a:xfrm>
              <a:off x="251520" y="6165304"/>
              <a:ext cx="266429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“Fifty”</a:t>
              </a:r>
            </a:p>
          </p:txBody>
        </p:sp>
        <p:sp>
          <p:nvSpPr>
            <p:cNvPr id="36902" name="TextBox 42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word</a:t>
              </a:r>
            </a:p>
          </p:txBody>
        </p:sp>
      </p:grpSp>
      <p:grpSp>
        <p:nvGrpSpPr>
          <p:cNvPr id="36880" name="Group 6"/>
          <p:cNvGrpSpPr>
            <a:grpSpLocks/>
          </p:cNvGrpSpPr>
          <p:nvPr/>
        </p:nvGrpSpPr>
        <p:grpSpPr bwMode="auto">
          <a:xfrm>
            <a:off x="755650" y="5589588"/>
            <a:ext cx="720725" cy="863600"/>
            <a:chOff x="35496" y="5733256"/>
            <a:chExt cx="720080" cy="864096"/>
          </a:xfrm>
        </p:grpSpPr>
        <p:sp>
          <p:nvSpPr>
            <p:cNvPr id="36899" name="Rectangle 7"/>
            <p:cNvSpPr>
              <a:spLocks noChangeArrowheads="1"/>
            </p:cNvSpPr>
            <p:nvPr/>
          </p:nvSpPr>
          <p:spPr bwMode="auto">
            <a:xfrm>
              <a:off x="251520" y="6165304"/>
              <a:ext cx="50405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CA" altLang="en-US"/>
                <a:t>&amp;</a:t>
              </a:r>
            </a:p>
          </p:txBody>
        </p:sp>
        <p:sp>
          <p:nvSpPr>
            <p:cNvPr id="36900" name="TextBox 8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3545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it</a:t>
              </a:r>
            </a:p>
          </p:txBody>
        </p:sp>
      </p:grpSp>
      <p:sp>
        <p:nvSpPr>
          <p:cNvPr id="36881" name="Rectangle 9"/>
          <p:cNvSpPr>
            <a:spLocks noChangeArrowheads="1"/>
          </p:cNvSpPr>
          <p:nvPr/>
        </p:nvSpPr>
        <p:spPr bwMode="auto">
          <a:xfrm>
            <a:off x="827088" y="4724400"/>
            <a:ext cx="1444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82" name="Rectangle 10"/>
          <p:cNvSpPr>
            <a:spLocks noChangeArrowheads="1"/>
          </p:cNvSpPr>
          <p:nvPr/>
        </p:nvSpPr>
        <p:spPr bwMode="auto">
          <a:xfrm>
            <a:off x="1692275" y="4724400"/>
            <a:ext cx="142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83" name="Rectangle 11"/>
          <p:cNvSpPr>
            <a:spLocks noChangeArrowheads="1"/>
          </p:cNvSpPr>
          <p:nvPr/>
        </p:nvSpPr>
        <p:spPr bwMode="auto">
          <a:xfrm>
            <a:off x="2987675" y="4724400"/>
            <a:ext cx="1444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84" name="Rectangle 12"/>
          <p:cNvSpPr>
            <a:spLocks noChangeArrowheads="1"/>
          </p:cNvSpPr>
          <p:nvPr/>
        </p:nvSpPr>
        <p:spPr bwMode="auto">
          <a:xfrm>
            <a:off x="5507038" y="4724400"/>
            <a:ext cx="1444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85" name="Rectangle 13"/>
          <p:cNvSpPr>
            <a:spLocks noChangeArrowheads="1"/>
          </p:cNvSpPr>
          <p:nvPr/>
        </p:nvSpPr>
        <p:spPr bwMode="auto">
          <a:xfrm>
            <a:off x="6732588" y="4724400"/>
            <a:ext cx="142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86" name="Rectangle 14"/>
          <p:cNvSpPr>
            <a:spLocks noChangeArrowheads="1"/>
          </p:cNvSpPr>
          <p:nvPr/>
        </p:nvSpPr>
        <p:spPr bwMode="auto">
          <a:xfrm>
            <a:off x="7740650" y="4724400"/>
            <a:ext cx="1444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cxnSp>
        <p:nvCxnSpPr>
          <p:cNvPr id="57" name="Shape 56"/>
          <p:cNvCxnSpPr>
            <a:cxnSpLocks noChangeShapeType="1"/>
            <a:stCxn id="36899" idx="3"/>
            <a:endCxn id="36881" idx="2"/>
          </p:cNvCxnSpPr>
          <p:nvPr/>
        </p:nvCxnSpPr>
        <p:spPr bwMode="auto">
          <a:xfrm flipH="1" flipV="1">
            <a:off x="900113" y="5157788"/>
            <a:ext cx="576262" cy="1079500"/>
          </a:xfrm>
          <a:prstGeom prst="curvedConnector4">
            <a:avLst>
              <a:gd name="adj1" fmla="val -39685"/>
              <a:gd name="adj2" fmla="val 6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hape 57"/>
          <p:cNvCxnSpPr>
            <a:cxnSpLocks noChangeShapeType="1"/>
            <a:stCxn id="36899" idx="3"/>
            <a:endCxn id="36882" idx="2"/>
          </p:cNvCxnSpPr>
          <p:nvPr/>
        </p:nvCxnSpPr>
        <p:spPr bwMode="auto">
          <a:xfrm flipV="1">
            <a:off x="1476375" y="5157788"/>
            <a:ext cx="287338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hape 58"/>
          <p:cNvCxnSpPr>
            <a:cxnSpLocks noChangeShapeType="1"/>
            <a:stCxn id="36899" idx="3"/>
            <a:endCxn id="36883" idx="2"/>
          </p:cNvCxnSpPr>
          <p:nvPr/>
        </p:nvCxnSpPr>
        <p:spPr bwMode="auto">
          <a:xfrm flipV="1">
            <a:off x="1476375" y="5157788"/>
            <a:ext cx="1582738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hape 59"/>
          <p:cNvCxnSpPr>
            <a:cxnSpLocks noChangeShapeType="1"/>
            <a:stCxn id="36899" idx="3"/>
            <a:endCxn id="36884" idx="2"/>
          </p:cNvCxnSpPr>
          <p:nvPr/>
        </p:nvCxnSpPr>
        <p:spPr bwMode="auto">
          <a:xfrm flipV="1">
            <a:off x="1476375" y="5157788"/>
            <a:ext cx="4103688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hape 60"/>
          <p:cNvCxnSpPr>
            <a:cxnSpLocks noChangeShapeType="1"/>
            <a:stCxn id="36899" idx="3"/>
            <a:endCxn id="36885" idx="2"/>
          </p:cNvCxnSpPr>
          <p:nvPr/>
        </p:nvCxnSpPr>
        <p:spPr bwMode="auto">
          <a:xfrm flipV="1">
            <a:off x="1476375" y="5157788"/>
            <a:ext cx="5329238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hape 61"/>
          <p:cNvCxnSpPr>
            <a:cxnSpLocks noChangeShapeType="1"/>
            <a:stCxn id="36899" idx="3"/>
            <a:endCxn id="36886" idx="2"/>
          </p:cNvCxnSpPr>
          <p:nvPr/>
        </p:nvCxnSpPr>
        <p:spPr bwMode="auto">
          <a:xfrm flipV="1">
            <a:off x="1476375" y="5157788"/>
            <a:ext cx="6335713" cy="1079500"/>
          </a:xfrm>
          <a:prstGeom prst="curved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684213" y="4292599"/>
            <a:ext cx="7335837" cy="864594"/>
            <a:chOff x="35496" y="5733256"/>
            <a:chExt cx="7337401" cy="863503"/>
          </a:xfrm>
        </p:grpSpPr>
        <p:sp>
          <p:nvSpPr>
            <p:cNvPr id="36897" name="Rectangle 4"/>
            <p:cNvSpPr>
              <a:spLocks noChangeArrowheads="1"/>
            </p:cNvSpPr>
            <p:nvPr/>
          </p:nvSpPr>
          <p:spPr bwMode="auto">
            <a:xfrm>
              <a:off x="251521" y="6164711"/>
              <a:ext cx="712137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 dirty="0"/>
                <a:t>“Ten”, “Fifteen”, </a:t>
              </a:r>
              <a:r>
                <a:rPr lang="en-CA" altLang="en-US" dirty="0" smtClean="0"/>
                <a:t>“fifteen</a:t>
              </a:r>
              <a:r>
                <a:rPr lang="en-CA" altLang="en-US" dirty="0"/>
                <a:t>”, “Twenty”, “Thirty”, “Fifty”</a:t>
              </a:r>
            </a:p>
          </p:txBody>
        </p:sp>
        <p:sp>
          <p:nvSpPr>
            <p:cNvPr id="36898" name="TextBox 5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1714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allMyWords</a:t>
              </a:r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684213" y="4292004"/>
            <a:ext cx="8262937" cy="865188"/>
            <a:chOff x="35496" y="5733256"/>
            <a:chExt cx="8265326" cy="864096"/>
          </a:xfrm>
        </p:grpSpPr>
        <p:sp>
          <p:nvSpPr>
            <p:cNvPr id="36895" name="Rectangle 4"/>
            <p:cNvSpPr>
              <a:spLocks noChangeArrowheads="1"/>
            </p:cNvSpPr>
            <p:nvPr/>
          </p:nvSpPr>
          <p:spPr bwMode="auto">
            <a:xfrm>
              <a:off x="251521" y="6165304"/>
              <a:ext cx="8049301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 dirty="0"/>
                <a:t>“Ten”, “Fifteen”, </a:t>
              </a:r>
              <a:r>
                <a:rPr lang="en-CA" altLang="en-US" dirty="0" smtClean="0"/>
                <a:t>“fifteen”, </a:t>
              </a:r>
              <a:r>
                <a:rPr lang="en-CA" altLang="en-US" dirty="0"/>
                <a:t>“Twenty”, “Thirty”, “Fifty”, </a:t>
              </a:r>
              <a:r>
                <a:rPr lang="en-CA" altLang="en-US" dirty="0" smtClean="0"/>
                <a:t>“fifty</a:t>
              </a:r>
              <a:r>
                <a:rPr lang="en-CA" altLang="en-US" dirty="0"/>
                <a:t>”</a:t>
              </a:r>
            </a:p>
          </p:txBody>
        </p:sp>
        <p:sp>
          <p:nvSpPr>
            <p:cNvPr id="36896" name="TextBox 5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1714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allMyWords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</p:cBhvr>
                                      <p:by x="17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01966E-7 L 0.071 -5.01966E-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11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5.01966E-7 L 0.05521 -5.01966E-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Use an </a:t>
            </a:r>
            <a:r>
              <a:rPr lang="en-CA" dirty="0" err="1" smtClean="0"/>
              <a:t>iterator</a:t>
            </a:r>
            <a:r>
              <a:rPr lang="en-CA" dirty="0" smtClean="0"/>
              <a:t> to go thru a List&lt;Integer&gt;, removing every negative number and changing every 0 to a 42</a:t>
            </a:r>
          </a:p>
          <a:p>
            <a:pPr lvl="1">
              <a:defRPr/>
            </a:pPr>
            <a:r>
              <a:rPr lang="en-CA" dirty="0" smtClean="0"/>
              <a:t>do it as two loops:</a:t>
            </a:r>
          </a:p>
          <a:p>
            <a:pPr lvl="2">
              <a:defRPr/>
            </a:pPr>
            <a:r>
              <a:rPr lang="en-CA" dirty="0" smtClean="0"/>
              <a:t>loop #1 removes every negative #</a:t>
            </a:r>
          </a:p>
          <a:p>
            <a:pPr lvl="2">
              <a:defRPr/>
            </a:pPr>
            <a:r>
              <a:rPr lang="en-CA" dirty="0" smtClean="0"/>
              <a:t>loop #2 changes every 0 to a 42</a:t>
            </a:r>
          </a:p>
          <a:p>
            <a:pPr lvl="1">
              <a:defRPr/>
            </a:pPr>
            <a:r>
              <a:rPr lang="en-CA" dirty="0" smtClean="0"/>
              <a:t>do it as one loop</a:t>
            </a:r>
          </a:p>
          <a:p>
            <a:pPr lvl="2">
              <a:defRPr/>
            </a:pPr>
            <a:r>
              <a:rPr lang="en-CA" dirty="0" smtClean="0"/>
              <a:t>what’s common between the two loops above?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Some Other </a:t>
            </a:r>
            <a:r>
              <a:rPr lang="en-CA" dirty="0" err="1" smtClean="0"/>
              <a:t>ArrayList</a:t>
            </a:r>
            <a:r>
              <a:rPr lang="en-CA" dirty="0" smtClean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48175"/>
          </a:xfrm>
        </p:spPr>
        <p:txBody>
          <a:bodyPr/>
          <a:lstStyle/>
          <a:p>
            <a:pPr>
              <a:defRPr/>
            </a:pPr>
            <a:r>
              <a:rPr lang="en-CA" i="1" dirty="0" err="1" smtClean="0">
                <a:solidFill>
                  <a:srgbClr val="FFFF00"/>
                </a:solidFill>
              </a:rPr>
              <a:t>list</a:t>
            </a:r>
            <a:r>
              <a:rPr lang="en-CA" dirty="0" err="1" smtClean="0">
                <a:solidFill>
                  <a:srgbClr val="FFFF00"/>
                </a:solidFill>
              </a:rPr>
              <a:t>.</a:t>
            </a:r>
            <a:r>
              <a:rPr lang="en-CA" i="1" dirty="0" err="1" smtClean="0">
                <a:solidFill>
                  <a:srgbClr val="FFFF00"/>
                </a:solidFill>
              </a:rPr>
              <a:t>methodName</a:t>
            </a:r>
            <a:r>
              <a:rPr lang="en-CA" dirty="0" smtClean="0">
                <a:solidFill>
                  <a:srgbClr val="FFFF00"/>
                </a:solidFill>
              </a:rPr>
              <a:t>(</a:t>
            </a:r>
            <a:r>
              <a:rPr lang="en-CA" i="1" dirty="0" err="1" smtClean="0">
                <a:solidFill>
                  <a:srgbClr val="FFFF00"/>
                </a:solidFill>
              </a:rPr>
              <a:t>args</a:t>
            </a:r>
            <a:r>
              <a:rPr lang="en-CA" i="1" dirty="0" smtClean="0">
                <a:solidFill>
                  <a:srgbClr val="FFFF00"/>
                </a:solidFill>
              </a:rPr>
              <a:t>...</a:t>
            </a:r>
            <a:r>
              <a:rPr lang="en-CA" dirty="0" smtClean="0">
                <a:solidFill>
                  <a:srgbClr val="FFFF00"/>
                </a:solidFill>
              </a:rPr>
              <a:t>);</a:t>
            </a:r>
          </a:p>
          <a:p>
            <a:pPr lvl="1">
              <a:tabLst>
                <a:tab pos="7594600" algn="r"/>
              </a:tabLst>
              <a:defRPr/>
            </a:pPr>
            <a:r>
              <a:rPr lang="en-CA" dirty="0" err="1" smtClean="0"/>
              <a:t>isEmpty</a:t>
            </a:r>
            <a:r>
              <a:rPr lang="en-CA" dirty="0" smtClean="0"/>
              <a:t>()	</a:t>
            </a:r>
            <a:r>
              <a:rPr lang="en-CA" i="1" dirty="0" smtClean="0"/>
              <a:t>check if list is empty</a:t>
            </a:r>
          </a:p>
          <a:p>
            <a:pPr lvl="1">
              <a:tabLst>
                <a:tab pos="7594600" algn="r"/>
              </a:tabLst>
              <a:defRPr/>
            </a:pPr>
            <a:r>
              <a:rPr lang="en-CA" dirty="0" smtClean="0"/>
              <a:t>clear()	</a:t>
            </a:r>
            <a:r>
              <a:rPr lang="en-CA" i="1" dirty="0" smtClean="0"/>
              <a:t>make list empty</a:t>
            </a:r>
          </a:p>
          <a:p>
            <a:pPr lvl="1">
              <a:tabLst>
                <a:tab pos="7594600" algn="r"/>
              </a:tabLst>
              <a:defRPr/>
            </a:pPr>
            <a:r>
              <a:rPr lang="en-CA" dirty="0" err="1" smtClean="0"/>
              <a:t>addAll</a:t>
            </a:r>
            <a:r>
              <a:rPr lang="en-CA" dirty="0" smtClean="0"/>
              <a:t>(</a:t>
            </a:r>
            <a:r>
              <a:rPr lang="en-CA" dirty="0" err="1" smtClean="0"/>
              <a:t>otherList</a:t>
            </a:r>
            <a:r>
              <a:rPr lang="en-CA" dirty="0" smtClean="0"/>
              <a:t>)	</a:t>
            </a:r>
            <a:r>
              <a:rPr lang="en-CA" i="1" dirty="0" smtClean="0"/>
              <a:t>add all these</a:t>
            </a:r>
            <a:endParaRPr lang="en-CA" dirty="0" smtClean="0"/>
          </a:p>
          <a:p>
            <a:pPr lvl="1">
              <a:tabLst>
                <a:tab pos="7594600" algn="r"/>
              </a:tabLst>
              <a:defRPr/>
            </a:pPr>
            <a:r>
              <a:rPr lang="en-CA" dirty="0" err="1" smtClean="0"/>
              <a:t>containsAll</a:t>
            </a:r>
            <a:r>
              <a:rPr lang="en-CA" dirty="0" smtClean="0"/>
              <a:t>(</a:t>
            </a:r>
            <a:r>
              <a:rPr lang="en-CA" dirty="0" err="1" smtClean="0"/>
              <a:t>otherList</a:t>
            </a:r>
            <a:r>
              <a:rPr lang="en-CA" dirty="0" smtClean="0"/>
              <a:t>)	</a:t>
            </a:r>
            <a:r>
              <a:rPr lang="en-CA" i="1" dirty="0" smtClean="0"/>
              <a:t>check if has all these</a:t>
            </a:r>
            <a:endParaRPr lang="en-CA" dirty="0" smtClean="0"/>
          </a:p>
          <a:p>
            <a:pPr lvl="1">
              <a:tabLst>
                <a:tab pos="7594600" algn="r"/>
              </a:tabLst>
              <a:defRPr/>
            </a:pPr>
            <a:r>
              <a:rPr lang="en-CA" dirty="0" err="1" smtClean="0"/>
              <a:t>removeAll</a:t>
            </a:r>
            <a:r>
              <a:rPr lang="en-CA" dirty="0" smtClean="0"/>
              <a:t>(</a:t>
            </a:r>
            <a:r>
              <a:rPr lang="en-CA" dirty="0" err="1" smtClean="0"/>
              <a:t>otherList</a:t>
            </a:r>
            <a:r>
              <a:rPr lang="en-CA" dirty="0" smtClean="0"/>
              <a:t>)	</a:t>
            </a:r>
            <a:r>
              <a:rPr lang="en-CA" i="1" dirty="0" smtClean="0"/>
              <a:t>remove all these</a:t>
            </a:r>
          </a:p>
          <a:p>
            <a:pPr lvl="1">
              <a:tabLst>
                <a:tab pos="7594600" algn="r"/>
              </a:tabLst>
              <a:defRPr/>
            </a:pPr>
            <a:r>
              <a:rPr lang="en-CA" dirty="0" err="1" smtClean="0"/>
              <a:t>retainAll</a:t>
            </a:r>
            <a:r>
              <a:rPr lang="en-CA" dirty="0" smtClean="0"/>
              <a:t>(</a:t>
            </a:r>
            <a:r>
              <a:rPr lang="en-CA" dirty="0" err="1" smtClean="0"/>
              <a:t>otherList</a:t>
            </a:r>
            <a:r>
              <a:rPr lang="en-CA" dirty="0" smtClean="0"/>
              <a:t>)	</a:t>
            </a:r>
            <a:r>
              <a:rPr lang="en-CA" i="1" dirty="0" smtClean="0"/>
              <a:t>keep only </a:t>
            </a:r>
            <a:r>
              <a:rPr lang="en-CA" i="1" dirty="0" smtClean="0"/>
              <a:t>these</a:t>
            </a:r>
          </a:p>
          <a:p>
            <a:pPr lvl="1">
              <a:tabLst>
                <a:tab pos="7594600" algn="r"/>
              </a:tabLst>
              <a:defRPr/>
            </a:pPr>
            <a:r>
              <a:rPr lang="en-CA" dirty="0" err="1" smtClean="0"/>
              <a:t>subList</a:t>
            </a:r>
            <a:r>
              <a:rPr lang="en-CA" dirty="0" smtClean="0"/>
              <a:t>(from, to)	</a:t>
            </a:r>
            <a:r>
              <a:rPr lang="en-CA" i="1" dirty="0" smtClean="0"/>
              <a:t>get part of the list</a:t>
            </a:r>
          </a:p>
          <a:p>
            <a:pPr lvl="2">
              <a:tabLst>
                <a:tab pos="7594600" algn="r"/>
              </a:tabLst>
              <a:defRPr/>
            </a:pPr>
            <a:r>
              <a:rPr lang="en-CA" i="1" dirty="0" smtClean="0"/>
              <a:t>it doesn’t make a </a:t>
            </a:r>
            <a:r>
              <a:rPr lang="en-CA" b="1" i="1" dirty="0" smtClean="0"/>
              <a:t>copy</a:t>
            </a:r>
            <a:r>
              <a:rPr lang="en-CA" i="1" dirty="0" smtClean="0"/>
              <a:t>; it gives you </a:t>
            </a:r>
            <a:r>
              <a:rPr lang="en-CA" b="1" i="1" dirty="0" smtClean="0"/>
              <a:t>part of the list</a:t>
            </a:r>
            <a:endParaRPr lang="en-CA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If list1 is [Alex, Betty, Carol, David], and list2 is [Andrew, Betty, Chris], then what is list1 after </a:t>
            </a:r>
            <a:r>
              <a:rPr lang="en-CA" dirty="0" smtClean="0">
                <a:solidFill>
                  <a:srgbClr val="FFFF00"/>
                </a:solidFill>
              </a:rPr>
              <a:t>list1.addAll(list2)</a:t>
            </a:r>
            <a:r>
              <a:rPr lang="en-CA" dirty="0" smtClean="0"/>
              <a:t>?</a:t>
            </a:r>
          </a:p>
          <a:p>
            <a:pPr lvl="1">
              <a:defRPr/>
            </a:pPr>
            <a:r>
              <a:rPr lang="en-CA" dirty="0" smtClean="0"/>
              <a:t>(Same values), after </a:t>
            </a:r>
            <a:r>
              <a:rPr lang="en-CA" dirty="0" smtClean="0">
                <a:solidFill>
                  <a:srgbClr val="FFFF00"/>
                </a:solidFill>
              </a:rPr>
              <a:t>list1.removeAll(list2)</a:t>
            </a:r>
            <a:r>
              <a:rPr lang="en-CA" dirty="0" smtClean="0"/>
              <a:t>?</a:t>
            </a:r>
          </a:p>
          <a:p>
            <a:pPr lvl="1">
              <a:defRPr/>
            </a:pPr>
            <a:r>
              <a:rPr lang="en-CA" dirty="0" smtClean="0"/>
              <a:t>(Same values), after </a:t>
            </a:r>
            <a:r>
              <a:rPr lang="en-CA" dirty="0" smtClean="0">
                <a:solidFill>
                  <a:srgbClr val="FFFF00"/>
                </a:solidFill>
              </a:rPr>
              <a:t>list1.retainAll(list2)</a:t>
            </a:r>
            <a:r>
              <a:rPr lang="en-CA" dirty="0" smtClean="0"/>
              <a:t>?</a:t>
            </a:r>
          </a:p>
          <a:p>
            <a:pPr lvl="1">
              <a:defRPr/>
            </a:pPr>
            <a:r>
              <a:rPr lang="en-CA" dirty="0" smtClean="0"/>
              <a:t>(Same values), after </a:t>
            </a:r>
            <a:r>
              <a:rPr lang="en-CA" dirty="0" smtClean="0">
                <a:solidFill>
                  <a:srgbClr val="FFFF00"/>
                </a:solidFill>
              </a:rPr>
              <a:t>list1.clear()</a:t>
            </a:r>
            <a:r>
              <a:rPr lang="en-CA" dirty="0" smtClean="0"/>
              <a:t>?</a:t>
            </a:r>
          </a:p>
          <a:p>
            <a:pPr lvl="1">
              <a:defRPr/>
            </a:pPr>
            <a:r>
              <a:rPr lang="en-CA" dirty="0" smtClean="0"/>
              <a:t>(Same values), what’s </a:t>
            </a:r>
            <a:r>
              <a:rPr lang="en-CA" dirty="0" smtClean="0">
                <a:solidFill>
                  <a:srgbClr val="FFFF00"/>
                </a:solidFill>
              </a:rPr>
              <a:t>list1.containsAll(list2)</a:t>
            </a:r>
            <a:r>
              <a:rPr lang="en-CA" dirty="0" smtClean="0"/>
              <a:t>?</a:t>
            </a:r>
          </a:p>
          <a:p>
            <a:pPr lvl="1">
              <a:defRPr/>
            </a:pPr>
            <a:r>
              <a:rPr lang="en-CA" dirty="0" smtClean="0"/>
              <a:t>(Same values), what’s </a:t>
            </a:r>
            <a:r>
              <a:rPr lang="en-CA" dirty="0" smtClean="0">
                <a:solidFill>
                  <a:srgbClr val="FFFF00"/>
                </a:solidFill>
              </a:rPr>
              <a:t>list1.subList(2, 4)</a:t>
            </a:r>
            <a:r>
              <a:rPr lang="en-CA" dirty="0" smtClean="0"/>
              <a:t>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Other Lists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err="1" smtClean="0"/>
              <a:t>LinkedList</a:t>
            </a:r>
            <a:r>
              <a:rPr lang="en-CA" dirty="0" smtClean="0"/>
              <a:t> is another kind of List</a:t>
            </a:r>
          </a:p>
          <a:p>
            <a:pPr lvl="1">
              <a:defRPr/>
            </a:pPr>
            <a:r>
              <a:rPr lang="en-CA" dirty="0" smtClean="0"/>
              <a:t>use it just like an </a:t>
            </a:r>
            <a:r>
              <a:rPr lang="en-CA" dirty="0" err="1" smtClean="0"/>
              <a:t>ArrayList</a:t>
            </a:r>
            <a:endParaRPr lang="en-CA" dirty="0" smtClean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LinkedList</a:t>
            </a:r>
            <a:r>
              <a:rPr lang="en-CA" sz="2400" dirty="0" smtClean="0">
                <a:solidFill>
                  <a:srgbClr val="FFFF00"/>
                </a:solidFill>
              </a:rPr>
              <a:t>&lt;Integer&gt; </a:t>
            </a:r>
            <a:r>
              <a:rPr lang="en-CA" sz="2400" dirty="0" err="1" smtClean="0">
                <a:solidFill>
                  <a:srgbClr val="FFFF00"/>
                </a:solidFill>
              </a:rPr>
              <a:t>nums</a:t>
            </a:r>
            <a:r>
              <a:rPr lang="en-CA" sz="2400" dirty="0" smtClean="0">
                <a:solidFill>
                  <a:srgbClr val="FFFF00"/>
                </a:solidFill>
              </a:rPr>
              <a:t> = </a:t>
            </a:r>
            <a:r>
              <a:rPr lang="en-CA" sz="2400" dirty="0" smtClean="0">
                <a:solidFill>
                  <a:srgbClr val="FFFF00"/>
                </a:solidFill>
              </a:rPr>
              <a:t>new </a:t>
            </a:r>
            <a:r>
              <a:rPr lang="en-CA" sz="2400" dirty="0" err="1" smtClean="0">
                <a:solidFill>
                  <a:srgbClr val="FFFF00"/>
                </a:solidFill>
              </a:rPr>
              <a:t>LinkedList</a:t>
            </a:r>
            <a:r>
              <a:rPr lang="en-CA" sz="2400" dirty="0" smtClean="0">
                <a:solidFill>
                  <a:srgbClr val="FFFF00"/>
                </a:solidFill>
              </a:rPr>
              <a:t>&lt;Integer&gt;();</a:t>
            </a:r>
            <a:endParaRPr lang="en-CA" sz="2400" dirty="0" smtClean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for (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n = 1; n &lt;= MAX; ++n) { </a:t>
            </a:r>
            <a:r>
              <a:rPr lang="en-CA" sz="2400" dirty="0" err="1" smtClean="0">
                <a:solidFill>
                  <a:srgbClr val="FFFF00"/>
                </a:solidFill>
              </a:rPr>
              <a:t>nums.add</a:t>
            </a:r>
            <a:r>
              <a:rPr lang="en-CA" sz="2400" dirty="0" smtClean="0">
                <a:solidFill>
                  <a:srgbClr val="FFFF00"/>
                </a:solidFill>
              </a:rPr>
              <a:t>(n); }</a:t>
            </a:r>
            <a:endParaRPr lang="en-CA" sz="24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CA" dirty="0" smtClean="0"/>
              <a:t>does exactly the same things, but...</a:t>
            </a:r>
          </a:p>
          <a:p>
            <a:pPr lvl="2">
              <a:defRPr/>
            </a:pPr>
            <a:r>
              <a:rPr lang="en-CA" dirty="0" smtClean="0"/>
              <a:t>it’s more efficient at add/remove</a:t>
            </a:r>
          </a:p>
          <a:p>
            <a:pPr lvl="2">
              <a:defRPr/>
            </a:pPr>
            <a:r>
              <a:rPr lang="en-CA" dirty="0" smtClean="0"/>
              <a:t>it’s less efficient at get/set</a:t>
            </a:r>
          </a:p>
          <a:p>
            <a:pPr lvl="1">
              <a:defRPr/>
            </a:pPr>
            <a:r>
              <a:rPr lang="en-CA" dirty="0" smtClean="0"/>
              <a:t>use whichever one is better for your program</a:t>
            </a:r>
          </a:p>
          <a:p>
            <a:pPr lvl="2">
              <a:defRPr/>
            </a:pPr>
            <a:r>
              <a:rPr lang="en-CA" dirty="0" smtClean="0"/>
              <a:t>it’s an empirical question!  try both ways.</a:t>
            </a:r>
          </a:p>
          <a:p>
            <a:pPr lvl="1"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Lists are for Listing Things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What do you want to do with a list?</a:t>
            </a:r>
          </a:p>
          <a:p>
            <a:pPr lvl="1">
              <a:defRPr/>
            </a:pPr>
            <a:r>
              <a:rPr lang="en-CA" dirty="0" smtClean="0"/>
              <a:t>add values to it</a:t>
            </a:r>
          </a:p>
          <a:p>
            <a:pPr lvl="1">
              <a:defRPr/>
            </a:pPr>
            <a:r>
              <a:rPr lang="en-CA" dirty="0" smtClean="0"/>
              <a:t>print it out</a:t>
            </a:r>
          </a:p>
          <a:p>
            <a:pPr lvl="1">
              <a:defRPr/>
            </a:pPr>
            <a:r>
              <a:rPr lang="en-CA" dirty="0" smtClean="0"/>
              <a:t>look to see what’s on it</a:t>
            </a:r>
          </a:p>
          <a:p>
            <a:pPr lvl="1">
              <a:defRPr/>
            </a:pPr>
            <a:r>
              <a:rPr lang="en-CA" dirty="0" smtClean="0"/>
              <a:t>check how long it is</a:t>
            </a:r>
          </a:p>
          <a:p>
            <a:pPr lvl="1">
              <a:defRPr/>
            </a:pPr>
            <a:r>
              <a:rPr lang="en-CA" dirty="0" smtClean="0"/>
              <a:t>check if some particular value’s on it</a:t>
            </a:r>
          </a:p>
          <a:p>
            <a:pPr lvl="1">
              <a:defRPr/>
            </a:pPr>
            <a:r>
              <a:rPr lang="en-CA" dirty="0" smtClean="0"/>
              <a:t>remove values from it</a:t>
            </a:r>
          </a:p>
          <a:p>
            <a:pPr>
              <a:defRPr/>
            </a:pPr>
            <a:r>
              <a:rPr lang="en-CA" dirty="0" smtClean="0"/>
              <a:t>Java has a couple of types for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Other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Collection: you can add other objects to it</a:t>
            </a:r>
          </a:p>
          <a:p>
            <a:pPr lvl="1">
              <a:defRPr/>
            </a:pPr>
            <a:r>
              <a:rPr lang="en-CA" dirty="0" err="1" smtClean="0"/>
              <a:t>ArrayList</a:t>
            </a:r>
            <a:r>
              <a:rPr lang="en-CA" dirty="0" smtClean="0"/>
              <a:t>, </a:t>
            </a:r>
            <a:r>
              <a:rPr lang="en-CA" dirty="0" err="1" smtClean="0"/>
              <a:t>LinkedList</a:t>
            </a:r>
            <a:r>
              <a:rPr lang="en-CA" dirty="0" smtClean="0"/>
              <a:t>, Set, Priority Queue, …</a:t>
            </a:r>
          </a:p>
          <a:p>
            <a:pPr lvl="2">
              <a:defRPr/>
            </a:pPr>
            <a:r>
              <a:rPr lang="en-CA" dirty="0" smtClean="0"/>
              <a:t>a l</a:t>
            </a:r>
            <a:r>
              <a:rPr lang="en-CA" dirty="0" smtClean="0"/>
              <a:t>ist is a collection with an order (1</a:t>
            </a:r>
            <a:r>
              <a:rPr lang="en-CA" baseline="30000" dirty="0" smtClean="0"/>
              <a:t>st</a:t>
            </a:r>
            <a:r>
              <a:rPr lang="en-CA" dirty="0" smtClean="0"/>
              <a:t> to last)</a:t>
            </a:r>
          </a:p>
          <a:p>
            <a:pPr>
              <a:defRPr/>
            </a:pPr>
            <a:r>
              <a:rPr lang="en-CA" dirty="0" smtClean="0"/>
              <a:t>A set is a collection in no particular order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also does </a:t>
            </a:r>
            <a:r>
              <a:rPr lang="en-CA" dirty="0" smtClean="0"/>
              <a:t>not allow duplicates</a:t>
            </a:r>
          </a:p>
          <a:p>
            <a:pPr lvl="2"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java.util.HashSet</a:t>
            </a:r>
            <a:r>
              <a:rPr lang="en-CA" dirty="0" smtClean="0"/>
              <a:t>, </a:t>
            </a:r>
            <a:r>
              <a:rPr lang="en-CA" dirty="0" err="1" smtClean="0">
                <a:solidFill>
                  <a:srgbClr val="FFFF00"/>
                </a:solidFill>
              </a:rPr>
              <a:t>java.util.TreeSet</a:t>
            </a:r>
            <a:r>
              <a:rPr lang="en-CA" dirty="0" smtClean="0"/>
              <a:t>, ...</a:t>
            </a:r>
          </a:p>
          <a:p>
            <a:pPr>
              <a:defRPr/>
            </a:pPr>
            <a:r>
              <a:rPr lang="en-CA" dirty="0" smtClean="0"/>
              <a:t>A priority queue sorts by importance</a:t>
            </a:r>
          </a:p>
          <a:p>
            <a:pPr lvl="1">
              <a:defRPr/>
            </a:pPr>
            <a:r>
              <a:rPr lang="en-CA" dirty="0" smtClean="0"/>
              <a:t>most important element removed first</a:t>
            </a:r>
            <a:endParaRPr lang="en-CA" dirty="0"/>
          </a:p>
          <a:p>
            <a:pPr lvl="2">
              <a:defRPr/>
            </a:pPr>
            <a:r>
              <a:rPr lang="en-CA" dirty="0" smtClean="0"/>
              <a:t>for example, patients in an emergency 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Collections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err="1" smtClean="0"/>
              <a:t>java.util.Collections</a:t>
            </a:r>
            <a:r>
              <a:rPr lang="en-CA" dirty="0" smtClean="0"/>
              <a:t> has helpful methods</a:t>
            </a:r>
          </a:p>
          <a:p>
            <a:pPr lvl="1">
              <a:defRPr/>
            </a:pPr>
            <a:r>
              <a:rPr lang="en-CA" dirty="0" smtClean="0"/>
              <a:t>like </a:t>
            </a:r>
            <a:r>
              <a:rPr lang="en-CA" dirty="0" err="1" smtClean="0"/>
              <a:t>java.util.Arrays</a:t>
            </a:r>
            <a:r>
              <a:rPr lang="en-CA" dirty="0" smtClean="0"/>
              <a:t>, but for lists, sets, …</a:t>
            </a:r>
            <a:endParaRPr lang="en-CA" dirty="0" smtClean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import </a:t>
            </a:r>
            <a:r>
              <a:rPr lang="en-CA" sz="2400" dirty="0" err="1" smtClean="0">
                <a:solidFill>
                  <a:srgbClr val="FFFF00"/>
                </a:solidFill>
              </a:rPr>
              <a:t>java.util.Collections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</a:p>
          <a:p>
            <a:pPr>
              <a:defRPr/>
            </a:pPr>
            <a:r>
              <a:rPr lang="en-CA" dirty="0" smtClean="0"/>
              <a:t>Example: sort your list with this command: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Collections.sort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myList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</a:p>
          <a:p>
            <a:pPr lvl="1">
              <a:defRPr/>
            </a:pPr>
            <a:r>
              <a:rPr lang="en-CA" dirty="0" smtClean="0"/>
              <a:t>or this one (for alphabetical order)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Collections.sort</a:t>
            </a:r>
            <a:r>
              <a:rPr lang="en-CA" sz="2000" dirty="0" smtClean="0">
                <a:solidFill>
                  <a:srgbClr val="FFFF00"/>
                </a:solidFill>
              </a:rPr>
              <a:t>(words, </a:t>
            </a:r>
            <a:r>
              <a:rPr lang="en-CA" sz="2000" dirty="0" err="1" smtClean="0">
                <a:solidFill>
                  <a:srgbClr val="FFFF00"/>
                </a:solidFill>
              </a:rPr>
              <a:t>String.CASE_INSENSITIVE_ORDER</a:t>
            </a:r>
            <a:r>
              <a:rPr lang="en-CA" sz="2000" dirty="0" smtClean="0">
                <a:solidFill>
                  <a:srgbClr val="FFFF00"/>
                </a:solidFill>
              </a:rPr>
              <a:t>);</a:t>
            </a:r>
          </a:p>
          <a:p>
            <a:pPr lvl="1">
              <a:defRPr/>
            </a:pP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Things Collections Can Do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531100" algn="r"/>
              </a:tabLst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Collections.</a:t>
            </a:r>
            <a:r>
              <a:rPr lang="en-CA" i="1" dirty="0" err="1" smtClean="0">
                <a:solidFill>
                  <a:srgbClr val="FFFF00"/>
                </a:solidFill>
              </a:rPr>
              <a:t>methodName</a:t>
            </a:r>
            <a:r>
              <a:rPr lang="en-CA" dirty="0" smtClean="0">
                <a:solidFill>
                  <a:srgbClr val="FFFF00"/>
                </a:solidFill>
              </a:rPr>
              <a:t>(</a:t>
            </a:r>
            <a:r>
              <a:rPr lang="en-CA" i="1" dirty="0" err="1" smtClean="0">
                <a:solidFill>
                  <a:srgbClr val="FFFF00"/>
                </a:solidFill>
              </a:rPr>
              <a:t>args</a:t>
            </a:r>
            <a:r>
              <a:rPr lang="en-CA" dirty="0" smtClean="0">
                <a:solidFill>
                  <a:srgbClr val="FFFF00"/>
                </a:solidFill>
              </a:rPr>
              <a:t>..);</a:t>
            </a:r>
          </a:p>
          <a:p>
            <a:pPr lvl="1">
              <a:tabLst>
                <a:tab pos="7531100" algn="r"/>
              </a:tabLst>
              <a:defRPr/>
            </a:pPr>
            <a:r>
              <a:rPr lang="en-CA" dirty="0" smtClean="0"/>
              <a:t>.max(list) </a:t>
            </a:r>
            <a:r>
              <a:rPr lang="en-CA" dirty="0" smtClean="0">
                <a:sym typeface="Wingdings" pitchFamily="2" charset="2"/>
              </a:rPr>
              <a:t> 20	[</a:t>
            </a:r>
            <a:r>
              <a:rPr lang="en-CA" dirty="0" smtClean="0"/>
              <a:t>10, 20, 10, 5, 8</a:t>
            </a:r>
            <a:r>
              <a:rPr lang="en-CA" dirty="0" smtClean="0">
                <a:sym typeface="Wingdings" pitchFamily="2" charset="2"/>
              </a:rPr>
              <a:t>]</a:t>
            </a:r>
          </a:p>
          <a:p>
            <a:pPr lvl="1">
              <a:tabLst>
                <a:tab pos="7531100" algn="r"/>
              </a:tabLst>
              <a:defRPr/>
            </a:pPr>
            <a:r>
              <a:rPr lang="en-CA" dirty="0" smtClean="0">
                <a:sym typeface="Wingdings" pitchFamily="2" charset="2"/>
              </a:rPr>
              <a:t>.min(list)  5	[</a:t>
            </a:r>
            <a:r>
              <a:rPr lang="en-CA" dirty="0" smtClean="0"/>
              <a:t>10, 20, 10, 5, 8]</a:t>
            </a:r>
          </a:p>
          <a:p>
            <a:pPr lvl="1">
              <a:tabLst>
                <a:tab pos="7531100" algn="r"/>
              </a:tabLst>
              <a:defRPr/>
            </a:pPr>
            <a:r>
              <a:rPr lang="en-CA" dirty="0" smtClean="0"/>
              <a:t>.reverse(list)</a:t>
            </a:r>
            <a:r>
              <a:rPr lang="en-CA" dirty="0" smtClean="0">
                <a:sym typeface="Wingdings" pitchFamily="2" charset="2"/>
              </a:rPr>
              <a:t>	[8, 5, 10, 20, 10]</a:t>
            </a:r>
          </a:p>
          <a:p>
            <a:pPr lvl="1">
              <a:tabLst>
                <a:tab pos="7531100" algn="r"/>
              </a:tabLst>
              <a:defRPr/>
            </a:pPr>
            <a:r>
              <a:rPr lang="en-CA" dirty="0" smtClean="0">
                <a:sym typeface="Wingdings" pitchFamily="2" charset="2"/>
              </a:rPr>
              <a:t>.</a:t>
            </a:r>
            <a:r>
              <a:rPr lang="en-CA" dirty="0" err="1" smtClean="0">
                <a:sym typeface="Wingdings" pitchFamily="2" charset="2"/>
              </a:rPr>
              <a:t>replaceAll</a:t>
            </a:r>
            <a:r>
              <a:rPr lang="en-CA" dirty="0" smtClean="0">
                <a:sym typeface="Wingdings" pitchFamily="2" charset="2"/>
              </a:rPr>
              <a:t>(list, 10, 7)	[8, 5, 7, 20, 7]</a:t>
            </a:r>
          </a:p>
          <a:p>
            <a:pPr lvl="1">
              <a:tabLst>
                <a:tab pos="7531100" algn="r"/>
              </a:tabLst>
              <a:defRPr/>
            </a:pPr>
            <a:r>
              <a:rPr lang="en-CA" dirty="0" smtClean="0">
                <a:sym typeface="Wingdings" pitchFamily="2" charset="2"/>
              </a:rPr>
              <a:t>.swap(list, 0, 2)	[7, 5, 8, 20, 7]</a:t>
            </a:r>
          </a:p>
          <a:p>
            <a:pPr lvl="1">
              <a:tabLst>
                <a:tab pos="7531100" algn="r"/>
              </a:tabLst>
              <a:defRPr/>
            </a:pPr>
            <a:r>
              <a:rPr lang="en-CA" dirty="0" smtClean="0">
                <a:sym typeface="Wingdings" pitchFamily="2" charset="2"/>
              </a:rPr>
              <a:t>.shuffle(list)	</a:t>
            </a:r>
            <a:r>
              <a:rPr lang="en-CA" i="1" dirty="0" smtClean="0">
                <a:sym typeface="Wingdings" pitchFamily="2" charset="2"/>
              </a:rPr>
              <a:t>maybe</a:t>
            </a:r>
            <a:r>
              <a:rPr lang="en-CA" dirty="0" smtClean="0">
                <a:sym typeface="Wingdings" pitchFamily="2" charset="2"/>
              </a:rPr>
              <a:t> [7, 20, 5, 7, 8]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If list1 is [50, 19, 21, 44, 18, 21], then what is </a:t>
            </a:r>
            <a:r>
              <a:rPr lang="en-CA" dirty="0" smtClean="0">
                <a:solidFill>
                  <a:srgbClr val="FFFF00"/>
                </a:solidFill>
              </a:rPr>
              <a:t>Collections.max(list1)</a:t>
            </a:r>
            <a:r>
              <a:rPr lang="en-CA" dirty="0" smtClean="0"/>
              <a:t>?</a:t>
            </a:r>
          </a:p>
          <a:p>
            <a:pPr lvl="1"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Collections.min</a:t>
            </a:r>
            <a:r>
              <a:rPr lang="en-CA" dirty="0" smtClean="0">
                <a:solidFill>
                  <a:srgbClr val="FFFF00"/>
                </a:solidFill>
              </a:rPr>
              <a:t>(list1</a:t>
            </a:r>
            <a:r>
              <a:rPr lang="en-CA" dirty="0" smtClean="0">
                <a:solidFill>
                  <a:srgbClr val="FFFF00"/>
                </a:solidFill>
              </a:rPr>
              <a:t>)</a:t>
            </a:r>
            <a:r>
              <a:rPr lang="en-CA" dirty="0" smtClean="0"/>
              <a:t>?</a:t>
            </a:r>
          </a:p>
          <a:p>
            <a:pPr lvl="1">
              <a:defRPr/>
            </a:pPr>
            <a:r>
              <a:rPr lang="en-CA" dirty="0" smtClean="0">
                <a:solidFill>
                  <a:schemeClr val="tx2"/>
                </a:solidFill>
              </a:rPr>
              <a:t>list1 after </a:t>
            </a:r>
            <a:r>
              <a:rPr lang="en-CA" dirty="0" err="1" smtClean="0">
                <a:solidFill>
                  <a:srgbClr val="FFFF00"/>
                </a:solidFill>
              </a:rPr>
              <a:t>Collections.reverse</a:t>
            </a:r>
            <a:r>
              <a:rPr lang="en-CA" dirty="0" smtClean="0">
                <a:solidFill>
                  <a:srgbClr val="FFFF00"/>
                </a:solidFill>
              </a:rPr>
              <a:t>(list1)</a:t>
            </a:r>
            <a:r>
              <a:rPr lang="en-CA" dirty="0" smtClean="0"/>
              <a:t>?</a:t>
            </a:r>
          </a:p>
          <a:p>
            <a:pPr lvl="1">
              <a:defRPr/>
            </a:pPr>
            <a:r>
              <a:rPr lang="en-CA" dirty="0" smtClean="0">
                <a:solidFill>
                  <a:schemeClr val="tx2"/>
                </a:solidFill>
              </a:rPr>
              <a:t>list1 after </a:t>
            </a:r>
            <a:r>
              <a:rPr lang="en-CA" dirty="0" err="1" smtClean="0">
                <a:solidFill>
                  <a:srgbClr val="FFFF00"/>
                </a:solidFill>
              </a:rPr>
              <a:t>Collections.sort</a:t>
            </a:r>
            <a:r>
              <a:rPr lang="en-CA" dirty="0" smtClean="0">
                <a:solidFill>
                  <a:srgbClr val="FFFF00"/>
                </a:solidFill>
              </a:rPr>
              <a:t>(list1)</a:t>
            </a:r>
            <a:r>
              <a:rPr lang="en-CA" dirty="0" smtClean="0"/>
              <a:t>?</a:t>
            </a:r>
            <a:endParaRPr lang="en-CA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CA" dirty="0" smtClean="0">
                <a:solidFill>
                  <a:schemeClr val="tx2"/>
                </a:solidFill>
              </a:rPr>
              <a:t>list1 after </a:t>
            </a:r>
            <a:r>
              <a:rPr lang="en-CA" dirty="0" err="1" smtClean="0">
                <a:solidFill>
                  <a:srgbClr val="FFFF00"/>
                </a:solidFill>
              </a:rPr>
              <a:t>Collections.swap</a:t>
            </a:r>
            <a:r>
              <a:rPr lang="en-CA" dirty="0" smtClean="0">
                <a:solidFill>
                  <a:srgbClr val="FFFF00"/>
                </a:solidFill>
              </a:rPr>
              <a:t>(list1, 1, 3)</a:t>
            </a:r>
            <a:r>
              <a:rPr lang="en-CA" dirty="0" smtClean="0"/>
              <a:t>?</a:t>
            </a:r>
          </a:p>
          <a:p>
            <a:pPr lvl="1">
              <a:defRPr/>
            </a:pPr>
            <a:r>
              <a:rPr lang="en-CA" dirty="0" smtClean="0">
                <a:solidFill>
                  <a:schemeClr val="tx2"/>
                </a:solidFill>
              </a:rPr>
              <a:t>list1 after </a:t>
            </a:r>
            <a:r>
              <a:rPr lang="en-CA" dirty="0" err="1" smtClean="0">
                <a:solidFill>
                  <a:srgbClr val="FFFF00"/>
                </a:solidFill>
              </a:rPr>
              <a:t>Collections.replaceAll</a:t>
            </a:r>
            <a:r>
              <a:rPr lang="en-CA" dirty="0" smtClean="0">
                <a:solidFill>
                  <a:srgbClr val="FFFF00"/>
                </a:solidFill>
              </a:rPr>
              <a:t>(list1, 0, 21)</a:t>
            </a:r>
            <a:r>
              <a:rPr lang="en-CA" dirty="0" smtClean="0"/>
              <a:t>?</a:t>
            </a:r>
          </a:p>
          <a:p>
            <a:pPr lvl="2">
              <a:defRPr/>
            </a:pPr>
            <a:r>
              <a:rPr lang="en-CA" i="1" dirty="0" smtClean="0">
                <a:solidFill>
                  <a:schemeClr val="tx2"/>
                </a:solidFill>
              </a:rPr>
              <a:t>careful – it’s a bit of a trick question!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Next Week</a:t>
            </a:r>
          </a:p>
          <a:p>
            <a:pPr lvl="1">
              <a:defRPr/>
            </a:pPr>
            <a:r>
              <a:rPr lang="en-CA" dirty="0" smtClean="0"/>
              <a:t>Tuesday: review </a:t>
            </a:r>
            <a:r>
              <a:rPr lang="en-CA" dirty="0" smtClean="0"/>
              <a:t>for </a:t>
            </a:r>
            <a:r>
              <a:rPr lang="en-CA" dirty="0" smtClean="0"/>
              <a:t>first test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Thursday: first test</a:t>
            </a:r>
            <a:endParaRPr lang="en-CA" dirty="0" smtClean="0"/>
          </a:p>
          <a:p>
            <a:pPr lvl="2">
              <a:defRPr/>
            </a:pPr>
            <a:r>
              <a:rPr lang="en-CA" dirty="0" smtClean="0"/>
              <a:t>arrays</a:t>
            </a:r>
          </a:p>
          <a:p>
            <a:pPr lvl="2">
              <a:defRPr/>
            </a:pPr>
            <a:r>
              <a:rPr lang="en-CA" dirty="0" smtClean="0"/>
              <a:t>methods</a:t>
            </a:r>
          </a:p>
          <a:p>
            <a:pPr lvl="2">
              <a:defRPr/>
            </a:pPr>
            <a:r>
              <a:rPr lang="en-CA" dirty="0" smtClean="0"/>
              <a:t>objects</a:t>
            </a:r>
          </a:p>
          <a:p>
            <a:pPr lvl="2">
              <a:defRPr/>
            </a:pPr>
            <a:r>
              <a:rPr lang="en-CA" dirty="0" smtClean="0"/>
              <a:t>arrays in objects</a:t>
            </a:r>
          </a:p>
          <a:p>
            <a:pPr lvl="2">
              <a:defRPr/>
            </a:pPr>
            <a:r>
              <a:rPr lang="en-CA" dirty="0" smtClean="0"/>
              <a:t>arrays of objects</a:t>
            </a:r>
            <a:endParaRPr lang="en-CA" dirty="0" smtClean="0"/>
          </a:p>
          <a:p>
            <a:pPr lvl="2">
              <a:defRPr/>
            </a:pPr>
            <a:r>
              <a:rPr lang="en-CA" dirty="0" err="1" smtClean="0"/>
              <a:t>ArrayLists</a:t>
            </a:r>
            <a:r>
              <a:rPr lang="en-CA" dirty="0" smtClean="0"/>
              <a:t> and Collections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err="1" smtClean="0"/>
              <a:t>ArrayLists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92513" algn="l"/>
              </a:tabLst>
              <a:defRPr/>
            </a:pPr>
            <a:r>
              <a:rPr lang="en-CA" dirty="0" smtClean="0"/>
              <a:t>Class </a:t>
            </a:r>
            <a:r>
              <a:rPr lang="en-CA" dirty="0" err="1" smtClean="0">
                <a:solidFill>
                  <a:srgbClr val="FFFF00"/>
                </a:solidFill>
              </a:rPr>
              <a:t>java.util.ArrayList</a:t>
            </a:r>
            <a:r>
              <a:rPr lang="en-CA" dirty="0" smtClean="0"/>
              <a:t> </a:t>
            </a:r>
            <a:r>
              <a:rPr lang="en-CA" i="1" dirty="0" smtClean="0"/>
              <a:t>uses</a:t>
            </a:r>
            <a:r>
              <a:rPr lang="en-CA" dirty="0" smtClean="0"/>
              <a:t> an array</a:t>
            </a:r>
          </a:p>
          <a:p>
            <a:pPr lvl="1">
              <a:tabLst>
                <a:tab pos="3592513" algn="l"/>
              </a:tabLst>
              <a:defRPr/>
            </a:pPr>
            <a:r>
              <a:rPr lang="en-CA" dirty="0" smtClean="0"/>
              <a:t>but provides methods to make using it easier</a:t>
            </a:r>
          </a:p>
          <a:p>
            <a:pPr>
              <a:tabLst>
                <a:tab pos="3592513" algn="l"/>
              </a:tabLst>
              <a:defRPr/>
            </a:pPr>
            <a:r>
              <a:rPr lang="en-CA" dirty="0" err="1" smtClean="0"/>
              <a:t>ArrayList</a:t>
            </a:r>
            <a:r>
              <a:rPr lang="en-CA" dirty="0" smtClean="0"/>
              <a:t> is a </a:t>
            </a:r>
            <a:r>
              <a:rPr lang="en-CA" i="1" dirty="0" smtClean="0"/>
              <a:t>parameterized type</a:t>
            </a:r>
          </a:p>
          <a:p>
            <a:pPr lvl="1">
              <a:tabLst>
                <a:tab pos="3592513" algn="l"/>
              </a:tabLst>
              <a:defRPr/>
            </a:pPr>
            <a:r>
              <a:rPr lang="en-CA" dirty="0" smtClean="0"/>
              <a:t>say what kind of things are allowed on it</a:t>
            </a:r>
          </a:p>
          <a:p>
            <a:pPr lvl="1">
              <a:tabLst>
                <a:tab pos="3592513" algn="l"/>
              </a:tabLst>
              <a:defRPr/>
            </a:pPr>
            <a:r>
              <a:rPr lang="en-CA" dirty="0" smtClean="0"/>
              <a:t>base </a:t>
            </a:r>
            <a:r>
              <a:rPr lang="en-CA" i="1" dirty="0" smtClean="0"/>
              <a:t>class</a:t>
            </a:r>
            <a:r>
              <a:rPr lang="en-CA" dirty="0" smtClean="0"/>
              <a:t> goes inside &lt;angle brackets&gt;</a:t>
            </a:r>
          </a:p>
          <a:p>
            <a:pPr lvl="2">
              <a:tabLst>
                <a:tab pos="3227388" algn="l"/>
              </a:tabLst>
              <a:defRPr/>
            </a:pPr>
            <a:r>
              <a:rPr lang="en-CA" dirty="0" smtClean="0"/>
              <a:t>list of Strings:	</a:t>
            </a:r>
            <a:r>
              <a:rPr lang="en-CA" dirty="0" err="1" smtClean="0">
                <a:solidFill>
                  <a:srgbClr val="FFFF00"/>
                </a:solidFill>
              </a:rPr>
              <a:t>ArrayList</a:t>
            </a:r>
            <a:r>
              <a:rPr lang="en-CA" dirty="0" smtClean="0">
                <a:solidFill>
                  <a:srgbClr val="FFFF00"/>
                </a:solidFill>
              </a:rPr>
              <a:t>&lt;String&gt; </a:t>
            </a:r>
            <a:r>
              <a:rPr lang="en-CA" dirty="0" err="1" smtClean="0">
                <a:solidFill>
                  <a:srgbClr val="FFFF00"/>
                </a:solidFill>
              </a:rPr>
              <a:t>myWords</a:t>
            </a:r>
            <a:r>
              <a:rPr lang="en-CA" dirty="0" smtClean="0">
                <a:solidFill>
                  <a:srgbClr val="FFFF00"/>
                </a:solidFill>
              </a:rPr>
              <a:t>;</a:t>
            </a:r>
          </a:p>
          <a:p>
            <a:pPr lvl="2">
              <a:tabLst>
                <a:tab pos="3227388" algn="l"/>
              </a:tabLst>
              <a:defRPr/>
            </a:pPr>
            <a:r>
              <a:rPr lang="en-CA" dirty="0" smtClean="0"/>
              <a:t>list of Files:	</a:t>
            </a:r>
            <a:r>
              <a:rPr lang="en-CA" dirty="0" err="1" smtClean="0">
                <a:solidFill>
                  <a:srgbClr val="FFFF00"/>
                </a:solidFill>
              </a:rPr>
              <a:t>ArrayList</a:t>
            </a:r>
            <a:r>
              <a:rPr lang="en-CA" dirty="0" smtClean="0">
                <a:solidFill>
                  <a:srgbClr val="FFFF00"/>
                </a:solidFill>
              </a:rPr>
              <a:t>&lt;File&gt; </a:t>
            </a:r>
            <a:r>
              <a:rPr lang="en-CA" dirty="0" err="1" smtClean="0">
                <a:solidFill>
                  <a:srgbClr val="FFFF00"/>
                </a:solidFill>
              </a:rPr>
              <a:t>myFiles</a:t>
            </a:r>
            <a:r>
              <a:rPr lang="en-CA" dirty="0" smtClean="0">
                <a:solidFill>
                  <a:srgbClr val="FFFF00"/>
                </a:solidFill>
              </a:rPr>
              <a:t>;</a:t>
            </a:r>
          </a:p>
          <a:p>
            <a:pPr lvl="2">
              <a:tabLst>
                <a:tab pos="3227388" algn="l"/>
              </a:tabLst>
              <a:defRPr/>
            </a:pPr>
            <a:r>
              <a:rPr lang="en-CA" dirty="0" smtClean="0"/>
              <a:t>list of integers:	</a:t>
            </a:r>
            <a:r>
              <a:rPr lang="en-CA" dirty="0" err="1" smtClean="0">
                <a:solidFill>
                  <a:srgbClr val="FFFF00"/>
                </a:solidFill>
              </a:rPr>
              <a:t>ArrayList</a:t>
            </a:r>
            <a:r>
              <a:rPr lang="en-CA" dirty="0" smtClean="0">
                <a:solidFill>
                  <a:srgbClr val="FFFF00"/>
                </a:solidFill>
              </a:rPr>
              <a:t>&lt;Integer&gt; </a:t>
            </a:r>
            <a:r>
              <a:rPr lang="en-CA" dirty="0" err="1" smtClean="0">
                <a:solidFill>
                  <a:srgbClr val="FFFF00"/>
                </a:solidFill>
              </a:rPr>
              <a:t>myNumbers</a:t>
            </a:r>
            <a:r>
              <a:rPr lang="en-CA" dirty="0" smtClean="0">
                <a:solidFill>
                  <a:srgbClr val="FFFF00"/>
                </a:solidFill>
              </a:rPr>
              <a:t>;</a:t>
            </a:r>
          </a:p>
          <a:p>
            <a:pPr lvl="1">
              <a:tabLst>
                <a:tab pos="3592513" algn="l"/>
              </a:tabLst>
              <a:defRPr/>
            </a:pPr>
            <a:r>
              <a:rPr lang="en-CA" dirty="0" smtClean="0"/>
              <a:t>NOTE:  </a:t>
            </a:r>
            <a:r>
              <a:rPr lang="en-CA" dirty="0" err="1" smtClean="0">
                <a:solidFill>
                  <a:srgbClr val="FFFF00"/>
                </a:solidFill>
              </a:rPr>
              <a:t>ArrayList</a:t>
            </a:r>
            <a:r>
              <a:rPr lang="en-CA" dirty="0" smtClean="0">
                <a:solidFill>
                  <a:srgbClr val="FFFF00"/>
                </a:solidFill>
              </a:rPr>
              <a:t>&lt;</a:t>
            </a:r>
            <a:r>
              <a:rPr lang="en-CA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CA" dirty="0" smtClean="0">
                <a:solidFill>
                  <a:srgbClr val="FFFF00"/>
                </a:solidFill>
              </a:rPr>
              <a:t>&gt;</a:t>
            </a:r>
            <a:r>
              <a:rPr lang="en-CA" dirty="0" smtClean="0"/>
              <a:t> is </a:t>
            </a:r>
            <a:r>
              <a:rPr lang="en-CA" i="1" dirty="0" smtClean="0"/>
              <a:t>not allowed</a:t>
            </a:r>
            <a:endParaRPr lang="en-CA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Creating a List and Adding to 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Normal variable + new object declaration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ArrayList</a:t>
            </a:r>
            <a:r>
              <a:rPr lang="en-CA" sz="2400" dirty="0" smtClean="0">
                <a:solidFill>
                  <a:srgbClr val="FFFF00"/>
                </a:solidFill>
              </a:rPr>
              <a:t>&lt;String&gt; </a:t>
            </a:r>
            <a:r>
              <a:rPr lang="en-CA" sz="2400" dirty="0" err="1" smtClean="0">
                <a:solidFill>
                  <a:srgbClr val="FFFF00"/>
                </a:solidFill>
              </a:rPr>
              <a:t>myWords</a:t>
            </a:r>
            <a:r>
              <a:rPr lang="en-CA" sz="2400" dirty="0" smtClean="0">
                <a:solidFill>
                  <a:srgbClr val="FFFF00"/>
                </a:solidFill>
              </a:rPr>
              <a:t> = new </a:t>
            </a:r>
            <a:r>
              <a:rPr lang="en-CA" sz="2400" dirty="0" err="1" smtClean="0">
                <a:solidFill>
                  <a:srgbClr val="FFFF00"/>
                </a:solidFill>
              </a:rPr>
              <a:t>ArrayList</a:t>
            </a:r>
            <a:r>
              <a:rPr lang="en-CA" sz="2400" dirty="0" smtClean="0">
                <a:solidFill>
                  <a:srgbClr val="FFFF00"/>
                </a:solidFill>
              </a:rPr>
              <a:t>&lt;String&gt;();</a:t>
            </a:r>
          </a:p>
          <a:p>
            <a:pPr lvl="1">
              <a:defRPr/>
            </a:pPr>
            <a:r>
              <a:rPr lang="en-CA" dirty="0" smtClean="0"/>
              <a:t>the list starts out empty</a:t>
            </a:r>
          </a:p>
          <a:p>
            <a:pPr>
              <a:defRPr/>
            </a:pPr>
            <a:r>
              <a:rPr lang="en-CA" dirty="0" smtClean="0"/>
              <a:t>Add method to add items (to end of list)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myWords.add</a:t>
            </a:r>
            <a:r>
              <a:rPr lang="en-CA" sz="2400" dirty="0" smtClean="0">
                <a:solidFill>
                  <a:srgbClr val="FFFF00"/>
                </a:solidFill>
              </a:rPr>
              <a:t>(“Ten”);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myWords.add</a:t>
            </a:r>
            <a:r>
              <a:rPr lang="en-CA" sz="2400" dirty="0" smtClean="0">
                <a:solidFill>
                  <a:srgbClr val="FFFF00"/>
                </a:solidFill>
              </a:rPr>
              <a:t>(“Twenty”);</a:t>
            </a:r>
            <a:endParaRPr lang="en-CA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CA" dirty="0" smtClean="0"/>
              <a:t>can also say </a:t>
            </a:r>
            <a:r>
              <a:rPr lang="en-CA" i="1" dirty="0" smtClean="0"/>
              <a:t>where</a:t>
            </a:r>
            <a:r>
              <a:rPr lang="en-CA" dirty="0" smtClean="0"/>
              <a:t> to add to the list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myWords.add</a:t>
            </a:r>
            <a:r>
              <a:rPr lang="en-CA" sz="2400" dirty="0" smtClean="0">
                <a:solidFill>
                  <a:srgbClr val="FFFF00"/>
                </a:solidFill>
              </a:rPr>
              <a:t>(1, “Fifteen”);</a:t>
            </a:r>
            <a:endParaRPr lang="en-CA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CA" dirty="0" smtClean="0"/>
              <a:t>skip over 1 item, then add “Fifteen”</a:t>
            </a:r>
            <a:endParaRPr lang="en-CA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4925" y="5732463"/>
            <a:ext cx="9001125" cy="865187"/>
            <a:chOff x="35496" y="5733256"/>
            <a:chExt cx="9001000" cy="864096"/>
          </a:xfrm>
        </p:grpSpPr>
        <p:sp>
          <p:nvSpPr>
            <p:cNvPr id="7182" name="Rectangle 3"/>
            <p:cNvSpPr>
              <a:spLocks noChangeArrowheads="1"/>
            </p:cNvSpPr>
            <p:nvPr/>
          </p:nvSpPr>
          <p:spPr bwMode="auto">
            <a:xfrm>
              <a:off x="251520" y="6165304"/>
              <a:ext cx="878497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7183" name="TextBox 4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13735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myWords</a:t>
              </a:r>
            </a:p>
          </p:txBody>
        </p:sp>
      </p:grp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4925" y="5732463"/>
            <a:ext cx="9001125" cy="865187"/>
            <a:chOff x="35496" y="5733256"/>
            <a:chExt cx="9001000" cy="864096"/>
          </a:xfrm>
        </p:grpSpPr>
        <p:sp>
          <p:nvSpPr>
            <p:cNvPr id="7180" name="Rectangle 7"/>
            <p:cNvSpPr>
              <a:spLocks noChangeArrowheads="1"/>
            </p:cNvSpPr>
            <p:nvPr/>
          </p:nvSpPr>
          <p:spPr bwMode="auto">
            <a:xfrm>
              <a:off x="251520" y="6165304"/>
              <a:ext cx="878497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"Ten"</a:t>
              </a:r>
            </a:p>
          </p:txBody>
        </p:sp>
        <p:sp>
          <p:nvSpPr>
            <p:cNvPr id="7181" name="TextBox 8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13735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myWords</a:t>
              </a:r>
            </a:p>
          </p:txBody>
        </p:sp>
      </p:grp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34925" y="5732463"/>
            <a:ext cx="9001125" cy="865187"/>
            <a:chOff x="35496" y="5733256"/>
            <a:chExt cx="9001000" cy="864096"/>
          </a:xfrm>
        </p:grpSpPr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251520" y="6165304"/>
              <a:ext cx="878497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"Ten", "Twenty"</a:t>
              </a:r>
            </a:p>
          </p:txBody>
        </p:sp>
        <p:sp>
          <p:nvSpPr>
            <p:cNvPr id="7179" name="TextBox 11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13735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myWords</a:t>
              </a:r>
            </a:p>
          </p:txBody>
        </p: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4925" y="5732463"/>
            <a:ext cx="9001125" cy="865187"/>
            <a:chOff x="35496" y="5733256"/>
            <a:chExt cx="9001000" cy="864096"/>
          </a:xfrm>
        </p:grpSpPr>
        <p:sp>
          <p:nvSpPr>
            <p:cNvPr id="7176" name="Rectangle 13"/>
            <p:cNvSpPr>
              <a:spLocks noChangeArrowheads="1"/>
            </p:cNvSpPr>
            <p:nvPr/>
          </p:nvSpPr>
          <p:spPr bwMode="auto">
            <a:xfrm>
              <a:off x="251520" y="6165304"/>
              <a:ext cx="8784976" cy="43204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"Ten", "Fifteen", "Twenty"</a:t>
              </a:r>
            </a:p>
          </p:txBody>
        </p:sp>
        <p:sp>
          <p:nvSpPr>
            <p:cNvPr id="7177" name="TextBox 14"/>
            <p:cNvSpPr txBox="1">
              <a:spLocks noChangeArrowheads="1"/>
            </p:cNvSpPr>
            <p:nvPr/>
          </p:nvSpPr>
          <p:spPr bwMode="auto">
            <a:xfrm>
              <a:off x="35496" y="5733256"/>
              <a:ext cx="13735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/>
                <a:t>myWords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List Objects Grow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List objects start empty</a:t>
            </a:r>
          </a:p>
          <a:p>
            <a:pPr lvl="1">
              <a:defRPr/>
            </a:pPr>
            <a:r>
              <a:rPr lang="en-CA" i="1" dirty="0" smtClean="0"/>
              <a:t>not </a:t>
            </a:r>
            <a:r>
              <a:rPr lang="en-CA" dirty="0" smtClean="0"/>
              <a:t>like array objects</a:t>
            </a:r>
          </a:p>
          <a:p>
            <a:pPr lvl="2">
              <a:defRPr/>
            </a:pPr>
            <a:r>
              <a:rPr lang="en-CA" dirty="0" smtClean="0"/>
              <a:t>array has a length when you create it</a:t>
            </a:r>
          </a:p>
          <a:p>
            <a:pPr lvl="2">
              <a:defRPr/>
            </a:pPr>
            <a:r>
              <a:rPr lang="en-CA" dirty="0" smtClean="0"/>
              <a:t>array elements are initialized (to 0 if nothing else)</a:t>
            </a:r>
          </a:p>
          <a:p>
            <a:pPr>
              <a:defRPr/>
            </a:pPr>
            <a:r>
              <a:rPr lang="en-CA" dirty="0" smtClean="0"/>
              <a:t>Will grow as long as you keep adding</a:t>
            </a:r>
          </a:p>
          <a:p>
            <a:pPr lvl="1">
              <a:defRPr/>
            </a:pPr>
            <a:r>
              <a:rPr lang="en-CA" i="1" dirty="0" smtClean="0"/>
              <a:t>not</a:t>
            </a:r>
            <a:r>
              <a:rPr lang="en-CA" dirty="0" smtClean="0"/>
              <a:t> like array objects</a:t>
            </a:r>
          </a:p>
          <a:p>
            <a:pPr lvl="2">
              <a:defRPr/>
            </a:pPr>
            <a:r>
              <a:rPr lang="en-CA" dirty="0" smtClean="0"/>
              <a:t>array has a length when you create it</a:t>
            </a:r>
          </a:p>
          <a:p>
            <a:pPr lvl="2">
              <a:defRPr/>
            </a:pPr>
            <a:r>
              <a:rPr lang="en-CA" dirty="0" smtClean="0"/>
              <a:t>that’s its length as long as it exists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Compiler Warnings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If when you compile you get this warning: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then you forgot to put the &lt;String&gt; (or whatever) somewhere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ArrayList</a:t>
            </a:r>
            <a:r>
              <a:rPr lang="en-CA" sz="2400" dirty="0" smtClean="0">
                <a:solidFill>
                  <a:srgbClr val="FFFF00"/>
                </a:solidFill>
              </a:rPr>
              <a:t>&lt;String&gt; words = new </a:t>
            </a:r>
            <a:r>
              <a:rPr lang="en-CA" sz="2400" dirty="0" err="1" smtClean="0">
                <a:solidFill>
                  <a:srgbClr val="FFFF00"/>
                </a:solidFill>
              </a:rPr>
              <a:t>ArrayList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defRPr/>
            </a:pPr>
            <a:r>
              <a:rPr lang="en-CA" dirty="0" smtClean="0"/>
              <a:t>find where the mistake is and fix it</a:t>
            </a:r>
          </a:p>
          <a:p>
            <a:pPr lvl="2">
              <a:defRPr/>
            </a:pPr>
            <a:r>
              <a:rPr lang="en-CA" dirty="0" smtClean="0"/>
              <a:t>recompile with –</a:t>
            </a:r>
            <a:r>
              <a:rPr lang="en-CA" dirty="0" err="1" smtClean="0"/>
              <a:t>Xlint:unchecked</a:t>
            </a:r>
            <a:r>
              <a:rPr lang="en-CA" dirty="0" smtClean="0"/>
              <a:t> to see where</a:t>
            </a:r>
          </a:p>
          <a:p>
            <a:pPr lvl="2">
              <a:defRPr/>
            </a:pPr>
            <a:r>
              <a:rPr lang="en-CA" dirty="0" smtClean="0"/>
              <a:t>or just look/search</a:t>
            </a:r>
          </a:p>
          <a:p>
            <a:pPr lvl="1">
              <a:defRPr/>
            </a:pPr>
            <a:endParaRPr lang="en-CA" dirty="0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116013" y="2636838"/>
            <a:ext cx="7056437" cy="792162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 sz="2000"/>
              <a:t>Note: CompilerWarning.java uses unchecked or unsafe operations.</a:t>
            </a:r>
          </a:p>
          <a:p>
            <a:r>
              <a:rPr lang="en-CA" altLang="en-US" sz="2000"/>
              <a:t>Note: Recompile with -Xlint:unchecked for details.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173288" y="6381750"/>
            <a:ext cx="6862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 sz="2000" i="1">
                <a:solidFill>
                  <a:srgbClr val="00B0F0"/>
                </a:solidFill>
              </a:rPr>
              <a:t>JCreator &amp; NetBeans may already compile with Xlint:unchecked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Printing Out a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Lists can be printed the usual way!</a:t>
            </a:r>
          </a:p>
          <a:p>
            <a:pPr lvl="1">
              <a:defRPr/>
            </a:pPr>
            <a:r>
              <a:rPr lang="en-CA" dirty="0" err="1" smtClean="0"/>
              <a:t>System.out</a:t>
            </a:r>
            <a:r>
              <a:rPr lang="en-CA" dirty="0" smtClean="0"/>
              <a:t> (to screen) or a </a:t>
            </a:r>
            <a:r>
              <a:rPr lang="en-CA" dirty="0" err="1" smtClean="0"/>
              <a:t>PrintWriter</a:t>
            </a:r>
            <a:r>
              <a:rPr lang="en-CA" dirty="0" smtClean="0"/>
              <a:t> (to file)</a:t>
            </a:r>
          </a:p>
          <a:p>
            <a:pPr lvl="2">
              <a:defRPr/>
            </a:pPr>
            <a:r>
              <a:rPr lang="en-CA" dirty="0" smtClean="0"/>
              <a:t>not like arrays!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(“The list is ” + </a:t>
            </a:r>
            <a:r>
              <a:rPr lang="en-CA" sz="2400" b="1" dirty="0" err="1" smtClean="0">
                <a:solidFill>
                  <a:srgbClr val="FFFF00"/>
                </a:solidFill>
              </a:rPr>
              <a:t>myWords</a:t>
            </a:r>
            <a:r>
              <a:rPr lang="en-CA" sz="2400" dirty="0" smtClean="0">
                <a:solidFill>
                  <a:srgbClr val="FFFF00"/>
                </a:solidFill>
              </a:rPr>
              <a:t> + “.”);</a:t>
            </a:r>
            <a:endParaRPr lang="en-CA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CA" dirty="0" smtClean="0"/>
              <a:t>Output is a single line with brackets and commas</a:t>
            </a:r>
          </a:p>
          <a:p>
            <a:pPr lvl="1">
              <a:defRPr/>
            </a:pPr>
            <a:r>
              <a:rPr lang="en-CA" dirty="0" smtClean="0"/>
              <a:t>elements of list are printed as usual</a:t>
            </a:r>
            <a:endParaRPr lang="en-CA" dirty="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042988" y="5013325"/>
            <a:ext cx="7058025" cy="1223963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The list is [Ten, Fifteen, Twenty].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knbars">
  <a:themeElements>
    <a:clrScheme name="">
      <a:dk1>
        <a:srgbClr val="000000"/>
      </a:dk1>
      <a:lt1>
        <a:srgbClr val="FFFFFF"/>
      </a:lt1>
      <a:dk2>
        <a:srgbClr val="CF0E30"/>
      </a:dk2>
      <a:lt2>
        <a:srgbClr val="FFFFFF"/>
      </a:lt2>
      <a:accent1>
        <a:srgbClr val="114FFB"/>
      </a:accent1>
      <a:accent2>
        <a:srgbClr val="FC0128"/>
      </a:accent2>
      <a:accent3>
        <a:srgbClr val="E4AAAD"/>
      </a:accent3>
      <a:accent4>
        <a:srgbClr val="DADADA"/>
      </a:accent4>
      <a:accent5>
        <a:srgbClr val="AAB2FD"/>
      </a:accent5>
      <a:accent6>
        <a:srgbClr val="E40123"/>
      </a:accent6>
      <a:hlink>
        <a:srgbClr val="00DFCA"/>
      </a:hlink>
      <a:folHlink>
        <a:srgbClr val="F76681"/>
      </a:folHlink>
    </a:clrScheme>
    <a:fontScheme name="brknbar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rknba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knba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knba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knba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knba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knba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knba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x:\public\apps\powerpnt\template\sldshow\brknbars.ppt</Template>
  <TotalTime>7379</TotalTime>
  <Pages>31</Pages>
  <Words>2441</Words>
  <Application>Microsoft Office PowerPoint</Application>
  <PresentationFormat>On-screen Show (4:3)</PresentationFormat>
  <Paragraphs>488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brknbars</vt:lpstr>
      <vt:lpstr>ArrayLists, LinkedLists, Collections</vt:lpstr>
      <vt:lpstr>Outcomes</vt:lpstr>
      <vt:lpstr>Lists</vt:lpstr>
      <vt:lpstr>Lists are for Listing Things</vt:lpstr>
      <vt:lpstr>ArrayLists</vt:lpstr>
      <vt:lpstr>Creating a List and Adding to it</vt:lpstr>
      <vt:lpstr>List Objects Grow</vt:lpstr>
      <vt:lpstr>Compiler Warnings</vt:lpstr>
      <vt:lpstr>Printing Out a List</vt:lpstr>
      <vt:lpstr>Getting List Elements</vt:lpstr>
      <vt:lpstr>Checking its Length</vt:lpstr>
      <vt:lpstr>Looking for Particular Items</vt:lpstr>
      <vt:lpstr>Looking for Particular Items</vt:lpstr>
      <vt:lpstr>Removing Stuff</vt:lpstr>
      <vt:lpstr>Changing List Elements</vt:lpstr>
      <vt:lpstr>Looping thru a List</vt:lpstr>
      <vt:lpstr>Usual for Loop</vt:lpstr>
      <vt:lpstr>Simplified for Loop</vt:lpstr>
      <vt:lpstr>Arrays vs. ArrayLists</vt:lpstr>
      <vt:lpstr>Why Use Array(List)s?</vt:lpstr>
      <vt:lpstr>In Particular...</vt:lpstr>
      <vt:lpstr>“Wrapper” Classes</vt:lpstr>
      <vt:lpstr>Arrays vs. ArrayLists (Primitive)</vt:lpstr>
      <vt:lpstr>Exercise</vt:lpstr>
      <vt:lpstr>Important Reminder!</vt:lpstr>
      <vt:lpstr>List Iterators</vt:lpstr>
      <vt:lpstr>Creating a List Iterator</vt:lpstr>
      <vt:lpstr>Looping thru the List</vt:lpstr>
      <vt:lpstr>next and hasNext</vt:lpstr>
      <vt:lpstr>Removing with an Iterator</vt:lpstr>
      <vt:lpstr>Removing with an Iterator</vt:lpstr>
      <vt:lpstr>Changing with an Iterator</vt:lpstr>
      <vt:lpstr>Changing with an Iterator</vt:lpstr>
      <vt:lpstr>Adding with an Iterator</vt:lpstr>
      <vt:lpstr>Adding with an Iterator</vt:lpstr>
      <vt:lpstr>Exercise</vt:lpstr>
      <vt:lpstr>Some Other ArrayList Methods</vt:lpstr>
      <vt:lpstr>Exercise</vt:lpstr>
      <vt:lpstr>Other Lists</vt:lpstr>
      <vt:lpstr>Other Collections</vt:lpstr>
      <vt:lpstr>The Collections Class</vt:lpstr>
      <vt:lpstr>Things Collections Can Do</vt:lpstr>
      <vt:lpstr>Exercise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Mark</dc:creator>
  <cp:lastModifiedBy>Mark Young</cp:lastModifiedBy>
  <cp:revision>118</cp:revision>
  <cp:lastPrinted>1601-01-01T00:00:00Z</cp:lastPrinted>
  <dcterms:created xsi:type="dcterms:W3CDTF">1998-05-26T02:22:10Z</dcterms:created>
  <dcterms:modified xsi:type="dcterms:W3CDTF">2016-01-21T14:41:44Z</dcterms:modified>
</cp:coreProperties>
</file>