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263" r:id="rId2"/>
    <p:sldId id="549" r:id="rId3"/>
    <p:sldId id="550" r:id="rId4"/>
    <p:sldId id="581" r:id="rId5"/>
    <p:sldId id="595" r:id="rId6"/>
    <p:sldId id="596" r:id="rId7"/>
    <p:sldId id="597" r:id="rId8"/>
    <p:sldId id="598" r:id="rId9"/>
    <p:sldId id="556" r:id="rId10"/>
    <p:sldId id="558" r:id="rId11"/>
    <p:sldId id="559" r:id="rId12"/>
    <p:sldId id="560" r:id="rId13"/>
    <p:sldId id="561" r:id="rId14"/>
    <p:sldId id="562" r:id="rId15"/>
    <p:sldId id="563" r:id="rId16"/>
    <p:sldId id="585" r:id="rId17"/>
    <p:sldId id="568" r:id="rId18"/>
    <p:sldId id="569" r:id="rId19"/>
    <p:sldId id="591" r:id="rId20"/>
    <p:sldId id="570" r:id="rId21"/>
    <p:sldId id="594" r:id="rId22"/>
    <p:sldId id="587" r:id="rId23"/>
    <p:sldId id="588" r:id="rId24"/>
    <p:sldId id="592" r:id="rId25"/>
    <p:sldId id="589" r:id="rId26"/>
    <p:sldId id="590" r:id="rId27"/>
    <p:sldId id="586" r:id="rId28"/>
    <p:sldId id="579" r:id="rId29"/>
    <p:sldId id="580" r:id="rId30"/>
    <p:sldId id="573" r:id="rId31"/>
    <p:sldId id="584" r:id="rId32"/>
    <p:sldId id="593" r:id="rId33"/>
    <p:sldId id="599" r:id="rId34"/>
    <p:sldId id="600" r:id="rId35"/>
    <p:sldId id="601" r:id="rId36"/>
    <p:sldId id="299" r:id="rId3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33"/>
    <a:srgbClr val="FFFF00"/>
    <a:srgbClr val="7FFF7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96" d="100"/>
          <a:sy n="96" d="100"/>
        </p:scale>
        <p:origin x="-2664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508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4507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D0A15F-E2B4-4641-802C-F072136730C1}" type="slidenum">
              <a:rPr lang="en-CA" altLang="en-US"/>
              <a:pPr/>
              <a:t>11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D153E2-4FA0-4E26-B9A2-5E6B277933A6}" type="slidenum">
              <a:rPr lang="en-CA" altLang="en-US"/>
              <a:pPr/>
              <a:t>12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573919-F522-4D6C-B78C-BC7668537F5B}" type="slidenum">
              <a:rPr lang="en-CA" altLang="en-US"/>
              <a:pPr/>
              <a:t>13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12F395-DF67-4B50-A8D5-042573C5A6D3}" type="slidenum">
              <a:rPr lang="en-CA" altLang="en-US"/>
              <a:pPr/>
              <a:t>14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05854A-6B6F-4460-9694-B7EDFBEA02A7}" type="slidenum">
              <a:rPr lang="en-CA" altLang="en-US"/>
              <a:pPr/>
              <a:t>15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854442-6F77-499E-8A40-6AB06EACD0B4}" type="slidenum">
              <a:rPr lang="en-CA" altLang="en-US"/>
              <a:pPr/>
              <a:t>17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5B23BF-EF72-487D-9F5C-EAAE549CB525}" type="slidenum">
              <a:rPr lang="en-CA" altLang="en-US"/>
              <a:pPr/>
              <a:t>18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0050F4-6895-4741-9F11-698A84748456}" type="slidenum">
              <a:rPr lang="en-CA" altLang="en-US"/>
              <a:pPr/>
              <a:t>20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E2189C-D417-4368-8DD7-F4DA713C1801}" type="slidenum">
              <a:rPr lang="en-CA" altLang="en-US"/>
              <a:pPr/>
              <a:t>22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42E5E-D17B-458C-B821-683B9FA44073}" type="slidenum">
              <a:rPr lang="en-CA" altLang="en-US"/>
              <a:pPr/>
              <a:t>23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AD36AE-CC04-488E-8D5B-98EB2BB3B29F}" type="slidenum">
              <a:rPr lang="en-CA" altLang="en-US"/>
              <a:pPr/>
              <a:t>25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5F04B2-685E-46B5-B7E7-C2E623E2D1E7}" type="slidenum">
              <a:rPr lang="en-CA" altLang="en-US"/>
              <a:pPr/>
              <a:t>27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CD36CD-B899-4EAE-BFB0-0B3759277521}" type="slidenum">
              <a:rPr lang="en-CA" altLang="en-US"/>
              <a:pPr/>
              <a:t>30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F91F83-BA9D-4D85-A2EE-7E6A9BF12951}" type="slidenum">
              <a:rPr lang="en-CA" altLang="en-US"/>
              <a:pPr/>
              <a:t>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57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63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46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AD5B7E-FEDA-49BF-8511-EA40B788C279}" type="slidenum">
              <a:rPr lang="en-CA" altLang="en-US"/>
              <a:pPr/>
              <a:t>4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D06C0125-8454-417A-A1D8-359758584FD8}" type="slidenum">
              <a:rPr lang="en-CA" altLang="en-US"/>
              <a:pPr/>
              <a:t>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D06C0125-8454-417A-A1D8-359758584FD8}" type="slidenum">
              <a:rPr lang="en-CA" altLang="en-US"/>
              <a:pPr/>
              <a:t>6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D06C0125-8454-417A-A1D8-359758584FD8}" type="slidenum">
              <a:rPr lang="en-CA" altLang="en-US"/>
              <a:pPr/>
              <a:t>7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F3C06F-496F-4FFF-B478-5FB04F2A8005}" type="slidenum">
              <a:rPr lang="en-CA" altLang="en-US"/>
              <a:pPr/>
              <a:t>9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 altLang="en-US" smtClean="0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11690C-F1CE-4B90-AF7C-AE60D4B96D81}" type="slidenum">
              <a:rPr lang="en-CA" altLang="en-US"/>
              <a:pPr/>
              <a:t>10</a:t>
            </a:fld>
            <a:endParaRPr lang="en-C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47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38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06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315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363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8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6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19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14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7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842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70718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385888"/>
            <a:ext cx="8364538" cy="290512"/>
            <a:chOff x="0" y="873"/>
            <a:chExt cx="5269" cy="183"/>
          </a:xfrm>
        </p:grpSpPr>
        <p:grpSp>
          <p:nvGrpSpPr>
            <p:cNvPr id="1029" name="Group 3"/>
            <p:cNvGrpSpPr>
              <a:grpSpLocks/>
            </p:cNvGrpSpPr>
            <p:nvPr/>
          </p:nvGrpSpPr>
          <p:grpSpPr bwMode="auto">
            <a:xfrm>
              <a:off x="5146" y="873"/>
              <a:ext cx="123" cy="182"/>
              <a:chOff x="5146" y="873"/>
              <a:chExt cx="123" cy="182"/>
            </a:xfrm>
          </p:grpSpPr>
          <p:sp>
            <p:nvSpPr>
              <p:cNvPr id="78852" name="Rectangle 4"/>
              <p:cNvSpPr>
                <a:spLocks noChangeArrowheads="1"/>
              </p:cNvSpPr>
              <p:nvPr/>
            </p:nvSpPr>
            <p:spPr bwMode="auto">
              <a:xfrm>
                <a:off x="5240" y="873"/>
                <a:ext cx="2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53" name="Rectangle 5"/>
              <p:cNvSpPr>
                <a:spLocks noChangeArrowheads="1"/>
              </p:cNvSpPr>
              <p:nvPr/>
            </p:nvSpPr>
            <p:spPr bwMode="auto">
              <a:xfrm>
                <a:off x="5146" y="873"/>
                <a:ext cx="59" cy="182"/>
              </a:xfrm>
              <a:prstGeom prst="rect">
                <a:avLst/>
              </a:prstGeom>
              <a:solidFill>
                <a:srgbClr val="C0C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4836" y="873"/>
              <a:ext cx="263" cy="182"/>
              <a:chOff x="4836" y="873"/>
              <a:chExt cx="263" cy="182"/>
            </a:xfrm>
          </p:grpSpPr>
          <p:sp>
            <p:nvSpPr>
              <p:cNvPr id="78855" name="Rectangle 7"/>
              <p:cNvSpPr>
                <a:spLocks noChangeArrowheads="1"/>
              </p:cNvSpPr>
              <p:nvPr/>
            </p:nvSpPr>
            <p:spPr bwMode="auto">
              <a:xfrm>
                <a:off x="5006" y="873"/>
                <a:ext cx="93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56" name="Rectangle 8"/>
              <p:cNvSpPr>
                <a:spLocks noChangeArrowheads="1"/>
              </p:cNvSpPr>
              <p:nvPr/>
            </p:nvSpPr>
            <p:spPr bwMode="auto">
              <a:xfrm>
                <a:off x="4836" y="873"/>
                <a:ext cx="127" cy="182"/>
              </a:xfrm>
              <a:prstGeom prst="rect">
                <a:avLst/>
              </a:prstGeom>
              <a:solidFill>
                <a:srgbClr val="808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1" name="Group 9"/>
            <p:cNvGrpSpPr>
              <a:grpSpLocks/>
            </p:cNvGrpSpPr>
            <p:nvPr/>
          </p:nvGrpSpPr>
          <p:grpSpPr bwMode="auto">
            <a:xfrm>
              <a:off x="4407" y="873"/>
              <a:ext cx="386" cy="182"/>
              <a:chOff x="4407" y="873"/>
              <a:chExt cx="386" cy="182"/>
            </a:xfrm>
          </p:grpSpPr>
          <p:sp>
            <p:nvSpPr>
              <p:cNvPr id="78858" name="Rectangle 10"/>
              <p:cNvSpPr>
                <a:spLocks noChangeArrowheads="1"/>
              </p:cNvSpPr>
              <p:nvPr/>
            </p:nvSpPr>
            <p:spPr bwMode="auto">
              <a:xfrm>
                <a:off x="4639" y="873"/>
                <a:ext cx="154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59" name="Rectangle 11"/>
              <p:cNvSpPr>
                <a:spLocks noChangeArrowheads="1"/>
              </p:cNvSpPr>
              <p:nvPr/>
            </p:nvSpPr>
            <p:spPr bwMode="auto">
              <a:xfrm>
                <a:off x="4407" y="873"/>
                <a:ext cx="189" cy="182"/>
              </a:xfrm>
              <a:prstGeom prst="rect">
                <a:avLst/>
              </a:prstGeom>
              <a:solidFill>
                <a:srgbClr val="404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2" name="Group 12"/>
            <p:cNvGrpSpPr>
              <a:grpSpLocks/>
            </p:cNvGrpSpPr>
            <p:nvPr/>
          </p:nvGrpSpPr>
          <p:grpSpPr bwMode="auto">
            <a:xfrm>
              <a:off x="3176" y="873"/>
              <a:ext cx="1188" cy="183"/>
              <a:chOff x="3176" y="873"/>
              <a:chExt cx="1188" cy="183"/>
            </a:xfrm>
          </p:grpSpPr>
          <p:sp>
            <p:nvSpPr>
              <p:cNvPr id="78861" name="Rectangle 13"/>
              <p:cNvSpPr>
                <a:spLocks noChangeArrowheads="1"/>
              </p:cNvSpPr>
              <p:nvPr/>
            </p:nvSpPr>
            <p:spPr bwMode="auto">
              <a:xfrm>
                <a:off x="4146" y="873"/>
                <a:ext cx="218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62" name="Rectangle 14"/>
              <p:cNvSpPr>
                <a:spLocks noChangeArrowheads="1"/>
              </p:cNvSpPr>
              <p:nvPr/>
            </p:nvSpPr>
            <p:spPr bwMode="auto">
              <a:xfrm>
                <a:off x="3855" y="873"/>
                <a:ext cx="249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63" name="Rectangle 15"/>
              <p:cNvSpPr>
                <a:spLocks noChangeArrowheads="1"/>
              </p:cNvSpPr>
              <p:nvPr/>
            </p:nvSpPr>
            <p:spPr bwMode="auto">
              <a:xfrm>
                <a:off x="3530" y="873"/>
                <a:ext cx="283" cy="183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64" name="Rectangle 16"/>
              <p:cNvSpPr>
                <a:spLocks noChangeArrowheads="1"/>
              </p:cNvSpPr>
              <p:nvPr/>
            </p:nvSpPr>
            <p:spPr bwMode="auto">
              <a:xfrm>
                <a:off x="3176" y="873"/>
                <a:ext cx="313" cy="182"/>
              </a:xfrm>
              <a:prstGeom prst="rect">
                <a:avLst/>
              </a:prstGeom>
              <a:solidFill>
                <a:srgbClr val="0000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/>
          </p:nvGrpSpPr>
          <p:grpSpPr bwMode="auto">
            <a:xfrm>
              <a:off x="0" y="873"/>
              <a:ext cx="3136" cy="182"/>
              <a:chOff x="0" y="873"/>
              <a:chExt cx="3136" cy="182"/>
            </a:xfrm>
          </p:grpSpPr>
          <p:sp>
            <p:nvSpPr>
              <p:cNvPr id="78866" name="Rectangle 18"/>
              <p:cNvSpPr>
                <a:spLocks noChangeArrowheads="1"/>
              </p:cNvSpPr>
              <p:nvPr/>
            </p:nvSpPr>
            <p:spPr bwMode="auto">
              <a:xfrm>
                <a:off x="2792" y="873"/>
                <a:ext cx="344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78867" name="Rectangle 19"/>
              <p:cNvSpPr>
                <a:spLocks noChangeArrowheads="1"/>
              </p:cNvSpPr>
              <p:nvPr/>
            </p:nvSpPr>
            <p:spPr bwMode="auto">
              <a:xfrm>
                <a:off x="0" y="873"/>
                <a:ext cx="2750" cy="182"/>
              </a:xfrm>
              <a:prstGeom prst="rect">
                <a:avLst/>
              </a:prstGeom>
              <a:solidFill>
                <a:srgbClr val="0000E0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</p:grpSp>
      <p:sp>
        <p:nvSpPr>
          <p:cNvPr id="78868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171450"/>
            <a:ext cx="775335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886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s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1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File Input &amp; Output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Sections 10.1-10.3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Using Files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767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Need to import some classes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import </a:t>
            </a:r>
            <a:r>
              <a:rPr lang="en-US" sz="2400" dirty="0" err="1" smtClean="0">
                <a:solidFill>
                  <a:srgbClr val="FFFF00"/>
                </a:solidFill>
              </a:rPr>
              <a:t>java.util.Scanner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import </a:t>
            </a:r>
            <a:r>
              <a:rPr lang="en-US" sz="2400" dirty="0" err="1" smtClean="0">
                <a:solidFill>
                  <a:srgbClr val="FFFF00"/>
                </a:solidFill>
              </a:rPr>
              <a:t>java.io.PrintWriter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import </a:t>
            </a:r>
            <a:r>
              <a:rPr lang="en-US" sz="2400" dirty="0" err="1" smtClean="0">
                <a:solidFill>
                  <a:srgbClr val="FFFF00"/>
                </a:solidFill>
              </a:rPr>
              <a:t>java.io.File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import </a:t>
            </a:r>
            <a:r>
              <a:rPr lang="en-US" sz="2400" dirty="0" err="1" smtClean="0">
                <a:solidFill>
                  <a:srgbClr val="FFFF00"/>
                </a:solidFill>
              </a:rPr>
              <a:t>java.io.FileNotFoundException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>
              <a:defRPr/>
            </a:pPr>
            <a:r>
              <a:rPr lang="en-US" dirty="0" smtClean="0"/>
              <a:t>File I/O like console I/O, except:</a:t>
            </a:r>
          </a:p>
          <a:p>
            <a:pPr lvl="2">
              <a:defRPr/>
            </a:pPr>
            <a:r>
              <a:rPr lang="en-US" dirty="0" smtClean="0"/>
              <a:t>file streams need to be declared</a:t>
            </a:r>
          </a:p>
          <a:p>
            <a:pPr lvl="2">
              <a:defRPr/>
            </a:pPr>
            <a:r>
              <a:rPr lang="en-US" dirty="0" smtClean="0"/>
              <a:t>file streams need to be opened before use</a:t>
            </a:r>
          </a:p>
          <a:p>
            <a:pPr lvl="2">
              <a:defRPr/>
            </a:pPr>
            <a:r>
              <a:rPr lang="en-US" dirty="0" smtClean="0"/>
              <a:t>file streams should be closed when done</a:t>
            </a:r>
          </a:p>
          <a:p>
            <a:pPr lvl="2">
              <a:defRPr/>
            </a:pPr>
            <a:r>
              <a:rPr lang="en-US" dirty="0" smtClean="0"/>
              <a:t>there are pesky “exceptions” to deal with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Declaring File Streams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tabLst>
                <a:tab pos="7537450" algn="r"/>
              </a:tabLst>
              <a:defRPr/>
            </a:pPr>
            <a:r>
              <a:rPr lang="en-US" dirty="0" smtClean="0"/>
              <a:t>Create a file stream</a:t>
            </a:r>
          </a:p>
          <a:p>
            <a:pPr lvl="1">
              <a:buFont typeface="Wingdings" pitchFamily="2" charset="2"/>
              <a:buNone/>
              <a:tabLst>
                <a:tab pos="7537450" algn="r"/>
              </a:tabLst>
              <a:defRPr/>
            </a:pPr>
            <a:r>
              <a:rPr lang="en-US" sz="2400" b="1" dirty="0" smtClean="0">
                <a:solidFill>
                  <a:srgbClr val="FFFF00"/>
                </a:solidFill>
              </a:rPr>
              <a:t>Scanner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</a:rPr>
              <a:t>inStream</a:t>
            </a:r>
            <a:r>
              <a:rPr lang="en-US" sz="2400" b="1" dirty="0" smtClean="0">
                <a:solidFill>
                  <a:srgbClr val="FFFF00"/>
                </a:solidFill>
              </a:rPr>
              <a:t>;	</a:t>
            </a:r>
            <a:r>
              <a:rPr lang="en-US" sz="2400" i="1" dirty="0" smtClean="0"/>
              <a:t>input file stream(*)</a:t>
            </a:r>
          </a:p>
          <a:p>
            <a:pPr lvl="1">
              <a:buFont typeface="Wingdings" pitchFamily="2" charset="2"/>
              <a:buNone/>
              <a:tabLst>
                <a:tab pos="7537450" algn="r"/>
              </a:tabLst>
              <a:defRPr/>
            </a:pPr>
            <a:r>
              <a:rPr lang="en-US" sz="2400" b="1" dirty="0" err="1" smtClean="0">
                <a:solidFill>
                  <a:srgbClr val="FFFF00"/>
                </a:solidFill>
              </a:rPr>
              <a:t>PrintWriter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</a:rPr>
              <a:t>outStream</a:t>
            </a:r>
            <a:r>
              <a:rPr lang="en-US" sz="2400" b="1" dirty="0" smtClean="0">
                <a:solidFill>
                  <a:srgbClr val="FFFF00"/>
                </a:solidFill>
              </a:rPr>
              <a:t>;	</a:t>
            </a:r>
            <a:r>
              <a:rPr lang="en-US" sz="2400" i="1" dirty="0" smtClean="0"/>
              <a:t>output file stream(*)</a:t>
            </a:r>
            <a:endParaRPr lang="en-US" dirty="0" smtClean="0"/>
          </a:p>
          <a:p>
            <a:pPr>
              <a:tabLst>
                <a:tab pos="7537450" algn="r"/>
              </a:tabLst>
              <a:defRPr/>
            </a:pPr>
            <a:r>
              <a:rPr lang="en-US" dirty="0" smtClean="0"/>
              <a:t>Typical names for file stream </a:t>
            </a:r>
            <a:r>
              <a:rPr lang="en-US" i="1" dirty="0" smtClean="0"/>
              <a:t>variables</a:t>
            </a:r>
          </a:p>
          <a:p>
            <a:pPr lvl="1">
              <a:buFont typeface="Wingdings" pitchFamily="2" charset="2"/>
              <a:buNone/>
              <a:tabLst>
                <a:tab pos="7537450" algn="r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in, fin, </a:t>
            </a:r>
            <a:r>
              <a:rPr lang="en-US" sz="2400" dirty="0" err="1" smtClean="0">
                <a:solidFill>
                  <a:srgbClr val="FFFF00"/>
                </a:solidFill>
              </a:rPr>
              <a:t>inStream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inFile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None/>
              <a:tabLst>
                <a:tab pos="7537450" algn="r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out, </a:t>
            </a:r>
            <a:r>
              <a:rPr lang="en-US" sz="2400" dirty="0" err="1" smtClean="0">
                <a:solidFill>
                  <a:srgbClr val="FFFF00"/>
                </a:solidFill>
              </a:rPr>
              <a:t>fout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outStream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outFile</a:t>
            </a:r>
            <a:endParaRPr lang="en-US" dirty="0" smtClean="0">
              <a:solidFill>
                <a:srgbClr val="FFFF00"/>
              </a:solidFill>
            </a:endParaRPr>
          </a:p>
          <a:p>
            <a:pPr lvl="1">
              <a:tabLst>
                <a:tab pos="7537450" algn="r"/>
              </a:tabLst>
              <a:defRPr/>
            </a:pPr>
            <a:r>
              <a:rPr lang="en-US" dirty="0" smtClean="0"/>
              <a:t>also names that suggest the file contents</a:t>
            </a:r>
          </a:p>
          <a:p>
            <a:pPr lvl="1">
              <a:buFont typeface="Wingdings" pitchFamily="2" charset="2"/>
              <a:buNone/>
              <a:tabLst>
                <a:tab pos="7537450" algn="r"/>
              </a:tabLst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stuNumFile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encodedFile</a:t>
            </a:r>
            <a:r>
              <a:rPr lang="en-US" sz="2400" dirty="0" smtClean="0">
                <a:solidFill>
                  <a:srgbClr val="FFFF00"/>
                </a:solidFill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sz="4000" smtClean="0"/>
              <a:t>(*) File </a:t>
            </a:r>
            <a:r>
              <a:rPr lang="en-CA" sz="4000" dirty="0" smtClean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2800" dirty="0" smtClean="0"/>
              <a:t>There are actually classes called </a:t>
            </a:r>
            <a:r>
              <a:rPr lang="en-CA" sz="2800" dirty="0" err="1" smtClean="0"/>
              <a:t>InputFileStream</a:t>
            </a:r>
            <a:r>
              <a:rPr lang="en-CA" sz="2800" dirty="0" smtClean="0"/>
              <a:t> and </a:t>
            </a:r>
            <a:r>
              <a:rPr lang="en-CA" sz="2800" dirty="0" err="1" smtClean="0"/>
              <a:t>OutputFileStream</a:t>
            </a:r>
            <a:endParaRPr lang="en-CA" sz="2800" dirty="0" smtClean="0"/>
          </a:p>
          <a:p>
            <a:pPr lvl="1">
              <a:defRPr/>
            </a:pPr>
            <a:r>
              <a:rPr lang="en-CA" sz="2400" dirty="0" smtClean="0"/>
              <a:t>these are the very basic file streams</a:t>
            </a:r>
          </a:p>
          <a:p>
            <a:pPr lvl="1">
              <a:defRPr/>
            </a:pPr>
            <a:r>
              <a:rPr lang="en-CA" sz="2400" dirty="0" smtClean="0"/>
              <a:t>they’re not </a:t>
            </a:r>
            <a:r>
              <a:rPr lang="en-CA" sz="2400" smtClean="0"/>
              <a:t>very useful (for us)</a:t>
            </a:r>
            <a:endParaRPr lang="en-CA" sz="2400" dirty="0" smtClean="0"/>
          </a:p>
          <a:p>
            <a:pPr>
              <a:defRPr/>
            </a:pPr>
            <a:r>
              <a:rPr lang="en-CA" sz="2800" dirty="0" smtClean="0"/>
              <a:t>Also lots of other kinds of file streams</a:t>
            </a:r>
          </a:p>
          <a:p>
            <a:pPr lvl="1">
              <a:defRPr/>
            </a:pPr>
            <a:r>
              <a:rPr lang="en-CA" sz="2400" dirty="0" smtClean="0"/>
              <a:t>useful for different kinds of tasks</a:t>
            </a:r>
          </a:p>
          <a:p>
            <a:pPr>
              <a:defRPr/>
            </a:pPr>
            <a:r>
              <a:rPr lang="en-CA" sz="2800" dirty="0" smtClean="0"/>
              <a:t>Scanners and </a:t>
            </a:r>
            <a:r>
              <a:rPr lang="en-CA" sz="2800" dirty="0" err="1" smtClean="0"/>
              <a:t>PrintWriters</a:t>
            </a:r>
            <a:r>
              <a:rPr lang="en-CA" sz="2800" dirty="0" smtClean="0"/>
              <a:t> are more useful for the kinds of things </a:t>
            </a:r>
            <a:r>
              <a:rPr lang="en-CA" sz="2800" i="1" dirty="0" smtClean="0"/>
              <a:t>we</a:t>
            </a:r>
            <a:r>
              <a:rPr lang="en-CA" sz="2800" dirty="0" smtClean="0"/>
              <a:t> want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Using File Streams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tabLst>
                <a:tab pos="1428750" algn="l"/>
              </a:tabLst>
              <a:defRPr/>
            </a:pPr>
            <a:r>
              <a:rPr lang="en-US" smtClean="0"/>
              <a:t>Our input streams are Scanner objects</a:t>
            </a:r>
          </a:p>
          <a:p>
            <a:pPr lvl="1">
              <a:buFont typeface="Wingdings" pitchFamily="2" charset="2"/>
              <a:buNone/>
              <a:tabLst>
                <a:tab pos="1428750" algn="l"/>
              </a:tabLst>
              <a:defRPr/>
            </a:pPr>
            <a:r>
              <a:rPr lang="en-US" sz="2400" smtClean="0">
                <a:solidFill>
                  <a:srgbClr val="FFFF00"/>
                </a:solidFill>
              </a:rPr>
              <a:t>int n = fileIn.nextInt();</a:t>
            </a:r>
          </a:p>
          <a:p>
            <a:pPr lvl="1">
              <a:buFont typeface="Wingdings" pitchFamily="2" charset="2"/>
              <a:buNone/>
              <a:tabLst>
                <a:tab pos="1428750" algn="l"/>
              </a:tabLst>
              <a:defRPr/>
            </a:pPr>
            <a:r>
              <a:rPr lang="en-US" sz="2400" smtClean="0">
                <a:solidFill>
                  <a:srgbClr val="FFFF00"/>
                </a:solidFill>
              </a:rPr>
              <a:t>String line = fileIn.nextLine();</a:t>
            </a:r>
            <a:endParaRPr lang="en-US" smtClean="0">
              <a:solidFill>
                <a:srgbClr val="FFFF00"/>
              </a:solidFill>
            </a:endParaRPr>
          </a:p>
          <a:p>
            <a:pPr lvl="1">
              <a:tabLst>
                <a:tab pos="1428750" algn="l"/>
              </a:tabLst>
              <a:defRPr/>
            </a:pPr>
            <a:r>
              <a:rPr lang="en-US" i="1" smtClean="0"/>
              <a:t>fileIn</a:t>
            </a:r>
            <a:r>
              <a:rPr lang="en-US" smtClean="0"/>
              <a:t> acts just like </a:t>
            </a:r>
            <a:r>
              <a:rPr lang="en-US" i="1" smtClean="0"/>
              <a:t>kbd</a:t>
            </a:r>
            <a:endParaRPr lang="en-US" smtClean="0"/>
          </a:p>
          <a:p>
            <a:pPr>
              <a:tabLst>
                <a:tab pos="1428750" algn="l"/>
              </a:tabLst>
              <a:defRPr/>
            </a:pPr>
            <a:r>
              <a:rPr lang="en-US" smtClean="0"/>
              <a:t>Our output streams are PrintWriter objects</a:t>
            </a:r>
          </a:p>
          <a:p>
            <a:pPr lvl="1">
              <a:buFont typeface="Wingdings" pitchFamily="2" charset="2"/>
              <a:buNone/>
              <a:tabLst>
                <a:tab pos="1428750" algn="l"/>
              </a:tabLst>
              <a:defRPr/>
            </a:pPr>
            <a:r>
              <a:rPr lang="en-US" sz="2400" smtClean="0">
                <a:solidFill>
                  <a:srgbClr val="FFFF00"/>
                </a:solidFill>
              </a:rPr>
              <a:t>fileOut.println(“The number you entered was ” + n);</a:t>
            </a:r>
          </a:p>
          <a:p>
            <a:pPr lvl="1">
              <a:buFont typeface="Wingdings" pitchFamily="2" charset="2"/>
              <a:buNone/>
              <a:tabLst>
                <a:tab pos="1428750" algn="l"/>
              </a:tabLst>
              <a:defRPr/>
            </a:pPr>
            <a:r>
              <a:rPr lang="en-US" sz="2400" smtClean="0">
                <a:solidFill>
                  <a:srgbClr val="FFFF00"/>
                </a:solidFill>
              </a:rPr>
              <a:t>fileOut.print(“The line was: ‘” + line + “’\n”);</a:t>
            </a:r>
          </a:p>
          <a:p>
            <a:pPr lvl="1">
              <a:tabLst>
                <a:tab pos="1428750" algn="l"/>
              </a:tabLst>
              <a:defRPr/>
            </a:pPr>
            <a:r>
              <a:rPr lang="en-US" i="1" smtClean="0"/>
              <a:t>fileOut</a:t>
            </a:r>
            <a:r>
              <a:rPr lang="en-US" smtClean="0"/>
              <a:t> acts very much like </a:t>
            </a:r>
            <a:r>
              <a:rPr lang="en-US" i="1" smtClean="0"/>
              <a:t>System.out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3079750" y="6000750"/>
            <a:ext cx="5921375" cy="7080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i="1">
                <a:solidFill>
                  <a:schemeClr val="accent5"/>
                </a:solidFill>
              </a:rPr>
              <a:t>Actually, System.out is a PrintStream, not a PrintWriter.</a:t>
            </a:r>
          </a:p>
          <a:p>
            <a:pPr>
              <a:defRPr/>
            </a:pPr>
            <a:r>
              <a:rPr lang="en-CA" sz="2000" i="1">
                <a:solidFill>
                  <a:schemeClr val="accent5"/>
                </a:solidFill>
              </a:rPr>
              <a:t>PrintWriters are “new and improved” PrintStreams.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Opening a File for Input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Create a String object for the file’s name</a:t>
            </a:r>
          </a:p>
          <a:p>
            <a:pPr marL="457200" lvl="1" indent="0"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 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 = “3Numbers.txt”;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Create a File object to represent the file</a:t>
            </a:r>
          </a:p>
          <a:p>
            <a:pPr lvl="1"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File </a:t>
            </a:r>
            <a:r>
              <a:rPr lang="en-CA" sz="2400" dirty="0" err="1" smtClean="0">
                <a:solidFill>
                  <a:srgbClr val="FFFF00"/>
                </a:solidFill>
              </a:rPr>
              <a:t>dataFile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>
                <a:solidFill>
                  <a:srgbClr val="FFFF00"/>
                </a:solidFill>
              </a:rPr>
              <a:t>new </a:t>
            </a:r>
            <a:r>
              <a:rPr lang="en-CA" sz="2400" dirty="0" smtClean="0">
                <a:solidFill>
                  <a:srgbClr val="FFFF00"/>
                </a:solidFill>
              </a:rPr>
              <a:t>File(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sz="24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Create a Scanner to read data from the file</a:t>
            </a:r>
          </a:p>
          <a:p>
            <a:pPr lvl="1"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Scanner </a:t>
            </a:r>
            <a:r>
              <a:rPr lang="en-CA" sz="2400" dirty="0">
                <a:solidFill>
                  <a:srgbClr val="FFFF00"/>
                </a:solidFill>
              </a:rPr>
              <a:t>fin = new </a:t>
            </a:r>
            <a:r>
              <a:rPr lang="en-CA" sz="2400" dirty="0" smtClean="0">
                <a:solidFill>
                  <a:srgbClr val="FFFF00"/>
                </a:solidFill>
              </a:rPr>
              <a:t>Scanner(</a:t>
            </a:r>
            <a:r>
              <a:rPr lang="en-CA" sz="2400" dirty="0" err="1" smtClean="0">
                <a:solidFill>
                  <a:srgbClr val="FFFF00"/>
                </a:solidFill>
              </a:rPr>
              <a:t>dataFile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sz="24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Or combine it all into one command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Scanner fin = new Scanner(</a:t>
            </a:r>
            <a:r>
              <a:rPr lang="en-CA" sz="2400" b="1" dirty="0" smtClean="0">
                <a:solidFill>
                  <a:srgbClr val="FFFF00"/>
                </a:solidFill>
              </a:rPr>
              <a:t>new File(“3Numbers.txt”)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  <a:endParaRPr lang="en-CA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6078538"/>
            <a:ext cx="5943600" cy="7078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</a:rPr>
              <a:t>NOTE:  </a:t>
            </a:r>
            <a:r>
              <a:rPr lang="en-CA" sz="2000" b="1" i="1" dirty="0">
                <a:solidFill>
                  <a:schemeClr val="accent5"/>
                </a:solidFill>
              </a:rPr>
              <a:t>new File</a:t>
            </a:r>
            <a:r>
              <a:rPr lang="en-CA" sz="2000" b="1" i="1" dirty="0" smtClean="0">
                <a:solidFill>
                  <a:schemeClr val="accent5"/>
                </a:solidFill>
              </a:rPr>
              <a:t>(…) </a:t>
            </a:r>
            <a:r>
              <a:rPr lang="en-CA" sz="2000" i="1" dirty="0">
                <a:solidFill>
                  <a:schemeClr val="accent5"/>
                </a:solidFill>
              </a:rPr>
              <a:t>does not mean that </a:t>
            </a:r>
            <a:r>
              <a:rPr lang="en-CA" sz="2000" i="1" dirty="0" smtClean="0">
                <a:solidFill>
                  <a:schemeClr val="accent5"/>
                </a:solidFill>
              </a:rPr>
              <a:t>the </a:t>
            </a:r>
            <a:r>
              <a:rPr lang="en-CA" sz="2000" b="1" i="1" dirty="0" smtClean="0">
                <a:solidFill>
                  <a:schemeClr val="accent5"/>
                </a:solidFill>
              </a:rPr>
              <a:t>file</a:t>
            </a:r>
            <a:r>
              <a:rPr lang="en-CA" sz="2000" i="1" dirty="0" smtClean="0">
                <a:solidFill>
                  <a:schemeClr val="accent5"/>
                </a:solidFill>
              </a:rPr>
              <a:t> is new!</a:t>
            </a:r>
            <a:endParaRPr lang="en-CA" sz="2000" i="1" dirty="0">
              <a:solidFill>
                <a:schemeClr val="accent5"/>
              </a:solidFill>
            </a:endParaRPr>
          </a:p>
          <a:p>
            <a:pPr algn="r">
              <a:defRPr/>
            </a:pPr>
            <a:r>
              <a:rPr lang="en-CA" sz="2000" i="1" dirty="0">
                <a:solidFill>
                  <a:schemeClr val="accent5"/>
                </a:solidFill>
              </a:rPr>
              <a:t>We’re just creating a </a:t>
            </a:r>
            <a:r>
              <a:rPr lang="en-CA" sz="2000" b="1" i="1" dirty="0">
                <a:solidFill>
                  <a:schemeClr val="accent5"/>
                </a:solidFill>
              </a:rPr>
              <a:t>new</a:t>
            </a:r>
            <a:r>
              <a:rPr lang="en-CA" sz="2000" i="1" dirty="0">
                <a:solidFill>
                  <a:schemeClr val="accent5"/>
                </a:solidFill>
              </a:rPr>
              <a:t> </a:t>
            </a:r>
            <a:r>
              <a:rPr lang="en-CA" sz="2000" b="1" i="1" dirty="0">
                <a:solidFill>
                  <a:schemeClr val="accent5"/>
                </a:solidFill>
              </a:rPr>
              <a:t>object</a:t>
            </a:r>
            <a:r>
              <a:rPr lang="en-CA" sz="2000" i="1" dirty="0">
                <a:solidFill>
                  <a:schemeClr val="accent5"/>
                </a:solidFill>
              </a:rPr>
              <a:t> to represent that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An error message when we try to open a file</a:t>
            </a:r>
          </a:p>
          <a:p>
            <a:pPr lvl="1">
              <a:defRPr/>
            </a:pPr>
            <a:r>
              <a:rPr lang="en-CA" dirty="0" smtClean="0"/>
              <a:t>“… </a:t>
            </a:r>
            <a:r>
              <a:rPr lang="en-CA" dirty="0" err="1" smtClean="0"/>
              <a:t>java.io.FileNotFoundException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must be caught or declared to be thrown”</a:t>
            </a:r>
          </a:p>
          <a:p>
            <a:pPr>
              <a:defRPr/>
            </a:pPr>
            <a:r>
              <a:rPr lang="en-CA" dirty="0" smtClean="0"/>
              <a:t>We will </a:t>
            </a:r>
            <a:r>
              <a:rPr lang="en-CA" i="1" dirty="0" smtClean="0"/>
              <a:t>declare</a:t>
            </a:r>
            <a:r>
              <a:rPr lang="en-CA" dirty="0" smtClean="0"/>
              <a:t> it</a:t>
            </a:r>
          </a:p>
          <a:p>
            <a:pPr lvl="1">
              <a:defRPr/>
            </a:pPr>
            <a:r>
              <a:rPr lang="en-CA" dirty="0" smtClean="0"/>
              <a:t>later we’ll talk about “catching” it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US" sz="2400" dirty="0" err="1" smtClean="0">
                <a:solidFill>
                  <a:srgbClr val="FFFF00"/>
                </a:solidFill>
              </a:rPr>
              <a:t>args</a:t>
            </a:r>
            <a:r>
              <a:rPr lang="en-US" sz="2400" dirty="0" smtClean="0">
                <a:solidFill>
                  <a:srgbClr val="FFFF00"/>
                </a:solidFill>
              </a:rPr>
              <a:t>) 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throws </a:t>
            </a:r>
            <a:r>
              <a:rPr lang="en-US" sz="2400" dirty="0" err="1" smtClean="0">
                <a:solidFill>
                  <a:srgbClr val="FFFF00"/>
                </a:solidFill>
              </a:rPr>
              <a:t>FileNotFoundException</a:t>
            </a:r>
            <a:r>
              <a:rPr lang="en-US" sz="2400" dirty="0" smtClean="0">
                <a:solidFill>
                  <a:srgbClr val="FFFF00"/>
                </a:solidFill>
              </a:rPr>
              <a:t> {</a:t>
            </a:r>
          </a:p>
          <a:p>
            <a:pPr lvl="2">
              <a:defRPr/>
            </a:pPr>
            <a:r>
              <a:rPr lang="en-CA" dirty="0" smtClean="0"/>
              <a:t>NOTE where it is – </a:t>
            </a:r>
            <a:r>
              <a:rPr lang="en-CA" i="1" dirty="0" smtClean="0"/>
              <a:t>before</a:t>
            </a:r>
            <a:r>
              <a:rPr lang="en-CA" dirty="0" smtClean="0"/>
              <a:t> the body’s opening brace</a:t>
            </a:r>
          </a:p>
          <a:p>
            <a:pPr lvl="1">
              <a:defRPr/>
            </a:pPr>
            <a:r>
              <a:rPr lang="en-CA" dirty="0" smtClean="0"/>
              <a:t>remember to import the exception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When to Use a throws Clause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Use throws </a:t>
            </a:r>
            <a:r>
              <a:rPr lang="en-CA" dirty="0" err="1" smtClean="0"/>
              <a:t>FileNotFoundException</a:t>
            </a:r>
            <a:r>
              <a:rPr lang="en-CA" dirty="0" smtClean="0"/>
              <a:t> in</a:t>
            </a:r>
          </a:p>
          <a:p>
            <a:pPr lvl="1">
              <a:defRPr/>
            </a:pPr>
            <a:r>
              <a:rPr lang="en-CA" dirty="0" smtClean="0"/>
              <a:t>any method that opens a file</a:t>
            </a:r>
          </a:p>
          <a:p>
            <a:pPr lvl="2">
              <a:defRPr/>
            </a:pPr>
            <a:r>
              <a:rPr lang="en-CA" dirty="0" smtClean="0"/>
              <a:t>input or output</a:t>
            </a:r>
          </a:p>
          <a:p>
            <a:pPr lvl="1">
              <a:defRPr/>
            </a:pPr>
            <a:r>
              <a:rPr lang="en-CA" dirty="0" smtClean="0"/>
              <a:t>any method that </a:t>
            </a:r>
            <a:r>
              <a:rPr lang="en-CA" i="1" dirty="0" smtClean="0"/>
              <a:t>calls</a:t>
            </a:r>
            <a:r>
              <a:rPr lang="en-CA" dirty="0" smtClean="0"/>
              <a:t> any method that has a throws </a:t>
            </a:r>
            <a:r>
              <a:rPr lang="en-CA" dirty="0" err="1" smtClean="0"/>
              <a:t>FileNotFoundException</a:t>
            </a:r>
            <a:r>
              <a:rPr lang="en-CA" dirty="0" smtClean="0"/>
              <a:t> clause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static void </a:t>
            </a:r>
            <a:r>
              <a:rPr lang="en-CA" sz="2400" dirty="0" err="1" smtClean="0">
                <a:solidFill>
                  <a:srgbClr val="FFFF00"/>
                </a:solidFill>
              </a:rPr>
              <a:t>doFileIO</a:t>
            </a:r>
            <a:r>
              <a:rPr lang="en-CA" sz="2400" dirty="0" smtClean="0">
                <a:solidFill>
                  <a:srgbClr val="FFFF00"/>
                </a:solidFill>
              </a:rPr>
              <a:t>()</a:t>
            </a:r>
            <a:br>
              <a:rPr lang="en-CA" sz="2400" dirty="0" smtClean="0">
                <a:solidFill>
                  <a:srgbClr val="FFFF00"/>
                </a:solidFill>
              </a:rPr>
            </a:br>
            <a:r>
              <a:rPr lang="en-CA" sz="2400" b="1" dirty="0" smtClean="0">
                <a:solidFill>
                  <a:srgbClr val="FFFF00"/>
                </a:solidFill>
              </a:rPr>
              <a:t>throws </a:t>
            </a:r>
            <a:r>
              <a:rPr lang="en-CA" sz="2400" b="1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sz="2400" b="1" dirty="0" smtClean="0">
                <a:solidFill>
                  <a:srgbClr val="FFFF00"/>
                </a:solidFill>
              </a:rPr>
              <a:t> </a:t>
            </a:r>
            <a:r>
              <a:rPr lang="en-CA" sz="2400" dirty="0" smtClean="0">
                <a:solidFill>
                  <a:srgbClr val="FFFF00"/>
                </a:solidFill>
              </a:rPr>
              <a:t>{ ... 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public static void main(String[] a)</a:t>
            </a:r>
            <a:br>
              <a:rPr lang="en-CA" sz="2400" dirty="0" smtClean="0">
                <a:solidFill>
                  <a:srgbClr val="FFFF00"/>
                </a:solidFill>
              </a:rPr>
            </a:br>
            <a:r>
              <a:rPr lang="en-CA" sz="2400" dirty="0" smtClean="0">
                <a:solidFill>
                  <a:srgbClr val="FFFF00"/>
                </a:solidFill>
              </a:rPr>
              <a:t>throws </a:t>
            </a:r>
            <a:r>
              <a:rPr lang="en-CA" sz="2400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sz="2400" dirty="0" smtClean="0">
                <a:solidFill>
                  <a:srgbClr val="FFFF00"/>
                </a:solidFill>
              </a:rPr>
              <a:t> { </a:t>
            </a:r>
            <a:r>
              <a:rPr lang="en-CA" sz="2400" b="1" dirty="0" err="1" smtClean="0">
                <a:solidFill>
                  <a:srgbClr val="FFFF00"/>
                </a:solidFill>
              </a:rPr>
              <a:t>doFileIO</a:t>
            </a:r>
            <a:r>
              <a:rPr lang="en-CA" sz="2400" b="1" dirty="0" smtClean="0">
                <a:solidFill>
                  <a:srgbClr val="FFFF00"/>
                </a:solidFill>
              </a:rPr>
              <a:t>()</a:t>
            </a:r>
            <a:r>
              <a:rPr lang="en-CA" sz="2400" dirty="0" smtClean="0">
                <a:solidFill>
                  <a:srgbClr val="FFFF00"/>
                </a:solidFill>
              </a:rPr>
              <a:t>; }</a:t>
            </a:r>
          </a:p>
          <a:p>
            <a:pPr lvl="2">
              <a:defRPr/>
            </a:pPr>
            <a:r>
              <a:rPr lang="en-CA" dirty="0" smtClean="0"/>
              <a:t>later we’ll learn how to avoid this annoyance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(Part 1)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305300"/>
          </a:xfrm>
        </p:spPr>
        <p:txBody>
          <a:bodyPr/>
          <a:lstStyle/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import </a:t>
            </a:r>
            <a:r>
              <a:rPr lang="en-US" sz="2400" dirty="0" err="1" smtClean="0">
                <a:solidFill>
                  <a:srgbClr val="FFFF00"/>
                </a:solidFill>
              </a:rPr>
              <a:t>java.util.Scanner</a:t>
            </a:r>
            <a:r>
              <a:rPr lang="en-US" sz="2400" dirty="0" smtClean="0">
                <a:solidFill>
                  <a:srgbClr val="FFFF00"/>
                </a:solidFill>
              </a:rPr>
              <a:t>;</a:t>
            </a:r>
          </a:p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b="1" dirty="0" smtClean="0">
                <a:solidFill>
                  <a:srgbClr val="FFFF00"/>
                </a:solidFill>
              </a:rPr>
              <a:t>import </a:t>
            </a:r>
            <a:r>
              <a:rPr lang="en-US" sz="2400" b="1" dirty="0" err="1" smtClean="0">
                <a:solidFill>
                  <a:srgbClr val="FFFF00"/>
                </a:solidFill>
              </a:rPr>
              <a:t>java.io.File</a:t>
            </a:r>
            <a:r>
              <a:rPr lang="en-US" sz="2400" b="1" dirty="0" smtClean="0">
                <a:solidFill>
                  <a:srgbClr val="FFFF00"/>
                </a:solidFill>
              </a:rPr>
              <a:t>;</a:t>
            </a:r>
          </a:p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b="1" dirty="0" smtClean="0">
                <a:solidFill>
                  <a:srgbClr val="FFFF00"/>
                </a:solidFill>
              </a:rPr>
              <a:t>import </a:t>
            </a:r>
            <a:r>
              <a:rPr lang="en-US" sz="2400" b="1" dirty="0" err="1" smtClean="0">
                <a:solidFill>
                  <a:srgbClr val="FFFF00"/>
                </a:solidFill>
              </a:rPr>
              <a:t>java.io.FileNotFoundException</a:t>
            </a:r>
            <a:r>
              <a:rPr lang="en-US" sz="2400" b="1" dirty="0" smtClean="0">
                <a:solidFill>
                  <a:srgbClr val="FFFF00"/>
                </a:solidFill>
              </a:rPr>
              <a:t>;</a:t>
            </a:r>
          </a:p>
          <a:p>
            <a:pPr marL="455613" indent="-455613">
              <a:spcBef>
                <a:spcPct val="5000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public class Read3NumbersFromFile {</a:t>
            </a:r>
          </a:p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public static void main(String[] </a:t>
            </a:r>
            <a:r>
              <a:rPr lang="en-US" sz="2400" dirty="0" err="1" smtClean="0">
                <a:solidFill>
                  <a:srgbClr val="FFFF00"/>
                </a:solidFill>
              </a:rPr>
              <a:t>args</a:t>
            </a:r>
            <a:r>
              <a:rPr lang="en-US" sz="2400" dirty="0" smtClean="0">
                <a:solidFill>
                  <a:srgbClr val="FFFF00"/>
                </a:solidFill>
              </a:rPr>
              <a:t>) 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b="1" dirty="0" smtClean="0">
                <a:solidFill>
                  <a:srgbClr val="FFFF00"/>
                </a:solidFill>
              </a:rPr>
              <a:t>throws </a:t>
            </a:r>
            <a:r>
              <a:rPr lang="en-US" sz="2400" b="1" dirty="0" err="1" smtClean="0">
                <a:solidFill>
                  <a:srgbClr val="FFFF00"/>
                </a:solidFill>
              </a:rPr>
              <a:t>FileNotFoundException</a:t>
            </a:r>
            <a:r>
              <a:rPr lang="en-US" sz="2400" dirty="0" smtClean="0">
                <a:solidFill>
                  <a:srgbClr val="FFFF00"/>
                </a:solidFill>
              </a:rPr>
              <a:t> {</a:t>
            </a:r>
          </a:p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n1, n2, n3;</a:t>
            </a:r>
          </a:p>
          <a:p>
            <a:pPr marL="455613" indent="-455613">
              <a:spcBef>
                <a:spcPct val="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Scanner fin = new Scanner(</a:t>
            </a:r>
            <a:r>
              <a:rPr lang="en-US" sz="2400" b="1" dirty="0" smtClean="0">
                <a:solidFill>
                  <a:srgbClr val="FFFF00"/>
                </a:solidFill>
              </a:rPr>
              <a:t>new File(“3Nums.txt”)</a:t>
            </a:r>
            <a:r>
              <a:rPr lang="en-US" sz="2400" dirty="0" smtClean="0">
                <a:solidFill>
                  <a:srgbClr val="FFFF00"/>
                </a:solidFill>
              </a:rPr>
              <a:t>);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44613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0488" y="6286500"/>
            <a:ext cx="2560637" cy="40005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i="1">
                <a:solidFill>
                  <a:schemeClr val="accent5"/>
                </a:solidFill>
              </a:rPr>
              <a:t>Continued next slide…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(Part 2)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n1 = </a:t>
            </a:r>
            <a:r>
              <a:rPr lang="en-US" sz="2400" b="1" dirty="0" err="1" smtClean="0">
                <a:solidFill>
                  <a:srgbClr val="FFFF00"/>
                </a:solidFill>
              </a:rPr>
              <a:t>fin</a:t>
            </a:r>
            <a:r>
              <a:rPr lang="en-US" sz="2400" dirty="0" err="1" smtClean="0">
                <a:solidFill>
                  <a:srgbClr val="FFFF00"/>
                </a:solidFill>
              </a:rPr>
              <a:t>.nextInt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n2 = </a:t>
            </a:r>
            <a:r>
              <a:rPr lang="en-US" sz="2400" b="1" dirty="0" err="1" smtClean="0">
                <a:solidFill>
                  <a:srgbClr val="FFFF00"/>
                </a:solidFill>
              </a:rPr>
              <a:t>fin</a:t>
            </a:r>
            <a:r>
              <a:rPr lang="en-US" sz="2400" dirty="0" err="1" smtClean="0">
                <a:solidFill>
                  <a:srgbClr val="FFFF00"/>
                </a:solidFill>
              </a:rPr>
              <a:t>.nextInt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n3 = </a:t>
            </a:r>
            <a:r>
              <a:rPr lang="en-US" sz="2400" b="1" dirty="0" err="1" smtClean="0">
                <a:solidFill>
                  <a:srgbClr val="FFFF00"/>
                </a:solidFill>
              </a:rPr>
              <a:t>fin</a:t>
            </a:r>
            <a:r>
              <a:rPr lang="en-US" sz="2400" dirty="0" err="1" smtClean="0">
                <a:solidFill>
                  <a:srgbClr val="FFFF00"/>
                </a:solidFill>
              </a:rPr>
              <a:t>.nextInt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marL="455613" indent="-455613">
              <a:spcBef>
                <a:spcPct val="5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US" sz="2400" dirty="0" smtClean="0">
                <a:solidFill>
                  <a:srgbClr val="FFFF00"/>
                </a:solidFill>
              </a:rPr>
              <a:t>(“The numbers in the file are: ”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		+ n1 + “, ” + n2 + “, and ” + n3);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	}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</a:p>
          <a:p>
            <a:pPr marL="855663" lvl="1" indent="-455613">
              <a:tabLst>
                <a:tab pos="914400" algn="l"/>
                <a:tab pos="1371600" algn="l"/>
              </a:tabLst>
              <a:defRPr/>
            </a:pPr>
            <a:r>
              <a:rPr lang="en-CA" dirty="0" smtClean="0"/>
              <a:t>no </a:t>
            </a:r>
            <a:r>
              <a:rPr lang="en-CA" dirty="0" err="1" smtClean="0"/>
              <a:t>fin.nextLine</a:t>
            </a:r>
            <a:r>
              <a:rPr lang="en-CA" dirty="0" smtClean="0"/>
              <a:t>().  Why not?</a:t>
            </a:r>
          </a:p>
          <a:p>
            <a:pPr marL="1255713" lvl="2" indent="-455613">
              <a:tabLst>
                <a:tab pos="914400" algn="l"/>
                <a:tab pos="1371600" algn="l"/>
              </a:tabLst>
              <a:defRPr/>
            </a:pPr>
            <a:r>
              <a:rPr lang="en-CA" dirty="0" smtClean="0"/>
              <a:t>file creator didn’t have to press the enter key!</a:t>
            </a:r>
          </a:p>
          <a:p>
            <a:pPr marL="455613" indent="-455613">
              <a:spcBef>
                <a:spcPct val="10000"/>
              </a:spcBef>
              <a:buFont typeface="Monotype Sorts" pitchFamily="2" charset="2"/>
              <a:buNone/>
              <a:tabLst>
                <a:tab pos="914400" algn="l"/>
                <a:tab pos="1371600" algn="l"/>
              </a:tabLst>
              <a:defRPr/>
            </a:pPr>
            <a:endParaRPr lang="en-US" sz="28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Names of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Name of the file itself: 3Nums.txt</a:t>
            </a:r>
          </a:p>
          <a:p>
            <a:pPr lvl="1">
              <a:defRPr/>
            </a:pPr>
            <a:r>
              <a:rPr lang="en-CA" dirty="0" smtClean="0"/>
              <a:t>the file has the numbers in it</a:t>
            </a:r>
          </a:p>
          <a:p>
            <a:pPr>
              <a:defRPr/>
            </a:pPr>
            <a:r>
              <a:rPr lang="en-CA" dirty="0" smtClean="0"/>
              <a:t>Name of the Scanner: fin</a:t>
            </a:r>
          </a:p>
          <a:p>
            <a:pPr lvl="1">
              <a:defRPr/>
            </a:pPr>
            <a:r>
              <a:rPr lang="en-CA" dirty="0" smtClean="0"/>
              <a:t>the Scanner is “attached” to the file</a:t>
            </a:r>
          </a:p>
          <a:p>
            <a:pPr lvl="2">
              <a:defRPr/>
            </a:pPr>
            <a:r>
              <a:rPr lang="en-CA" dirty="0" smtClean="0"/>
              <a:t>gets input from the file instead of from the user</a:t>
            </a:r>
          </a:p>
          <a:p>
            <a:pPr>
              <a:defRPr/>
            </a:pPr>
            <a:r>
              <a:rPr lang="en-CA" dirty="0" smtClean="0"/>
              <a:t>Don’t get them confused: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n1 = </a:t>
            </a:r>
            <a:r>
              <a:rPr lang="en-CA" sz="2400" dirty="0" smtClean="0">
                <a:solidFill>
                  <a:schemeClr val="tx1">
                    <a:lumMod val="75000"/>
                  </a:schemeClr>
                </a:solidFill>
              </a:rPr>
              <a:t>3Nums.txt</a:t>
            </a:r>
            <a:r>
              <a:rPr lang="en-CA" sz="2400" dirty="0" smtClean="0">
                <a:solidFill>
                  <a:srgbClr val="FFFF00"/>
                </a:solidFill>
              </a:rPr>
              <a:t>.nextInt();</a:t>
            </a:r>
          </a:p>
          <a:p>
            <a:pPr lvl="1">
              <a:defRPr/>
            </a:pPr>
            <a:r>
              <a:rPr lang="en-CA" dirty="0" smtClean="0"/>
              <a:t>errors: illegal name/unknown name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Outcomes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2800" dirty="0" smtClean="0"/>
              <a:t>Know the difference between files and streams</a:t>
            </a:r>
          </a:p>
          <a:p>
            <a:pPr>
              <a:defRPr/>
            </a:pPr>
            <a:r>
              <a:rPr lang="en-CA" sz="2800" dirty="0" smtClean="0"/>
              <a:t>Use a Scanner to read from a file</a:t>
            </a:r>
          </a:p>
          <a:p>
            <a:pPr lvl="1">
              <a:defRPr/>
            </a:pPr>
            <a:r>
              <a:rPr lang="en-CA" sz="2400" dirty="0" smtClean="0"/>
              <a:t>add “throws” annotations to methods</a:t>
            </a:r>
          </a:p>
          <a:p>
            <a:pPr lvl="1">
              <a:defRPr/>
            </a:pPr>
            <a:r>
              <a:rPr lang="en-CA" sz="2400" dirty="0" smtClean="0"/>
              <a:t>use the </a:t>
            </a:r>
            <a:r>
              <a:rPr lang="en-CA" sz="2400" dirty="0" err="1" smtClean="0"/>
              <a:t>hasNext</a:t>
            </a:r>
            <a:r>
              <a:rPr lang="en-CA" sz="2400" dirty="0" smtClean="0"/>
              <a:t> family of methods to read every element in a file</a:t>
            </a:r>
          </a:p>
          <a:p>
            <a:pPr>
              <a:defRPr/>
            </a:pPr>
            <a:r>
              <a:rPr lang="en-CA" sz="2800" dirty="0" smtClean="0"/>
              <a:t>Use a </a:t>
            </a:r>
            <a:r>
              <a:rPr lang="en-CA" sz="2800" dirty="0" err="1" smtClean="0"/>
              <a:t>PrintWriter</a:t>
            </a:r>
            <a:r>
              <a:rPr lang="en-CA" sz="2800" dirty="0" smtClean="0"/>
              <a:t> object to write to a file</a:t>
            </a:r>
          </a:p>
          <a:p>
            <a:pPr>
              <a:defRPr/>
            </a:pPr>
            <a:r>
              <a:rPr lang="en-CA" sz="2800" dirty="0" smtClean="0"/>
              <a:t>Know when and why to close file streams</a:t>
            </a:r>
          </a:p>
          <a:p>
            <a:pPr>
              <a:defRPr/>
            </a:pPr>
            <a:r>
              <a:rPr lang="en-CA" sz="2800" dirty="0" smtClean="0"/>
              <a:t>Know how to read an entire text file</a:t>
            </a:r>
          </a:p>
          <a:p>
            <a:pPr lvl="1">
              <a:defRPr/>
            </a:pPr>
            <a:r>
              <a:rPr lang="en-CA" sz="2400" dirty="0" smtClean="0"/>
              <a:t>including files of numbers (!)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Exercise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Modify the previous program to read four numbers and print their sum</a:t>
            </a:r>
          </a:p>
          <a:p>
            <a:pPr lvl="1">
              <a:defRPr/>
            </a:pPr>
            <a:r>
              <a:rPr lang="en-US" dirty="0" smtClean="0"/>
              <a:t>3Nums.txt actually has four numbers in it.</a:t>
            </a:r>
          </a:p>
          <a:p>
            <a:pPr lvl="1">
              <a:defRPr/>
            </a:pPr>
            <a:r>
              <a:rPr lang="en-US" dirty="0" smtClean="0"/>
              <a:t>Last value is a sentinel (see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Javadoc @throws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@throws tag to </a:t>
            </a:r>
            <a:r>
              <a:rPr lang="en-CA" dirty="0" err="1" smtClean="0"/>
              <a:t>javadoc</a:t>
            </a:r>
            <a:r>
              <a:rPr lang="en-CA" dirty="0" smtClean="0"/>
              <a:t> comment</a:t>
            </a:r>
          </a:p>
          <a:p>
            <a:pPr lvl="1"/>
            <a:r>
              <a:rPr lang="en-CA" dirty="0" smtClean="0"/>
              <a:t>says that this method throws an exception</a:t>
            </a:r>
          </a:p>
          <a:p>
            <a:pPr lvl="1"/>
            <a:r>
              <a:rPr lang="en-CA" dirty="0" smtClean="0"/>
              <a:t>says what kind(s) of exception it throws</a:t>
            </a:r>
          </a:p>
          <a:p>
            <a:pPr lvl="1"/>
            <a:r>
              <a:rPr lang="en-CA" dirty="0" smtClean="0"/>
              <a:t>says why it might be thrown</a:t>
            </a:r>
          </a:p>
          <a:p>
            <a:pPr marL="457200" lvl="1" indent="0">
              <a:buNone/>
            </a:pPr>
            <a:r>
              <a:rPr lang="en-CA" sz="2000" dirty="0" smtClean="0">
                <a:solidFill>
                  <a:srgbClr val="FFFF00"/>
                </a:solidFill>
              </a:rPr>
              <a:t>/**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FFFF00"/>
                </a:solidFill>
              </a:rPr>
              <a:t> </a:t>
            </a:r>
            <a:r>
              <a:rPr lang="en-CA" sz="2000" dirty="0" smtClean="0">
                <a:solidFill>
                  <a:srgbClr val="FFFF00"/>
                </a:solidFill>
              </a:rPr>
              <a:t>* …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FFFF00"/>
                </a:solidFill>
              </a:rPr>
              <a:t> </a:t>
            </a:r>
            <a:r>
              <a:rPr lang="en-CA" sz="2000" dirty="0" smtClean="0">
                <a:solidFill>
                  <a:srgbClr val="FFFF00"/>
                </a:solidFill>
              </a:rPr>
              <a:t>* @throws </a:t>
            </a:r>
            <a:r>
              <a:rPr lang="en-CA" sz="2000" dirty="0" err="1" smtClean="0">
                <a:solidFill>
                  <a:srgbClr val="FFFF00"/>
                </a:solidFill>
              </a:rPr>
              <a:t>FileNotFoundException</a:t>
            </a:r>
            <a:r>
              <a:rPr lang="en-CA" sz="2000" dirty="0" smtClean="0">
                <a:solidFill>
                  <a:srgbClr val="FFFF00"/>
                </a:solidFill>
              </a:rPr>
              <a:t> if 3Nums.txt cannot be found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FFFF00"/>
                </a:solidFill>
              </a:rPr>
              <a:t> </a:t>
            </a:r>
            <a:r>
              <a:rPr lang="en-CA" sz="2000" dirty="0" smtClean="0">
                <a:solidFill>
                  <a:srgbClr val="FFFF00"/>
                </a:solidFill>
              </a:rPr>
              <a:t>*/</a:t>
            </a:r>
            <a:endParaRPr lang="en-C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Reading a Whole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Suppose list of numbers is in a file</a:t>
            </a:r>
          </a:p>
          <a:p>
            <a:pPr>
              <a:defRPr/>
            </a:pPr>
            <a:r>
              <a:rPr lang="en-CA" dirty="0" smtClean="0"/>
              <a:t>How shall we read the whole list?</a:t>
            </a:r>
          </a:p>
          <a:p>
            <a:pPr lvl="1">
              <a:defRPr/>
            </a:pPr>
            <a:r>
              <a:rPr lang="en-CA" dirty="0" smtClean="0"/>
              <a:t>ask user how many numbers in file?</a:t>
            </a:r>
          </a:p>
          <a:p>
            <a:pPr lvl="1">
              <a:defRPr/>
            </a:pPr>
            <a:r>
              <a:rPr lang="en-CA" dirty="0" smtClean="0"/>
              <a:t>have file start with many numbers it has?</a:t>
            </a:r>
          </a:p>
          <a:p>
            <a:pPr lvl="1">
              <a:defRPr/>
            </a:pPr>
            <a:r>
              <a:rPr lang="en-CA" dirty="0" smtClean="0"/>
              <a:t>end file with “sentinel” value?</a:t>
            </a:r>
          </a:p>
          <a:p>
            <a:pPr>
              <a:defRPr/>
            </a:pPr>
            <a:r>
              <a:rPr lang="en-CA" dirty="0" smtClean="0"/>
              <a:t>But even better:</a:t>
            </a:r>
          </a:p>
          <a:p>
            <a:pPr lvl="1">
              <a:defRPr/>
            </a:pPr>
            <a:r>
              <a:rPr lang="en-CA" dirty="0" smtClean="0"/>
              <a:t>we can ask the Scanner</a:t>
            </a:r>
          </a:p>
          <a:p>
            <a:pPr lvl="2">
              <a:defRPr/>
            </a:pPr>
            <a:r>
              <a:rPr lang="en-CA" dirty="0" smtClean="0"/>
              <a:t>it can check to see if there are more numbers!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Ask the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 ask Scanner if file has more data</a:t>
            </a:r>
          </a:p>
          <a:p>
            <a:pPr lvl="1">
              <a:defRPr/>
            </a:pPr>
            <a:r>
              <a:rPr lang="en-CA" dirty="0" err="1" smtClean="0"/>
              <a:t>hasNextInt</a:t>
            </a:r>
            <a:r>
              <a:rPr lang="en-CA" dirty="0" smtClean="0"/>
              <a:t>(), </a:t>
            </a:r>
            <a:r>
              <a:rPr lang="en-CA" dirty="0" err="1" smtClean="0"/>
              <a:t>hasNextDouble</a:t>
            </a:r>
            <a:r>
              <a:rPr lang="en-CA" dirty="0" smtClean="0"/>
              <a:t>(), …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fin = new Scanner(new File(“3Nums.txt”));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double sum = 0.0;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while(</a:t>
            </a:r>
            <a:r>
              <a:rPr lang="en-CA" sz="2400" dirty="0" err="1" smtClean="0">
                <a:solidFill>
                  <a:srgbClr val="FFFF00"/>
                </a:solidFill>
              </a:rPr>
              <a:t>fin.hasNextDouble</a:t>
            </a:r>
            <a:r>
              <a:rPr lang="en-CA" sz="24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sum += </a:t>
            </a:r>
            <a:r>
              <a:rPr lang="en-CA" sz="2400" dirty="0" err="1" smtClean="0">
                <a:solidFill>
                  <a:srgbClr val="FFFF00"/>
                </a:solidFill>
              </a:rPr>
              <a:t>fin.nextDouble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System.out.println</a:t>
            </a:r>
            <a:r>
              <a:rPr lang="en-CA" sz="2400" dirty="0" smtClean="0">
                <a:solidFill>
                  <a:srgbClr val="FFFF00"/>
                </a:solidFill>
              </a:rPr>
              <a:t>(“The sum of the #s in the file is ” </a:t>
            </a:r>
            <a:br>
              <a:rPr lang="en-CA" sz="2400" dirty="0" smtClean="0">
                <a:solidFill>
                  <a:srgbClr val="FFFF00"/>
                </a:solidFill>
              </a:rPr>
            </a:br>
            <a:r>
              <a:rPr lang="en-CA" sz="2400" dirty="0" smtClean="0">
                <a:solidFill>
                  <a:srgbClr val="FFFF00"/>
                </a:solidFill>
              </a:rPr>
              <a:t>+ sum);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 </a:t>
            </a:r>
            <a:r>
              <a:rPr lang="en-CA" dirty="0" err="1" smtClean="0"/>
              <a:t>hasNext</a:t>
            </a:r>
            <a:r>
              <a:rPr lang="en-CA" dirty="0" smtClean="0"/>
              <a:t> Family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There’s a “</a:t>
            </a:r>
            <a:r>
              <a:rPr lang="en-CA" dirty="0" err="1" smtClean="0"/>
              <a:t>hasNext</a:t>
            </a:r>
            <a:r>
              <a:rPr lang="en-CA" dirty="0" smtClean="0"/>
              <a:t>” for each “next”</a:t>
            </a:r>
          </a:p>
          <a:p>
            <a:pPr lvl="1">
              <a:defRPr/>
            </a:pPr>
            <a:r>
              <a:rPr lang="en-CA" dirty="0" err="1" smtClean="0">
                <a:sym typeface="Wingdings" pitchFamily="2" charset="2"/>
              </a:rPr>
              <a:t>nextDouble</a:t>
            </a:r>
            <a:r>
              <a:rPr lang="en-CA" dirty="0" smtClean="0">
                <a:sym typeface="Wingdings" pitchFamily="2" charset="2"/>
              </a:rPr>
              <a:t>  </a:t>
            </a:r>
            <a:r>
              <a:rPr lang="en-CA" dirty="0" err="1" smtClean="0"/>
              <a:t>hasNextDouble</a:t>
            </a:r>
            <a:endParaRPr lang="en-CA" dirty="0" smtClean="0">
              <a:sym typeface="Wingdings" pitchFamily="2" charset="2"/>
            </a:endParaRPr>
          </a:p>
          <a:p>
            <a:pPr lvl="2">
              <a:defRPr/>
            </a:pPr>
            <a:r>
              <a:rPr lang="en-CA" dirty="0" smtClean="0">
                <a:sym typeface="Wingdings" pitchFamily="2" charset="2"/>
              </a:rPr>
              <a:t>will </a:t>
            </a:r>
            <a:r>
              <a:rPr lang="en-CA" dirty="0" err="1" smtClean="0">
                <a:sym typeface="Wingdings" pitchFamily="2" charset="2"/>
              </a:rPr>
              <a:t>nextDouble</a:t>
            </a:r>
            <a:r>
              <a:rPr lang="en-CA" dirty="0" smtClean="0">
                <a:sym typeface="Wingdings" pitchFamily="2" charset="2"/>
              </a:rPr>
              <a:t> work?</a:t>
            </a:r>
          </a:p>
          <a:p>
            <a:pPr lvl="1">
              <a:defRPr/>
            </a:pPr>
            <a:r>
              <a:rPr lang="en-CA" dirty="0" err="1" smtClean="0">
                <a:sym typeface="Wingdings" pitchFamily="2" charset="2"/>
              </a:rPr>
              <a:t>nextInt</a:t>
            </a:r>
            <a:r>
              <a:rPr lang="en-CA" dirty="0" smtClean="0">
                <a:sym typeface="Wingdings" pitchFamily="2" charset="2"/>
              </a:rPr>
              <a:t>  </a:t>
            </a:r>
            <a:r>
              <a:rPr lang="en-CA" dirty="0" err="1" smtClean="0">
                <a:sym typeface="Wingdings" pitchFamily="2" charset="2"/>
              </a:rPr>
              <a:t>hasNextInt</a:t>
            </a:r>
            <a:endParaRPr lang="en-CA" dirty="0" smtClean="0">
              <a:sym typeface="Wingdings" pitchFamily="2" charset="2"/>
            </a:endParaRPr>
          </a:p>
          <a:p>
            <a:pPr lvl="2">
              <a:defRPr/>
            </a:pPr>
            <a:r>
              <a:rPr lang="en-CA" dirty="0" smtClean="0">
                <a:sym typeface="Wingdings" pitchFamily="2" charset="2"/>
              </a:rPr>
              <a:t>will </a:t>
            </a:r>
            <a:r>
              <a:rPr lang="en-CA" dirty="0" err="1" smtClean="0">
                <a:sym typeface="Wingdings" pitchFamily="2" charset="2"/>
              </a:rPr>
              <a:t>nextInt</a:t>
            </a:r>
            <a:r>
              <a:rPr lang="en-CA" dirty="0" smtClean="0">
                <a:sym typeface="Wingdings" pitchFamily="2" charset="2"/>
              </a:rPr>
              <a:t> work?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next  </a:t>
            </a:r>
            <a:r>
              <a:rPr lang="en-CA" dirty="0" err="1" smtClean="0">
                <a:sym typeface="Wingdings" pitchFamily="2" charset="2"/>
              </a:rPr>
              <a:t>hasNext</a:t>
            </a:r>
            <a:endParaRPr lang="en-CA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CA" dirty="0" err="1" smtClean="0">
                <a:sym typeface="Wingdings" pitchFamily="2" charset="2"/>
              </a:rPr>
              <a:t>nextLine</a:t>
            </a:r>
            <a:r>
              <a:rPr lang="en-CA" dirty="0" smtClean="0">
                <a:sym typeface="Wingdings" pitchFamily="2" charset="2"/>
              </a:rPr>
              <a:t>  </a:t>
            </a:r>
            <a:r>
              <a:rPr lang="en-CA" dirty="0" err="1" smtClean="0">
                <a:sym typeface="Wingdings" pitchFamily="2" charset="2"/>
              </a:rPr>
              <a:t>hasNextLine</a:t>
            </a:r>
            <a:endParaRPr lang="en-CA" dirty="0" smtClean="0">
              <a:sym typeface="Wingdings" pitchFamily="2" charset="2"/>
            </a:endParaRPr>
          </a:p>
          <a:p>
            <a:pPr>
              <a:defRPr/>
            </a:pPr>
            <a:r>
              <a:rPr lang="en-CA" dirty="0" err="1" smtClean="0">
                <a:sym typeface="Wingdings" pitchFamily="2" charset="2"/>
              </a:rPr>
              <a:t>hasNext</a:t>
            </a:r>
            <a:r>
              <a:rPr lang="en-CA" dirty="0" smtClean="0">
                <a:sym typeface="Wingdings" pitchFamily="2" charset="2"/>
              </a:rPr>
              <a:t>... just </a:t>
            </a:r>
            <a:r>
              <a:rPr lang="en-CA" i="1" dirty="0" smtClean="0">
                <a:sym typeface="Wingdings" pitchFamily="2" charset="2"/>
              </a:rPr>
              <a:t>checks</a:t>
            </a:r>
            <a:r>
              <a:rPr lang="en-CA" dirty="0" smtClean="0">
                <a:sym typeface="Wingdings" pitchFamily="2" charset="2"/>
              </a:rPr>
              <a:t> if it’s there</a:t>
            </a:r>
          </a:p>
          <a:p>
            <a:pPr lvl="1">
              <a:defRPr/>
            </a:pPr>
            <a:r>
              <a:rPr lang="en-CA" dirty="0" smtClean="0">
                <a:sym typeface="Wingdings" pitchFamily="2" charset="2"/>
              </a:rPr>
              <a:t>you have to use next... to read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Write a program fragment to</a:t>
            </a:r>
          </a:p>
          <a:p>
            <a:pPr lvl="1">
              <a:defRPr/>
            </a:pPr>
            <a:r>
              <a:rPr lang="en-CA" dirty="0" smtClean="0"/>
              <a:t>open “MyEssay.txt” for input</a:t>
            </a:r>
          </a:p>
          <a:p>
            <a:pPr lvl="1">
              <a:defRPr/>
            </a:pPr>
            <a:r>
              <a:rPr lang="en-CA" dirty="0" smtClean="0"/>
              <a:t>count the number of words in it</a:t>
            </a:r>
          </a:p>
          <a:p>
            <a:pPr lvl="1">
              <a:defRPr/>
            </a:pPr>
            <a:r>
              <a:rPr lang="en-CA" dirty="0" smtClean="0"/>
              <a:t>report the number of words to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File Output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Just like file input, except:</a:t>
            </a:r>
          </a:p>
          <a:p>
            <a:pPr lvl="1">
              <a:defRPr/>
            </a:pPr>
            <a:r>
              <a:rPr lang="en-CA" dirty="0" smtClean="0"/>
              <a:t>use </a:t>
            </a:r>
            <a:r>
              <a:rPr lang="en-CA" dirty="0" err="1" smtClean="0"/>
              <a:t>PrintWriter</a:t>
            </a:r>
            <a:r>
              <a:rPr lang="en-CA" dirty="0" smtClean="0"/>
              <a:t> instead of Scanner</a:t>
            </a:r>
          </a:p>
          <a:p>
            <a:pPr lvl="2">
              <a:defRPr/>
            </a:pPr>
            <a:r>
              <a:rPr lang="en-CA" dirty="0" smtClean="0"/>
              <a:t>imported from java.io, not </a:t>
            </a:r>
            <a:r>
              <a:rPr lang="en-CA" dirty="0" err="1" smtClean="0"/>
              <a:t>java.util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use print &amp; </a:t>
            </a:r>
            <a:r>
              <a:rPr lang="en-CA" dirty="0" err="1" smtClean="0"/>
              <a:t>println</a:t>
            </a:r>
            <a:r>
              <a:rPr lang="en-CA" dirty="0" smtClean="0"/>
              <a:t> instead of next, </a:t>
            </a:r>
            <a:r>
              <a:rPr lang="en-CA" dirty="0" err="1" smtClean="0"/>
              <a:t>nextInt</a:t>
            </a:r>
            <a:r>
              <a:rPr lang="en-CA" dirty="0" smtClean="0"/>
              <a:t>, &amp;c.</a:t>
            </a:r>
          </a:p>
          <a:p>
            <a:pPr lvl="2">
              <a:defRPr/>
            </a:pPr>
            <a:r>
              <a:rPr lang="en-CA" dirty="0" smtClean="0"/>
              <a:t>just like </a:t>
            </a:r>
            <a:r>
              <a:rPr lang="en-CA" dirty="0" err="1" smtClean="0"/>
              <a:t>System.out</a:t>
            </a:r>
            <a:endParaRPr lang="en-CA" dirty="0" smtClean="0"/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import </a:t>
            </a:r>
            <a:r>
              <a:rPr lang="en-CA" sz="2400" dirty="0" err="1" smtClean="0">
                <a:solidFill>
                  <a:srgbClr val="FFFF00"/>
                </a:solidFill>
              </a:rPr>
              <a:t>java.io.PrintWriter</a:t>
            </a:r>
            <a:r>
              <a:rPr lang="en-CA" sz="2400" dirty="0" smtClean="0">
                <a:solidFill>
                  <a:srgbClr val="FFFF00"/>
                </a:solidFill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PrintWriter</a:t>
            </a:r>
            <a:r>
              <a:rPr lang="en-CA" sz="2400" dirty="0" smtClean="0">
                <a:solidFill>
                  <a:srgbClr val="FFFF00"/>
                </a:solidFill>
              </a:rPr>
              <a:t> </a:t>
            </a:r>
            <a:r>
              <a:rPr lang="en-CA" sz="2400" dirty="0" err="1" smtClean="0">
                <a:solidFill>
                  <a:srgbClr val="FFFF00"/>
                </a:solidFill>
              </a:rPr>
              <a:t>fout</a:t>
            </a:r>
            <a:r>
              <a:rPr lang="en-CA" sz="2400" dirty="0" smtClean="0">
                <a:solidFill>
                  <a:srgbClr val="FFFF00"/>
                </a:solidFill>
              </a:rPr>
              <a:t> = new </a:t>
            </a:r>
            <a:r>
              <a:rPr lang="en-CA" sz="2400" dirty="0" err="1" smtClean="0">
                <a:solidFill>
                  <a:srgbClr val="FFFF00"/>
                </a:solidFill>
              </a:rPr>
              <a:t>PrintWriter</a:t>
            </a:r>
            <a:r>
              <a:rPr lang="en-CA" sz="2400" dirty="0" smtClean="0">
                <a:solidFill>
                  <a:srgbClr val="FFFF00"/>
                </a:solidFill>
              </a:rPr>
              <a:t>(new File(“t.txt”));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fout.println</a:t>
            </a:r>
            <a:r>
              <a:rPr lang="en-CA" sz="2400" dirty="0" smtClean="0">
                <a:solidFill>
                  <a:srgbClr val="FFFF00"/>
                </a:solidFill>
              </a:rPr>
              <a:t>(“...”);	// print to t.txt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Exercise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Modify the number summing program to send the output to the file Summary.txt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We open the file for output</a:t>
            </a:r>
          </a:p>
          <a:p>
            <a:pPr>
              <a:defRPr/>
            </a:pPr>
            <a:r>
              <a:rPr lang="en-CA" dirty="0" smtClean="0"/>
              <a:t>We write the sum to the file</a:t>
            </a:r>
          </a:p>
          <a:p>
            <a:pPr>
              <a:defRPr/>
            </a:pPr>
            <a:r>
              <a:rPr lang="en-CA" dirty="0" smtClean="0"/>
              <a:t>But when we look at the file, it’s </a:t>
            </a:r>
            <a:r>
              <a:rPr lang="en-CA" i="1" dirty="0" smtClean="0"/>
              <a:t>empty</a:t>
            </a:r>
            <a:r>
              <a:rPr lang="en-CA" dirty="0" smtClean="0"/>
              <a:t>!</a:t>
            </a:r>
          </a:p>
          <a:p>
            <a:pPr>
              <a:defRPr/>
            </a:pPr>
            <a:r>
              <a:rPr lang="en-CA" dirty="0" smtClean="0"/>
              <a:t>Why?  Buffering!</a:t>
            </a:r>
          </a:p>
          <a:p>
            <a:pPr lvl="1">
              <a:defRPr/>
            </a:pPr>
            <a:r>
              <a:rPr lang="en-CA" dirty="0" smtClean="0"/>
              <a:t>takes a long time to find the place to print, but then the printing itself is (relatively) fast</a:t>
            </a:r>
          </a:p>
          <a:p>
            <a:pPr lvl="1">
              <a:defRPr/>
            </a:pPr>
            <a:r>
              <a:rPr lang="en-CA" dirty="0" err="1" smtClean="0"/>
              <a:t>PrintWriter</a:t>
            </a:r>
            <a:r>
              <a:rPr lang="en-CA" dirty="0" smtClean="0"/>
              <a:t> saves up output till it has lots</a:t>
            </a:r>
          </a:p>
          <a:p>
            <a:pPr lvl="1">
              <a:defRPr/>
            </a:pPr>
            <a:r>
              <a:rPr lang="en-CA" dirty="0" smtClean="0"/>
              <a:t>But if the program ends before it prints it out….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Closing Streams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Need to tell the </a:t>
            </a:r>
            <a:r>
              <a:rPr lang="en-CA" dirty="0" err="1" smtClean="0"/>
              <a:t>PrintWriter</a:t>
            </a:r>
            <a:r>
              <a:rPr lang="en-CA" dirty="0" smtClean="0"/>
              <a:t> when you’re done printing stuff to the file</a:t>
            </a:r>
          </a:p>
          <a:p>
            <a:pPr lvl="1">
              <a:defRPr/>
            </a:pPr>
            <a:r>
              <a:rPr lang="en-CA" dirty="0" smtClean="0"/>
              <a:t>so it knows to send what’s remaining to the file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fout.close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  <a:endParaRPr lang="en-CA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CA" dirty="0" smtClean="0"/>
              <a:t>You should also close Scanners when you’re done with them</a:t>
            </a:r>
          </a:p>
          <a:p>
            <a:pPr lvl="1">
              <a:defRPr/>
            </a:pPr>
            <a:r>
              <a:rPr lang="en-CA" dirty="0" smtClean="0"/>
              <a:t>frees up the file and system resources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fin.close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  <a:endParaRPr lang="en-CA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Input &amp; Output Streams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System.in</a:t>
            </a:r>
            <a:r>
              <a:rPr lang="en-US" dirty="0" smtClean="0"/>
              <a:t> and </a:t>
            </a:r>
            <a:r>
              <a:rPr lang="en-US" dirty="0" err="1" smtClean="0"/>
              <a:t>System.out</a:t>
            </a:r>
            <a:r>
              <a:rPr lang="en-US" dirty="0" smtClean="0"/>
              <a:t> are </a:t>
            </a:r>
            <a:r>
              <a:rPr lang="en-US" i="1" dirty="0" smtClean="0"/>
              <a:t>streams</a:t>
            </a:r>
          </a:p>
          <a:p>
            <a:pPr lvl="1">
              <a:defRPr/>
            </a:pPr>
            <a:r>
              <a:rPr lang="en-US" dirty="0" smtClean="0"/>
              <a:t>carry information from one place to another</a:t>
            </a:r>
          </a:p>
          <a:p>
            <a:pPr lvl="1">
              <a:defRPr/>
            </a:pPr>
            <a:r>
              <a:rPr lang="en-US" dirty="0" err="1" smtClean="0"/>
              <a:t>System.in</a:t>
            </a:r>
            <a:r>
              <a:rPr lang="en-US" dirty="0" smtClean="0"/>
              <a:t>:  from keyboard to program</a:t>
            </a:r>
          </a:p>
          <a:p>
            <a:pPr lvl="1">
              <a:defRPr/>
            </a:pPr>
            <a:r>
              <a:rPr lang="en-US" dirty="0" err="1" smtClean="0"/>
              <a:t>System.out</a:t>
            </a:r>
            <a:r>
              <a:rPr lang="en-US" dirty="0" smtClean="0"/>
              <a:t>: from program to monitor</a:t>
            </a:r>
          </a:p>
        </p:txBody>
      </p:sp>
      <p:sp>
        <p:nvSpPr>
          <p:cNvPr id="4100" name="AutoShape 6"/>
          <p:cNvSpPr>
            <a:spLocks noChangeArrowheads="1"/>
          </p:cNvSpPr>
          <p:nvPr/>
        </p:nvSpPr>
        <p:spPr bwMode="auto">
          <a:xfrm>
            <a:off x="3695700" y="4000500"/>
            <a:ext cx="1524000" cy="1752600"/>
          </a:xfrm>
          <a:prstGeom prst="flowChartPredefinedProces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01" name="Text Box 23"/>
          <p:cNvSpPr txBox="1">
            <a:spLocks noChangeArrowheads="1"/>
          </p:cNvSpPr>
          <p:nvPr/>
        </p:nvSpPr>
        <p:spPr bwMode="auto">
          <a:xfrm>
            <a:off x="827088" y="5851525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/>
              <a:t>keyboard</a:t>
            </a:r>
          </a:p>
        </p:txBody>
      </p:sp>
      <p:sp>
        <p:nvSpPr>
          <p:cNvPr id="4102" name="Text Box 24"/>
          <p:cNvSpPr txBox="1">
            <a:spLocks noChangeArrowheads="1"/>
          </p:cNvSpPr>
          <p:nvPr/>
        </p:nvSpPr>
        <p:spPr bwMode="auto">
          <a:xfrm>
            <a:off x="7208838" y="5851525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/>
              <a:t>monitor</a:t>
            </a:r>
          </a:p>
        </p:txBody>
      </p:sp>
      <p:sp>
        <p:nvSpPr>
          <p:cNvPr id="4103" name="Text Box 25"/>
          <p:cNvSpPr txBox="1">
            <a:spLocks noChangeArrowheads="1"/>
          </p:cNvSpPr>
          <p:nvPr/>
        </p:nvSpPr>
        <p:spPr bwMode="auto">
          <a:xfrm>
            <a:off x="3765550" y="585152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i="1"/>
              <a:t>Program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43000" y="4724400"/>
            <a:ext cx="2438400" cy="1035050"/>
            <a:chOff x="720" y="2976"/>
            <a:chExt cx="1536" cy="652"/>
          </a:xfrm>
        </p:grpSpPr>
        <p:sp>
          <p:nvSpPr>
            <p:cNvPr id="4113" name="AutoShape 7"/>
            <p:cNvSpPr>
              <a:spLocks noChangeArrowheads="1"/>
            </p:cNvSpPr>
            <p:nvPr/>
          </p:nvSpPr>
          <p:spPr bwMode="auto">
            <a:xfrm>
              <a:off x="720" y="2976"/>
              <a:ext cx="1536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1 w 21600"/>
                <a:gd name="T13" fmla="*/ 2893 h 21600"/>
                <a:gd name="T14" fmla="*/ 19420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7438" y="0"/>
                  </a:lnTo>
                  <a:lnTo>
                    <a:pt x="17438" y="2893"/>
                  </a:lnTo>
                  <a:lnTo>
                    <a:pt x="12427" y="2893"/>
                  </a:lnTo>
                  <a:cubicBezTo>
                    <a:pt x="5564" y="2893"/>
                    <a:pt x="0" y="7041"/>
                    <a:pt x="0" y="12158"/>
                  </a:cubicBezTo>
                  <a:lnTo>
                    <a:pt x="0" y="21600"/>
                  </a:lnTo>
                  <a:lnTo>
                    <a:pt x="6513" y="21600"/>
                  </a:lnTo>
                  <a:lnTo>
                    <a:pt x="6513" y="12158"/>
                  </a:lnTo>
                  <a:cubicBezTo>
                    <a:pt x="6513" y="10560"/>
                    <a:pt x="9161" y="9265"/>
                    <a:pt x="12427" y="9265"/>
                  </a:cubicBezTo>
                  <a:lnTo>
                    <a:pt x="17438" y="9265"/>
                  </a:lnTo>
                  <a:lnTo>
                    <a:pt x="17438" y="1215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114" name="Text Box 26"/>
            <p:cNvSpPr txBox="1">
              <a:spLocks noChangeArrowheads="1"/>
            </p:cNvSpPr>
            <p:nvPr/>
          </p:nvSpPr>
          <p:spPr bwMode="auto">
            <a:xfrm>
              <a:off x="1305" y="3105"/>
              <a:ext cx="85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 i="1"/>
                <a:t>System.in</a:t>
              </a:r>
            </a:p>
            <a:p>
              <a:pPr algn="r"/>
              <a:r>
                <a:rPr lang="en-US" altLang="en-US" i="1"/>
                <a:t>(kbd)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357813" y="4686300"/>
            <a:ext cx="1508125" cy="728663"/>
            <a:chOff x="3375" y="2952"/>
            <a:chExt cx="950" cy="459"/>
          </a:xfrm>
        </p:grpSpPr>
        <p:sp>
          <p:nvSpPr>
            <p:cNvPr id="4111" name="AutoShape 8"/>
            <p:cNvSpPr>
              <a:spLocks noChangeArrowheads="1"/>
            </p:cNvSpPr>
            <p:nvPr/>
          </p:nvSpPr>
          <p:spPr bwMode="auto">
            <a:xfrm>
              <a:off x="3408" y="2952"/>
              <a:ext cx="912" cy="240"/>
            </a:xfrm>
            <a:prstGeom prst="rightArrow">
              <a:avLst>
                <a:gd name="adj1" fmla="val 50000"/>
                <a:gd name="adj2" fmla="val 9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4112" name="Text Box 27"/>
            <p:cNvSpPr txBox="1">
              <a:spLocks noChangeArrowheads="1"/>
            </p:cNvSpPr>
            <p:nvPr/>
          </p:nvSpPr>
          <p:spPr bwMode="auto">
            <a:xfrm>
              <a:off x="3375" y="3120"/>
              <a:ext cx="9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i="1"/>
                <a:t>System.out</a:t>
              </a:r>
            </a:p>
          </p:txBody>
        </p:sp>
      </p:grpSp>
      <p:pic>
        <p:nvPicPr>
          <p:cNvPr id="4106" name="Picture 33" descr="C:\Work\keyboar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20574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7" name="Group 37"/>
          <p:cNvGrpSpPr>
            <a:grpSpLocks/>
          </p:cNvGrpSpPr>
          <p:nvPr/>
        </p:nvGrpSpPr>
        <p:grpSpPr bwMode="auto">
          <a:xfrm>
            <a:off x="6934200" y="4114800"/>
            <a:ext cx="1700213" cy="1828800"/>
            <a:chOff x="4368" y="2592"/>
            <a:chExt cx="1071" cy="1152"/>
          </a:xfrm>
        </p:grpSpPr>
        <p:pic>
          <p:nvPicPr>
            <p:cNvPr id="4108" name="Picture 34" descr="C:\Work\monitor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592"/>
              <a:ext cx="1071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9" name="Rectangle 35"/>
            <p:cNvSpPr>
              <a:spLocks noChangeArrowheads="1"/>
            </p:cNvSpPr>
            <p:nvPr/>
          </p:nvSpPr>
          <p:spPr bwMode="auto">
            <a:xfrm>
              <a:off x="4416" y="2602"/>
              <a:ext cx="960" cy="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4110" name="Rectangle 36"/>
            <p:cNvSpPr>
              <a:spLocks noChangeArrowheads="1"/>
            </p:cNvSpPr>
            <p:nvPr/>
          </p:nvSpPr>
          <p:spPr bwMode="auto">
            <a:xfrm>
              <a:off x="4548" y="2769"/>
              <a:ext cx="691" cy="6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Output Files Start Empty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Output files get created if they didn’t already exist</a:t>
            </a:r>
          </a:p>
          <a:p>
            <a:pPr>
              <a:defRPr/>
            </a:pPr>
            <a:r>
              <a:rPr lang="en-US" dirty="0" smtClean="0"/>
              <a:t>If an output file did already exist, its contents get erased</a:t>
            </a:r>
          </a:p>
          <a:p>
            <a:pPr lvl="1">
              <a:defRPr/>
            </a:pPr>
            <a:r>
              <a:rPr lang="en-US" dirty="0" smtClean="0"/>
              <a:t>once you open it (don’t need to print to it)</a:t>
            </a:r>
          </a:p>
          <a:p>
            <a:pPr>
              <a:defRPr/>
            </a:pPr>
            <a:r>
              <a:rPr lang="en-US" dirty="0" smtClean="0"/>
              <a:t>If you want to </a:t>
            </a:r>
            <a:r>
              <a:rPr lang="en-US" i="1" dirty="0" smtClean="0"/>
              <a:t>add</a:t>
            </a:r>
            <a:r>
              <a:rPr lang="en-US" dirty="0" smtClean="0"/>
              <a:t> to the old file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 smtClean="0">
                <a:solidFill>
                  <a:srgbClr val="FFFF00"/>
                </a:solidFill>
              </a:rPr>
              <a:t>PrintWriter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fout</a:t>
            </a:r>
            <a:r>
              <a:rPr lang="en-US" sz="2400" dirty="0" smtClean="0">
                <a:solidFill>
                  <a:srgbClr val="FFFF00"/>
                </a:solidFill>
              </a:rPr>
              <a:t> = new </a:t>
            </a:r>
            <a:r>
              <a:rPr lang="en-US" sz="2400" dirty="0" err="1" smtClean="0">
                <a:solidFill>
                  <a:srgbClr val="FFFF00"/>
                </a:solidFill>
              </a:rPr>
              <a:t>PrintWriter</a:t>
            </a:r>
            <a:r>
              <a:rPr lang="en-US" sz="2400" dirty="0" smtClean="0">
                <a:solidFill>
                  <a:srgbClr val="FFFF00"/>
                </a:solidFill>
              </a:rPr>
              <a:t>(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new </a:t>
            </a:r>
            <a:r>
              <a:rPr lang="en-US" sz="2400" dirty="0" err="1" smtClean="0">
                <a:solidFill>
                  <a:srgbClr val="FFFF00"/>
                </a:solidFill>
              </a:rPr>
              <a:t>FileOutputStream</a:t>
            </a:r>
            <a:r>
              <a:rPr lang="en-US" sz="2400" dirty="0" smtClean="0">
                <a:solidFill>
                  <a:srgbClr val="FFFF00"/>
                </a:solidFill>
              </a:rPr>
              <a:t>(“out.txt”, true));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Reading File Names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Can mix file and user i/o</a:t>
            </a:r>
          </a:p>
          <a:p>
            <a:pPr lvl="1">
              <a:defRPr/>
            </a:pPr>
            <a:r>
              <a:rPr lang="en-CA" dirty="0" smtClean="0"/>
              <a:t>e.g. ask user for the name of the file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Scanner </a:t>
            </a:r>
            <a:r>
              <a:rPr lang="en-CA" sz="2400" dirty="0" err="1" smtClean="0">
                <a:solidFill>
                  <a:srgbClr val="FFFF00"/>
                </a:solidFill>
              </a:rPr>
              <a:t>kbd</a:t>
            </a:r>
            <a:r>
              <a:rPr lang="en-CA" sz="2400" dirty="0" smtClean="0">
                <a:solidFill>
                  <a:srgbClr val="FFFF00"/>
                </a:solidFill>
              </a:rPr>
              <a:t> = new Scanner(</a:t>
            </a:r>
            <a:r>
              <a:rPr lang="en-CA" sz="2400" dirty="0" err="1" smtClean="0">
                <a:solidFill>
                  <a:srgbClr val="FFFF00"/>
                </a:solidFill>
              </a:rPr>
              <a:t>System.in</a:t>
            </a:r>
            <a:r>
              <a:rPr lang="en-CA" sz="2400" dirty="0" smtClean="0">
                <a:solidFill>
                  <a:srgbClr val="FFFF00"/>
                </a:solidFill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System.out.print</a:t>
            </a:r>
            <a:r>
              <a:rPr lang="en-CA" sz="2400" dirty="0" smtClean="0">
                <a:solidFill>
                  <a:srgbClr val="FFFF00"/>
                </a:solidFill>
              </a:rPr>
              <a:t>(“Enter name of file: ”);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String 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 = </a:t>
            </a:r>
            <a:r>
              <a:rPr lang="en-CA" sz="2400" dirty="0" err="1" smtClean="0">
                <a:solidFill>
                  <a:srgbClr val="FFFF00"/>
                </a:solidFill>
              </a:rPr>
              <a:t>kbd.nextLine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Scanner fin = new Scanner(new File(</a:t>
            </a:r>
            <a:r>
              <a:rPr lang="en-CA" sz="2400" dirty="0" err="1" smtClean="0">
                <a:solidFill>
                  <a:srgbClr val="FFFF00"/>
                </a:solidFill>
              </a:rPr>
              <a:t>fileName</a:t>
            </a:r>
            <a:r>
              <a:rPr lang="en-CA" sz="2400" dirty="0" smtClean="0">
                <a:solidFill>
                  <a:srgbClr val="FFFF00"/>
                </a:solidFill>
              </a:rPr>
              <a:t>));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CA" sz="2400" dirty="0" err="1" smtClean="0">
                <a:solidFill>
                  <a:srgbClr val="FFFF00"/>
                </a:solidFill>
              </a:rPr>
              <a:t>int</a:t>
            </a:r>
            <a:r>
              <a:rPr lang="en-CA" sz="2400" dirty="0" smtClean="0">
                <a:solidFill>
                  <a:srgbClr val="FFFF00"/>
                </a:solidFill>
              </a:rPr>
              <a:t> n1 = </a:t>
            </a:r>
            <a:r>
              <a:rPr lang="en-CA" sz="2400" dirty="0" err="1" smtClean="0">
                <a:solidFill>
                  <a:srgbClr val="FFFF00"/>
                </a:solidFill>
              </a:rPr>
              <a:t>fin.nextInt</a:t>
            </a:r>
            <a:r>
              <a:rPr lang="en-CA" sz="2400" dirty="0" smtClean="0">
                <a:solidFill>
                  <a:srgbClr val="FFFF00"/>
                </a:solidFill>
              </a:rPr>
              <a:t>();</a:t>
            </a:r>
          </a:p>
          <a:p>
            <a:pPr lvl="1">
              <a:defRPr/>
            </a:pPr>
            <a:r>
              <a:rPr lang="en-CA" dirty="0" smtClean="0"/>
              <a:t>Reads file name from user</a:t>
            </a:r>
          </a:p>
          <a:p>
            <a:pPr lvl="1">
              <a:defRPr/>
            </a:pPr>
            <a:r>
              <a:rPr lang="en-CA" dirty="0" smtClean="0"/>
              <a:t>Reads </a:t>
            </a:r>
            <a:r>
              <a:rPr lang="en-CA" dirty="0" err="1" smtClean="0"/>
              <a:t>int</a:t>
            </a:r>
            <a:r>
              <a:rPr lang="en-CA" dirty="0" smtClean="0"/>
              <a:t> value from the named file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Revise the summing program to read the name of the file the numbers are in</a:t>
            </a:r>
          </a:p>
          <a:p>
            <a:pPr lvl="1">
              <a:defRPr/>
            </a:pPr>
            <a:r>
              <a:rPr lang="en-CA" dirty="0" smtClean="0"/>
              <a:t>use 3Nums.txt, 100Nums.txt, 1000Nums.txt</a:t>
            </a:r>
          </a:p>
          <a:p>
            <a:pPr lvl="1">
              <a:defRPr/>
            </a:pPr>
            <a:r>
              <a:rPr lang="en-CA" dirty="0" smtClean="0"/>
              <a:t>use a file that doesn’t exist.  What happens?</a:t>
            </a:r>
          </a:p>
          <a:p>
            <a:pPr>
              <a:defRPr/>
            </a:pPr>
            <a:r>
              <a:rPr lang="en-CA" dirty="0" smtClean="0"/>
              <a:t>Revise it again to ask for the output file</a:t>
            </a:r>
          </a:p>
          <a:p>
            <a:pPr lvl="1">
              <a:defRPr/>
            </a:pPr>
            <a:r>
              <a:rPr lang="en-CA" dirty="0" smtClean="0"/>
              <a:t>use a file that doesn’t already exist</a:t>
            </a:r>
          </a:p>
          <a:p>
            <a:pPr lvl="1">
              <a:defRPr/>
            </a:pPr>
            <a:r>
              <a:rPr lang="en-CA" dirty="0" smtClean="0"/>
              <a:t>use a file that does already exist</a:t>
            </a:r>
          </a:p>
          <a:p>
            <a:pPr lvl="2">
              <a:defRPr/>
            </a:pPr>
            <a:r>
              <a:rPr lang="en-CA" smtClean="0"/>
              <a:t>what happens?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Read and Save a File’s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When reading from a file, you often don’t know how many elements there will be</a:t>
            </a:r>
          </a:p>
          <a:p>
            <a:pPr lvl="1">
              <a:defRPr/>
            </a:pPr>
            <a:r>
              <a:rPr lang="en-CA" dirty="0" smtClean="0"/>
              <a:t>use an </a:t>
            </a:r>
            <a:r>
              <a:rPr lang="en-CA" dirty="0" err="1" smtClean="0"/>
              <a:t>ArrayList</a:t>
            </a:r>
            <a:r>
              <a:rPr lang="en-CA" dirty="0" smtClean="0"/>
              <a:t> </a:t>
            </a:r>
            <a:r>
              <a:rPr lang="en-CA" dirty="0" smtClean="0"/>
              <a:t>to store the data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Loop until file ends, adding elements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while (</a:t>
            </a:r>
            <a:r>
              <a:rPr lang="en-CA" sz="2400" dirty="0" err="1" smtClean="0">
                <a:solidFill>
                  <a:srgbClr val="FFFF00"/>
                </a:solidFill>
              </a:rPr>
              <a:t>fin.hasNext</a:t>
            </a:r>
            <a:r>
              <a:rPr lang="en-CA" sz="24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	</a:t>
            </a:r>
            <a:r>
              <a:rPr lang="en-CA" sz="2400" dirty="0" err="1" smtClean="0">
                <a:solidFill>
                  <a:srgbClr val="FFFF00"/>
                </a:solidFill>
              </a:rPr>
              <a:t>myWords.add</a:t>
            </a:r>
            <a:r>
              <a:rPr lang="en-CA" sz="2400" dirty="0" smtClean="0">
                <a:solidFill>
                  <a:srgbClr val="FFFF00"/>
                </a:solidFill>
              </a:rPr>
              <a:t>(</a:t>
            </a:r>
            <a:r>
              <a:rPr lang="en-CA" sz="2400" dirty="0" err="1" smtClean="0">
                <a:solidFill>
                  <a:srgbClr val="FFFF00"/>
                </a:solidFill>
              </a:rPr>
              <a:t>fin.next</a:t>
            </a:r>
            <a:r>
              <a:rPr lang="en-CA" sz="24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4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defRPr/>
            </a:pPr>
            <a:r>
              <a:rPr lang="en-CA" dirty="0" smtClean="0"/>
              <a:t>reads all the words of that file into </a:t>
            </a:r>
            <a:r>
              <a:rPr lang="en-CA" dirty="0" err="1" smtClean="0"/>
              <a:t>myWords</a:t>
            </a:r>
            <a:endParaRPr lang="en-CA" dirty="0" smtClean="0"/>
          </a:p>
          <a:p>
            <a:pPr lvl="1">
              <a:defRPr/>
            </a:pPr>
            <a:r>
              <a:rPr lang="en-CA" dirty="0" smtClean="0"/>
              <a:t>don’t need to check for filled array</a:t>
            </a:r>
          </a:p>
        </p:txBody>
      </p:sp>
    </p:spTree>
    <p:extLst>
      <p:ext uri="{BB962C8B-B14F-4D97-AF65-F5344CB8AC3E}">
        <p14:creationId xmlns:p14="http://schemas.microsoft.com/office/powerpoint/2010/main" val="15529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Reading All Numbers from a File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Loop until no more numbers</a:t>
            </a:r>
          </a:p>
          <a:p>
            <a:pPr lvl="1">
              <a:defRPr/>
            </a:pPr>
            <a:r>
              <a:rPr lang="en-CA" dirty="0" smtClean="0"/>
              <a:t>remember to use wrapper class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&lt;Double&gt; </a:t>
            </a:r>
            <a:r>
              <a:rPr lang="en-CA" sz="2000" dirty="0" err="1" smtClean="0">
                <a:solidFill>
                  <a:srgbClr val="FFFF00"/>
                </a:solidFill>
              </a:rPr>
              <a:t>myNumbers</a:t>
            </a:r>
            <a:r>
              <a:rPr lang="en-CA" sz="2000" dirty="0" smtClean="0">
                <a:solidFill>
                  <a:srgbClr val="FFFF00"/>
                </a:solidFill>
              </a:rPr>
              <a:t> = new </a:t>
            </a: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&lt;Double&gt;();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Scanner fin = new Scanner(new File(</a:t>
            </a:r>
            <a:r>
              <a:rPr lang="en-CA" sz="2000" dirty="0" err="1" smtClean="0">
                <a:solidFill>
                  <a:srgbClr val="FFFF00"/>
                </a:solidFill>
              </a:rPr>
              <a:t>fileName</a:t>
            </a:r>
            <a:r>
              <a:rPr lang="en-CA" sz="2000" dirty="0" smtClean="0">
                <a:solidFill>
                  <a:srgbClr val="FFFF00"/>
                </a:solidFill>
              </a:rPr>
              <a:t>));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while (</a:t>
            </a:r>
            <a:r>
              <a:rPr lang="en-CA" sz="2000" dirty="0" err="1" smtClean="0">
                <a:solidFill>
                  <a:srgbClr val="FFFF00"/>
                </a:solidFill>
              </a:rPr>
              <a:t>fin.hasNextDouble</a:t>
            </a:r>
            <a:r>
              <a:rPr lang="en-CA" sz="20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myNumbers.add</a:t>
            </a:r>
            <a:r>
              <a:rPr lang="en-CA" sz="2000" dirty="0" smtClean="0">
                <a:solidFill>
                  <a:srgbClr val="FFFF00"/>
                </a:solidFill>
              </a:rPr>
              <a:t>(</a:t>
            </a:r>
            <a:r>
              <a:rPr lang="en-CA" sz="2000" dirty="0" err="1" smtClean="0">
                <a:solidFill>
                  <a:srgbClr val="FFFF00"/>
                </a:solidFill>
              </a:rPr>
              <a:t>fin.nextDouble</a:t>
            </a:r>
            <a:r>
              <a:rPr lang="en-CA" sz="20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fin.close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  <a:p>
            <a:pPr lvl="2">
              <a:defRPr/>
            </a:pPr>
            <a:r>
              <a:rPr lang="en-CA" dirty="0" smtClean="0"/>
              <a:t>(still need to catch/declare </a:t>
            </a:r>
            <a:r>
              <a:rPr lang="en-CA" dirty="0" err="1" smtClean="0"/>
              <a:t>FileNotFoundException</a:t>
            </a:r>
            <a:r>
              <a:rPr lang="en-C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77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Revise this code to read integer values instead of doubles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&lt;Double&gt; </a:t>
            </a:r>
            <a:r>
              <a:rPr lang="en-CA" sz="2000" dirty="0" err="1" smtClean="0">
                <a:solidFill>
                  <a:srgbClr val="FFFF00"/>
                </a:solidFill>
              </a:rPr>
              <a:t>myNumbers</a:t>
            </a:r>
            <a:r>
              <a:rPr lang="en-CA" sz="2000" dirty="0" smtClean="0">
                <a:solidFill>
                  <a:srgbClr val="FFFF00"/>
                </a:solidFill>
              </a:rPr>
              <a:t> = new </a:t>
            </a:r>
            <a:r>
              <a:rPr lang="en-CA" sz="2000" dirty="0" err="1" smtClean="0">
                <a:solidFill>
                  <a:srgbClr val="FFFF00"/>
                </a:solidFill>
              </a:rPr>
              <a:t>ArrayList</a:t>
            </a:r>
            <a:r>
              <a:rPr lang="en-CA" sz="2000" dirty="0" smtClean="0">
                <a:solidFill>
                  <a:srgbClr val="FFFF00"/>
                </a:solidFill>
              </a:rPr>
              <a:t>&lt;Double&gt;();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Scanner fin = new Scanner(new File(</a:t>
            </a:r>
            <a:r>
              <a:rPr lang="en-CA" sz="2000" dirty="0" err="1" smtClean="0">
                <a:solidFill>
                  <a:srgbClr val="FFFF00"/>
                </a:solidFill>
              </a:rPr>
              <a:t>fileName</a:t>
            </a:r>
            <a:r>
              <a:rPr lang="en-CA" sz="2000" dirty="0" smtClean="0">
                <a:solidFill>
                  <a:srgbClr val="FFFF00"/>
                </a:solidFill>
              </a:rPr>
              <a:t>));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while (</a:t>
            </a:r>
            <a:r>
              <a:rPr lang="en-CA" sz="2000" dirty="0" err="1" smtClean="0">
                <a:solidFill>
                  <a:srgbClr val="FFFF00"/>
                </a:solidFill>
              </a:rPr>
              <a:t>fin.hasNextDouble</a:t>
            </a:r>
            <a:r>
              <a:rPr lang="en-CA" sz="2000" dirty="0" smtClean="0">
                <a:solidFill>
                  <a:srgbClr val="FFFF00"/>
                </a:solidFill>
              </a:rPr>
              <a:t>())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    </a:t>
            </a:r>
            <a:r>
              <a:rPr lang="en-CA" sz="2000" dirty="0" err="1" smtClean="0">
                <a:solidFill>
                  <a:srgbClr val="FFFF00"/>
                </a:solidFill>
              </a:rPr>
              <a:t>myNumbers.add</a:t>
            </a:r>
            <a:r>
              <a:rPr lang="en-CA" sz="2000" dirty="0" smtClean="0">
                <a:solidFill>
                  <a:srgbClr val="FFFF00"/>
                </a:solidFill>
              </a:rPr>
              <a:t>(</a:t>
            </a:r>
            <a:r>
              <a:rPr lang="en-CA" sz="2000" dirty="0" err="1" smtClean="0">
                <a:solidFill>
                  <a:srgbClr val="FFFF00"/>
                </a:solidFill>
              </a:rPr>
              <a:t>fin.nextDouble</a:t>
            </a:r>
            <a:r>
              <a:rPr lang="en-CA" sz="2000" dirty="0" smtClean="0">
                <a:solidFill>
                  <a:srgbClr val="FFFF00"/>
                </a:solidFill>
              </a:rPr>
              <a:t>());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smtClean="0">
                <a:solidFill>
                  <a:srgbClr val="FFFF00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fin.close</a:t>
            </a:r>
            <a:r>
              <a:rPr lang="en-CA" sz="2000" dirty="0" smtClean="0">
                <a:solidFill>
                  <a:srgbClr val="FFFF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437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Next time:</a:t>
            </a:r>
          </a:p>
          <a:p>
            <a:pPr lvl="1"/>
            <a:r>
              <a:rPr lang="en-CA" dirty="0" smtClean="0"/>
              <a:t>how do we </a:t>
            </a:r>
            <a:r>
              <a:rPr lang="en-CA" i="1" dirty="0" smtClean="0"/>
              <a:t>catch</a:t>
            </a:r>
            <a:r>
              <a:rPr lang="en-CA" dirty="0" smtClean="0"/>
              <a:t> </a:t>
            </a:r>
            <a:r>
              <a:rPr lang="en-CA" dirty="0" err="1" smtClean="0"/>
              <a:t>FileNotFoundException</a:t>
            </a:r>
            <a:r>
              <a:rPr lang="en-CA" dirty="0" err="1"/>
              <a:t>s</a:t>
            </a:r>
            <a:r>
              <a:rPr lang="en-CA" dirty="0" smtClean="0"/>
              <a:t>?</a:t>
            </a:r>
          </a:p>
          <a:p>
            <a:pPr lvl="1"/>
            <a:r>
              <a:rPr lang="en-CA" i="1" dirty="0" smtClean="0"/>
              <a:t>why</a:t>
            </a:r>
            <a:r>
              <a:rPr lang="en-CA" dirty="0" smtClean="0"/>
              <a:t> would we?</a:t>
            </a:r>
          </a:p>
          <a:p>
            <a:pPr lvl="1"/>
            <a:r>
              <a:rPr lang="en-CA" dirty="0" smtClean="0"/>
              <a:t>what other kinds of exceptions can we catch?</a:t>
            </a:r>
          </a:p>
          <a:p>
            <a:pPr lvl="1"/>
            <a:r>
              <a:rPr lang="en-CA" dirty="0" smtClean="0"/>
              <a:t>what the heck is an exception, anyway?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File Streams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Can get program to read from/write to files</a:t>
            </a:r>
          </a:p>
          <a:p>
            <a:pPr lvl="1">
              <a:defRPr/>
            </a:pPr>
            <a:r>
              <a:rPr lang="en-US" dirty="0" smtClean="0"/>
              <a:t>connect Scanner to a file instead of System.in</a:t>
            </a:r>
          </a:p>
          <a:p>
            <a:pPr lvl="1">
              <a:defRPr/>
            </a:pPr>
            <a:r>
              <a:rPr lang="en-US" dirty="0" smtClean="0"/>
              <a:t>use a </a:t>
            </a:r>
            <a:r>
              <a:rPr lang="en-US" dirty="0" err="1" smtClean="0"/>
              <a:t>PrintWriter</a:t>
            </a:r>
            <a:r>
              <a:rPr lang="en-US" dirty="0" smtClean="0"/>
              <a:t> instead of </a:t>
            </a:r>
            <a:r>
              <a:rPr lang="en-US" dirty="0" err="1" smtClean="0"/>
              <a:t>System.out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carry information to/from files</a:t>
            </a:r>
          </a:p>
        </p:txBody>
      </p:sp>
      <p:grpSp>
        <p:nvGrpSpPr>
          <p:cNvPr id="10244" name="Group 30"/>
          <p:cNvGrpSpPr>
            <a:grpSpLocks/>
          </p:cNvGrpSpPr>
          <p:nvPr/>
        </p:nvGrpSpPr>
        <p:grpSpPr bwMode="auto">
          <a:xfrm>
            <a:off x="762000" y="4130675"/>
            <a:ext cx="1219200" cy="2346325"/>
            <a:chOff x="480" y="2650"/>
            <a:chExt cx="768" cy="1478"/>
          </a:xfrm>
        </p:grpSpPr>
        <p:sp>
          <p:nvSpPr>
            <p:cNvPr id="10265" name="AutoShape 4"/>
            <p:cNvSpPr>
              <a:spLocks noChangeArrowheads="1"/>
            </p:cNvSpPr>
            <p:nvPr/>
          </p:nvSpPr>
          <p:spPr bwMode="auto">
            <a:xfrm rot="10800000" flipH="1">
              <a:off x="480" y="2650"/>
              <a:ext cx="768" cy="1152"/>
            </a:xfrm>
            <a:prstGeom prst="foldedCorner">
              <a:avLst>
                <a:gd name="adj" fmla="val 3591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66" name="Line 9"/>
            <p:cNvSpPr>
              <a:spLocks noChangeShapeType="1"/>
            </p:cNvSpPr>
            <p:nvPr/>
          </p:nvSpPr>
          <p:spPr bwMode="auto">
            <a:xfrm>
              <a:off x="600" y="313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7" name="Line 10"/>
            <p:cNvSpPr>
              <a:spLocks noChangeShapeType="1"/>
            </p:cNvSpPr>
            <p:nvPr/>
          </p:nvSpPr>
          <p:spPr bwMode="auto">
            <a:xfrm>
              <a:off x="600" y="322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8" name="Line 11"/>
            <p:cNvSpPr>
              <a:spLocks noChangeShapeType="1"/>
            </p:cNvSpPr>
            <p:nvPr/>
          </p:nvSpPr>
          <p:spPr bwMode="auto">
            <a:xfrm>
              <a:off x="600" y="332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9" name="Line 12"/>
            <p:cNvSpPr>
              <a:spLocks noChangeShapeType="1"/>
            </p:cNvSpPr>
            <p:nvPr/>
          </p:nvSpPr>
          <p:spPr bwMode="auto">
            <a:xfrm>
              <a:off x="600" y="341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0" name="Line 13"/>
            <p:cNvSpPr>
              <a:spLocks noChangeShapeType="1"/>
            </p:cNvSpPr>
            <p:nvPr/>
          </p:nvSpPr>
          <p:spPr bwMode="auto">
            <a:xfrm>
              <a:off x="600" y="351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1" name="Line 14"/>
            <p:cNvSpPr>
              <a:spLocks noChangeShapeType="1"/>
            </p:cNvSpPr>
            <p:nvPr/>
          </p:nvSpPr>
          <p:spPr bwMode="auto">
            <a:xfrm>
              <a:off x="600" y="361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2" name="Line 15"/>
            <p:cNvSpPr>
              <a:spLocks noChangeShapeType="1"/>
            </p:cNvSpPr>
            <p:nvPr/>
          </p:nvSpPr>
          <p:spPr bwMode="auto">
            <a:xfrm>
              <a:off x="600" y="370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73" name="Text Box 23"/>
            <p:cNvSpPr txBox="1">
              <a:spLocks noChangeArrowheads="1"/>
            </p:cNvSpPr>
            <p:nvPr/>
          </p:nvSpPr>
          <p:spPr bwMode="auto">
            <a:xfrm>
              <a:off x="485" y="3840"/>
              <a:ext cx="7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i="1"/>
                <a:t>fileIn.txt</a:t>
              </a:r>
            </a:p>
          </p:txBody>
        </p:sp>
      </p:grpSp>
      <p:grpSp>
        <p:nvGrpSpPr>
          <p:cNvPr id="10245" name="Group 29"/>
          <p:cNvGrpSpPr>
            <a:grpSpLocks/>
          </p:cNvGrpSpPr>
          <p:nvPr/>
        </p:nvGrpSpPr>
        <p:grpSpPr bwMode="auto">
          <a:xfrm>
            <a:off x="7153275" y="4130675"/>
            <a:ext cx="1408113" cy="2346325"/>
            <a:chOff x="4506" y="2650"/>
            <a:chExt cx="887" cy="1478"/>
          </a:xfrm>
        </p:grpSpPr>
        <p:sp>
          <p:nvSpPr>
            <p:cNvPr id="10256" name="AutoShape 5"/>
            <p:cNvSpPr>
              <a:spLocks noChangeArrowheads="1"/>
            </p:cNvSpPr>
            <p:nvPr/>
          </p:nvSpPr>
          <p:spPr bwMode="auto">
            <a:xfrm rot="10800000" flipH="1">
              <a:off x="4565" y="2650"/>
              <a:ext cx="768" cy="1152"/>
            </a:xfrm>
            <a:prstGeom prst="foldedCorner">
              <a:avLst>
                <a:gd name="adj" fmla="val 3591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>
              <a:off x="4686" y="313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>
              <a:off x="4686" y="322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4686" y="332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>
              <a:off x="4686" y="341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>
              <a:off x="4686" y="351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>
              <a:off x="4686" y="361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4686" y="370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4506" y="3840"/>
              <a:ext cx="8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i="1"/>
                <a:t>fileOut.txt</a:t>
              </a:r>
            </a:p>
          </p:txBody>
        </p:sp>
      </p:grpSp>
      <p:grpSp>
        <p:nvGrpSpPr>
          <p:cNvPr id="10246" name="Group 31"/>
          <p:cNvGrpSpPr>
            <a:grpSpLocks/>
          </p:cNvGrpSpPr>
          <p:nvPr/>
        </p:nvGrpSpPr>
        <p:grpSpPr bwMode="auto">
          <a:xfrm>
            <a:off x="3768725" y="4168775"/>
            <a:ext cx="1597025" cy="2308225"/>
            <a:chOff x="2375" y="2674"/>
            <a:chExt cx="1006" cy="1454"/>
          </a:xfrm>
        </p:grpSpPr>
        <p:sp>
          <p:nvSpPr>
            <p:cNvPr id="10254" name="AutoShape 6"/>
            <p:cNvSpPr>
              <a:spLocks noChangeArrowheads="1"/>
            </p:cNvSpPr>
            <p:nvPr/>
          </p:nvSpPr>
          <p:spPr bwMode="auto">
            <a:xfrm>
              <a:off x="2398" y="2674"/>
              <a:ext cx="960" cy="1104"/>
            </a:xfrm>
            <a:prstGeom prst="flowChartPredefined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55" name="Text Box 25"/>
            <p:cNvSpPr txBox="1">
              <a:spLocks noChangeArrowheads="1"/>
            </p:cNvSpPr>
            <p:nvPr/>
          </p:nvSpPr>
          <p:spPr bwMode="auto">
            <a:xfrm>
              <a:off x="2375" y="3840"/>
              <a:ext cx="10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i="1"/>
                <a:t>myprog.exe</a:t>
              </a:r>
            </a:p>
          </p:txBody>
        </p:sp>
      </p:grpSp>
      <p:grpSp>
        <p:nvGrpSpPr>
          <p:cNvPr id="10247" name="Group 33"/>
          <p:cNvGrpSpPr>
            <a:grpSpLocks/>
          </p:cNvGrpSpPr>
          <p:nvPr/>
        </p:nvGrpSpPr>
        <p:grpSpPr bwMode="auto">
          <a:xfrm>
            <a:off x="2151063" y="4854575"/>
            <a:ext cx="1447800" cy="1096963"/>
            <a:chOff x="1392" y="3106"/>
            <a:chExt cx="912" cy="691"/>
          </a:xfrm>
        </p:grpSpPr>
        <p:sp>
          <p:nvSpPr>
            <p:cNvPr id="10252" name="AutoShape 7"/>
            <p:cNvSpPr>
              <a:spLocks noChangeArrowheads="1"/>
            </p:cNvSpPr>
            <p:nvPr/>
          </p:nvSpPr>
          <p:spPr bwMode="auto">
            <a:xfrm>
              <a:off x="1392" y="3106"/>
              <a:ext cx="912" cy="240"/>
            </a:xfrm>
            <a:prstGeom prst="rightArrow">
              <a:avLst>
                <a:gd name="adj1" fmla="val 50000"/>
                <a:gd name="adj2" fmla="val 9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53" name="Text Box 26"/>
            <p:cNvSpPr txBox="1">
              <a:spLocks noChangeArrowheads="1"/>
            </p:cNvSpPr>
            <p:nvPr/>
          </p:nvSpPr>
          <p:spPr bwMode="auto">
            <a:xfrm>
              <a:off x="1414" y="3274"/>
              <a:ext cx="88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/>
                <a:t>fin</a:t>
              </a:r>
            </a:p>
            <a:p>
              <a:pPr algn="ctr"/>
              <a:r>
                <a:rPr lang="en-US" altLang="en-US" i="1"/>
                <a:t>(Scanner)</a:t>
              </a:r>
            </a:p>
          </p:txBody>
        </p:sp>
      </p:grpSp>
      <p:grpSp>
        <p:nvGrpSpPr>
          <p:cNvPr id="10248" name="Group 32"/>
          <p:cNvGrpSpPr>
            <a:grpSpLocks/>
          </p:cNvGrpSpPr>
          <p:nvPr/>
        </p:nvGrpSpPr>
        <p:grpSpPr bwMode="auto">
          <a:xfrm>
            <a:off x="5357813" y="4854575"/>
            <a:ext cx="1808162" cy="1096963"/>
            <a:chOff x="3392" y="3106"/>
            <a:chExt cx="1139" cy="691"/>
          </a:xfrm>
        </p:grpSpPr>
        <p:sp>
          <p:nvSpPr>
            <p:cNvPr id="10250" name="AutoShape 8"/>
            <p:cNvSpPr>
              <a:spLocks noChangeArrowheads="1"/>
            </p:cNvSpPr>
            <p:nvPr/>
          </p:nvSpPr>
          <p:spPr bwMode="auto">
            <a:xfrm>
              <a:off x="3504" y="3106"/>
              <a:ext cx="912" cy="240"/>
            </a:xfrm>
            <a:prstGeom prst="rightArrow">
              <a:avLst>
                <a:gd name="adj1" fmla="val 50000"/>
                <a:gd name="adj2" fmla="val 9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10251" name="Text Box 27"/>
            <p:cNvSpPr txBox="1">
              <a:spLocks noChangeArrowheads="1"/>
            </p:cNvSpPr>
            <p:nvPr/>
          </p:nvSpPr>
          <p:spPr bwMode="auto">
            <a:xfrm>
              <a:off x="3392" y="3274"/>
              <a:ext cx="113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/>
                <a:t>fout</a:t>
              </a:r>
            </a:p>
            <a:p>
              <a:pPr algn="ctr"/>
              <a:r>
                <a:rPr lang="en-US" altLang="en-US" i="1"/>
                <a:t>(PrintWriter)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and Files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n"/>
              <a:defRPr/>
            </a:pPr>
            <a:r>
              <a:rPr lang="en-US" dirty="0" smtClean="0"/>
              <a:t>File exists as a whole, on the disk (or key)</a:t>
            </a:r>
          </a:p>
          <a:p>
            <a:pPr>
              <a:buFont typeface="Monotype Sorts" pitchFamily="2" charset="2"/>
              <a:buChar char="n"/>
              <a:defRPr/>
            </a:pPr>
            <a:r>
              <a:rPr lang="en-US" dirty="0" smtClean="0"/>
              <a:t>Stream just connects it to the program</a:t>
            </a:r>
          </a:p>
          <a:p>
            <a:pPr lvl="1">
              <a:defRPr/>
            </a:pPr>
            <a:r>
              <a:rPr lang="en-US" dirty="0" smtClean="0"/>
              <a:t>data comes in/goes out in pieces</a:t>
            </a:r>
          </a:p>
          <a:p>
            <a:pPr>
              <a:buFont typeface="Monotype Sorts" pitchFamily="2" charset="2"/>
              <a:buChar char="n"/>
              <a:defRPr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95313" y="3778250"/>
            <a:ext cx="1558925" cy="2746375"/>
            <a:chOff x="595313" y="3778250"/>
            <a:chExt cx="1558925" cy="2746375"/>
          </a:xfrm>
        </p:grpSpPr>
        <p:grpSp>
          <p:nvGrpSpPr>
            <p:cNvPr id="2" name="Group 1"/>
            <p:cNvGrpSpPr/>
            <p:nvPr/>
          </p:nvGrpSpPr>
          <p:grpSpPr>
            <a:xfrm>
              <a:off x="765175" y="4235450"/>
              <a:ext cx="1219200" cy="1828800"/>
              <a:chOff x="765175" y="4235450"/>
              <a:chExt cx="1219200" cy="1828800"/>
            </a:xfrm>
          </p:grpSpPr>
          <p:sp>
            <p:nvSpPr>
              <p:cNvPr id="22561" name="AutoShape 4"/>
              <p:cNvSpPr>
                <a:spLocks noChangeArrowheads="1"/>
              </p:cNvSpPr>
              <p:nvPr/>
            </p:nvSpPr>
            <p:spPr bwMode="auto">
              <a:xfrm rot="10800000" flipH="1">
                <a:off x="765175" y="4235450"/>
                <a:ext cx="1219200" cy="1828800"/>
              </a:xfrm>
              <a:prstGeom prst="foldedCorner">
                <a:avLst>
                  <a:gd name="adj" fmla="val 3591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/>
                <a:endParaRPr lang="en-CA" altLang="en-US" sz="2000"/>
              </a:p>
            </p:txBody>
          </p:sp>
          <p:sp>
            <p:nvSpPr>
              <p:cNvPr id="22562" name="Line 9"/>
              <p:cNvSpPr>
                <a:spLocks noChangeShapeType="1"/>
              </p:cNvSpPr>
              <p:nvPr/>
            </p:nvSpPr>
            <p:spPr bwMode="auto">
              <a:xfrm>
                <a:off x="971401" y="4868501"/>
                <a:ext cx="838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563" name="Line 10"/>
              <p:cNvSpPr>
                <a:spLocks noChangeShapeType="1"/>
              </p:cNvSpPr>
              <p:nvPr/>
            </p:nvSpPr>
            <p:spPr bwMode="auto">
              <a:xfrm>
                <a:off x="971401" y="5020901"/>
                <a:ext cx="838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564" name="Line 11"/>
              <p:cNvSpPr>
                <a:spLocks noChangeShapeType="1"/>
              </p:cNvSpPr>
              <p:nvPr/>
            </p:nvSpPr>
            <p:spPr bwMode="auto">
              <a:xfrm>
                <a:off x="971401" y="5173301"/>
                <a:ext cx="838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95313" y="3778250"/>
              <a:ext cx="1558925" cy="2746375"/>
              <a:chOff x="595313" y="3778250"/>
              <a:chExt cx="1558925" cy="2746375"/>
            </a:xfrm>
          </p:grpSpPr>
          <p:sp>
            <p:nvSpPr>
              <p:cNvPr id="22559" name="Text Box 23"/>
              <p:cNvSpPr txBox="1">
                <a:spLocks noChangeArrowheads="1"/>
              </p:cNvSpPr>
              <p:nvPr/>
            </p:nvSpPr>
            <p:spPr bwMode="auto">
              <a:xfrm>
                <a:off x="727075" y="6124575"/>
                <a:ext cx="12954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2000" i="1"/>
                  <a:t>Input File</a:t>
                </a:r>
              </a:p>
            </p:txBody>
          </p:sp>
          <p:sp>
            <p:nvSpPr>
              <p:cNvPr id="22560" name="Text Box 28"/>
              <p:cNvSpPr txBox="1">
                <a:spLocks noChangeArrowheads="1"/>
              </p:cNvSpPr>
              <p:nvPr/>
            </p:nvSpPr>
            <p:spPr bwMode="auto">
              <a:xfrm>
                <a:off x="595313" y="3778250"/>
                <a:ext cx="15589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2000" i="1"/>
                  <a:t>3Numbers.txt</a:t>
                </a:r>
              </a:p>
            </p:txBody>
          </p:sp>
        </p:grpSp>
      </p:grpSp>
      <p:grpSp>
        <p:nvGrpSpPr>
          <p:cNvPr id="22533" name="Group 39"/>
          <p:cNvGrpSpPr>
            <a:grpSpLocks/>
          </p:cNvGrpSpPr>
          <p:nvPr/>
        </p:nvGrpSpPr>
        <p:grpSpPr bwMode="auto">
          <a:xfrm>
            <a:off x="2260600" y="4541838"/>
            <a:ext cx="1447800" cy="1116012"/>
            <a:chOff x="2340174" y="4541058"/>
            <a:chExt cx="1447800" cy="1117511"/>
          </a:xfrm>
        </p:grpSpPr>
        <p:sp>
          <p:nvSpPr>
            <p:cNvPr id="22555" name="Text Box 26"/>
            <p:cNvSpPr txBox="1">
              <a:spLocks noChangeArrowheads="1"/>
            </p:cNvSpPr>
            <p:nvPr/>
          </p:nvSpPr>
          <p:spPr bwMode="auto">
            <a:xfrm>
              <a:off x="2551755" y="5258459"/>
              <a:ext cx="10246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Scanner</a:t>
              </a:r>
            </a:p>
          </p:txBody>
        </p:sp>
        <p:sp>
          <p:nvSpPr>
            <p:cNvPr id="22556" name="AutoShape 7"/>
            <p:cNvSpPr>
              <a:spLocks noChangeArrowheads="1"/>
            </p:cNvSpPr>
            <p:nvPr/>
          </p:nvSpPr>
          <p:spPr bwMode="auto">
            <a:xfrm>
              <a:off x="2340174" y="4960009"/>
              <a:ext cx="1447800" cy="381000"/>
            </a:xfrm>
            <a:prstGeom prst="rightArrow">
              <a:avLst>
                <a:gd name="adj1" fmla="val 50000"/>
                <a:gd name="adj2" fmla="val 9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endParaRPr lang="en-CA" altLang="en-US" sz="2000"/>
            </a:p>
          </p:txBody>
        </p:sp>
        <p:sp>
          <p:nvSpPr>
            <p:cNvPr id="22557" name="Text Box 30"/>
            <p:cNvSpPr txBox="1">
              <a:spLocks noChangeArrowheads="1"/>
            </p:cNvSpPr>
            <p:nvPr/>
          </p:nvSpPr>
          <p:spPr bwMode="auto">
            <a:xfrm>
              <a:off x="2837089" y="4541058"/>
              <a:ext cx="4539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fin</a:t>
              </a:r>
            </a:p>
          </p:txBody>
        </p:sp>
      </p:grpSp>
      <p:grpSp>
        <p:nvGrpSpPr>
          <p:cNvPr id="22534" name="Group 38"/>
          <p:cNvGrpSpPr>
            <a:grpSpLocks/>
          </p:cNvGrpSpPr>
          <p:nvPr/>
        </p:nvGrpSpPr>
        <p:grpSpPr bwMode="auto">
          <a:xfrm>
            <a:off x="3035300" y="3778250"/>
            <a:ext cx="3314700" cy="2746375"/>
            <a:chOff x="3072437" y="3778909"/>
            <a:chExt cx="3315459" cy="2746435"/>
          </a:xfrm>
        </p:grpSpPr>
        <p:sp>
          <p:nvSpPr>
            <p:cNvPr id="22552" name="AutoShape 6"/>
            <p:cNvSpPr>
              <a:spLocks noChangeArrowheads="1"/>
            </p:cNvSpPr>
            <p:nvPr/>
          </p:nvSpPr>
          <p:spPr bwMode="auto">
            <a:xfrm>
              <a:off x="3968166" y="4274209"/>
              <a:ext cx="1524000" cy="1752600"/>
            </a:xfrm>
            <a:prstGeom prst="flowChartPredefinedProcess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endParaRPr lang="en-CA" altLang="en-US" sz="2000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4179310" y="6125234"/>
              <a:ext cx="1101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altLang="en-US" sz="2000" i="1"/>
                <a:t>Program</a:t>
              </a:r>
            </a:p>
          </p:txBody>
        </p:sp>
        <p:sp>
          <p:nvSpPr>
            <p:cNvPr id="22554" name="Text Box 32"/>
            <p:cNvSpPr txBox="1">
              <a:spLocks noChangeArrowheads="1"/>
            </p:cNvSpPr>
            <p:nvPr/>
          </p:nvSpPr>
          <p:spPr bwMode="auto">
            <a:xfrm>
              <a:off x="3072437" y="3778909"/>
              <a:ext cx="33154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Read3NumbersFromFile.class</a:t>
              </a:r>
            </a:p>
          </p:txBody>
        </p:sp>
      </p:grpSp>
      <p:grpSp>
        <p:nvGrpSpPr>
          <p:cNvPr id="22535" name="Group 40"/>
          <p:cNvGrpSpPr>
            <a:grpSpLocks/>
          </p:cNvGrpSpPr>
          <p:nvPr/>
        </p:nvGrpSpPr>
        <p:grpSpPr bwMode="auto">
          <a:xfrm>
            <a:off x="5716588" y="4540250"/>
            <a:ext cx="1447800" cy="1117600"/>
            <a:chOff x="5631061" y="4540909"/>
            <a:chExt cx="1447800" cy="1117660"/>
          </a:xfrm>
        </p:grpSpPr>
        <p:sp>
          <p:nvSpPr>
            <p:cNvPr id="22549" name="Text Box 31"/>
            <p:cNvSpPr txBox="1">
              <a:spLocks noChangeArrowheads="1"/>
            </p:cNvSpPr>
            <p:nvPr/>
          </p:nvSpPr>
          <p:spPr bwMode="auto">
            <a:xfrm>
              <a:off x="6063856" y="4540909"/>
              <a:ext cx="5822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fout</a:t>
              </a:r>
            </a:p>
          </p:txBody>
        </p:sp>
        <p:sp>
          <p:nvSpPr>
            <p:cNvPr id="22550" name="AutoShape 35"/>
            <p:cNvSpPr>
              <a:spLocks noChangeArrowheads="1"/>
            </p:cNvSpPr>
            <p:nvPr/>
          </p:nvSpPr>
          <p:spPr bwMode="auto">
            <a:xfrm>
              <a:off x="5631061" y="4960009"/>
              <a:ext cx="1447800" cy="381000"/>
            </a:xfrm>
            <a:prstGeom prst="rightArrow">
              <a:avLst>
                <a:gd name="adj1" fmla="val 50000"/>
                <a:gd name="adj2" fmla="val 9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endParaRPr lang="en-CA" altLang="en-US" sz="2000"/>
            </a:p>
          </p:txBody>
        </p:sp>
        <p:sp>
          <p:nvSpPr>
            <p:cNvPr id="22551" name="Text Box 45"/>
            <p:cNvSpPr txBox="1">
              <a:spLocks noChangeArrowheads="1"/>
            </p:cNvSpPr>
            <p:nvPr/>
          </p:nvSpPr>
          <p:spPr bwMode="auto">
            <a:xfrm>
              <a:off x="5673396" y="5258459"/>
              <a:ext cx="13631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PrintWriter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31063" y="3778250"/>
            <a:ext cx="1373187" cy="2746375"/>
            <a:chOff x="7231063" y="3778250"/>
            <a:chExt cx="1373187" cy="2746375"/>
          </a:xfrm>
        </p:grpSpPr>
        <p:sp>
          <p:nvSpPr>
            <p:cNvPr id="22538" name="Text Box 43"/>
            <p:cNvSpPr txBox="1">
              <a:spLocks noChangeArrowheads="1"/>
            </p:cNvSpPr>
            <p:nvPr/>
          </p:nvSpPr>
          <p:spPr bwMode="auto">
            <a:xfrm>
              <a:off x="7231063" y="6124575"/>
              <a:ext cx="1373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Output File</a:t>
              </a:r>
            </a:p>
          </p:txBody>
        </p:sp>
        <p:sp>
          <p:nvSpPr>
            <p:cNvPr id="22539" name="Text Box 44"/>
            <p:cNvSpPr txBox="1">
              <a:spLocks noChangeArrowheads="1"/>
            </p:cNvSpPr>
            <p:nvPr/>
          </p:nvSpPr>
          <p:spPr bwMode="auto">
            <a:xfrm>
              <a:off x="7252495" y="3778250"/>
              <a:ext cx="1330324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 sz="2000" i="1"/>
                <a:t>SumOf3.txt</a:t>
              </a:r>
            </a:p>
          </p:txBody>
        </p:sp>
        <p:sp>
          <p:nvSpPr>
            <p:cNvPr id="22541" name="AutoShape 34"/>
            <p:cNvSpPr>
              <a:spLocks noChangeArrowheads="1"/>
            </p:cNvSpPr>
            <p:nvPr/>
          </p:nvSpPr>
          <p:spPr bwMode="auto">
            <a:xfrm rot="10800000" flipH="1">
              <a:off x="7308057" y="4235450"/>
              <a:ext cx="1219199" cy="1828800"/>
            </a:xfrm>
            <a:prstGeom prst="foldedCorner">
              <a:avLst>
                <a:gd name="adj" fmla="val 3591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endParaRPr lang="en-CA" altLang="en-US" sz="2000"/>
            </a:p>
          </p:txBody>
        </p:sp>
      </p:grp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971550" y="48688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971550" y="50212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971550" y="51736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4273550" y="5410200"/>
            <a:ext cx="838200" cy="0"/>
          </a:xfrm>
          <a:prstGeom prst="line">
            <a:avLst/>
          </a:prstGeom>
          <a:ln>
            <a:solidFill>
              <a:schemeClr val="accent5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971550" y="48768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971550" y="50292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971550" y="51816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4273550" y="5410200"/>
            <a:ext cx="838200" cy="0"/>
          </a:xfrm>
          <a:prstGeom prst="line">
            <a:avLst/>
          </a:prstGeom>
          <a:ln>
            <a:solidFill>
              <a:schemeClr val="accent5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00652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35747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35747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35625 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11111E-6 L 0.35834 -0.07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and Files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File exists in secondary memory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File has a name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Data is in the file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Scanner carries the data</a:t>
            </a:r>
          </a:p>
        </p:txBody>
      </p:sp>
      <p:grpSp>
        <p:nvGrpSpPr>
          <p:cNvPr id="2" name="Group 1"/>
          <p:cNvGrpSpPr/>
          <p:nvPr/>
        </p:nvGrpSpPr>
        <p:grpSpPr>
          <a:xfrm flipH="1">
            <a:off x="765175" y="4235450"/>
            <a:ext cx="1219200" cy="1828800"/>
            <a:chOff x="765175" y="4235450"/>
            <a:chExt cx="1219200" cy="1828800"/>
          </a:xfrm>
        </p:grpSpPr>
        <p:sp>
          <p:nvSpPr>
            <p:cNvPr id="22561" name="AutoShape 4"/>
            <p:cNvSpPr>
              <a:spLocks noChangeArrowheads="1"/>
            </p:cNvSpPr>
            <p:nvPr/>
          </p:nvSpPr>
          <p:spPr bwMode="auto">
            <a:xfrm rot="10800000">
              <a:off x="765175" y="4235450"/>
              <a:ext cx="1219200" cy="1828800"/>
            </a:xfrm>
            <a:prstGeom prst="foldedCorner">
              <a:avLst>
                <a:gd name="adj" fmla="val 3591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/>
              <a:endParaRPr lang="en-CA" altLang="en-US" sz="2000"/>
            </a:p>
          </p:txBody>
        </p:sp>
        <p:sp>
          <p:nvSpPr>
            <p:cNvPr id="22562" name="Line 9"/>
            <p:cNvSpPr>
              <a:spLocks noChangeShapeType="1"/>
            </p:cNvSpPr>
            <p:nvPr/>
          </p:nvSpPr>
          <p:spPr bwMode="auto">
            <a:xfrm>
              <a:off x="971401" y="4868501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63" name="Line 10"/>
            <p:cNvSpPr>
              <a:spLocks noChangeShapeType="1"/>
            </p:cNvSpPr>
            <p:nvPr/>
          </p:nvSpPr>
          <p:spPr bwMode="auto">
            <a:xfrm>
              <a:off x="971401" y="5020901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564" name="Line 11"/>
            <p:cNvSpPr>
              <a:spLocks noChangeShapeType="1"/>
            </p:cNvSpPr>
            <p:nvPr/>
          </p:nvSpPr>
          <p:spPr bwMode="auto">
            <a:xfrm>
              <a:off x="971401" y="5173301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2560" name="Text Box 28"/>
          <p:cNvSpPr txBox="1">
            <a:spLocks noChangeArrowheads="1"/>
          </p:cNvSpPr>
          <p:nvPr/>
        </p:nvSpPr>
        <p:spPr bwMode="auto">
          <a:xfrm>
            <a:off x="595313" y="6019800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/>
              <a:t>3Numbers.txt</a:t>
            </a:r>
          </a:p>
        </p:txBody>
      </p:sp>
      <p:sp>
        <p:nvSpPr>
          <p:cNvPr id="22556" name="AutoShape 7"/>
          <p:cNvSpPr>
            <a:spLocks noChangeArrowheads="1"/>
          </p:cNvSpPr>
          <p:nvPr/>
        </p:nvSpPr>
        <p:spPr bwMode="auto">
          <a:xfrm>
            <a:off x="2260600" y="4960227"/>
            <a:ext cx="1447800" cy="380489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endParaRPr lang="en-CA" altLang="en-US" sz="2000"/>
          </a:p>
        </p:txBody>
      </p:sp>
      <p:sp>
        <p:nvSpPr>
          <p:cNvPr id="22552" name="AutoShape 6"/>
          <p:cNvSpPr>
            <a:spLocks noChangeArrowheads="1"/>
          </p:cNvSpPr>
          <p:nvPr/>
        </p:nvSpPr>
        <p:spPr bwMode="auto">
          <a:xfrm>
            <a:off x="3930824" y="4273539"/>
            <a:ext cx="1523651" cy="1752562"/>
          </a:xfrm>
          <a:prstGeom prst="flowChartPredefinedProces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CA" altLang="en-US" sz="2000"/>
          </a:p>
        </p:txBody>
      </p:sp>
      <p:sp>
        <p:nvSpPr>
          <p:cNvPr id="22554" name="Text Box 32"/>
          <p:cNvSpPr txBox="1">
            <a:spLocks noChangeArrowheads="1"/>
          </p:cNvSpPr>
          <p:nvPr/>
        </p:nvSpPr>
        <p:spPr bwMode="auto">
          <a:xfrm>
            <a:off x="3035300" y="6019800"/>
            <a:ext cx="331470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/>
              <a:t>Read3NumbersFromFile.class</a:t>
            </a: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971550" y="48688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971550" y="50212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971550" y="5173663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23559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25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25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0" grpId="0"/>
      <p:bldP spid="22556" grpId="0" animBg="1"/>
      <p:bldP spid="42" grpId="0" animBg="1"/>
      <p:bldP spid="41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(Possible) Program Variables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A String variable for the file name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A File variable for the file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A Scanner variable for the Scanner</a:t>
            </a:r>
          </a:p>
          <a:p>
            <a:pPr>
              <a:spcBef>
                <a:spcPts val="0"/>
              </a:spcBef>
              <a:buSzPct val="100000"/>
              <a:defRPr/>
            </a:pPr>
            <a:r>
              <a:rPr lang="en-US" dirty="0" smtClean="0"/>
              <a:t>Variable(s) for the data</a:t>
            </a:r>
          </a:p>
        </p:txBody>
      </p:sp>
      <p:sp>
        <p:nvSpPr>
          <p:cNvPr id="22561" name="AutoShape 4"/>
          <p:cNvSpPr>
            <a:spLocks noChangeArrowheads="1"/>
          </p:cNvSpPr>
          <p:nvPr/>
        </p:nvSpPr>
        <p:spPr bwMode="auto">
          <a:xfrm rot="10800000" flipH="1">
            <a:off x="765175" y="4235450"/>
            <a:ext cx="1219200" cy="1828800"/>
          </a:xfrm>
          <a:prstGeom prst="foldedCorner">
            <a:avLst>
              <a:gd name="adj" fmla="val 3591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endParaRPr lang="en-CA" altLang="en-US" sz="2000"/>
          </a:p>
        </p:txBody>
      </p:sp>
      <p:sp>
        <p:nvSpPr>
          <p:cNvPr id="22562" name="Line 9"/>
          <p:cNvSpPr>
            <a:spLocks noChangeShapeType="1"/>
          </p:cNvSpPr>
          <p:nvPr/>
        </p:nvSpPr>
        <p:spPr bwMode="auto">
          <a:xfrm>
            <a:off x="971401" y="4868501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63" name="Line 10"/>
          <p:cNvSpPr>
            <a:spLocks noChangeShapeType="1"/>
          </p:cNvSpPr>
          <p:nvPr/>
        </p:nvSpPr>
        <p:spPr bwMode="auto">
          <a:xfrm>
            <a:off x="971401" y="5020901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64" name="Line 11"/>
          <p:cNvSpPr>
            <a:spLocks noChangeShapeType="1"/>
          </p:cNvSpPr>
          <p:nvPr/>
        </p:nvSpPr>
        <p:spPr bwMode="auto">
          <a:xfrm>
            <a:off x="971401" y="5173301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560" name="Text Box 28"/>
          <p:cNvSpPr txBox="1">
            <a:spLocks noChangeArrowheads="1"/>
          </p:cNvSpPr>
          <p:nvPr/>
        </p:nvSpPr>
        <p:spPr bwMode="auto">
          <a:xfrm>
            <a:off x="595313" y="6019800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/>
              <a:t>3Numbers.txt</a:t>
            </a:r>
          </a:p>
        </p:txBody>
      </p:sp>
      <p:sp>
        <p:nvSpPr>
          <p:cNvPr id="22556" name="AutoShape 7"/>
          <p:cNvSpPr>
            <a:spLocks noChangeArrowheads="1"/>
          </p:cNvSpPr>
          <p:nvPr/>
        </p:nvSpPr>
        <p:spPr bwMode="auto">
          <a:xfrm>
            <a:off x="2260600" y="4960227"/>
            <a:ext cx="1447800" cy="380489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endParaRPr lang="en-CA" altLang="en-US" sz="2000"/>
          </a:p>
        </p:txBody>
      </p:sp>
      <p:sp>
        <p:nvSpPr>
          <p:cNvPr id="22552" name="AutoShape 6"/>
          <p:cNvSpPr>
            <a:spLocks noChangeArrowheads="1"/>
          </p:cNvSpPr>
          <p:nvPr/>
        </p:nvSpPr>
        <p:spPr bwMode="auto">
          <a:xfrm>
            <a:off x="3930824" y="4273539"/>
            <a:ext cx="1523651" cy="1752562"/>
          </a:xfrm>
          <a:prstGeom prst="flowChartPredefinedProces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endParaRPr lang="en-CA" altLang="en-US" sz="2000"/>
          </a:p>
        </p:txBody>
      </p:sp>
      <p:sp>
        <p:nvSpPr>
          <p:cNvPr id="22554" name="Text Box 32"/>
          <p:cNvSpPr txBox="1">
            <a:spLocks noChangeArrowheads="1"/>
          </p:cNvSpPr>
          <p:nvPr/>
        </p:nvSpPr>
        <p:spPr bwMode="auto">
          <a:xfrm>
            <a:off x="3035300" y="6019800"/>
            <a:ext cx="331470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/>
              <a:t>Read3NumbersFromFile.class</a:t>
            </a: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4267200" y="51816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267200" y="53340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4267200" y="5486400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4267200" y="4503737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3" name="TextBox 2"/>
          <p:cNvSpPr txBox="1"/>
          <p:nvPr/>
        </p:nvSpPr>
        <p:spPr>
          <a:xfrm>
            <a:off x="5638800" y="3810000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“3Numbers.txt”</a:t>
            </a:r>
            <a:endParaRPr lang="en-CA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4273550" y="4656137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4267200" y="4808537"/>
            <a:ext cx="838200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0" hangingPunct="0">
              <a:defRPr/>
            </a:pPr>
            <a:endParaRPr lang="en-CA" sz="2000"/>
          </a:p>
        </p:txBody>
      </p:sp>
      <p:cxnSp>
        <p:nvCxnSpPr>
          <p:cNvPr id="5" name="Curved Connector 4"/>
          <p:cNvCxnSpPr>
            <a:stCxn id="16" idx="1"/>
            <a:endCxn id="3" idx="1"/>
          </p:cNvCxnSpPr>
          <p:nvPr/>
        </p:nvCxnSpPr>
        <p:spPr bwMode="auto">
          <a:xfrm rot="5400000" flipH="1" flipV="1">
            <a:off x="5140648" y="4005586"/>
            <a:ext cx="462905" cy="533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Curved Connector 6"/>
          <p:cNvCxnSpPr>
            <a:stCxn id="18" idx="0"/>
            <a:endCxn id="22561" idx="2"/>
          </p:cNvCxnSpPr>
          <p:nvPr/>
        </p:nvCxnSpPr>
        <p:spPr bwMode="auto">
          <a:xfrm rot="5400000" flipH="1">
            <a:off x="2613819" y="2996407"/>
            <a:ext cx="420687" cy="2898775"/>
          </a:xfrm>
          <a:prstGeom prst="curvedConnector5">
            <a:avLst>
              <a:gd name="adj1" fmla="val -54340"/>
              <a:gd name="adj2" fmla="val 39485"/>
              <a:gd name="adj3" fmla="val 1543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Curved Connector 8"/>
          <p:cNvCxnSpPr>
            <a:stCxn id="19" idx="0"/>
            <a:endCxn id="22556" idx="3"/>
          </p:cNvCxnSpPr>
          <p:nvPr/>
        </p:nvCxnSpPr>
        <p:spPr bwMode="auto">
          <a:xfrm rot="5400000">
            <a:off x="3816833" y="4700104"/>
            <a:ext cx="341935" cy="5588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572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6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  <p:bldP spid="42" grpId="0" animBg="1"/>
      <p:bldP spid="41" grpId="0" animBg="1"/>
      <p:bldP spid="44" grpId="0" animBg="1"/>
      <p:bldP spid="16" grpId="0" animBg="1"/>
      <p:bldP spid="3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Text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will only read from text files</a:t>
            </a:r>
          </a:p>
          <a:p>
            <a:pPr lvl="1"/>
            <a:r>
              <a:rPr lang="en-CA" dirty="0" smtClean="0"/>
              <a:t>have .txt extension on a Windows system</a:t>
            </a:r>
          </a:p>
          <a:p>
            <a:pPr lvl="2"/>
            <a:r>
              <a:rPr lang="en-CA" dirty="0" err="1" smtClean="0"/>
              <a:t>tho</a:t>
            </a:r>
            <a:r>
              <a:rPr lang="en-CA" dirty="0" smtClean="0"/>
              <a:t>’ Windows may </a:t>
            </a:r>
            <a:r>
              <a:rPr lang="en-CA" i="1" dirty="0" smtClean="0"/>
              <a:t>hide it </a:t>
            </a:r>
            <a:r>
              <a:rPr lang="en-CA" dirty="0" smtClean="0"/>
              <a:t>from you!</a:t>
            </a:r>
          </a:p>
          <a:p>
            <a:r>
              <a:rPr lang="en-CA" dirty="0" smtClean="0"/>
              <a:t>Text files can contain numbers (numerals)</a:t>
            </a:r>
          </a:p>
          <a:p>
            <a:pPr lvl="1"/>
            <a:r>
              <a:rPr lang="en-CA" dirty="0" smtClean="0"/>
              <a:t>and may contain only numbers</a:t>
            </a:r>
            <a:endParaRPr lang="en-CA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0800000" flipH="1">
            <a:off x="931862" y="4521200"/>
            <a:ext cx="1219200" cy="1828800"/>
          </a:xfrm>
          <a:prstGeom prst="foldedCorner">
            <a:avLst>
              <a:gd name="adj" fmla="val 3591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endParaRPr lang="en-CA" altLang="en-US" sz="2000" dirty="0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762000" y="6305550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/>
              <a:t>3Numbers.txt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861" y="4876800"/>
            <a:ext cx="121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15 340 -7 </a:t>
            </a:r>
            <a:b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-2 103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rot="10800000" flipH="1">
            <a:off x="2819400" y="4521200"/>
            <a:ext cx="1219200" cy="1828800"/>
          </a:xfrm>
          <a:prstGeom prst="foldedCorner">
            <a:avLst>
              <a:gd name="adj" fmla="val 3591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endParaRPr lang="en-CA" altLang="en-US" sz="2000" dirty="0"/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899049" y="6305550"/>
            <a:ext cx="1059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i="1" dirty="0" smtClean="0"/>
              <a:t>poem.txt</a:t>
            </a:r>
            <a:endParaRPr lang="en-US" altLang="en-US" sz="2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19399" y="4876800"/>
            <a:ext cx="121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Twas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brillig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the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slithy</a:t>
            </a:r>
            <a:r>
              <a:rPr lang="en-CA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toves</a:t>
            </a: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595" y="4517887"/>
            <a:ext cx="4109079" cy="289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6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Why Use Files?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Permanence</a:t>
            </a:r>
          </a:p>
          <a:p>
            <a:pPr lvl="1">
              <a:defRPr/>
            </a:pPr>
            <a:r>
              <a:rPr lang="en-US" dirty="0" smtClean="0"/>
              <a:t>can re-use input; don’t need to copy output</a:t>
            </a:r>
          </a:p>
          <a:p>
            <a:pPr lvl="1">
              <a:defRPr/>
            </a:pPr>
            <a:r>
              <a:rPr lang="en-US" dirty="0" smtClean="0"/>
              <a:t>can use output of one program as input to next</a:t>
            </a:r>
          </a:p>
          <a:p>
            <a:pPr>
              <a:defRPr/>
            </a:pPr>
            <a:r>
              <a:rPr lang="en-US" dirty="0" smtClean="0"/>
              <a:t>Accuracy</a:t>
            </a:r>
          </a:p>
          <a:p>
            <a:pPr lvl="1">
              <a:defRPr/>
            </a:pPr>
            <a:r>
              <a:rPr lang="en-US" dirty="0" smtClean="0"/>
              <a:t>correct </a:t>
            </a:r>
            <a:r>
              <a:rPr lang="en-US" i="1" dirty="0" smtClean="0"/>
              <a:t>before</a:t>
            </a:r>
            <a:r>
              <a:rPr lang="en-US" dirty="0" smtClean="0"/>
              <a:t> the program gets it</a:t>
            </a:r>
          </a:p>
          <a:p>
            <a:pPr lvl="1">
              <a:defRPr/>
            </a:pPr>
            <a:r>
              <a:rPr lang="en-US" dirty="0" smtClean="0"/>
              <a:t>even “invisible” output characters stored</a:t>
            </a:r>
          </a:p>
          <a:p>
            <a:pPr>
              <a:defRPr/>
            </a:pPr>
            <a:r>
              <a:rPr lang="en-US" dirty="0" smtClean="0"/>
              <a:t>Ease of use</a:t>
            </a:r>
          </a:p>
          <a:p>
            <a:pPr lvl="1">
              <a:defRPr/>
            </a:pPr>
            <a:r>
              <a:rPr lang="en-US" dirty="0" smtClean="0"/>
              <a:t>large quantities of input hard to type correctly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loops">
  <a:themeElements>
    <a:clrScheme name="">
      <a:dk1>
        <a:srgbClr val="000000"/>
      </a:dk1>
      <a:lt1>
        <a:srgbClr val="FFFFFF"/>
      </a:lt1>
      <a:dk2>
        <a:srgbClr val="CF0E30"/>
      </a:dk2>
      <a:lt2>
        <a:srgbClr val="FFFFFF"/>
      </a:lt2>
      <a:accent1>
        <a:srgbClr val="114FFB"/>
      </a:accent1>
      <a:accent2>
        <a:srgbClr val="FC0128"/>
      </a:accent2>
      <a:accent3>
        <a:srgbClr val="E4AAAD"/>
      </a:accent3>
      <a:accent4>
        <a:srgbClr val="DADADA"/>
      </a:accent4>
      <a:accent5>
        <a:srgbClr val="AAB2FD"/>
      </a:accent5>
      <a:accent6>
        <a:srgbClr val="E40123"/>
      </a:accent6>
      <a:hlink>
        <a:srgbClr val="00DFCA"/>
      </a:hlink>
      <a:folHlink>
        <a:srgbClr val="F76681"/>
      </a:folHlink>
    </a:clrScheme>
    <a:fontScheme name="06loop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6loo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loop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loop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loop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loop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loop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loop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C:\MrMac\Courses\CSC 226 1998-1999 IIIa Spring\Slides\06LOOPS.PPT</Template>
  <TotalTime>18300</TotalTime>
  <Pages>7</Pages>
  <Words>1540</Words>
  <Application>Microsoft Office PowerPoint</Application>
  <PresentationFormat>On-screen Show (4:3)</PresentationFormat>
  <Paragraphs>324</Paragraphs>
  <Slides>36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06loops</vt:lpstr>
      <vt:lpstr>File Input &amp; Output</vt:lpstr>
      <vt:lpstr>Outcomes</vt:lpstr>
      <vt:lpstr>Input &amp; Output Streams</vt:lpstr>
      <vt:lpstr>File Streams</vt:lpstr>
      <vt:lpstr>Streams and Files</vt:lpstr>
      <vt:lpstr>Streams and Files</vt:lpstr>
      <vt:lpstr>(Possible) Program Variables</vt:lpstr>
      <vt:lpstr>Text Files</vt:lpstr>
      <vt:lpstr>Why Use Files?</vt:lpstr>
      <vt:lpstr>Using Files</vt:lpstr>
      <vt:lpstr>Declaring File Streams</vt:lpstr>
      <vt:lpstr>(*) File Streams</vt:lpstr>
      <vt:lpstr>Using File Streams</vt:lpstr>
      <vt:lpstr>Opening a File for Input</vt:lpstr>
      <vt:lpstr>Problem</vt:lpstr>
      <vt:lpstr>When to Use a throws Clause</vt:lpstr>
      <vt:lpstr>Example (Part 1)</vt:lpstr>
      <vt:lpstr>Example (Part 2)</vt:lpstr>
      <vt:lpstr>Names of Objects</vt:lpstr>
      <vt:lpstr>Exercise</vt:lpstr>
      <vt:lpstr>Javadoc @throws Tag</vt:lpstr>
      <vt:lpstr>Reading a Whole File</vt:lpstr>
      <vt:lpstr>Ask the Scanner</vt:lpstr>
      <vt:lpstr>The hasNext Family</vt:lpstr>
      <vt:lpstr>Exercise</vt:lpstr>
      <vt:lpstr>File Output</vt:lpstr>
      <vt:lpstr>Exercise</vt:lpstr>
      <vt:lpstr>Problem</vt:lpstr>
      <vt:lpstr>Closing Streams</vt:lpstr>
      <vt:lpstr>Output Files Start Empty</vt:lpstr>
      <vt:lpstr>Reading File Names</vt:lpstr>
      <vt:lpstr>Exercise</vt:lpstr>
      <vt:lpstr>Read and Save a File’s Data</vt:lpstr>
      <vt:lpstr>Reading All Numbers from a File</vt:lpstr>
      <vt:lpstr>Exercise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Programming and Problem Solving</dc:title>
  <dc:creator>Mark Young</dc:creator>
  <cp:lastModifiedBy>Mark Young</cp:lastModifiedBy>
  <cp:revision>229</cp:revision>
  <cp:lastPrinted>1601-01-01T00:00:00Z</cp:lastPrinted>
  <dcterms:created xsi:type="dcterms:W3CDTF">1998-05-11T15:12:26Z</dcterms:created>
  <dcterms:modified xsi:type="dcterms:W3CDTF">2016-02-04T14:31:16Z</dcterms:modified>
</cp:coreProperties>
</file>