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9"/>
  </p:notesMasterIdLst>
  <p:sldIdLst>
    <p:sldId id="256" r:id="rId2"/>
    <p:sldId id="514" r:id="rId3"/>
    <p:sldId id="431" r:id="rId4"/>
    <p:sldId id="515" r:id="rId5"/>
    <p:sldId id="488" r:id="rId6"/>
    <p:sldId id="517" r:id="rId7"/>
    <p:sldId id="519" r:id="rId8"/>
    <p:sldId id="518" r:id="rId9"/>
    <p:sldId id="516" r:id="rId10"/>
    <p:sldId id="520" r:id="rId11"/>
    <p:sldId id="504" r:id="rId12"/>
    <p:sldId id="539" r:id="rId13"/>
    <p:sldId id="506" r:id="rId14"/>
    <p:sldId id="490" r:id="rId15"/>
    <p:sldId id="507" r:id="rId16"/>
    <p:sldId id="491" r:id="rId17"/>
    <p:sldId id="545" r:id="rId18"/>
    <p:sldId id="522" r:id="rId19"/>
    <p:sldId id="544" r:id="rId20"/>
    <p:sldId id="512" r:id="rId21"/>
    <p:sldId id="523" r:id="rId22"/>
    <p:sldId id="524" r:id="rId23"/>
    <p:sldId id="525" r:id="rId24"/>
    <p:sldId id="521" r:id="rId25"/>
    <p:sldId id="526" r:id="rId26"/>
    <p:sldId id="527" r:id="rId27"/>
    <p:sldId id="533" r:id="rId28"/>
    <p:sldId id="528" r:id="rId29"/>
    <p:sldId id="529" r:id="rId30"/>
    <p:sldId id="530" r:id="rId31"/>
    <p:sldId id="531" r:id="rId32"/>
    <p:sldId id="532" r:id="rId33"/>
    <p:sldId id="535" r:id="rId34"/>
    <p:sldId id="534" r:id="rId35"/>
    <p:sldId id="537" r:id="rId36"/>
    <p:sldId id="546" r:id="rId37"/>
    <p:sldId id="277" r:id="rId38"/>
    <p:sldId id="538" r:id="rId39"/>
    <p:sldId id="547" r:id="rId40"/>
    <p:sldId id="540" r:id="rId41"/>
    <p:sldId id="541" r:id="rId42"/>
    <p:sldId id="549" r:id="rId43"/>
    <p:sldId id="548" r:id="rId44"/>
    <p:sldId id="542" r:id="rId45"/>
    <p:sldId id="543" r:id="rId46"/>
    <p:sldId id="550" r:id="rId47"/>
    <p:sldId id="536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9" d="100"/>
          <a:sy n="89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3B0D45-4C31-4FD2-BCB4-1BFA4EB7C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505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722FC2A-8D04-4E24-9B45-EF8EF6560E75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7C284CA-FB7F-4F01-A240-175DE0A41F25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0487017-8215-4DD5-A621-E70993E5F40D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A0E6230-3F67-4967-B637-B3BA92DD1651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DA9080C-6795-41A3-A36F-E3472E3B28BE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34C11CB-9BE2-447D-BF5A-708ECD58E306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98D51DB-CDC6-4AFF-A7C1-7D53BCABA95D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8D0564D-AEA6-40D4-AA1F-26D908C39ECD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B0D45-4C31-4FD2-BCB4-1BFA4EB7CC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04E03EA-AB25-4659-A657-F38D9DCBAD83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B0D45-4C31-4FD2-BCB4-1BFA4EB7CC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30FFC79-F592-4CB6-B6E3-BCF8D8C9D9F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37BE237-265C-44E3-BB70-9CC65E6C290C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F7C625D-3798-4E62-8362-EB71BE766912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0DE0FF8-6B92-4991-9421-2BB7DA167601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B5FBCEA-13D7-4527-B267-F776DD87BB0E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3D51678-2F54-4FBE-BE49-DEE525E8CC18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8C16D25-A820-4A85-8758-E16895755E65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76D117A-0881-4FAF-B6BC-03B9768FD7EF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8772B06-259B-4695-A01D-DB79F157E58F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064E052-FAC3-4ED4-8E56-F4EEBFA22EED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CEBBAC7-3225-4F06-A4CF-A25D242F9109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C281EEE-6685-4341-9C41-C6426EC16492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573171B-103B-4324-B16A-F42F39EEBD49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06096F-11D0-48B1-928F-C7C621E576A5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7EB5E63-F9EC-407D-A84E-DC7431269DFE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06FD673-D8B9-4ACE-A501-3EC8AE541443}" type="slidenum">
              <a:rPr lang="en-US" altLang="en-US" sz="1200" smtClean="0"/>
              <a:pPr/>
              <a:t>33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B4A26AE-EA67-41E6-A786-F8F59A234433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F81A172-4964-46DE-9A08-C9776B21C19F}" type="slidenum">
              <a:rPr lang="en-US" altLang="en-US" sz="1200" smtClean="0"/>
              <a:pPr/>
              <a:t>35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F81A172-4964-46DE-9A08-C9776B21C19F}" type="slidenum">
              <a:rPr lang="en-US" altLang="en-US" sz="1200" smtClean="0"/>
              <a:pPr/>
              <a:t>36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8A95BEF-FCDC-48B3-A2FA-12344F86B34A}" type="slidenum">
              <a:rPr lang="en-US" altLang="en-US" sz="1200" smtClean="0"/>
              <a:pPr/>
              <a:t>37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F7A166E-7428-42DC-8FF9-DD6B59144237}" type="slidenum">
              <a:rPr lang="en-US" altLang="en-US" sz="1200" smtClean="0"/>
              <a:pPr/>
              <a:t>38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B0D45-4C31-4FD2-BCB4-1BFA4EB7CC2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C2086D4-5DBE-406E-A08E-FCDC2EC387F2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1500744-45A8-4197-9B8A-9E7858143AEA}" type="slidenum">
              <a:rPr lang="en-US" altLang="en-US" sz="1200" smtClean="0"/>
              <a:pPr/>
              <a:t>40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7FEFFCE-AED0-4B60-ACBC-8F201B72E839}" type="slidenum">
              <a:rPr lang="en-US" altLang="en-US" sz="1200" smtClean="0"/>
              <a:pPr/>
              <a:t>41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B0D45-4C31-4FD2-BCB4-1BFA4EB7CC2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7FEFFCE-AED0-4B60-ACBC-8F201B72E839}" type="slidenum">
              <a:rPr lang="en-US" altLang="en-US" sz="1200" smtClean="0"/>
              <a:pPr/>
              <a:t>43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6322DDA-4594-4548-9DE3-914E2F129875}" type="slidenum">
              <a:rPr lang="en-US" altLang="en-US" sz="1200" smtClean="0"/>
              <a:pPr/>
              <a:t>44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5638F16-D26E-4F06-8130-9B540987783D}" type="slidenum">
              <a:rPr lang="en-US" altLang="en-US" sz="1200" smtClean="0"/>
              <a:pPr/>
              <a:t>45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B0D45-4C31-4FD2-BCB4-1BFA4EB7CC2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6093296-6BA0-4E61-B2A5-27D187EE78C9}" type="slidenum">
              <a:rPr lang="en-US" altLang="en-US" sz="1200" smtClean="0"/>
              <a:pPr/>
              <a:t>47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EE0D4C3-40FE-435B-92A9-F6D9511C7511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74A87A9-BC44-4BE8-AF13-D1F9E388CF2A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2297AAC-BFF4-4293-930F-14C59FDDD4C5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9693B37-3F64-4615-9BD4-07097A53E700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7F803C6-39FA-490B-83A6-0B10FBBE897C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84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75718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4401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89704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0533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07216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10165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611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86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70663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0719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70718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1029" name="Group 3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1" name="Group 9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2" name="Group 12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</p:grpSp>
      <p:sp>
        <p:nvSpPr>
          <p:cNvPr id="3092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s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Exceptions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Where did this exception get thrown from?</a:t>
            </a:r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 lvl="2">
              <a:defRPr/>
            </a:pPr>
            <a:endParaRPr lang="en-CA" dirty="0" smtClean="0"/>
          </a:p>
          <a:p>
            <a:pPr lvl="2">
              <a:defRPr/>
            </a:pPr>
            <a:endParaRPr lang="en-CA" dirty="0" smtClean="0"/>
          </a:p>
          <a:p>
            <a:pPr lvl="2">
              <a:defRPr/>
            </a:pPr>
            <a:endParaRPr lang="en-CA" dirty="0" smtClean="0"/>
          </a:p>
          <a:p>
            <a:pPr lvl="2">
              <a:defRPr/>
            </a:pPr>
            <a:endParaRPr lang="en-CA" dirty="0" smtClean="0"/>
          </a:p>
          <a:p>
            <a:pPr lvl="1">
              <a:defRPr/>
            </a:pPr>
            <a:r>
              <a:rPr lang="en-CA" dirty="0" smtClean="0"/>
              <a:t>What methods were called?</a:t>
            </a:r>
          </a:p>
          <a:p>
            <a:pPr lvl="1">
              <a:defRPr/>
            </a:pPr>
            <a:r>
              <a:rPr lang="en-CA" dirty="0" smtClean="0"/>
              <a:t>What line(s) of your program are relevant?</a:t>
            </a:r>
            <a:endParaRPr lang="en-CA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27088" y="2565400"/>
            <a:ext cx="7572375" cy="25193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sz="2000" dirty="0"/>
              <a:t>Exception in thread "main" </a:t>
            </a:r>
            <a:r>
              <a:rPr lang="en-CA" altLang="en-US" sz="2000" dirty="0" err="1"/>
              <a:t>java.util.InputMismatchException</a:t>
            </a:r>
            <a:endParaRPr lang="en-CA" altLang="en-US" sz="2000" dirty="0"/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java.util.Scanner.throwFor</a:t>
            </a:r>
            <a:r>
              <a:rPr lang="en-CA" altLang="en-US" sz="2000" dirty="0"/>
              <a:t>(Scanner.java:840)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java.util.Scanner.next</a:t>
            </a:r>
            <a:r>
              <a:rPr lang="en-CA" altLang="en-US" sz="2000" dirty="0"/>
              <a:t>(Scanner.java:1461)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java.util.Scanner.nextInt</a:t>
            </a:r>
            <a:r>
              <a:rPr lang="en-CA" altLang="en-US" sz="2000" dirty="0"/>
              <a:t>(Scanner.java:2091)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java.util.Scanner.nextInt</a:t>
            </a:r>
            <a:r>
              <a:rPr lang="en-CA" altLang="en-US" sz="2000" dirty="0"/>
              <a:t>(Scanner.java:2050)</a:t>
            </a:r>
          </a:p>
          <a:p>
            <a:r>
              <a:rPr lang="en-CA" altLang="en-US" sz="2000" dirty="0"/>
              <a:t>	at csci1227.Scanner.nextInt(Scanner.java:169)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ArraySearcher.search</a:t>
            </a:r>
            <a:r>
              <a:rPr lang="en-CA" altLang="en-US" sz="2000" dirty="0"/>
              <a:t>(</a:t>
            </a:r>
            <a:r>
              <a:rPr lang="en-CA" altLang="en-US" sz="2000" u="sng" dirty="0"/>
              <a:t>ArraySearcher.java:178</a:t>
            </a:r>
            <a:r>
              <a:rPr lang="en-CA" altLang="en-US" sz="2000" dirty="0"/>
              <a:t>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ArraySearcher.main</a:t>
            </a:r>
            <a:r>
              <a:rPr lang="en-CA" altLang="en-US" sz="2000" dirty="0"/>
              <a:t>(</a:t>
            </a:r>
            <a:r>
              <a:rPr lang="en-CA" altLang="en-US" sz="2000" u="sng" dirty="0"/>
              <a:t>ArraySearcher.java:58</a:t>
            </a:r>
            <a:r>
              <a:rPr lang="en-CA" altLang="en-US" sz="2000" dirty="0"/>
              <a:t>)</a:t>
            </a:r>
          </a:p>
          <a:p>
            <a:endParaRPr lang="en-CA" altLang="en-US" sz="2000" dirty="0"/>
          </a:p>
          <a:p>
            <a:endParaRPr lang="en-CA" altLang="en-US" sz="2000" dirty="0"/>
          </a:p>
          <a:p>
            <a:endParaRPr lang="en-CA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Catching Exceptions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try-catch block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try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…	</a:t>
            </a:r>
            <a:r>
              <a:rPr lang="en-US" sz="2400" i="1" dirty="0" smtClean="0">
                <a:solidFill>
                  <a:srgbClr val="FFFF00"/>
                </a:solidFill>
              </a:rPr>
              <a:t>// code that may throw an exception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 catch(</a:t>
            </a:r>
            <a:r>
              <a:rPr lang="en-US" sz="2400" i="1" dirty="0" err="1" smtClean="0">
                <a:solidFill>
                  <a:srgbClr val="FFFF00"/>
                </a:solidFill>
              </a:rPr>
              <a:t>ExceptionClass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</a:rPr>
              <a:t>exceptionObject</a:t>
            </a:r>
            <a:r>
              <a:rPr lang="en-US" sz="24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…	</a:t>
            </a:r>
            <a:r>
              <a:rPr lang="en-US" sz="2400" i="1" dirty="0" smtClean="0">
                <a:solidFill>
                  <a:srgbClr val="FFFF00"/>
                </a:solidFill>
              </a:rPr>
              <a:t>// code to handle the exception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defRPr/>
            </a:pPr>
            <a:r>
              <a:rPr lang="en-US" dirty="0" smtClean="0"/>
              <a:t>Try to do this, and if something goes wrong, do this to deal with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Caught or Declared?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Exceptions must be caught or declared</a:t>
            </a:r>
          </a:p>
          <a:p>
            <a:pPr lvl="1">
              <a:defRPr/>
            </a:pPr>
            <a:r>
              <a:rPr lang="en-CA" dirty="0" smtClean="0">
                <a:solidFill>
                  <a:srgbClr val="FFFF00"/>
                </a:solidFill>
              </a:rPr>
              <a:t>try-catch</a:t>
            </a:r>
            <a:r>
              <a:rPr lang="en-CA" dirty="0" smtClean="0"/>
              <a:t> </a:t>
            </a:r>
            <a:r>
              <a:rPr lang="en-CA" dirty="0" smtClean="0">
                <a:sym typeface="Wingdings" pitchFamily="2" charset="2"/>
              </a:rPr>
              <a:t> exception is </a:t>
            </a:r>
            <a:r>
              <a:rPr lang="en-CA" i="1" dirty="0" smtClean="0">
                <a:sym typeface="Wingdings" pitchFamily="2" charset="2"/>
              </a:rPr>
              <a:t>caught</a:t>
            </a:r>
          </a:p>
          <a:p>
            <a:pPr lvl="1">
              <a:defRPr/>
            </a:pPr>
            <a:r>
              <a:rPr lang="en-CA" dirty="0" smtClean="0">
                <a:solidFill>
                  <a:srgbClr val="FFFF00"/>
                </a:solidFill>
                <a:sym typeface="Wingdings" pitchFamily="2" charset="2"/>
              </a:rPr>
              <a:t>throws</a:t>
            </a:r>
            <a:r>
              <a:rPr lang="en-CA" dirty="0" smtClean="0">
                <a:sym typeface="Wingdings" pitchFamily="2" charset="2"/>
              </a:rPr>
              <a:t>  exception is </a:t>
            </a:r>
            <a:r>
              <a:rPr lang="en-CA" i="1" dirty="0" smtClean="0">
                <a:sym typeface="Wingdings" pitchFamily="2" charset="2"/>
              </a:rPr>
              <a:t>declared</a:t>
            </a:r>
          </a:p>
          <a:p>
            <a:pPr>
              <a:defRPr/>
            </a:pPr>
            <a:r>
              <a:rPr lang="en-CA" dirty="0" smtClean="0">
                <a:sym typeface="Wingdings" pitchFamily="2" charset="2"/>
              </a:rPr>
              <a:t>Don’t catch them  need to declare them</a:t>
            </a:r>
          </a:p>
          <a:p>
            <a:pPr>
              <a:defRPr/>
            </a:pPr>
            <a:r>
              <a:rPr lang="en-CA" dirty="0" smtClean="0">
                <a:sym typeface="Wingdings" pitchFamily="2" charset="2"/>
              </a:rPr>
              <a:t>Catch them  don’t declare them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take the “throws” clause(s) away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719388" y="5489575"/>
            <a:ext cx="63944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CA" altLang="en-US" sz="2000" i="1"/>
              <a:t>Only </a:t>
            </a:r>
            <a:r>
              <a:rPr lang="en-CA" altLang="en-US" sz="2000"/>
              <a:t>some</a:t>
            </a:r>
            <a:r>
              <a:rPr lang="en-CA" altLang="en-US" sz="2000" i="1"/>
              <a:t> exceptions need to be caught or declared.</a:t>
            </a:r>
          </a:p>
          <a:p>
            <a:pPr algn="r"/>
            <a:r>
              <a:rPr lang="en-CA" altLang="en-US" sz="2000" i="1"/>
              <a:t>FileNotFoundException needs to be caught or declared.</a:t>
            </a:r>
          </a:p>
          <a:p>
            <a:pPr algn="r"/>
            <a:r>
              <a:rPr lang="en-CA" altLang="en-US" sz="2000" i="1"/>
              <a:t>Others we look at today don’t </a:t>
            </a:r>
            <a:r>
              <a:rPr lang="en-CA" altLang="en-US" sz="2000"/>
              <a:t>need</a:t>
            </a:r>
            <a:r>
              <a:rPr lang="en-CA" altLang="en-US" sz="2000" i="1"/>
              <a:t> to be caught or declared,</a:t>
            </a:r>
          </a:p>
          <a:p>
            <a:pPr algn="r"/>
            <a:r>
              <a:rPr lang="en-CA" altLang="en-US" sz="2000" i="1"/>
              <a:t>but we’ll catch them anyway – to make our programs nicer.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Catching Exceptions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 catching </a:t>
            </a:r>
            <a:r>
              <a:rPr lang="en-US" dirty="0" err="1" smtClean="0"/>
              <a:t>InputMismatchException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inside the number-reading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try {</a:t>
            </a:r>
          </a:p>
          <a:p>
            <a:pPr lvl="1">
              <a:buFont typeface="Wingdings" pitchFamily="2" charset="2"/>
              <a:buNone/>
              <a:tabLst>
                <a:tab pos="7531100" algn="r"/>
              </a:tabLst>
              <a:defRPr/>
            </a:pPr>
            <a:r>
              <a:rPr lang="en-US" sz="2400" i="1" dirty="0" smtClean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num = </a:t>
            </a:r>
            <a:r>
              <a:rPr lang="en-US" sz="2400" dirty="0" err="1" smtClean="0">
                <a:solidFill>
                  <a:srgbClr val="FFFF00"/>
                </a:solidFill>
              </a:rPr>
              <a:t>kbd.nextDouble</a:t>
            </a:r>
            <a:r>
              <a:rPr lang="en-US" sz="2400" dirty="0" smtClean="0">
                <a:solidFill>
                  <a:srgbClr val="FFFF00"/>
                </a:solidFill>
              </a:rPr>
              <a:t>();	</a:t>
            </a:r>
            <a:r>
              <a:rPr lang="en-US" sz="2400" i="1" dirty="0" smtClean="0">
                <a:solidFill>
                  <a:srgbClr val="FFFF00"/>
                </a:solidFill>
              </a:rPr>
              <a:t>// may throw an exception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i="1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catch(</a:t>
            </a:r>
            <a:r>
              <a:rPr lang="en-US" sz="2400" dirty="0" err="1" smtClean="0">
                <a:solidFill>
                  <a:srgbClr val="FFFF00"/>
                </a:solidFill>
              </a:rPr>
              <a:t>InputMismatchException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ime</a:t>
            </a:r>
            <a:r>
              <a:rPr lang="en-US" sz="24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(“That’s not a number!”);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i="1" dirty="0" smtClean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break;</a:t>
            </a:r>
            <a:r>
              <a:rPr lang="en-US" sz="2400" i="1" dirty="0" smtClean="0">
                <a:solidFill>
                  <a:srgbClr val="FFFF00"/>
                </a:solidFill>
              </a:rPr>
              <a:t>	// exit from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5305425" y="6396038"/>
            <a:ext cx="383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CA" altLang="en-US" i="1"/>
              <a:t>see</a:t>
            </a:r>
            <a:r>
              <a:rPr lang="en-CA" altLang="en-US"/>
              <a:t> CatchInputMismatch.java</a:t>
            </a:r>
            <a:endParaRPr lang="en-CA" altLang="en-US" i="1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835150" y="4652963"/>
            <a:ext cx="3960813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6118225" y="5445125"/>
            <a:ext cx="2990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 b="1" i="1"/>
              <a:t>Note</a:t>
            </a:r>
            <a:r>
              <a:rPr lang="en-CA" altLang="en-US" i="1"/>
              <a:t>: it’s a parameter!</a:t>
            </a:r>
          </a:p>
        </p:txBody>
      </p:sp>
      <p:cxnSp>
        <p:nvCxnSpPr>
          <p:cNvPr id="14343" name="Curved Connector 7"/>
          <p:cNvCxnSpPr>
            <a:cxnSpLocks noChangeShapeType="1"/>
            <a:stCxn id="14342" idx="0"/>
            <a:endCxn id="14341" idx="0"/>
          </p:cNvCxnSpPr>
          <p:nvPr/>
        </p:nvCxnSpPr>
        <p:spPr bwMode="auto">
          <a:xfrm rot="16200000" flipV="1">
            <a:off x="5318919" y="3150394"/>
            <a:ext cx="792162" cy="3797300"/>
          </a:xfrm>
          <a:prstGeom prst="curvedConnector3">
            <a:avLst>
              <a:gd name="adj1" fmla="val 181083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No Exceptions Occur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while (num &gt;= 0.0) {</a:t>
            </a:r>
          </a:p>
          <a:p>
            <a:pPr marL="452438" lvl="1" indent="-452438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sum += num;</a:t>
            </a:r>
          </a:p>
          <a:p>
            <a:pPr marL="452438" lvl="1" indent="-452438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(“Enter another number: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try {</a:t>
            </a:r>
          </a:p>
          <a:p>
            <a:pPr lvl="1">
              <a:buFont typeface="Wingdings" pitchFamily="2" charset="2"/>
              <a:buNone/>
              <a:tabLst>
                <a:tab pos="7531100" algn="r"/>
              </a:tabLst>
              <a:defRPr/>
            </a:pPr>
            <a:r>
              <a:rPr lang="en-US" sz="2400" i="1" dirty="0" smtClean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num = </a:t>
            </a:r>
            <a:r>
              <a:rPr lang="en-US" sz="2400" dirty="0" err="1" smtClean="0">
                <a:solidFill>
                  <a:srgbClr val="FFFF00"/>
                </a:solidFill>
              </a:rPr>
              <a:t>kbd.nextDouble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400" i="1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catch(</a:t>
            </a:r>
            <a:r>
              <a:rPr lang="en-US" sz="2400" dirty="0" err="1" smtClean="0">
                <a:solidFill>
                  <a:srgbClr val="FFFF00"/>
                </a:solidFill>
              </a:rPr>
              <a:t>InputMismatchException</a:t>
            </a:r>
            <a:r>
              <a:rPr lang="en-US" sz="2400" dirty="0" smtClean="0">
                <a:solidFill>
                  <a:srgbClr val="FFFF00"/>
                </a:solidFill>
              </a:rPr>
              <a:t> e)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(“That’s not a number!”);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i="1" dirty="0" smtClean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break;</a:t>
            </a:r>
            <a:r>
              <a:rPr lang="en-US" sz="2400" i="1" dirty="0" smtClean="0">
                <a:solidFill>
                  <a:srgbClr val="FFFF00"/>
                </a:solidFill>
              </a:rPr>
              <a:t>	// exit from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marL="452438" lvl="1" indent="-452438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Down Arrow 3"/>
          <p:cNvSpPr>
            <a:spLocks noChangeArrowheads="1"/>
          </p:cNvSpPr>
          <p:nvPr/>
        </p:nvSpPr>
        <p:spPr bwMode="auto">
          <a:xfrm>
            <a:off x="928688" y="2500313"/>
            <a:ext cx="285750" cy="2214562"/>
          </a:xfrm>
          <a:prstGeom prst="down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5" name="Curved Left Arrow 4"/>
          <p:cNvSpPr>
            <a:spLocks noChangeArrowheads="1"/>
          </p:cNvSpPr>
          <p:nvPr/>
        </p:nvSpPr>
        <p:spPr bwMode="auto">
          <a:xfrm flipV="1">
            <a:off x="6143625" y="2143125"/>
            <a:ext cx="714375" cy="4357688"/>
          </a:xfrm>
          <a:prstGeom prst="curvedLeftArrow">
            <a:avLst>
              <a:gd name="adj1" fmla="val 25021"/>
              <a:gd name="adj2" fmla="val 49986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6" name="Curved Right Arrow 5"/>
          <p:cNvSpPr>
            <a:spLocks noChangeArrowheads="1"/>
          </p:cNvSpPr>
          <p:nvPr/>
        </p:nvSpPr>
        <p:spPr bwMode="auto">
          <a:xfrm>
            <a:off x="500063" y="4714875"/>
            <a:ext cx="571500" cy="178593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3" name="Down Arrow 12"/>
          <p:cNvSpPr>
            <a:spLocks noChangeArrowheads="1"/>
          </p:cNvSpPr>
          <p:nvPr/>
        </p:nvSpPr>
        <p:spPr bwMode="auto">
          <a:xfrm>
            <a:off x="928688" y="2500313"/>
            <a:ext cx="285750" cy="2214562"/>
          </a:xfrm>
          <a:prstGeom prst="down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4" name="Curved Left Arrow 13"/>
          <p:cNvSpPr>
            <a:spLocks noChangeArrowheads="1"/>
          </p:cNvSpPr>
          <p:nvPr/>
        </p:nvSpPr>
        <p:spPr bwMode="auto">
          <a:xfrm flipV="1">
            <a:off x="6143625" y="2143125"/>
            <a:ext cx="714375" cy="4357688"/>
          </a:xfrm>
          <a:prstGeom prst="curvedLeftArrow">
            <a:avLst>
              <a:gd name="adj1" fmla="val 25021"/>
              <a:gd name="adj2" fmla="val 49986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5" name="Curved Right Arrow 14"/>
          <p:cNvSpPr>
            <a:spLocks noChangeArrowheads="1"/>
          </p:cNvSpPr>
          <p:nvPr/>
        </p:nvSpPr>
        <p:spPr bwMode="auto">
          <a:xfrm>
            <a:off x="500063" y="4714875"/>
            <a:ext cx="571500" cy="178593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928688" y="2500313"/>
            <a:ext cx="285750" cy="2214562"/>
          </a:xfrm>
          <a:prstGeom prst="down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7" name="Curved Left Arrow 16"/>
          <p:cNvSpPr>
            <a:spLocks noChangeArrowheads="1"/>
          </p:cNvSpPr>
          <p:nvPr/>
        </p:nvSpPr>
        <p:spPr bwMode="auto">
          <a:xfrm flipV="1">
            <a:off x="6143625" y="2143125"/>
            <a:ext cx="714375" cy="4357688"/>
          </a:xfrm>
          <a:prstGeom prst="curvedLeftArrow">
            <a:avLst>
              <a:gd name="adj1" fmla="val 25021"/>
              <a:gd name="adj2" fmla="val 49986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8" name="Curved Right Arrow 17"/>
          <p:cNvSpPr>
            <a:spLocks noChangeArrowheads="1"/>
          </p:cNvSpPr>
          <p:nvPr/>
        </p:nvSpPr>
        <p:spPr bwMode="auto">
          <a:xfrm>
            <a:off x="500063" y="4714875"/>
            <a:ext cx="571500" cy="178593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An Exception Occurs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while (num &gt;= 0.0) {</a:t>
            </a:r>
          </a:p>
          <a:p>
            <a:pPr marL="452438" lvl="1" indent="-452438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sum += num;</a:t>
            </a:r>
          </a:p>
          <a:p>
            <a:pPr marL="452438" lvl="1" indent="-452438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(“Enter another number: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try {</a:t>
            </a:r>
          </a:p>
          <a:p>
            <a:pPr lvl="1">
              <a:buFont typeface="Wingdings" pitchFamily="2" charset="2"/>
              <a:buNone/>
              <a:tabLst>
                <a:tab pos="7531100" algn="r"/>
              </a:tabLst>
              <a:defRPr/>
            </a:pPr>
            <a:r>
              <a:rPr lang="en-US" sz="2400" i="1" dirty="0" smtClean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num = </a:t>
            </a:r>
            <a:r>
              <a:rPr lang="en-US" sz="2400" dirty="0" err="1" smtClean="0">
                <a:solidFill>
                  <a:srgbClr val="FFFF00"/>
                </a:solidFill>
              </a:rPr>
              <a:t>kbd.nextDouble</a:t>
            </a:r>
            <a:r>
              <a:rPr lang="en-US" sz="2400" dirty="0" smtClean="0">
                <a:solidFill>
                  <a:srgbClr val="FFFF00"/>
                </a:solidFill>
              </a:rPr>
              <a:t>();	</a:t>
            </a:r>
            <a:r>
              <a:rPr lang="en-US" sz="2400" i="1" dirty="0" smtClean="0">
                <a:solidFill>
                  <a:srgbClr val="FFFF00"/>
                </a:solidFill>
              </a:rPr>
              <a:t>// doesn’t even get to finish!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i="1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  <a:endParaRPr lang="en-US" sz="2400" i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catch(</a:t>
            </a:r>
            <a:r>
              <a:rPr lang="en-US" sz="2400" dirty="0" err="1" smtClean="0">
                <a:solidFill>
                  <a:srgbClr val="FFFF00"/>
                </a:solidFill>
              </a:rPr>
              <a:t>InputMismatchException</a:t>
            </a:r>
            <a:r>
              <a:rPr lang="en-US" sz="2400" dirty="0" smtClean="0">
                <a:solidFill>
                  <a:srgbClr val="FFFF00"/>
                </a:solidFill>
              </a:rPr>
              <a:t> e)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(“That’s not a number!”);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i="1" dirty="0" smtClean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break;</a:t>
            </a:r>
            <a:r>
              <a:rPr lang="en-US" sz="2400" i="1" dirty="0" smtClean="0">
                <a:solidFill>
                  <a:srgbClr val="FFFF00"/>
                </a:solidFill>
              </a:rPr>
              <a:t>	// exit from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marL="452438" lvl="1" indent="-452438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Down Arrow 3"/>
          <p:cNvSpPr>
            <a:spLocks noChangeArrowheads="1"/>
          </p:cNvSpPr>
          <p:nvPr/>
        </p:nvSpPr>
        <p:spPr bwMode="auto">
          <a:xfrm>
            <a:off x="928688" y="2500313"/>
            <a:ext cx="285750" cy="1357312"/>
          </a:xfrm>
          <a:prstGeom prst="down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6" name="Curved Right Arrow 5"/>
          <p:cNvSpPr>
            <a:spLocks noChangeArrowheads="1"/>
          </p:cNvSpPr>
          <p:nvPr/>
        </p:nvSpPr>
        <p:spPr bwMode="auto">
          <a:xfrm>
            <a:off x="500063" y="3714750"/>
            <a:ext cx="571500" cy="1500188"/>
          </a:xfrm>
          <a:prstGeom prst="curvedRightArrow">
            <a:avLst>
              <a:gd name="adj1" fmla="val 25010"/>
              <a:gd name="adj2" fmla="val 49997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9" name="Down Arrow 18"/>
          <p:cNvSpPr>
            <a:spLocks noChangeArrowheads="1"/>
          </p:cNvSpPr>
          <p:nvPr/>
        </p:nvSpPr>
        <p:spPr bwMode="auto">
          <a:xfrm>
            <a:off x="1000125" y="5214938"/>
            <a:ext cx="285750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7" name="Curved Left Arrow 6"/>
          <p:cNvSpPr>
            <a:spLocks noChangeArrowheads="1"/>
          </p:cNvSpPr>
          <p:nvPr/>
        </p:nvSpPr>
        <p:spPr bwMode="auto">
          <a:xfrm>
            <a:off x="4572000" y="5786438"/>
            <a:ext cx="714375" cy="1285875"/>
          </a:xfrm>
          <a:prstGeom prst="curvedLeftArrow">
            <a:avLst>
              <a:gd name="adj1" fmla="val 25017"/>
              <a:gd name="adj2" fmla="val 49983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InputMismatchException</a:t>
            </a:r>
            <a:r>
              <a:rPr lang="en-US" dirty="0" smtClean="0"/>
              <a:t> part of </a:t>
            </a:r>
            <a:r>
              <a:rPr lang="en-US" dirty="0" err="1" smtClean="0"/>
              <a:t>java.util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needs to be imported along with Scanner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import </a:t>
            </a:r>
            <a:r>
              <a:rPr lang="en-US" dirty="0" err="1" smtClean="0">
                <a:solidFill>
                  <a:srgbClr val="FFFF00"/>
                </a:solidFill>
              </a:rPr>
              <a:t>java.util.Scanner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import </a:t>
            </a:r>
            <a:r>
              <a:rPr lang="en-US" dirty="0" err="1" smtClean="0">
                <a:solidFill>
                  <a:srgbClr val="FFFF00"/>
                </a:solidFill>
              </a:rPr>
              <a:t>java.util.InputMismatchException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</a:p>
          <a:p>
            <a:pPr>
              <a:defRPr/>
            </a:pPr>
            <a:r>
              <a:rPr lang="en-US" dirty="0" smtClean="0"/>
              <a:t>Our program exits the loop because of the </a:t>
            </a:r>
            <a:r>
              <a:rPr lang="en-US" dirty="0" smtClean="0">
                <a:solidFill>
                  <a:srgbClr val="FFFF00"/>
                </a:solidFill>
              </a:rPr>
              <a:t>break</a:t>
            </a:r>
            <a:r>
              <a:rPr lang="en-US" dirty="0" smtClean="0"/>
              <a:t> command</a:t>
            </a:r>
          </a:p>
          <a:p>
            <a:pPr lvl="1">
              <a:defRPr/>
            </a:pPr>
            <a:r>
              <a:rPr lang="en-US" dirty="0" smtClean="0"/>
              <a:t>normally would continue on inside the loop</a:t>
            </a:r>
          </a:p>
          <a:p>
            <a:pPr lvl="1">
              <a:defRPr/>
            </a:pPr>
            <a:r>
              <a:rPr lang="en-US" dirty="0" smtClean="0"/>
              <a:t>(or whatever comes after the catch block)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an Exception Occurs…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in try block gets skipped</a:t>
            </a:r>
          </a:p>
          <a:p>
            <a:pPr lvl="1"/>
            <a:r>
              <a:rPr lang="en-CA" dirty="0" smtClean="0"/>
              <a:t>right out from where the exception occurred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// read an integer and save it in num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num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// skip the rest of the input line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kbd.nextLine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  <a:r>
              <a:rPr lang="en-CA" dirty="0" smtClean="0"/>
              <a:t>;</a:t>
            </a:r>
          </a:p>
          <a:p>
            <a:pPr lvl="1"/>
            <a:r>
              <a:rPr lang="en-CA" dirty="0" smtClean="0"/>
              <a:t>if next thing isn’t an </a:t>
            </a:r>
            <a:r>
              <a:rPr lang="en-CA" dirty="0" err="1" smtClean="0"/>
              <a:t>int</a:t>
            </a:r>
            <a:r>
              <a:rPr lang="en-CA" dirty="0" smtClean="0"/>
              <a:t>, NONE of that happens</a:t>
            </a:r>
          </a:p>
          <a:p>
            <a:pPr lvl="2"/>
            <a:r>
              <a:rPr lang="en-CA" dirty="0" smtClean="0"/>
              <a:t>doesn’t read an integer (no integer </a:t>
            </a:r>
            <a:r>
              <a:rPr lang="en-CA" i="1" dirty="0" smtClean="0"/>
              <a:t>there</a:t>
            </a:r>
            <a:r>
              <a:rPr lang="en-CA" dirty="0" smtClean="0"/>
              <a:t> to be read!)</a:t>
            </a:r>
          </a:p>
          <a:p>
            <a:pPr lvl="2"/>
            <a:r>
              <a:rPr lang="en-CA" dirty="0" smtClean="0"/>
              <a:t>doesn’t save anything in num (num </a:t>
            </a:r>
            <a:r>
              <a:rPr lang="en-CA" i="1" dirty="0" smtClean="0"/>
              <a:t>unchanged</a:t>
            </a:r>
            <a:r>
              <a:rPr lang="en-CA" dirty="0" smtClean="0"/>
              <a:t>!)</a:t>
            </a:r>
          </a:p>
          <a:p>
            <a:pPr lvl="2"/>
            <a:r>
              <a:rPr lang="en-CA" dirty="0" smtClean="0"/>
              <a:t>doesn’t skip rest of line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Dealing with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After catching the exception, the body of the catch block is executed</a:t>
            </a:r>
          </a:p>
          <a:p>
            <a:pPr lvl="1">
              <a:defRPr/>
            </a:pPr>
            <a:r>
              <a:rPr lang="en-CA" dirty="0" smtClean="0"/>
              <a:t>does whatever it says to do</a:t>
            </a:r>
          </a:p>
          <a:p>
            <a:pPr lvl="2">
              <a:defRPr/>
            </a:pPr>
            <a:r>
              <a:rPr lang="en-CA" dirty="0" smtClean="0"/>
              <a:t>print a message; break out of a loop</a:t>
            </a:r>
          </a:p>
          <a:p>
            <a:pPr>
              <a:defRPr/>
            </a:pPr>
            <a:r>
              <a:rPr lang="en-CA" dirty="0" smtClean="0"/>
              <a:t>Question to ask yourself:</a:t>
            </a:r>
          </a:p>
          <a:p>
            <a:pPr lvl="1">
              <a:defRPr/>
            </a:pPr>
            <a:r>
              <a:rPr lang="en-CA" dirty="0" smtClean="0"/>
              <a:t>What do I want my program to do when it catches this exception?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 I Want to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Reading </a:t>
            </a:r>
            <a:r>
              <a:rPr lang="en-CA" dirty="0" err="1" smtClean="0"/>
              <a:t>int</a:t>
            </a:r>
            <a:r>
              <a:rPr lang="en-CA" dirty="0" smtClean="0"/>
              <a:t> values; non-</a:t>
            </a:r>
            <a:r>
              <a:rPr lang="en-CA" dirty="0" err="1" smtClean="0"/>
              <a:t>int</a:t>
            </a:r>
            <a:r>
              <a:rPr lang="en-CA" dirty="0" smtClean="0"/>
              <a:t> value entered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try { num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 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catch (</a:t>
            </a:r>
            <a:r>
              <a:rPr lang="en-CA" sz="2400" dirty="0" err="1" smtClean="0">
                <a:solidFill>
                  <a:srgbClr val="FFFF00"/>
                </a:solidFill>
              </a:rPr>
              <a:t>InputMismatchException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ime</a:t>
            </a:r>
            <a:r>
              <a:rPr lang="en-CA" sz="2400" dirty="0" smtClean="0">
                <a:solidFill>
                  <a:srgbClr val="FFFF00"/>
                </a:solidFill>
              </a:rPr>
              <a:t>) {</a:t>
            </a:r>
            <a:endParaRPr lang="en-CA" dirty="0" smtClean="0">
              <a:solidFill>
                <a:srgbClr val="FFFF00"/>
              </a:solidFill>
            </a:endParaRPr>
          </a:p>
          <a:p>
            <a:pPr lvl="2"/>
            <a:r>
              <a:rPr lang="en-CA" dirty="0" smtClean="0"/>
              <a:t>end the loop?</a:t>
            </a:r>
          </a:p>
          <a:p>
            <a:pPr lvl="2">
              <a:buNone/>
            </a:pPr>
            <a:r>
              <a:rPr lang="en-CA" dirty="0" smtClean="0">
                <a:solidFill>
                  <a:srgbClr val="FFFF00"/>
                </a:solidFill>
              </a:rPr>
              <a:t>break;</a:t>
            </a:r>
          </a:p>
          <a:p>
            <a:pPr lvl="2"/>
            <a:r>
              <a:rPr lang="en-CA" dirty="0" smtClean="0"/>
              <a:t>skip invalid data?</a:t>
            </a:r>
          </a:p>
          <a:p>
            <a:pPr lvl="2">
              <a:buNone/>
            </a:pPr>
            <a:r>
              <a:rPr lang="en-CA" dirty="0" err="1" smtClean="0">
                <a:solidFill>
                  <a:srgbClr val="FFFF00"/>
                </a:solidFill>
              </a:rPr>
              <a:t>kbd.next</a:t>
            </a:r>
            <a:r>
              <a:rPr lang="en-CA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CA" dirty="0" smtClean="0"/>
              <a:t>but if you skip, what else might go wrong?</a:t>
            </a:r>
          </a:p>
          <a:p>
            <a:pPr lvl="2">
              <a:buNone/>
            </a:pP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Find the exception that crashed a program</a:t>
            </a:r>
          </a:p>
          <a:p>
            <a:pPr lvl="1">
              <a:defRPr/>
            </a:pPr>
            <a:r>
              <a:rPr lang="en-CA" dirty="0" smtClean="0"/>
              <a:t>find where it happened in your code</a:t>
            </a:r>
          </a:p>
          <a:p>
            <a:pPr>
              <a:defRPr/>
            </a:pPr>
            <a:r>
              <a:rPr lang="en-CA" dirty="0" smtClean="0"/>
              <a:t>Understand how try-catch blocks work</a:t>
            </a:r>
          </a:p>
          <a:p>
            <a:pPr>
              <a:defRPr/>
            </a:pPr>
            <a:r>
              <a:rPr lang="en-CA" dirty="0" smtClean="0"/>
              <a:t>Write a try-catch block to catch exceptions your program might throw</a:t>
            </a:r>
          </a:p>
          <a:p>
            <a:pPr>
              <a:defRPr/>
            </a:pPr>
            <a:r>
              <a:rPr lang="en-CA" dirty="0" smtClean="0"/>
              <a:t>Design and place try-catch blocks so your program recovers gracefully</a:t>
            </a:r>
          </a:p>
          <a:p>
            <a:pPr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Exercise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531100" algn="r"/>
              </a:tabLst>
              <a:defRPr/>
            </a:pPr>
            <a:r>
              <a:rPr lang="en-CA" dirty="0" smtClean="0"/>
              <a:t>What happens with the following code when the user enters a non-number?</a:t>
            </a:r>
          </a:p>
          <a:p>
            <a:pPr marL="285750" lvl="1"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while (num &gt;= 0.0) {</a:t>
            </a:r>
          </a:p>
          <a:p>
            <a:pPr marL="452438" lvl="1" indent="-452438">
              <a:spcBef>
                <a:spcPts val="0"/>
              </a:spcBef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	sum += num;</a:t>
            </a:r>
          </a:p>
          <a:p>
            <a:pPr marL="452438" lvl="1" indent="-452438">
              <a:spcBef>
                <a:spcPts val="0"/>
              </a:spcBef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	</a:t>
            </a:r>
            <a:r>
              <a:rPr lang="en-US" sz="20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000" dirty="0" smtClean="0">
                <a:solidFill>
                  <a:srgbClr val="FFFF00"/>
                </a:solidFill>
              </a:rPr>
              <a:t>(“Enter another number: ”);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try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i="1" dirty="0" smtClean="0">
                <a:solidFill>
                  <a:srgbClr val="FFFF00"/>
                </a:solidFill>
              </a:rPr>
              <a:t>		</a:t>
            </a:r>
            <a:r>
              <a:rPr lang="en-US" sz="2000" dirty="0" smtClean="0">
                <a:solidFill>
                  <a:srgbClr val="FFFF00"/>
                </a:solidFill>
              </a:rPr>
              <a:t>num = </a:t>
            </a:r>
            <a:r>
              <a:rPr lang="en-US" sz="2000" dirty="0" err="1" smtClean="0">
                <a:solidFill>
                  <a:srgbClr val="FFFF00"/>
                </a:solidFill>
              </a:rPr>
              <a:t>kbd.nextDouble</a:t>
            </a:r>
            <a:r>
              <a:rPr lang="en-US" sz="2000" dirty="0" smtClean="0">
                <a:solidFill>
                  <a:srgbClr val="FFFF00"/>
                </a:solidFill>
              </a:rPr>
              <a:t>(); 	</a:t>
            </a:r>
            <a:r>
              <a:rPr lang="en-US" sz="2000" dirty="0" err="1" smtClean="0">
                <a:solidFill>
                  <a:srgbClr val="FFFF00"/>
                </a:solidFill>
              </a:rPr>
              <a:t>kbd.nextLine</a:t>
            </a:r>
            <a:r>
              <a:rPr lang="en-US" sz="2000" dirty="0" smtClean="0">
                <a:solidFill>
                  <a:srgbClr val="FFFF00"/>
                </a:solidFill>
              </a:rPr>
              <a:t>();</a:t>
            </a:r>
            <a:endParaRPr lang="en-US" sz="2000" i="1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catch(</a:t>
            </a:r>
            <a:r>
              <a:rPr lang="en-US" sz="2000" dirty="0" err="1" smtClean="0">
                <a:solidFill>
                  <a:srgbClr val="FFFF00"/>
                </a:solidFill>
              </a:rPr>
              <a:t>InputMismatchException</a:t>
            </a:r>
            <a:r>
              <a:rPr lang="en-US" sz="2000" dirty="0" smtClean="0">
                <a:solidFill>
                  <a:srgbClr val="FFFF00"/>
                </a:solidFill>
              </a:rPr>
              <a:t> e)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		</a:t>
            </a:r>
            <a:r>
              <a:rPr lang="en-US" sz="20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000" dirty="0" smtClean="0">
                <a:solidFill>
                  <a:srgbClr val="FFFF00"/>
                </a:solidFill>
              </a:rPr>
              <a:t>(“That’s not a number!”);	</a:t>
            </a:r>
            <a:r>
              <a:rPr lang="en-US" sz="2000" dirty="0" err="1" smtClean="0">
                <a:solidFill>
                  <a:srgbClr val="FFFF00"/>
                </a:solidFill>
              </a:rPr>
              <a:t>kbd.nextLine</a:t>
            </a:r>
            <a:r>
              <a:rPr lang="en-US" sz="2000" dirty="0" smtClean="0">
                <a:solidFill>
                  <a:srgbClr val="FFFF00"/>
                </a:solidFill>
              </a:rPr>
              <a:t>();</a:t>
            </a:r>
            <a:endParaRPr lang="en-US" sz="2000" i="1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}</a:t>
            </a:r>
          </a:p>
          <a:p>
            <a:pPr marL="452438" lvl="1" indent="-452438">
              <a:spcBef>
                <a:spcPts val="0"/>
              </a:spcBef>
              <a:buFont typeface="Wingdings" pitchFamily="2" charset="2"/>
              <a:buNone/>
              <a:tabLst>
                <a:tab pos="461963" algn="l"/>
                <a:tab pos="914400" algn="l"/>
                <a:tab pos="5314950" algn="l"/>
                <a:tab pos="7531100" algn="r"/>
              </a:tabLst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289675" y="5949950"/>
            <a:ext cx="2746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2" algn="r"/>
            <a:r>
              <a:rPr lang="en-CA" altLang="en-US" i="1"/>
              <a:t>What goes wrong?</a:t>
            </a:r>
          </a:p>
          <a:p>
            <a:pPr marL="0" lvl="2" algn="r"/>
            <a:r>
              <a:rPr lang="en-CA" altLang="en-US" i="1"/>
              <a:t>How might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Bigger Try Blocks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Enter a word instead of the first number</a:t>
            </a:r>
          </a:p>
          <a:p>
            <a:pPr lvl="1">
              <a:defRPr/>
            </a:pPr>
            <a:r>
              <a:rPr lang="en-CA" dirty="0" smtClean="0"/>
              <a:t>program crashes!</a:t>
            </a:r>
          </a:p>
          <a:p>
            <a:pPr>
              <a:defRPr/>
            </a:pPr>
            <a:r>
              <a:rPr lang="en-CA" dirty="0" smtClean="0"/>
              <a:t>Catch blocks only catch exceptions from the corresponding try blocks</a:t>
            </a:r>
          </a:p>
          <a:p>
            <a:pPr lvl="1">
              <a:defRPr/>
            </a:pPr>
            <a:r>
              <a:rPr lang="en-CA" dirty="0" smtClean="0"/>
              <a:t>exceptions from outside don’t get caught</a:t>
            </a:r>
          </a:p>
          <a:p>
            <a:pPr>
              <a:defRPr/>
            </a:pPr>
            <a:r>
              <a:rPr lang="en-CA" dirty="0" smtClean="0"/>
              <a:t>Try block can be as big as you want</a:t>
            </a:r>
          </a:p>
          <a:p>
            <a:pPr lvl="1">
              <a:defRPr/>
            </a:pPr>
            <a:r>
              <a:rPr lang="en-CA" dirty="0" smtClean="0"/>
              <a:t>so long as it stays inside the method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 Loop inside a try Block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Exception </a:t>
            </a:r>
            <a:r>
              <a:rPr lang="en-CA" dirty="0" smtClean="0">
                <a:sym typeface="Wingdings" pitchFamily="2" charset="2"/>
              </a:rPr>
              <a:t> stop reading numbers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even if it’s the first number!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sum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try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num =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kbd.nextInt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while (num &gt;= 0)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sum += num;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num =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kbd.nextInt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catch (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InputMismatchException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ime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{}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System.out.println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(“The sum is ” + sum);</a:t>
            </a:r>
            <a:endParaRPr lang="en-CA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urved Left Arrow 3"/>
          <p:cNvSpPr>
            <a:spLocks noChangeArrowheads="1"/>
          </p:cNvSpPr>
          <p:nvPr/>
        </p:nvSpPr>
        <p:spPr bwMode="auto">
          <a:xfrm>
            <a:off x="6881813" y="3716338"/>
            <a:ext cx="714375" cy="2233612"/>
          </a:xfrm>
          <a:prstGeom prst="curvedLeftArrow">
            <a:avLst>
              <a:gd name="adj1" fmla="val 25028"/>
              <a:gd name="adj2" fmla="val 50012"/>
              <a:gd name="adj3" fmla="val 25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5" name="Curved Left Arrow 4"/>
          <p:cNvSpPr>
            <a:spLocks noChangeArrowheads="1"/>
          </p:cNvSpPr>
          <p:nvPr/>
        </p:nvSpPr>
        <p:spPr bwMode="auto">
          <a:xfrm>
            <a:off x="6881813" y="4724400"/>
            <a:ext cx="714375" cy="1214438"/>
          </a:xfrm>
          <a:prstGeom prst="curvedLeftArrow">
            <a:avLst>
              <a:gd name="adj1" fmla="val 25028"/>
              <a:gd name="adj2" fmla="val 50008"/>
              <a:gd name="adj3" fmla="val 25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5580063" y="3716338"/>
            <a:ext cx="1295400" cy="217487"/>
          </a:xfrm>
          <a:prstGeom prst="rightArrow">
            <a:avLst>
              <a:gd name="adj1" fmla="val 50000"/>
              <a:gd name="adj2" fmla="val 496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5580063" y="4724400"/>
            <a:ext cx="1295400" cy="217488"/>
          </a:xfrm>
          <a:prstGeom prst="rightArrow">
            <a:avLst>
              <a:gd name="adj1" fmla="val 50000"/>
              <a:gd name="adj2" fmla="val 496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8" name="Curved Left Arrow 7"/>
          <p:cNvSpPr>
            <a:spLocks noChangeArrowheads="1"/>
          </p:cNvSpPr>
          <p:nvPr/>
        </p:nvSpPr>
        <p:spPr bwMode="auto">
          <a:xfrm>
            <a:off x="7380288" y="5805488"/>
            <a:ext cx="714375" cy="503237"/>
          </a:xfrm>
          <a:prstGeom prst="curvedLeftArrow">
            <a:avLst>
              <a:gd name="adj1" fmla="val 25019"/>
              <a:gd name="adj2" fmla="val 49981"/>
              <a:gd name="adj3" fmla="val 2503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9" name="Curved Left Arrow 8"/>
          <p:cNvSpPr>
            <a:spLocks noChangeArrowheads="1"/>
          </p:cNvSpPr>
          <p:nvPr/>
        </p:nvSpPr>
        <p:spPr bwMode="auto">
          <a:xfrm flipH="1">
            <a:off x="473075" y="4076700"/>
            <a:ext cx="714375" cy="1512888"/>
          </a:xfrm>
          <a:prstGeom prst="curvedLeftArrow">
            <a:avLst>
              <a:gd name="adj1" fmla="val 25021"/>
              <a:gd name="adj2" fmla="val 50003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1331913" y="40767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1" name="Down Arrow 10"/>
          <p:cNvSpPr>
            <a:spLocks noChangeArrowheads="1"/>
          </p:cNvSpPr>
          <p:nvPr/>
        </p:nvSpPr>
        <p:spPr bwMode="auto">
          <a:xfrm>
            <a:off x="1619250" y="3716338"/>
            <a:ext cx="215900" cy="504825"/>
          </a:xfrm>
          <a:prstGeom prst="downArrow">
            <a:avLst>
              <a:gd name="adj1" fmla="val 50000"/>
              <a:gd name="adj2" fmla="val 5011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2" name="Curved Left Arrow 11"/>
          <p:cNvSpPr>
            <a:spLocks noChangeArrowheads="1"/>
          </p:cNvSpPr>
          <p:nvPr/>
        </p:nvSpPr>
        <p:spPr bwMode="auto">
          <a:xfrm flipV="1">
            <a:off x="4284663" y="4005263"/>
            <a:ext cx="714375" cy="1295400"/>
          </a:xfrm>
          <a:prstGeom prst="curvedLeftArrow">
            <a:avLst>
              <a:gd name="adj1" fmla="val 25000"/>
              <a:gd name="adj2" fmla="val 49951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1979613" y="5084763"/>
            <a:ext cx="2305050" cy="215900"/>
          </a:xfrm>
          <a:prstGeom prst="rightArrow">
            <a:avLst>
              <a:gd name="adj1" fmla="val 50000"/>
              <a:gd name="adj2" fmla="val 5007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4" name="Down Arrow 13"/>
          <p:cNvSpPr>
            <a:spLocks noChangeArrowheads="1"/>
          </p:cNvSpPr>
          <p:nvPr/>
        </p:nvSpPr>
        <p:spPr bwMode="auto">
          <a:xfrm>
            <a:off x="1908175" y="4292600"/>
            <a:ext cx="215900" cy="720725"/>
          </a:xfrm>
          <a:prstGeom prst="down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5" name="Curved Left Arrow 14"/>
          <p:cNvSpPr>
            <a:spLocks noChangeArrowheads="1"/>
          </p:cNvSpPr>
          <p:nvPr/>
        </p:nvSpPr>
        <p:spPr bwMode="auto">
          <a:xfrm flipH="1">
            <a:off x="539750" y="5516563"/>
            <a:ext cx="714375" cy="720725"/>
          </a:xfrm>
          <a:prstGeom prst="curvedLeftArrow">
            <a:avLst>
              <a:gd name="adj1" fmla="val 25040"/>
              <a:gd name="adj2" fmla="val 50029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53823" y="6485274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 smtClean="0">
                <a:solidFill>
                  <a:schemeClr val="accent5"/>
                </a:solidFill>
              </a:rPr>
              <a:t>What does the catch block do here?</a:t>
            </a:r>
            <a:endParaRPr lang="en-CA" sz="20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Revise the code so that the sum is only printed if the loop ends “normally”</a:t>
            </a:r>
          </a:p>
          <a:p>
            <a:pPr lvl="1">
              <a:defRPr/>
            </a:pPr>
            <a:r>
              <a:rPr lang="en-CA" dirty="0" smtClean="0"/>
              <a:t>that is, by the user entering a negative number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sum = 0;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try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num =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kbd.nextInt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while (num &gt;= 0)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sum += num;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num =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kbd.nextInt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}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catch 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InputMismatchException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ime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{}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System.out.println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(“The sum is ” + sum);</a:t>
            </a:r>
            <a:endParaRPr lang="en-CA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371276" y="6485274"/>
            <a:ext cx="680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000" i="1" dirty="0" smtClean="0">
                <a:solidFill>
                  <a:schemeClr val="accent5"/>
                </a:solidFill>
              </a:rPr>
              <a:t>NOTE:  You don’t need to </a:t>
            </a:r>
            <a:r>
              <a:rPr lang="en-CA" sz="2000" b="1" i="1" dirty="0" smtClean="0">
                <a:solidFill>
                  <a:schemeClr val="accent5"/>
                </a:solidFill>
              </a:rPr>
              <a:t>add</a:t>
            </a:r>
            <a:r>
              <a:rPr lang="en-CA" sz="2000" i="1" dirty="0" smtClean="0">
                <a:solidFill>
                  <a:schemeClr val="accent5"/>
                </a:solidFill>
              </a:rPr>
              <a:t> any code.  Just </a:t>
            </a:r>
            <a:r>
              <a:rPr lang="en-CA" sz="2000" b="1" i="1" dirty="0" smtClean="0">
                <a:solidFill>
                  <a:schemeClr val="accent5"/>
                </a:solidFill>
              </a:rPr>
              <a:t>move</a:t>
            </a:r>
            <a:r>
              <a:rPr lang="en-CA" sz="2000" i="1" dirty="0" smtClean="0">
                <a:solidFill>
                  <a:schemeClr val="accent5"/>
                </a:solidFill>
              </a:rPr>
              <a:t> a piece of it!</a:t>
            </a:r>
            <a:endParaRPr lang="en-CA" sz="20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File Not Found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 file i/o we have </a:t>
            </a:r>
            <a:r>
              <a:rPr lang="en-CA" dirty="0" err="1" smtClean="0"/>
              <a:t>FileNotFoundExceptions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generated when try to create a Scanner</a:t>
            </a:r>
          </a:p>
          <a:p>
            <a:pPr lvl="2">
              <a:defRPr/>
            </a:pPr>
            <a:r>
              <a:rPr lang="en-CA" dirty="0" smtClean="0"/>
              <a:t>or a </a:t>
            </a:r>
            <a:r>
              <a:rPr lang="en-CA" dirty="0" err="1" smtClean="0"/>
              <a:t>PrintWriter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What do we want to happen?</a:t>
            </a:r>
          </a:p>
          <a:p>
            <a:pPr lvl="1">
              <a:defRPr/>
            </a:pPr>
            <a:r>
              <a:rPr lang="en-CA" dirty="0" smtClean="0"/>
              <a:t>end the program (gracefully!)</a:t>
            </a:r>
          </a:p>
          <a:p>
            <a:pPr lvl="1">
              <a:defRPr/>
            </a:pPr>
            <a:r>
              <a:rPr lang="en-CA" dirty="0" smtClean="0"/>
              <a:t>give user another chance</a:t>
            </a:r>
          </a:p>
          <a:p>
            <a:pPr lvl="2">
              <a:defRPr/>
            </a:pPr>
            <a:r>
              <a:rPr lang="en-CA" dirty="0" smtClean="0"/>
              <a:t>maybe after 3 chances end the program</a:t>
            </a:r>
          </a:p>
          <a:p>
            <a:pPr lvl="1">
              <a:defRPr/>
            </a:pPr>
            <a:r>
              <a:rPr lang="en-CA" dirty="0" smtClean="0"/>
              <a:t>use a default file or value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End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Catch block should also print error message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try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CA" sz="2400" dirty="0" smtClean="0">
                <a:solidFill>
                  <a:srgbClr val="FFFF00"/>
                </a:solidFill>
              </a:rPr>
              <a:t>(“Enter file name: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Scanner fin = new Scanner(new File(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i="1" dirty="0" smtClean="0">
                <a:solidFill>
                  <a:srgbClr val="FFFF00"/>
                </a:solidFill>
              </a:rPr>
              <a:t>// read from the file using fin here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fin.close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catch (</a:t>
            </a:r>
            <a:r>
              <a:rPr lang="en-CA" sz="2400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fnf</a:t>
            </a:r>
            <a:r>
              <a:rPr lang="en-CA" sz="24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System.err.println</a:t>
            </a:r>
            <a:r>
              <a:rPr lang="en-CA" sz="2400" dirty="0" smtClean="0">
                <a:solidFill>
                  <a:srgbClr val="FFFF00"/>
                </a:solidFill>
              </a:rPr>
              <a:t>(“File not found. Quitting.”);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System.exit</a:t>
            </a:r>
            <a:r>
              <a:rPr lang="en-CA" sz="2400" dirty="0" smtClean="0">
                <a:solidFill>
                  <a:srgbClr val="FFFF00"/>
                </a:solidFill>
              </a:rPr>
              <a:t>(1);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3440" y="6150114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 smtClean="0">
                <a:solidFill>
                  <a:schemeClr val="accent5"/>
                </a:solidFill>
              </a:rPr>
              <a:t>Error message (just before </a:t>
            </a:r>
            <a:r>
              <a:rPr lang="en-CA" sz="2000" i="1" dirty="0" err="1" smtClean="0">
                <a:solidFill>
                  <a:schemeClr val="accent5"/>
                </a:solidFill>
              </a:rPr>
              <a:t>System.exit</a:t>
            </a:r>
            <a:r>
              <a:rPr lang="en-CA" sz="2000" i="1" dirty="0" smtClean="0">
                <a:solidFill>
                  <a:schemeClr val="accent5"/>
                </a:solidFill>
              </a:rPr>
              <a:t>) should be printed to </a:t>
            </a:r>
            <a:r>
              <a:rPr lang="en-CA" sz="2000" b="1" i="1" dirty="0" smtClean="0">
                <a:solidFill>
                  <a:schemeClr val="accent5"/>
                </a:solidFill>
              </a:rPr>
              <a:t>System.err</a:t>
            </a:r>
            <a:r>
              <a:rPr lang="en-CA" sz="2000" i="1" dirty="0" smtClean="0">
                <a:solidFill>
                  <a:schemeClr val="accent5"/>
                </a:solidFill>
              </a:rPr>
              <a:t> instead of </a:t>
            </a:r>
            <a:r>
              <a:rPr lang="en-CA" sz="2000" i="1" dirty="0" err="1" smtClean="0">
                <a:solidFill>
                  <a:schemeClr val="accent5"/>
                </a:solidFill>
              </a:rPr>
              <a:t>System.out</a:t>
            </a:r>
            <a:r>
              <a:rPr lang="en-CA" sz="2000" i="1" dirty="0" smtClean="0">
                <a:solidFill>
                  <a:schemeClr val="accent5"/>
                </a:solidFill>
              </a:rPr>
              <a:t>.</a:t>
            </a:r>
            <a:endParaRPr lang="en-CA" sz="20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System.exit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End the program</a:t>
            </a:r>
          </a:p>
          <a:p>
            <a:pPr lvl="1">
              <a:defRPr/>
            </a:pPr>
            <a:r>
              <a:rPr lang="en-CA" dirty="0" smtClean="0"/>
              <a:t>takes one argument: program return code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System.exit</a:t>
            </a:r>
            <a:r>
              <a:rPr lang="en-CA" dirty="0" smtClean="0">
                <a:solidFill>
                  <a:srgbClr val="FFFF00"/>
                </a:solidFill>
              </a:rPr>
              <a:t>(0)</a:t>
            </a:r>
            <a:r>
              <a:rPr lang="en-CA" dirty="0" smtClean="0"/>
              <a:t> </a:t>
            </a:r>
            <a:r>
              <a:rPr lang="en-CA" dirty="0" smtClean="0">
                <a:sym typeface="Wingdings" pitchFamily="2" charset="2"/>
              </a:rPr>
              <a:t> everything finished fine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  <a:sym typeface="Wingdings" pitchFamily="2" charset="2"/>
              </a:rPr>
              <a:t>System.exit</a:t>
            </a:r>
            <a:r>
              <a:rPr lang="en-CA" dirty="0" smtClean="0">
                <a:solidFill>
                  <a:srgbClr val="FFFF00"/>
                </a:solidFill>
                <a:sym typeface="Wingdings" pitchFamily="2" charset="2"/>
              </a:rPr>
              <a:t>(1)</a:t>
            </a:r>
            <a:r>
              <a:rPr lang="en-CA" dirty="0" smtClean="0">
                <a:sym typeface="Wingdings" pitchFamily="2" charset="2"/>
              </a:rPr>
              <a:t>  something went wrong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  <a:sym typeface="Wingdings" pitchFamily="2" charset="2"/>
              </a:rPr>
              <a:t>System.exit</a:t>
            </a:r>
            <a:r>
              <a:rPr lang="en-CA" dirty="0" smtClean="0">
                <a:solidFill>
                  <a:srgbClr val="FFFF00"/>
                </a:solidFill>
                <a:sym typeface="Wingdings" pitchFamily="2" charset="2"/>
              </a:rPr>
              <a:t>(2)</a:t>
            </a:r>
            <a:r>
              <a:rPr lang="en-CA" dirty="0" smtClean="0">
                <a:sym typeface="Wingdings" pitchFamily="2" charset="2"/>
              </a:rPr>
              <a:t>  something (else) went wrong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  <a:sym typeface="Wingdings" pitchFamily="2" charset="2"/>
              </a:rPr>
              <a:t>System.exit</a:t>
            </a:r>
            <a:r>
              <a:rPr lang="en-CA" dirty="0" smtClean="0">
                <a:solidFill>
                  <a:srgbClr val="FFFF00"/>
                </a:solidFill>
                <a:sym typeface="Wingdings" pitchFamily="2" charset="2"/>
              </a:rPr>
              <a:t>(3)</a:t>
            </a:r>
            <a:r>
              <a:rPr lang="en-CA" dirty="0" smtClean="0">
                <a:sym typeface="Wingdings" pitchFamily="2" charset="2"/>
              </a:rPr>
              <a:t>  something (else </a:t>
            </a:r>
            <a:r>
              <a:rPr lang="en-CA" dirty="0" err="1" smtClean="0">
                <a:sym typeface="Wingdings" pitchFamily="2" charset="2"/>
              </a:rPr>
              <a:t>else</a:t>
            </a:r>
            <a:r>
              <a:rPr lang="en-CA" dirty="0" smtClean="0">
                <a:sym typeface="Wingdings" pitchFamily="2" charset="2"/>
              </a:rPr>
              <a:t>) ...</a:t>
            </a:r>
          </a:p>
          <a:p>
            <a:pPr>
              <a:defRPr/>
            </a:pPr>
            <a:r>
              <a:rPr lang="en-CA" dirty="0" smtClean="0">
                <a:sym typeface="Wingdings" pitchFamily="2" charset="2"/>
              </a:rPr>
              <a:t>Usually only need (0) and (1)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otherwise NAME your return codes (</a:t>
            </a:r>
            <a:r>
              <a:rPr lang="en-CA" dirty="0" smtClean="0">
                <a:solidFill>
                  <a:srgbClr val="FFFF00"/>
                </a:solidFill>
                <a:sym typeface="Wingdings" pitchFamily="2" charset="2"/>
              </a:rPr>
              <a:t>final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vars</a:t>
            </a:r>
            <a:r>
              <a:rPr lang="en-CA" dirty="0" smtClean="0">
                <a:sym typeface="Wingdings" pitchFamily="2" charset="2"/>
              </a:rPr>
              <a:t>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Revise this code to exit program if the file SecretPlanet.txt can’t be found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Planet </a:t>
            </a:r>
            <a:r>
              <a:rPr lang="en-CA" sz="2000" dirty="0" err="1" smtClean="0">
                <a:solidFill>
                  <a:srgbClr val="FFFF00"/>
                </a:solidFill>
              </a:rPr>
              <a:t>ReadPlanetFromFile</a:t>
            </a:r>
            <a:r>
              <a:rPr lang="en-CA" sz="2000" dirty="0" smtClean="0">
                <a:solidFill>
                  <a:srgbClr val="FFFF00"/>
                </a:solidFill>
              </a:rPr>
              <a:t>()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throws </a:t>
            </a:r>
            <a:r>
              <a:rPr lang="en-CA" sz="2000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000" dirty="0" smtClean="0">
                <a:solidFill>
                  <a:srgbClr val="FFFF00"/>
                </a:solidFill>
              </a:rPr>
              <a:t>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Scanner fin = new Scanner(new File(“SecretPlanet.txt”));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String </a:t>
            </a:r>
            <a:r>
              <a:rPr lang="en-CA" sz="2000" dirty="0" err="1" smtClean="0">
                <a:solidFill>
                  <a:srgbClr val="FFFF00"/>
                </a:solidFill>
              </a:rPr>
              <a:t>aName</a:t>
            </a:r>
            <a:r>
              <a:rPr lang="en-CA" sz="2000" dirty="0" smtClean="0">
                <a:solidFill>
                  <a:srgbClr val="FFFF00"/>
                </a:solidFill>
              </a:rPr>
              <a:t> = </a:t>
            </a:r>
            <a:r>
              <a:rPr lang="en-CA" sz="2000" dirty="0" err="1" smtClean="0">
                <a:solidFill>
                  <a:srgbClr val="FFFF00"/>
                </a:solidFill>
              </a:rPr>
              <a:t>fin.nextLine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aCode</a:t>
            </a:r>
            <a:r>
              <a:rPr lang="en-CA" sz="2000" dirty="0" smtClean="0">
                <a:solidFill>
                  <a:srgbClr val="FFFF00"/>
                </a:solidFill>
              </a:rPr>
              <a:t> = </a:t>
            </a:r>
            <a:r>
              <a:rPr lang="en-CA" sz="2000" dirty="0" err="1" smtClean="0">
                <a:solidFill>
                  <a:srgbClr val="FFFF00"/>
                </a:solidFill>
              </a:rPr>
              <a:t>fin.nextInt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double </a:t>
            </a:r>
            <a:r>
              <a:rPr lang="en-CA" sz="2000" dirty="0" err="1" smtClean="0">
                <a:solidFill>
                  <a:srgbClr val="FFFF00"/>
                </a:solidFill>
              </a:rPr>
              <a:t>aDist</a:t>
            </a:r>
            <a:r>
              <a:rPr lang="en-CA" sz="2000" dirty="0" smtClean="0">
                <a:solidFill>
                  <a:srgbClr val="FFFF00"/>
                </a:solidFill>
              </a:rPr>
              <a:t> = </a:t>
            </a:r>
            <a:r>
              <a:rPr lang="en-CA" sz="2000" dirty="0" err="1" smtClean="0">
                <a:solidFill>
                  <a:srgbClr val="FFFF00"/>
                </a:solidFill>
              </a:rPr>
              <a:t>fin.nextDouble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fin.close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return new Planet(</a:t>
            </a:r>
            <a:r>
              <a:rPr lang="en-CA" sz="2000" dirty="0" err="1" smtClean="0">
                <a:solidFill>
                  <a:srgbClr val="FFFF00"/>
                </a:solidFill>
              </a:rPr>
              <a:t>aName</a:t>
            </a:r>
            <a:r>
              <a:rPr lang="en-CA" sz="2000" dirty="0" smtClean="0">
                <a:solidFill>
                  <a:srgbClr val="FFFF00"/>
                </a:solidFill>
              </a:rPr>
              <a:t>, </a:t>
            </a:r>
            <a:r>
              <a:rPr lang="en-CA" sz="2000" dirty="0" err="1" smtClean="0">
                <a:solidFill>
                  <a:srgbClr val="FFFF00"/>
                </a:solidFill>
              </a:rPr>
              <a:t>aDist</a:t>
            </a:r>
            <a:r>
              <a:rPr lang="en-CA" sz="2000" dirty="0" smtClean="0">
                <a:solidFill>
                  <a:srgbClr val="FFFF00"/>
                </a:solidFill>
              </a:rPr>
              <a:t>, </a:t>
            </a:r>
            <a:r>
              <a:rPr lang="en-CA" sz="2000" dirty="0" err="1" smtClean="0">
                <a:solidFill>
                  <a:srgbClr val="FFFF00"/>
                </a:solidFill>
              </a:rPr>
              <a:t>aCode</a:t>
            </a:r>
            <a:r>
              <a:rPr lang="en-CA" sz="20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Give User Another Chance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Print warning message and try again</a:t>
            </a:r>
          </a:p>
          <a:p>
            <a:pPr lvl="1">
              <a:defRPr/>
            </a:pPr>
            <a:r>
              <a:rPr lang="en-CA" dirty="0" smtClean="0"/>
              <a:t>need a loop with try-catch block </a:t>
            </a:r>
            <a:r>
              <a:rPr lang="en-CA" i="1" dirty="0" smtClean="0"/>
              <a:t>inside</a:t>
            </a:r>
            <a:r>
              <a:rPr lang="en-CA" dirty="0" smtClean="0"/>
              <a:t> it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Scanner fin = null;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 (fin == null)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(“Enter file name: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String name =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kbd.nextLine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fin = new Scanner(new File(name));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} catch 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fnf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(“Not found! Try again.”);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read from the file using fin down here</a:t>
            </a:r>
            <a:endParaRPr lang="en-CA" sz="1800" i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Scanner Declared Outside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We will need the Scanner fin after the loop</a:t>
            </a:r>
          </a:p>
          <a:p>
            <a:pPr lvl="1">
              <a:defRPr/>
            </a:pPr>
            <a:r>
              <a:rPr lang="en-CA" dirty="0" smtClean="0"/>
              <a:t>declare it before the loop </a:t>
            </a:r>
            <a:r>
              <a:rPr lang="en-CA" dirty="0" smtClean="0">
                <a:sym typeface="Wingdings" pitchFamily="2" charset="2"/>
              </a:rPr>
              <a:t> use it after</a:t>
            </a:r>
          </a:p>
          <a:p>
            <a:pPr lvl="2">
              <a:defRPr/>
            </a:pPr>
            <a:r>
              <a:rPr lang="en-CA" dirty="0" smtClean="0">
                <a:sym typeface="Wingdings" pitchFamily="2" charset="2"/>
              </a:rPr>
              <a:t>declare in loop  can’t use it after</a:t>
            </a:r>
          </a:p>
          <a:p>
            <a:pPr lvl="2">
              <a:defRPr/>
            </a:pPr>
            <a:r>
              <a:rPr lang="en-CA" dirty="0" smtClean="0">
                <a:sym typeface="Wingdings" pitchFamily="2" charset="2"/>
              </a:rPr>
              <a:t>same applies to try block!</a:t>
            </a:r>
          </a:p>
          <a:p>
            <a:pPr lvl="1">
              <a:defRPr/>
            </a:pPr>
            <a:r>
              <a:rPr lang="en-CA" dirty="0" smtClean="0"/>
              <a:t>initialize fin to null</a:t>
            </a:r>
          </a:p>
          <a:p>
            <a:pPr lvl="2">
              <a:defRPr/>
            </a:pPr>
            <a:r>
              <a:rPr lang="en-CA" dirty="0" smtClean="0"/>
              <a:t>means there is no Scanner here</a:t>
            </a:r>
          </a:p>
          <a:p>
            <a:pPr lvl="1">
              <a:defRPr/>
            </a:pPr>
            <a:r>
              <a:rPr lang="en-CA" dirty="0" smtClean="0"/>
              <a:t>create new Scanner inside loop</a:t>
            </a:r>
          </a:p>
          <a:p>
            <a:pPr lvl="2">
              <a:defRPr/>
            </a:pPr>
            <a:r>
              <a:rPr lang="en-CA" dirty="0" smtClean="0"/>
              <a:t>assign to fin</a:t>
            </a:r>
          </a:p>
          <a:p>
            <a:pPr lvl="2">
              <a:defRPr/>
            </a:pPr>
            <a:r>
              <a:rPr lang="en-CA" dirty="0" smtClean="0"/>
              <a:t>if it works, fin will not be null (loop ends)</a:t>
            </a:r>
          </a:p>
          <a:p>
            <a:pPr lvl="2">
              <a:defRPr/>
            </a:pPr>
            <a:r>
              <a:rPr lang="en-CA" dirty="0" smtClean="0"/>
              <a:t>if it doesn’t, fin will still be null (loop will continue)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Exceptional Circumstances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Reading numbers from user</a:t>
            </a:r>
          </a:p>
          <a:p>
            <a:pPr>
              <a:defRPr/>
            </a:pPr>
            <a:r>
              <a:rPr lang="en-US" dirty="0" smtClean="0"/>
              <a:t>User types in a word</a:t>
            </a:r>
          </a:p>
          <a:p>
            <a:pPr lvl="1">
              <a:defRPr/>
            </a:pPr>
            <a:r>
              <a:rPr lang="en-US" dirty="0" smtClean="0"/>
              <a:t>not the sort of thing we expected</a:t>
            </a:r>
          </a:p>
          <a:p>
            <a:pPr lvl="1">
              <a:defRPr/>
            </a:pPr>
            <a:r>
              <a:rPr lang="en-US" dirty="0" smtClean="0"/>
              <a:t>program crashes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785813" y="4071938"/>
            <a:ext cx="7572375" cy="223678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2000" dirty="0"/>
              <a:t>Enter a number:  </a:t>
            </a:r>
            <a:r>
              <a:rPr lang="en-CA" sz="2000" dirty="0">
                <a:solidFill>
                  <a:schemeClr val="accent5">
                    <a:lumMod val="90000"/>
                  </a:schemeClr>
                </a:solidFill>
              </a:rPr>
              <a:t>20</a:t>
            </a:r>
          </a:p>
          <a:p>
            <a:pPr>
              <a:defRPr/>
            </a:pPr>
            <a:r>
              <a:rPr lang="en-CA" sz="2000" dirty="0"/>
              <a:t>Enter another number:  </a:t>
            </a:r>
            <a:r>
              <a:rPr lang="en-CA" sz="2000" dirty="0">
                <a:solidFill>
                  <a:schemeClr val="accent5">
                    <a:lumMod val="90000"/>
                  </a:schemeClr>
                </a:solidFill>
              </a:rPr>
              <a:t>done</a:t>
            </a:r>
          </a:p>
          <a:p>
            <a:pPr>
              <a:defRPr/>
            </a:pPr>
            <a:r>
              <a:rPr lang="en-CA" sz="2000" dirty="0"/>
              <a:t>Exception in thread "main" </a:t>
            </a:r>
            <a:r>
              <a:rPr lang="en-CA" sz="2000" dirty="0" err="1"/>
              <a:t>java.util.InputMismatchException</a:t>
            </a:r>
            <a:endParaRPr lang="en-CA" sz="2000" dirty="0"/>
          </a:p>
          <a:p>
            <a:pPr>
              <a:defRPr/>
            </a:pPr>
            <a:r>
              <a:rPr lang="en-CA" sz="2000" dirty="0"/>
              <a:t>	at </a:t>
            </a:r>
            <a:r>
              <a:rPr lang="en-CA" sz="2000" dirty="0" err="1"/>
              <a:t>java.util.Scanner.throwFor</a:t>
            </a:r>
            <a:r>
              <a:rPr lang="en-CA" sz="2000" dirty="0"/>
              <a:t>(Scanner.java:840)</a:t>
            </a:r>
          </a:p>
          <a:p>
            <a:pPr>
              <a:defRPr/>
            </a:pPr>
            <a:r>
              <a:rPr lang="en-CA" sz="2000" dirty="0"/>
              <a:t>	at </a:t>
            </a:r>
            <a:r>
              <a:rPr lang="en-CA" sz="2000" dirty="0" err="1"/>
              <a:t>java.util.Scanner.next</a:t>
            </a:r>
            <a:r>
              <a:rPr lang="en-CA" sz="2000" dirty="0"/>
              <a:t>(Scanner.java:1461)</a:t>
            </a:r>
          </a:p>
          <a:p>
            <a:pPr>
              <a:defRPr/>
            </a:pPr>
            <a:r>
              <a:rPr lang="en-CA" sz="2000" dirty="0"/>
              <a:t>	at </a:t>
            </a:r>
            <a:r>
              <a:rPr lang="en-CA" sz="2000" dirty="0" err="1"/>
              <a:t>java.util.Scanner.nextDouble</a:t>
            </a:r>
            <a:r>
              <a:rPr lang="en-CA" sz="2000" dirty="0"/>
              <a:t>(Scanner.java:2387)</a:t>
            </a:r>
          </a:p>
          <a:p>
            <a:pPr>
              <a:defRPr/>
            </a:pPr>
            <a:r>
              <a:rPr lang="en-CA" sz="2000" dirty="0"/>
              <a:t>	at </a:t>
            </a:r>
            <a:r>
              <a:rPr lang="en-CA" sz="2000" dirty="0" err="1"/>
              <a:t>SumNumbers.main</a:t>
            </a:r>
            <a:r>
              <a:rPr lang="en-CA" sz="2000" dirty="0"/>
              <a:t>(SumNumbers.java:26)</a:t>
            </a:r>
          </a:p>
          <a:p>
            <a:pPr>
              <a:defRPr/>
            </a:pPr>
            <a:endParaRPr lang="en-CA" sz="2000" dirty="0"/>
          </a:p>
          <a:p>
            <a:pPr>
              <a:defRPr/>
            </a:pPr>
            <a:endParaRPr lang="en-CA" sz="2000" dirty="0"/>
          </a:p>
          <a:p>
            <a:pPr>
              <a:defRPr/>
            </a:pPr>
            <a:endParaRPr lang="en-CA" sz="2000" dirty="0"/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6208713" y="6396038"/>
            <a:ext cx="2935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CA" altLang="en-US" i="1"/>
              <a:t>see</a:t>
            </a:r>
            <a:r>
              <a:rPr lang="en-CA" altLang="en-US"/>
              <a:t> SumNumbers.java</a:t>
            </a:r>
            <a:endParaRPr lang="en-CA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Give Three Chances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a count-controlled loop + break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Scanner fin = null;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&lt; 3;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(“Enter file name: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fin = new Scanner(new File(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kbd.nextLine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break;	</a:t>
            </a:r>
            <a:r>
              <a:rPr lang="en-CA" sz="18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exit from the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} catch 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fnf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(“Can’t find that file!”);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if (fin == null) {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(1);} </a:t>
            </a:r>
            <a:r>
              <a:rPr lang="en-CA" sz="18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add error </a:t>
            </a:r>
            <a:r>
              <a:rPr lang="en-CA" sz="1800" i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msg</a:t>
            </a:r>
            <a:endParaRPr lang="en-CA" sz="18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sz="18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read from the file using fin down here</a:t>
            </a:r>
            <a:endParaRPr lang="en-CA" sz="1800" i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Count Control + break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For loop </a:t>
            </a:r>
            <a:r>
              <a:rPr lang="en-CA" dirty="0" smtClean="0">
                <a:sym typeface="Wingdings" pitchFamily="2" charset="2"/>
              </a:rPr>
              <a:t> </a:t>
            </a:r>
            <a:r>
              <a:rPr lang="en-CA" dirty="0" smtClean="0"/>
              <a:t>user gets only 3 chances</a:t>
            </a:r>
          </a:p>
          <a:p>
            <a:pPr lvl="1">
              <a:defRPr/>
            </a:pPr>
            <a:r>
              <a:rPr lang="en-CA" dirty="0" smtClean="0"/>
              <a:t>try-catch in case user gives bad file name</a:t>
            </a:r>
          </a:p>
          <a:p>
            <a:pPr lvl="2">
              <a:defRPr/>
            </a:pPr>
            <a:r>
              <a:rPr lang="en-CA" dirty="0" smtClean="0"/>
              <a:t>error message printed and loop continues</a:t>
            </a:r>
          </a:p>
          <a:p>
            <a:pPr lvl="1">
              <a:defRPr/>
            </a:pPr>
            <a:r>
              <a:rPr lang="en-CA" dirty="0" smtClean="0"/>
              <a:t>if no exception continues in try-block body</a:t>
            </a:r>
          </a:p>
          <a:p>
            <a:pPr lvl="2">
              <a:defRPr/>
            </a:pPr>
            <a:r>
              <a:rPr lang="en-CA" dirty="0" smtClean="0"/>
              <a:t>break command </a:t>
            </a:r>
            <a:r>
              <a:rPr lang="en-CA" dirty="0" smtClean="0">
                <a:sym typeface="Wingdings" pitchFamily="2" charset="2"/>
              </a:rPr>
              <a:t> loop ends 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>(even if user hasn’t taken all three chances)</a:t>
            </a:r>
          </a:p>
          <a:p>
            <a:pPr>
              <a:defRPr/>
            </a:pPr>
            <a:r>
              <a:rPr lang="en-CA" dirty="0" smtClean="0">
                <a:sym typeface="Wingdings" pitchFamily="2" charset="2"/>
              </a:rPr>
              <a:t>Need to check after loop if fin is still null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user took three chances, but no good file given</a:t>
            </a:r>
          </a:p>
          <a:p>
            <a:pPr lvl="2">
              <a:defRPr/>
            </a:pPr>
            <a:r>
              <a:rPr lang="en-CA" dirty="0" smtClean="0">
                <a:sym typeface="Wingdings" pitchFamily="2" charset="2"/>
              </a:rPr>
              <a:t>print error message and exit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a Default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If user’s named file doesn’t exist, use a name hard-coded into the program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Scanner fin = null;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(“Enter file name: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fin = new Scanner(new File(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kbd.nextLine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fnf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fin = new Scanner(new File(“DefaultData.txt”));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read from the file using fin down here</a:t>
            </a:r>
          </a:p>
          <a:p>
            <a:pPr lvl="1">
              <a:buFont typeface="Wingdings" pitchFamily="2" charset="2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But What if </a:t>
            </a:r>
            <a:r>
              <a:rPr lang="en-CA" i="1" dirty="0" smtClean="0"/>
              <a:t>That</a:t>
            </a:r>
            <a:r>
              <a:rPr lang="en-CA" dirty="0" smtClean="0"/>
              <a:t> Doesn’t Work?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If can’t open default file, program will crash</a:t>
            </a:r>
          </a:p>
          <a:p>
            <a:pPr lvl="1">
              <a:defRPr/>
            </a:pPr>
            <a:r>
              <a:rPr lang="en-CA" dirty="0" smtClean="0"/>
              <a:t>it’s not in a try block!</a:t>
            </a:r>
          </a:p>
          <a:p>
            <a:pPr lvl="2">
              <a:defRPr/>
            </a:pPr>
            <a:r>
              <a:rPr lang="en-CA" dirty="0" smtClean="0"/>
              <a:t>So add the try block!  it’s just fine!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Scanner fin = null;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(“Enter file name: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fin = new Scanner(new File(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kbd.nextLine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fnf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fin = new Scanner(new File(“DefaultData.txt”));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fnf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(1);  </a:t>
            </a:r>
            <a:r>
              <a:rPr lang="en-CA" sz="18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add error message!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Revise this code to return Earth (code = 0 and distance = 149.6) if file not found</a:t>
            </a:r>
          </a:p>
          <a:p>
            <a:pPr lvl="2">
              <a:defRPr/>
            </a:pPr>
            <a:r>
              <a:rPr lang="en-CA" dirty="0" smtClean="0"/>
              <a:t>don’t open a different file; return a different Planet!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Planet </a:t>
            </a:r>
            <a:r>
              <a:rPr lang="en-CA" sz="2000" dirty="0" err="1" smtClean="0">
                <a:solidFill>
                  <a:srgbClr val="FFFF00"/>
                </a:solidFill>
              </a:rPr>
              <a:t>ReadPlanetFromFile</a:t>
            </a:r>
            <a:r>
              <a:rPr lang="en-CA" sz="2000" dirty="0" smtClean="0">
                <a:solidFill>
                  <a:srgbClr val="FFFF00"/>
                </a:solidFill>
              </a:rPr>
              <a:t>()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throws </a:t>
            </a:r>
            <a:r>
              <a:rPr lang="en-CA" sz="2000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000" dirty="0" smtClean="0">
                <a:solidFill>
                  <a:srgbClr val="FFFF00"/>
                </a:solidFill>
              </a:rPr>
              <a:t>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Scanner fin = new Scanner(new File(“SecretPlanet.txt”));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String </a:t>
            </a:r>
            <a:r>
              <a:rPr lang="en-CA" sz="2000" dirty="0" err="1" smtClean="0">
                <a:solidFill>
                  <a:srgbClr val="FFFF00"/>
                </a:solidFill>
              </a:rPr>
              <a:t>aName</a:t>
            </a:r>
            <a:r>
              <a:rPr lang="en-CA" sz="2000" dirty="0" smtClean="0">
                <a:solidFill>
                  <a:srgbClr val="FFFF00"/>
                </a:solidFill>
              </a:rPr>
              <a:t> = </a:t>
            </a:r>
            <a:r>
              <a:rPr lang="en-CA" sz="2000" dirty="0" err="1" smtClean="0">
                <a:solidFill>
                  <a:srgbClr val="FFFF00"/>
                </a:solidFill>
              </a:rPr>
              <a:t>fin.nextLine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int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aCode</a:t>
            </a:r>
            <a:r>
              <a:rPr lang="en-CA" sz="2000" dirty="0" smtClean="0">
                <a:solidFill>
                  <a:srgbClr val="FFFF00"/>
                </a:solidFill>
              </a:rPr>
              <a:t> = </a:t>
            </a:r>
            <a:r>
              <a:rPr lang="en-CA" sz="2000" dirty="0" err="1" smtClean="0">
                <a:solidFill>
                  <a:srgbClr val="FFFF00"/>
                </a:solidFill>
              </a:rPr>
              <a:t>fin.nextInt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double </a:t>
            </a:r>
            <a:r>
              <a:rPr lang="en-CA" sz="2000" dirty="0" err="1" smtClean="0">
                <a:solidFill>
                  <a:srgbClr val="FFFF00"/>
                </a:solidFill>
              </a:rPr>
              <a:t>aDist</a:t>
            </a:r>
            <a:r>
              <a:rPr lang="en-CA" sz="2000" dirty="0" smtClean="0">
                <a:solidFill>
                  <a:srgbClr val="FFFF00"/>
                </a:solidFill>
              </a:rPr>
              <a:t> = </a:t>
            </a:r>
            <a:r>
              <a:rPr lang="en-CA" sz="2000" dirty="0" err="1" smtClean="0">
                <a:solidFill>
                  <a:srgbClr val="FFFF00"/>
                </a:solidFill>
              </a:rPr>
              <a:t>fin.nextDouble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fin.close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return new Planet(</a:t>
            </a:r>
            <a:r>
              <a:rPr lang="en-CA" sz="2000" dirty="0" err="1" smtClean="0">
                <a:solidFill>
                  <a:srgbClr val="FFFF00"/>
                </a:solidFill>
              </a:rPr>
              <a:t>aName</a:t>
            </a:r>
            <a:r>
              <a:rPr lang="en-CA" sz="2000" dirty="0" smtClean="0">
                <a:solidFill>
                  <a:srgbClr val="FFFF00"/>
                </a:solidFill>
              </a:rPr>
              <a:t>, </a:t>
            </a:r>
            <a:r>
              <a:rPr lang="en-CA" sz="2000" dirty="0" err="1" smtClean="0">
                <a:solidFill>
                  <a:srgbClr val="FFFF00"/>
                </a:solidFill>
              </a:rPr>
              <a:t>aDist</a:t>
            </a:r>
            <a:r>
              <a:rPr lang="en-CA" sz="2000" dirty="0" smtClean="0">
                <a:solidFill>
                  <a:srgbClr val="FFFF00"/>
                </a:solidFill>
              </a:rPr>
              <a:t>, </a:t>
            </a:r>
            <a:r>
              <a:rPr lang="en-CA" sz="2000" dirty="0" err="1" smtClean="0">
                <a:solidFill>
                  <a:srgbClr val="FFFF00"/>
                </a:solidFill>
              </a:rPr>
              <a:t>aCode</a:t>
            </a:r>
            <a:r>
              <a:rPr lang="en-CA" sz="20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No Such Element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Try to read from a file with no more data</a:t>
            </a:r>
          </a:p>
          <a:p>
            <a:pPr lvl="1">
              <a:defRPr/>
            </a:pPr>
            <a:r>
              <a:rPr lang="en-CA" dirty="0" smtClean="0"/>
              <a:t>what if 3Nums.txt only had two numbers in it?</a:t>
            </a: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r>
              <a:rPr lang="en-CA" dirty="0" smtClean="0"/>
              <a:t>not the same as an </a:t>
            </a:r>
            <a:r>
              <a:rPr lang="en-CA" dirty="0" err="1" smtClean="0"/>
              <a:t>InputMismatchException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but </a:t>
            </a:r>
            <a:r>
              <a:rPr lang="en-CA" i="1" dirty="0" smtClean="0"/>
              <a:t>either one </a:t>
            </a:r>
            <a:r>
              <a:rPr lang="en-CA" dirty="0" smtClean="0"/>
              <a:t>could happen</a:t>
            </a:r>
            <a:endParaRPr lang="en-CA" dirty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042988" y="2996952"/>
            <a:ext cx="7345362" cy="194421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sz="2000" dirty="0" smtClean="0"/>
              <a:t>Exception in thread "main" </a:t>
            </a:r>
            <a:r>
              <a:rPr lang="en-CA" altLang="en-US" sz="2000" dirty="0" err="1" smtClean="0"/>
              <a:t>java.util.NoSuchElementException</a:t>
            </a:r>
            <a:endParaRPr lang="en-CA" altLang="en-US" sz="2000" dirty="0" smtClean="0"/>
          </a:p>
          <a:p>
            <a:r>
              <a:rPr lang="en-CA" altLang="en-US" sz="2000" dirty="0" smtClean="0"/>
              <a:t>        at </a:t>
            </a:r>
            <a:r>
              <a:rPr lang="en-CA" altLang="en-US" sz="2000" dirty="0" err="1" smtClean="0"/>
              <a:t>java.util.Scanner.throwFor</a:t>
            </a:r>
            <a:r>
              <a:rPr lang="en-CA" altLang="en-US" sz="2000" dirty="0" smtClean="0"/>
              <a:t>(Scanner.java:838)</a:t>
            </a:r>
          </a:p>
          <a:p>
            <a:r>
              <a:rPr lang="en-CA" altLang="en-US" sz="2000" dirty="0" smtClean="0"/>
              <a:t>        at </a:t>
            </a:r>
            <a:r>
              <a:rPr lang="en-CA" altLang="en-US" sz="2000" dirty="0" err="1" smtClean="0"/>
              <a:t>java.util.Scanner.next</a:t>
            </a:r>
            <a:r>
              <a:rPr lang="en-CA" altLang="en-US" sz="2000" dirty="0" smtClean="0"/>
              <a:t>(Scanner.java:1461)</a:t>
            </a:r>
          </a:p>
          <a:p>
            <a:r>
              <a:rPr lang="en-CA" altLang="en-US" sz="2000" dirty="0" smtClean="0"/>
              <a:t>        at </a:t>
            </a:r>
            <a:r>
              <a:rPr lang="en-CA" altLang="en-US" sz="2000" dirty="0" err="1" smtClean="0"/>
              <a:t>java.util.Scanner.nextInt</a:t>
            </a:r>
            <a:r>
              <a:rPr lang="en-CA" altLang="en-US" sz="2000" dirty="0" smtClean="0"/>
              <a:t>(Scanner.java:2091)</a:t>
            </a:r>
          </a:p>
          <a:p>
            <a:r>
              <a:rPr lang="en-CA" altLang="en-US" sz="2000" dirty="0" smtClean="0"/>
              <a:t>        at </a:t>
            </a:r>
            <a:r>
              <a:rPr lang="en-CA" altLang="en-US" sz="2000" dirty="0" err="1" smtClean="0"/>
              <a:t>java.util.Scanner.nextInt</a:t>
            </a:r>
            <a:r>
              <a:rPr lang="en-CA" altLang="en-US" sz="2000" dirty="0" smtClean="0"/>
              <a:t>(Scanner.java:2050)</a:t>
            </a:r>
          </a:p>
          <a:p>
            <a:r>
              <a:rPr lang="en-CA" altLang="en-US" sz="2000" dirty="0" smtClean="0"/>
              <a:t>        at Sum3B_FromFile.main(</a:t>
            </a:r>
            <a:r>
              <a:rPr lang="en-CA" altLang="en-US" sz="2000" u="sng" dirty="0" smtClean="0"/>
              <a:t>Sum3B_FromFile.java:24</a:t>
            </a:r>
            <a:r>
              <a:rPr lang="en-CA" altLang="en-US" sz="2000" dirty="0" smtClean="0"/>
              <a:t>)</a:t>
            </a:r>
            <a:endParaRPr lang="en-CA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Catching Different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More than one thing </a:t>
            </a:r>
            <a:r>
              <a:rPr lang="en-CA" i="1" dirty="0" smtClean="0"/>
              <a:t>could</a:t>
            </a:r>
            <a:r>
              <a:rPr lang="en-CA" dirty="0" smtClean="0"/>
              <a:t> go wrong</a:t>
            </a:r>
          </a:p>
          <a:p>
            <a:pPr lvl="1">
              <a:defRPr/>
            </a:pPr>
            <a:r>
              <a:rPr lang="en-CA" dirty="0" smtClean="0"/>
              <a:t>some files have invalid data (input mismatch)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some files have </a:t>
            </a:r>
            <a:r>
              <a:rPr lang="en-CA" dirty="0" smtClean="0"/>
              <a:t>missing data (no such element)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Want one program to deal with </a:t>
            </a:r>
            <a:r>
              <a:rPr lang="en-CA" i="1" dirty="0" smtClean="0"/>
              <a:t>either</a:t>
            </a:r>
            <a:r>
              <a:rPr lang="en-CA" dirty="0" smtClean="0"/>
              <a:t> error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work normally for complete and correct files</a:t>
            </a:r>
          </a:p>
          <a:p>
            <a:pPr lvl="1">
              <a:defRPr/>
            </a:pPr>
            <a:r>
              <a:rPr lang="en-CA" dirty="0" smtClean="0"/>
              <a:t>recover from error in files with invalid data</a:t>
            </a:r>
          </a:p>
          <a:p>
            <a:pPr lvl="1">
              <a:defRPr/>
            </a:pPr>
            <a:r>
              <a:rPr lang="en-CA" dirty="0" smtClean="0"/>
              <a:t>recover from error in files with missing data</a:t>
            </a:r>
          </a:p>
          <a:p>
            <a:pPr lvl="1">
              <a:defRPr/>
            </a:pPr>
            <a:r>
              <a:rPr lang="en-CA" dirty="0" smtClean="0"/>
              <a:t>one try; two catches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Catching Different Exceptions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 have more than one catch block</a:t>
            </a:r>
          </a:p>
          <a:p>
            <a:pPr lvl="1">
              <a:defRPr/>
            </a:pPr>
            <a:r>
              <a:rPr lang="en-US" dirty="0" smtClean="0"/>
              <a:t>each has a different exception it catches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try { …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catch(</a:t>
            </a:r>
            <a:r>
              <a:rPr lang="en-US" sz="2400" dirty="0" err="1" smtClean="0">
                <a:solidFill>
                  <a:srgbClr val="FFFF00"/>
                </a:solidFill>
              </a:rPr>
              <a:t>InputMismatchException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ime</a:t>
            </a:r>
            <a:r>
              <a:rPr lang="en-US" sz="2400" dirty="0" smtClean="0">
                <a:solidFill>
                  <a:srgbClr val="FFFF00"/>
                </a:solidFill>
              </a:rPr>
              <a:t>) {…}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catch(</a:t>
            </a:r>
            <a:r>
              <a:rPr lang="en-US" sz="2400" dirty="0" err="1" smtClean="0">
                <a:solidFill>
                  <a:srgbClr val="FFFF00"/>
                </a:solidFill>
              </a:rPr>
              <a:t>NoSuchElementException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nse</a:t>
            </a:r>
            <a:r>
              <a:rPr lang="en-US" sz="2400" dirty="0" smtClean="0">
                <a:solidFill>
                  <a:srgbClr val="FFFF00"/>
                </a:solidFill>
              </a:rPr>
              <a:t>) {…}</a:t>
            </a:r>
            <a:endParaRPr lang="en-US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dirty="0" smtClean="0"/>
              <a:t>if an exception is thrown, it goes to the matching catch block</a:t>
            </a:r>
          </a:p>
          <a:p>
            <a:pPr lvl="1">
              <a:defRPr/>
            </a:pPr>
            <a:r>
              <a:rPr lang="en-US" dirty="0" smtClean="0"/>
              <a:t>if no matching block, it </a:t>
            </a:r>
            <a:r>
              <a:rPr lang="en-US" i="1" dirty="0" smtClean="0"/>
              <a:t>keeps going</a:t>
            </a:r>
          </a:p>
          <a:p>
            <a:pPr lvl="2">
              <a:defRPr/>
            </a:pPr>
            <a:r>
              <a:rPr lang="en-US" dirty="0" smtClean="0"/>
              <a:t>until it </a:t>
            </a:r>
            <a:r>
              <a:rPr lang="en-US" i="1" dirty="0" smtClean="0"/>
              <a:t>is</a:t>
            </a:r>
            <a:r>
              <a:rPr lang="en-US" dirty="0" smtClean="0"/>
              <a:t> caught, or until it gets out the top (crash!)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6160876" y="6357938"/>
            <a:ext cx="2983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CA" altLang="en-US" i="1" dirty="0"/>
              <a:t>see</a:t>
            </a:r>
            <a:r>
              <a:rPr lang="en-CA" altLang="en-US" dirty="0"/>
              <a:t> </a:t>
            </a:r>
            <a:r>
              <a:rPr lang="en-CA" altLang="en-US" dirty="0" smtClean="0"/>
              <a:t>WeeklyTemps.java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Catching Different Exceptions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temps.length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++)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temps[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in.nextDouble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sum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+= temps[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18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code to process temperatures hidden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 catch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ime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+ " has bad data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.");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(ERR_CORRUPT);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nse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+ "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missing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.");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(ERR_MISSING_DATA);</a:t>
            </a:r>
          </a:p>
          <a:p>
            <a:pPr lvl="1"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20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6160876" y="6357938"/>
            <a:ext cx="2983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CA" altLang="en-US" i="1" dirty="0"/>
              <a:t>see</a:t>
            </a:r>
            <a:r>
              <a:rPr lang="en-CA" altLang="en-US" dirty="0"/>
              <a:t> </a:t>
            </a:r>
            <a:r>
              <a:rPr lang="en-CA" altLang="en-US" dirty="0" smtClean="0"/>
              <a:t>WeeklyTemps.java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with Multiple catches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have as many catch blocks as you need</a:t>
            </a:r>
          </a:p>
          <a:p>
            <a:pPr lvl="1"/>
            <a:r>
              <a:rPr lang="en-CA" dirty="0" smtClean="0"/>
              <a:t>one for each kind of error that might happen</a:t>
            </a:r>
          </a:p>
          <a:p>
            <a:pPr lvl="2"/>
            <a:r>
              <a:rPr lang="en-CA" dirty="0" smtClean="0"/>
              <a:t>WeeklyTemps.java has three catches on one try</a:t>
            </a:r>
          </a:p>
          <a:p>
            <a:pPr lvl="2">
              <a:buNone/>
            </a:pPr>
            <a:r>
              <a:rPr lang="en-CA" dirty="0" smtClean="0">
                <a:solidFill>
                  <a:srgbClr val="FFFF00"/>
                </a:solidFill>
              </a:rPr>
              <a:t>try { … }</a:t>
            </a:r>
          </a:p>
          <a:p>
            <a:pPr lvl="2">
              <a:buNone/>
            </a:pPr>
            <a:r>
              <a:rPr lang="en-CA" dirty="0" smtClean="0">
                <a:solidFill>
                  <a:srgbClr val="FFFF00"/>
                </a:solidFill>
              </a:rPr>
              <a:t>catch </a:t>
            </a:r>
            <a:r>
              <a:rPr lang="en-CA" dirty="0" smtClean="0">
                <a:solidFill>
                  <a:srgbClr val="FFFF00"/>
                </a:solidFill>
              </a:rPr>
              <a:t>(</a:t>
            </a:r>
            <a:r>
              <a:rPr lang="en-CA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dirty="0" smtClean="0">
                <a:solidFill>
                  <a:srgbClr val="FFFF00"/>
                </a:solidFill>
              </a:rPr>
              <a:t> </a:t>
            </a:r>
            <a:r>
              <a:rPr lang="en-CA" dirty="0" err="1" smtClean="0">
                <a:solidFill>
                  <a:srgbClr val="FFFF00"/>
                </a:solidFill>
              </a:rPr>
              <a:t>fnf</a:t>
            </a:r>
            <a:r>
              <a:rPr lang="en-CA" dirty="0" smtClean="0">
                <a:solidFill>
                  <a:srgbClr val="FFFF00"/>
                </a:solidFill>
              </a:rPr>
              <a:t>) { … }</a:t>
            </a:r>
          </a:p>
          <a:p>
            <a:pPr lvl="2">
              <a:buNone/>
            </a:pPr>
            <a:r>
              <a:rPr lang="en-CA" dirty="0" smtClean="0">
                <a:solidFill>
                  <a:srgbClr val="FFFF00"/>
                </a:solidFill>
              </a:rPr>
              <a:t>catch </a:t>
            </a:r>
            <a:r>
              <a:rPr lang="en-CA" dirty="0" smtClean="0">
                <a:solidFill>
                  <a:srgbClr val="FFFF00"/>
                </a:solidFill>
              </a:rPr>
              <a:t>(</a:t>
            </a:r>
            <a:r>
              <a:rPr lang="en-CA" dirty="0" err="1" smtClean="0">
                <a:solidFill>
                  <a:srgbClr val="FFFF00"/>
                </a:solidFill>
              </a:rPr>
              <a:t>InputMismatchException</a:t>
            </a:r>
            <a:r>
              <a:rPr lang="en-CA" dirty="0" smtClean="0">
                <a:solidFill>
                  <a:srgbClr val="FFFF00"/>
                </a:solidFill>
              </a:rPr>
              <a:t> </a:t>
            </a:r>
            <a:r>
              <a:rPr lang="en-CA" dirty="0" err="1" smtClean="0">
                <a:solidFill>
                  <a:srgbClr val="FFFF00"/>
                </a:solidFill>
              </a:rPr>
              <a:t>ime</a:t>
            </a:r>
            <a:r>
              <a:rPr lang="en-CA" dirty="0" smtClean="0">
                <a:solidFill>
                  <a:srgbClr val="FFFF00"/>
                </a:solidFill>
              </a:rPr>
              <a:t>) { … }</a:t>
            </a:r>
          </a:p>
          <a:p>
            <a:pPr lvl="2">
              <a:buNone/>
            </a:pPr>
            <a:r>
              <a:rPr lang="en-CA" dirty="0" smtClean="0">
                <a:solidFill>
                  <a:srgbClr val="FFFF00"/>
                </a:solidFill>
              </a:rPr>
              <a:t>catch </a:t>
            </a:r>
            <a:r>
              <a:rPr lang="en-CA" dirty="0" smtClean="0">
                <a:solidFill>
                  <a:srgbClr val="FFFF00"/>
                </a:solidFill>
              </a:rPr>
              <a:t>(</a:t>
            </a:r>
            <a:r>
              <a:rPr lang="en-CA" dirty="0" err="1" smtClean="0">
                <a:solidFill>
                  <a:srgbClr val="FFFF00"/>
                </a:solidFill>
              </a:rPr>
              <a:t>NoSuchElementException</a:t>
            </a:r>
            <a:r>
              <a:rPr lang="en-CA" dirty="0" smtClean="0">
                <a:solidFill>
                  <a:srgbClr val="FFFF00"/>
                </a:solidFill>
              </a:rPr>
              <a:t> </a:t>
            </a:r>
            <a:r>
              <a:rPr lang="en-CA" dirty="0" err="1" smtClean="0">
                <a:solidFill>
                  <a:srgbClr val="FFFF00"/>
                </a:solidFill>
              </a:rPr>
              <a:t>nse</a:t>
            </a:r>
            <a:r>
              <a:rPr lang="en-CA" dirty="0" smtClean="0">
                <a:solidFill>
                  <a:srgbClr val="FFFF00"/>
                </a:solidFill>
              </a:rPr>
              <a:t>) { …}</a:t>
            </a:r>
          </a:p>
          <a:p>
            <a:pPr lvl="1"/>
            <a:r>
              <a:rPr lang="en-CA" dirty="0" smtClean="0"/>
              <a:t>but each error must be </a:t>
            </a:r>
            <a:r>
              <a:rPr lang="en-CA" i="1" dirty="0" smtClean="0"/>
              <a:t>able</a:t>
            </a:r>
            <a:r>
              <a:rPr lang="en-CA" dirty="0" smtClean="0"/>
              <a:t> to happen in that try</a:t>
            </a:r>
          </a:p>
          <a:p>
            <a:pPr lvl="2"/>
            <a:r>
              <a:rPr lang="en-CA" dirty="0" smtClean="0"/>
              <a:t>even if it’s on different lines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Exceptional Circumstances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Reading file name from user</a:t>
            </a:r>
          </a:p>
          <a:p>
            <a:pPr>
              <a:defRPr/>
            </a:pPr>
            <a:r>
              <a:rPr lang="en-US" dirty="0" smtClean="0"/>
              <a:t>User gives name of a file that doesn’t exist</a:t>
            </a:r>
          </a:p>
          <a:p>
            <a:pPr lvl="1">
              <a:defRPr/>
            </a:pPr>
            <a:r>
              <a:rPr lang="en-US" dirty="0" smtClean="0"/>
              <a:t>can’t open that file for input</a:t>
            </a:r>
          </a:p>
          <a:p>
            <a:pPr lvl="1">
              <a:defRPr/>
            </a:pPr>
            <a:r>
              <a:rPr lang="en-US" dirty="0" smtClean="0"/>
              <a:t>program crashes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785813" y="4071938"/>
            <a:ext cx="7572375" cy="235743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2000" dirty="0"/>
              <a:t>Enter the name of a file and I will sum its numbers:  </a:t>
            </a:r>
            <a:r>
              <a:rPr lang="en-CA" sz="2000" dirty="0">
                <a:solidFill>
                  <a:schemeClr val="accent5">
                    <a:lumMod val="90000"/>
                  </a:schemeClr>
                </a:solidFill>
              </a:rPr>
              <a:t>noSuchFile.txt</a:t>
            </a:r>
          </a:p>
          <a:p>
            <a:pPr>
              <a:defRPr/>
            </a:pPr>
            <a:r>
              <a:rPr lang="en-CA" sz="2000" dirty="0"/>
              <a:t>Exception in thread "main" </a:t>
            </a:r>
            <a:r>
              <a:rPr lang="en-CA" sz="2000" dirty="0" err="1"/>
              <a:t>java.io.FileNotFoundException</a:t>
            </a:r>
            <a:r>
              <a:rPr lang="en-CA" sz="2000" dirty="0"/>
              <a:t>: noSuchFile.txt (No such file or directory)</a:t>
            </a:r>
          </a:p>
          <a:p>
            <a:pPr>
              <a:defRPr/>
            </a:pPr>
            <a:r>
              <a:rPr lang="en-CA" sz="2000" dirty="0"/>
              <a:t>	at </a:t>
            </a:r>
            <a:r>
              <a:rPr lang="en-CA" sz="2000" dirty="0" err="1"/>
              <a:t>java.io.FileInputStream.open</a:t>
            </a:r>
            <a:r>
              <a:rPr lang="en-CA" sz="2000" dirty="0"/>
              <a:t>(Native Method)</a:t>
            </a:r>
          </a:p>
          <a:p>
            <a:pPr>
              <a:defRPr/>
            </a:pPr>
            <a:r>
              <a:rPr lang="en-CA" sz="2000" dirty="0"/>
              <a:t>	at </a:t>
            </a:r>
            <a:r>
              <a:rPr lang="en-CA" sz="2000" dirty="0" err="1"/>
              <a:t>java.io.FileInputStream</a:t>
            </a:r>
            <a:r>
              <a:rPr lang="en-CA" sz="2000" dirty="0"/>
              <a:t>.&lt;init&gt;(FileInputStream.java:120)</a:t>
            </a:r>
          </a:p>
          <a:p>
            <a:pPr>
              <a:defRPr/>
            </a:pPr>
            <a:r>
              <a:rPr lang="en-CA" sz="2000" dirty="0"/>
              <a:t>	at </a:t>
            </a:r>
            <a:r>
              <a:rPr lang="en-CA" sz="2000" dirty="0" err="1"/>
              <a:t>java.util.Scanner</a:t>
            </a:r>
            <a:r>
              <a:rPr lang="en-CA" sz="2000" dirty="0"/>
              <a:t>.&lt;init&gt;(Scanner.java:636)</a:t>
            </a:r>
          </a:p>
          <a:p>
            <a:pPr>
              <a:defRPr/>
            </a:pPr>
            <a:r>
              <a:rPr lang="en-CA" sz="2000" dirty="0"/>
              <a:t>	at </a:t>
            </a:r>
            <a:r>
              <a:rPr lang="en-CA" sz="2000" dirty="0" err="1"/>
              <a:t>SumUsersFile.main</a:t>
            </a:r>
            <a:r>
              <a:rPr lang="en-CA" sz="2000" dirty="0"/>
              <a:t>(SumUsersFile.java:20)</a:t>
            </a:r>
          </a:p>
          <a:p>
            <a:pPr>
              <a:defRPr/>
            </a:pPr>
            <a:endParaRPr lang="en-CA" sz="2000" dirty="0"/>
          </a:p>
          <a:p>
            <a:pPr>
              <a:defRPr/>
            </a:pPr>
            <a:endParaRPr lang="en-CA" sz="2000" dirty="0"/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6157913" y="6396038"/>
            <a:ext cx="298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CA" altLang="en-US" i="1"/>
              <a:t>see</a:t>
            </a:r>
            <a:r>
              <a:rPr lang="en-CA" altLang="en-US"/>
              <a:t> SumUsersFile.java</a:t>
            </a:r>
            <a:endParaRPr lang="en-CA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Multiple try-catch Blocks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have as many </a:t>
            </a:r>
            <a:r>
              <a:rPr lang="en-CA" dirty="0" smtClean="0"/>
              <a:t>try </a:t>
            </a:r>
            <a:r>
              <a:rPr lang="en-CA" dirty="0" smtClean="0"/>
              <a:t>blocks as you need in any program (or method</a:t>
            </a:r>
            <a:r>
              <a:rPr lang="en-CA" dirty="0" smtClean="0"/>
              <a:t>)</a:t>
            </a:r>
          </a:p>
          <a:p>
            <a:pPr lvl="1">
              <a:defRPr/>
            </a:pPr>
            <a:r>
              <a:rPr lang="en-CA" dirty="0" smtClean="0"/>
              <a:t>each one needs </a:t>
            </a:r>
            <a:r>
              <a:rPr lang="en-CA" i="1" dirty="0" smtClean="0"/>
              <a:t>at least one </a:t>
            </a:r>
            <a:r>
              <a:rPr lang="en-CA" dirty="0" smtClean="0"/>
              <a:t>catch block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Can go anywhere other controls can go</a:t>
            </a:r>
          </a:p>
          <a:p>
            <a:pPr lvl="1">
              <a:defRPr/>
            </a:pPr>
            <a:r>
              <a:rPr lang="en-CA" dirty="0" smtClean="0"/>
              <a:t>(even inside other try or catch blocks)</a:t>
            </a:r>
          </a:p>
          <a:p>
            <a:pPr>
              <a:defRPr/>
            </a:pPr>
            <a:r>
              <a:rPr lang="en-CA" dirty="0" smtClean="0"/>
              <a:t>Other controls can go inside them</a:t>
            </a:r>
          </a:p>
          <a:p>
            <a:pPr lvl="1">
              <a:defRPr/>
            </a:pPr>
            <a:r>
              <a:rPr lang="en-CA" dirty="0" smtClean="0"/>
              <a:t>inside the try; inside the </a:t>
            </a:r>
            <a:r>
              <a:rPr lang="en-CA" dirty="0" smtClean="0"/>
              <a:t>catch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Catching Some, Throwing Others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i="1" dirty="0" smtClean="0"/>
              <a:t>Some</a:t>
            </a:r>
            <a:r>
              <a:rPr lang="en-CA" dirty="0" smtClean="0"/>
              <a:t> exceptions “must be declared or caught to be thrown”</a:t>
            </a:r>
          </a:p>
          <a:p>
            <a:pPr lvl="1">
              <a:defRPr/>
            </a:pPr>
            <a:r>
              <a:rPr lang="en-CA" dirty="0" smtClean="0"/>
              <a:t>file not found exception, for example</a:t>
            </a:r>
          </a:p>
          <a:p>
            <a:pPr lvl="1">
              <a:defRPr/>
            </a:pPr>
            <a:r>
              <a:rPr lang="en-CA" i="1" dirty="0" smtClean="0"/>
              <a:t>either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FFFF00"/>
                </a:solidFill>
              </a:rPr>
              <a:t>catch(FNFE </a:t>
            </a:r>
            <a:r>
              <a:rPr lang="en-CA" dirty="0" err="1" smtClean="0">
                <a:solidFill>
                  <a:srgbClr val="FFFF00"/>
                </a:solidFill>
              </a:rPr>
              <a:t>fnf</a:t>
            </a:r>
            <a:r>
              <a:rPr lang="en-CA" dirty="0" smtClean="0">
                <a:solidFill>
                  <a:srgbClr val="FFFF00"/>
                </a:solidFill>
              </a:rPr>
              <a:t>)</a:t>
            </a:r>
            <a:r>
              <a:rPr lang="en-CA" dirty="0" smtClean="0"/>
              <a:t> </a:t>
            </a:r>
            <a:r>
              <a:rPr lang="en-CA" i="1" dirty="0" smtClean="0"/>
              <a:t>or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FFFF00"/>
                </a:solidFill>
              </a:rPr>
              <a:t>throws FNFE</a:t>
            </a:r>
          </a:p>
          <a:p>
            <a:pPr>
              <a:defRPr/>
            </a:pPr>
            <a:r>
              <a:rPr lang="en-CA" dirty="0" smtClean="0"/>
              <a:t>Other exceptions don’t</a:t>
            </a:r>
          </a:p>
          <a:p>
            <a:pPr lvl="1">
              <a:defRPr/>
            </a:pPr>
            <a:r>
              <a:rPr lang="en-CA" dirty="0" smtClean="0"/>
              <a:t>input mismatch, no such element, index out of bounds, array index out of bounds, …</a:t>
            </a:r>
          </a:p>
          <a:p>
            <a:pPr lvl="1">
              <a:defRPr/>
            </a:pPr>
            <a:r>
              <a:rPr lang="en-CA" dirty="0" smtClean="0"/>
              <a:t>but you </a:t>
            </a:r>
            <a:r>
              <a:rPr lang="en-CA" i="1" dirty="0" smtClean="0"/>
              <a:t>can</a:t>
            </a:r>
            <a:r>
              <a:rPr lang="en-CA" dirty="0" smtClean="0"/>
              <a:t> catch them if you want</a:t>
            </a:r>
            <a:endParaRPr lang="en-CA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84191" y="6177498"/>
            <a:ext cx="65598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 sz="2000" i="1" dirty="0" smtClean="0"/>
              <a:t>N</a:t>
            </a:r>
            <a:r>
              <a:rPr lang="en-CA" altLang="en-US" sz="2000" i="1" dirty="0" smtClean="0"/>
              <a:t>ote: In my notes, </a:t>
            </a:r>
            <a:r>
              <a:rPr lang="en-CA" altLang="en-US" sz="2000" dirty="0" smtClean="0"/>
              <a:t>FNFE</a:t>
            </a:r>
            <a:r>
              <a:rPr lang="en-CA" altLang="en-US" sz="2000" i="1" dirty="0" smtClean="0"/>
              <a:t> is short for </a:t>
            </a:r>
            <a:r>
              <a:rPr lang="en-CA" altLang="en-US" sz="2000" dirty="0" err="1" smtClean="0"/>
              <a:t>FileNotFoundException</a:t>
            </a:r>
            <a:r>
              <a:rPr lang="en-CA" altLang="en-US" sz="2000" i="1" dirty="0" smtClean="0"/>
              <a:t>.</a:t>
            </a:r>
          </a:p>
          <a:p>
            <a:pPr algn="ctr"/>
            <a:r>
              <a:rPr lang="en-CA" altLang="en-US" sz="2000" i="1" dirty="0" smtClean="0"/>
              <a:t>In your code you have to write it out in full!</a:t>
            </a:r>
            <a:endParaRPr lang="en-CA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Catching Some, Throwing Others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Don’t have to catch exceptions in the same method where they arrive in the program</a:t>
            </a:r>
          </a:p>
          <a:p>
            <a:pPr lvl="1"/>
            <a:r>
              <a:rPr lang="en-CA" dirty="0" smtClean="0"/>
              <a:t>for example, main calls </a:t>
            </a:r>
            <a:r>
              <a:rPr lang="en-CA" dirty="0" err="1" smtClean="0"/>
              <a:t>doThis</a:t>
            </a:r>
            <a:endParaRPr lang="en-CA" dirty="0" smtClean="0"/>
          </a:p>
          <a:p>
            <a:pPr lvl="1"/>
            <a:r>
              <a:rPr lang="en-CA" dirty="0" err="1" smtClean="0"/>
              <a:t>doThis</a:t>
            </a:r>
            <a:r>
              <a:rPr lang="en-CA" dirty="0" smtClean="0"/>
              <a:t> does something that might go wrong</a:t>
            </a:r>
          </a:p>
          <a:p>
            <a:pPr lvl="1"/>
            <a:r>
              <a:rPr lang="en-CA" dirty="0" err="1" smtClean="0"/>
              <a:t>doThis</a:t>
            </a:r>
            <a:r>
              <a:rPr lang="en-CA" dirty="0" smtClean="0"/>
              <a:t> does not </a:t>
            </a:r>
            <a:r>
              <a:rPr lang="en-CA" dirty="0" err="1" smtClean="0"/>
              <a:t>cacth</a:t>
            </a:r>
            <a:r>
              <a:rPr lang="en-CA" dirty="0" smtClean="0"/>
              <a:t> the exception</a:t>
            </a:r>
          </a:p>
          <a:p>
            <a:pPr lvl="2"/>
            <a:r>
              <a:rPr lang="en-CA" dirty="0" smtClean="0"/>
              <a:t>it’s declared to throw a file not found exception, an input mismatch exception, or whatever</a:t>
            </a:r>
          </a:p>
          <a:p>
            <a:pPr lvl="1"/>
            <a:r>
              <a:rPr lang="en-CA" dirty="0" smtClean="0"/>
              <a:t>main catches that exception</a:t>
            </a:r>
          </a:p>
          <a:p>
            <a:pPr lvl="1"/>
            <a:r>
              <a:rPr lang="en-CA" dirty="0" smtClean="0"/>
              <a:t>main has the try-catch blocks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Catching Some, Throwing Others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SumManyFiles</a:t>
            </a:r>
            <a:r>
              <a:rPr lang="en-CA" dirty="0" smtClean="0"/>
              <a:t> program sums lots of files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repeats </a:t>
            </a:r>
            <a:r>
              <a:rPr lang="en-CA" dirty="0" smtClean="0"/>
              <a:t>until </a:t>
            </a:r>
            <a:r>
              <a:rPr lang="en-CA" dirty="0" smtClean="0"/>
              <a:t>user enters a non-existent file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Has a method (</a:t>
            </a:r>
            <a:r>
              <a:rPr lang="en-CA" dirty="0" err="1" smtClean="0"/>
              <a:t>sumThisFile</a:t>
            </a:r>
            <a:r>
              <a:rPr lang="en-CA" dirty="0" smtClean="0"/>
              <a:t>) to do</a:t>
            </a:r>
            <a:r>
              <a:rPr lang="en-CA" dirty="0" smtClean="0"/>
              <a:t> file </a:t>
            </a:r>
            <a:r>
              <a:rPr lang="en-CA" dirty="0" smtClean="0"/>
              <a:t>i/o</a:t>
            </a:r>
          </a:p>
          <a:p>
            <a:pPr lvl="1">
              <a:defRPr/>
            </a:pPr>
            <a:r>
              <a:rPr lang="en-CA" dirty="0" smtClean="0"/>
              <a:t>catches </a:t>
            </a:r>
            <a:r>
              <a:rPr lang="en-CA" dirty="0" err="1" smtClean="0"/>
              <a:t>InputMismatchException</a:t>
            </a:r>
            <a:endParaRPr lang="en-CA" dirty="0" smtClean="0"/>
          </a:p>
          <a:p>
            <a:pPr lvl="2">
              <a:defRPr/>
            </a:pPr>
            <a:r>
              <a:rPr lang="en-CA" dirty="0" smtClean="0"/>
              <a:t>skips </a:t>
            </a:r>
            <a:r>
              <a:rPr lang="en-CA" dirty="0" smtClean="0"/>
              <a:t>non-numeric </a:t>
            </a:r>
            <a:r>
              <a:rPr lang="en-CA" dirty="0" smtClean="0"/>
              <a:t>input while summing numbers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declares </a:t>
            </a:r>
            <a:r>
              <a:rPr lang="en-CA" dirty="0" err="1" smtClean="0"/>
              <a:t>FileNotFoundException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main </a:t>
            </a:r>
            <a:r>
              <a:rPr lang="en-CA" dirty="0" smtClean="0"/>
              <a:t>catches the </a:t>
            </a:r>
            <a:r>
              <a:rPr lang="en-CA" dirty="0" err="1" smtClean="0"/>
              <a:t>FileNotFoundException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catches it outside the loop for summing files</a:t>
            </a:r>
          </a:p>
          <a:p>
            <a:pPr lvl="2">
              <a:defRPr/>
            </a:pPr>
            <a:r>
              <a:rPr lang="en-CA" dirty="0" smtClean="0"/>
              <a:t>loop ends!</a:t>
            </a:r>
            <a:endParaRPr lang="en-CA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21029" y="6357938"/>
            <a:ext cx="3122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CA" altLang="en-US" i="1" dirty="0"/>
              <a:t>see</a:t>
            </a:r>
            <a:r>
              <a:rPr lang="en-CA" altLang="en-US" dirty="0"/>
              <a:t> </a:t>
            </a:r>
            <a:r>
              <a:rPr lang="en-CA" altLang="en-US" dirty="0" smtClean="0"/>
              <a:t>SumManyFiles.java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SumManyFiles.java (part 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See the full program on-line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CA" sz="2000" dirty="0" err="1" smtClean="0">
                <a:solidFill>
                  <a:srgbClr val="FFFF00"/>
                </a:solidFill>
              </a:rPr>
              <a:t>args</a:t>
            </a:r>
            <a:r>
              <a:rPr lang="en-CA" sz="20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b="1" dirty="0" smtClean="0">
                <a:solidFill>
                  <a:srgbClr val="FFFF00"/>
                </a:solidFill>
              </a:rPr>
              <a:t>try</a:t>
            </a:r>
            <a:r>
              <a:rPr lang="en-CA" sz="2000" dirty="0" smtClean="0">
                <a:solidFill>
                  <a:srgbClr val="FFFF00"/>
                </a:solidFill>
              </a:rPr>
              <a:t>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while (true) {	</a:t>
            </a:r>
            <a:r>
              <a:rPr lang="en-CA" sz="2000" i="1" dirty="0" smtClean="0">
                <a:solidFill>
                  <a:srgbClr val="FFFF00"/>
                </a:solidFill>
              </a:rPr>
              <a:t>// deliberately infinite loop!</a:t>
            </a:r>
            <a:endParaRPr lang="en-CA" sz="2000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    </a:t>
            </a:r>
            <a:r>
              <a:rPr lang="en-CA" sz="2000" dirty="0" err="1" smtClean="0">
                <a:solidFill>
                  <a:srgbClr val="FFFF00"/>
                </a:solidFill>
              </a:rPr>
              <a:t>System.out.print</a:t>
            </a:r>
            <a:r>
              <a:rPr lang="en-CA" sz="2000" dirty="0" smtClean="0">
                <a:solidFill>
                  <a:srgbClr val="FFFF00"/>
                </a:solidFill>
              </a:rPr>
              <a:t>("Enter file name: ");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    name = </a:t>
            </a:r>
            <a:r>
              <a:rPr lang="en-CA" sz="2000" dirty="0" err="1" smtClean="0">
                <a:solidFill>
                  <a:srgbClr val="FFFF00"/>
                </a:solidFill>
              </a:rPr>
              <a:t>kbd.nextLine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    sum = </a:t>
            </a:r>
            <a:r>
              <a:rPr lang="en-CA" sz="2000" b="1" dirty="0" err="1" smtClean="0">
                <a:solidFill>
                  <a:srgbClr val="FFFF00"/>
                </a:solidFill>
              </a:rPr>
              <a:t>sumThisFile</a:t>
            </a:r>
            <a:r>
              <a:rPr lang="en-CA" sz="2000" dirty="0" smtClean="0">
                <a:solidFill>
                  <a:srgbClr val="FFFF00"/>
                </a:solidFill>
              </a:rPr>
              <a:t>(name);	</a:t>
            </a:r>
            <a:r>
              <a:rPr lang="en-CA" sz="2000" i="1" dirty="0" smtClean="0">
                <a:solidFill>
                  <a:srgbClr val="FFFF00"/>
                </a:solidFill>
              </a:rPr>
              <a:t>// throws FNFE</a:t>
            </a:r>
            <a:endParaRPr lang="en-CA" sz="2000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    </a:t>
            </a:r>
            <a:r>
              <a:rPr lang="en-CA" sz="20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000" dirty="0" smtClean="0">
                <a:solidFill>
                  <a:srgbClr val="FFFF00"/>
                </a:solidFill>
              </a:rPr>
              <a:t>("The sum of all the numbers in "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        + name + " is " + sum + ".\n");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} </a:t>
            </a:r>
            <a:r>
              <a:rPr lang="en-CA" sz="2000" b="1" dirty="0" smtClean="0">
                <a:solidFill>
                  <a:srgbClr val="FFFF00"/>
                </a:solidFill>
              </a:rPr>
              <a:t>catch</a:t>
            </a:r>
            <a:r>
              <a:rPr lang="en-CA" sz="2000" dirty="0" smtClean="0">
                <a:solidFill>
                  <a:srgbClr val="FFFF00"/>
                </a:solidFill>
              </a:rPr>
              <a:t> (</a:t>
            </a:r>
            <a:r>
              <a:rPr lang="en-CA" sz="2000" b="1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fnf</a:t>
            </a:r>
            <a:r>
              <a:rPr lang="en-CA" sz="2000" dirty="0" smtClean="0">
                <a:solidFill>
                  <a:srgbClr val="FFFF00"/>
                </a:solidFill>
              </a:rPr>
              <a:t>) {}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SumManyFiles.java (part 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See the full program on-line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static double </a:t>
            </a:r>
            <a:r>
              <a:rPr lang="en-CA" sz="2000" dirty="0" err="1" smtClean="0">
                <a:solidFill>
                  <a:srgbClr val="FFFF00"/>
                </a:solidFill>
              </a:rPr>
              <a:t>sumThisFile</a:t>
            </a:r>
            <a:r>
              <a:rPr lang="en-CA" sz="2000" dirty="0" smtClean="0">
                <a:solidFill>
                  <a:srgbClr val="FFFF00"/>
                </a:solidFill>
              </a:rPr>
              <a:t>(String name)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</a:t>
            </a:r>
            <a:r>
              <a:rPr lang="en-CA" sz="2000" b="1" dirty="0" smtClean="0">
                <a:solidFill>
                  <a:srgbClr val="FFFF00"/>
                </a:solidFill>
              </a:rPr>
              <a:t>throws </a:t>
            </a:r>
            <a:r>
              <a:rPr lang="en-CA" sz="2000" b="1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000" b="1" dirty="0" smtClean="0">
                <a:solidFill>
                  <a:srgbClr val="FFFF00"/>
                </a:solidFill>
              </a:rPr>
              <a:t> </a:t>
            </a:r>
            <a:r>
              <a:rPr lang="en-CA" sz="2000" dirty="0" smtClean="0">
                <a:solidFill>
                  <a:srgbClr val="FFFF00"/>
                </a:solidFill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Scanner fin = new </a:t>
            </a:r>
            <a:r>
              <a:rPr lang="en-CA" sz="2000" b="1" dirty="0" smtClean="0">
                <a:solidFill>
                  <a:srgbClr val="FFFF00"/>
                </a:solidFill>
              </a:rPr>
              <a:t>Scanner</a:t>
            </a:r>
            <a:r>
              <a:rPr lang="en-CA" sz="2000" dirty="0" smtClean="0">
                <a:solidFill>
                  <a:srgbClr val="FFFF00"/>
                </a:solidFill>
              </a:rPr>
              <a:t>(new File(name));	</a:t>
            </a:r>
            <a:r>
              <a:rPr lang="en-CA" sz="2000" i="1" dirty="0" smtClean="0">
                <a:solidFill>
                  <a:srgbClr val="FFFF00"/>
                </a:solidFill>
              </a:rPr>
              <a:t>// throws FNFE</a:t>
            </a:r>
            <a:endParaRPr lang="en-CA" sz="2000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sz="2000" i="1" dirty="0" smtClean="0">
                <a:solidFill>
                  <a:srgbClr val="FFFF00"/>
                </a:solidFill>
              </a:rPr>
              <a:t>    </a:t>
            </a:r>
            <a:r>
              <a:rPr lang="en-CA" sz="2000" dirty="0" smtClean="0">
                <a:solidFill>
                  <a:srgbClr val="FFFF00"/>
                </a:solidFill>
              </a:rPr>
              <a:t>double sum = 0.0;</a:t>
            </a:r>
            <a:endParaRPr lang="en-CA" sz="2000" i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while (</a:t>
            </a:r>
            <a:r>
              <a:rPr lang="en-CA" sz="2000" dirty="0" err="1" smtClean="0">
                <a:solidFill>
                  <a:srgbClr val="FFFF00"/>
                </a:solidFill>
              </a:rPr>
              <a:t>fin.hasNext</a:t>
            </a:r>
            <a:r>
              <a:rPr lang="en-CA" sz="20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</a:t>
            </a:r>
            <a:r>
              <a:rPr lang="en-CA" sz="2000" b="1" dirty="0" smtClean="0">
                <a:solidFill>
                  <a:srgbClr val="FFFF00"/>
                </a:solidFill>
              </a:rPr>
              <a:t>try</a:t>
            </a:r>
            <a:r>
              <a:rPr lang="en-CA" sz="2000" dirty="0" smtClean="0">
                <a:solidFill>
                  <a:srgbClr val="FFFF00"/>
                </a:solidFill>
              </a:rPr>
              <a:t> {  double num = </a:t>
            </a:r>
            <a:r>
              <a:rPr lang="en-CA" sz="2000" dirty="0" err="1" smtClean="0">
                <a:solidFill>
                  <a:srgbClr val="FFFF00"/>
                </a:solidFill>
              </a:rPr>
              <a:t>fin.</a:t>
            </a:r>
            <a:r>
              <a:rPr lang="en-CA" sz="2000" b="1" dirty="0" err="1" smtClean="0">
                <a:solidFill>
                  <a:srgbClr val="FFFF00"/>
                </a:solidFill>
              </a:rPr>
              <a:t>nextDouble</a:t>
            </a:r>
            <a:r>
              <a:rPr lang="en-CA" sz="2000" dirty="0" smtClean="0">
                <a:solidFill>
                  <a:srgbClr val="FFFF00"/>
                </a:solidFill>
              </a:rPr>
              <a:t>();    sum += num;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    </a:t>
            </a:r>
            <a:r>
              <a:rPr lang="en-CA" sz="2000" b="1" dirty="0" smtClean="0">
                <a:solidFill>
                  <a:srgbClr val="FFFF00"/>
                </a:solidFill>
              </a:rPr>
              <a:t>catch</a:t>
            </a:r>
            <a:r>
              <a:rPr lang="en-CA" sz="2000" dirty="0" smtClean="0">
                <a:solidFill>
                  <a:srgbClr val="FFFF00"/>
                </a:solidFill>
              </a:rPr>
              <a:t> (</a:t>
            </a:r>
            <a:r>
              <a:rPr lang="en-CA" sz="2000" b="1" dirty="0" err="1" smtClean="0">
                <a:solidFill>
                  <a:srgbClr val="FFFF00"/>
                </a:solidFill>
              </a:rPr>
              <a:t>InputMismatchException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</a:rPr>
              <a:t>ime</a:t>
            </a:r>
            <a:r>
              <a:rPr lang="en-CA" sz="2000" dirty="0" smtClean="0">
                <a:solidFill>
                  <a:srgbClr val="FFFF00"/>
                </a:solidFill>
              </a:rPr>
              <a:t>) {  </a:t>
            </a:r>
            <a:r>
              <a:rPr lang="en-CA" sz="2000" dirty="0" err="1" smtClean="0">
                <a:solidFill>
                  <a:srgbClr val="FFFF00"/>
                </a:solidFill>
              </a:rPr>
              <a:t>fin.next</a:t>
            </a:r>
            <a:r>
              <a:rPr lang="en-CA" sz="2000" dirty="0" smtClean="0">
                <a:solidFill>
                  <a:srgbClr val="FFFF00"/>
                </a:solidFill>
              </a:rPr>
              <a:t>(); 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return sum;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One Issue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Multiple catch blocks with one try block, the order of the catches </a:t>
            </a:r>
            <a:r>
              <a:rPr lang="en-CA" i="1" dirty="0" smtClean="0"/>
              <a:t>might</a:t>
            </a:r>
            <a:r>
              <a:rPr lang="en-CA" dirty="0" smtClean="0"/>
              <a:t> be important!</a:t>
            </a:r>
          </a:p>
          <a:p>
            <a:pPr lvl="1"/>
            <a:r>
              <a:rPr lang="en-CA" dirty="0" err="1" smtClean="0"/>
              <a:t>NetBeans</a:t>
            </a:r>
            <a:r>
              <a:rPr lang="en-CA" dirty="0" smtClean="0"/>
              <a:t> will let you know!</a:t>
            </a:r>
          </a:p>
          <a:p>
            <a:pPr lvl="1">
              <a:buNone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nse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0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error handler code hidden</a:t>
            </a:r>
            <a:endParaRPr lang="en-CA" sz="2000" i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CA" sz="2000" dirty="0" smtClean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CA" sz="2000" dirty="0" err="1" smtClean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CA" sz="2000" dirty="0" smtClean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dirty="0" err="1" smtClean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ime</a:t>
            </a:r>
            <a:r>
              <a:rPr lang="en-CA" sz="2000" dirty="0" smtClean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sz="20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// error handler code missing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just move the offending exception earlier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47664" y="4869160"/>
            <a:ext cx="5544616" cy="792088"/>
            <a:chOff x="1547664" y="5445224"/>
            <a:chExt cx="5544616" cy="792088"/>
          </a:xfrm>
        </p:grpSpPr>
        <p:sp>
          <p:nvSpPr>
            <p:cNvPr id="4" name="Rectangle 3"/>
            <p:cNvSpPr/>
            <p:nvPr/>
          </p:nvSpPr>
          <p:spPr bwMode="auto">
            <a:xfrm>
              <a:off x="1547664" y="5445224"/>
              <a:ext cx="5544616" cy="79208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61963"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exception </a:t>
              </a:r>
              <a:r>
                <a:rPr kumimoji="0" lang="en-CA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InputMismatchException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 has already been caught</a:t>
              </a:r>
              <a:endPara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619672" y="5733256"/>
              <a:ext cx="216024" cy="216024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54491" y="6177498"/>
            <a:ext cx="35895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r>
              <a:rPr lang="en-CA" altLang="en-US" sz="2000" i="1" dirty="0" smtClean="0"/>
              <a:t>I’ll explain why this is next week.</a:t>
            </a:r>
          </a:p>
          <a:p>
            <a:pPr algn="r"/>
            <a:r>
              <a:rPr lang="en-CA" altLang="en-US" sz="2000" i="1" dirty="0" smtClean="0"/>
              <a:t>It’s got to do with </a:t>
            </a:r>
            <a:r>
              <a:rPr lang="en-CA" altLang="en-US" sz="2000" dirty="0" smtClean="0"/>
              <a:t>inheritance</a:t>
            </a:r>
            <a:r>
              <a:rPr lang="en-CA" altLang="en-US" sz="2000" i="1" dirty="0" smtClean="0"/>
              <a:t>.</a:t>
            </a:r>
            <a:endParaRPr lang="en-CA" altLang="en-US" sz="2000" i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Exceptions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84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Our Scanner has </a:t>
            </a:r>
            <a:r>
              <a:rPr lang="en-US" i="1" dirty="0" smtClean="0"/>
              <a:t>thrown an exception</a:t>
            </a:r>
            <a:endParaRPr lang="en-US" dirty="0" smtClean="0"/>
          </a:p>
          <a:p>
            <a:pPr lvl="1">
              <a:defRPr/>
            </a:pPr>
            <a:r>
              <a:rPr lang="en-CA" dirty="0" smtClean="0"/>
              <a:t>Exception in thread “main” </a:t>
            </a:r>
            <a:r>
              <a:rPr lang="en-CA" dirty="0" err="1" smtClean="0"/>
              <a:t>java.util.InputMismatchException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Exception in thread “main” </a:t>
            </a:r>
            <a:r>
              <a:rPr lang="en-CA" dirty="0" err="1" smtClean="0"/>
              <a:t>java.io.FileNotFoundException</a:t>
            </a:r>
            <a:endParaRPr lang="en-CA" dirty="0" smtClean="0"/>
          </a:p>
          <a:p>
            <a:pPr>
              <a:defRPr/>
            </a:pPr>
            <a:r>
              <a:rPr lang="en-US" dirty="0" smtClean="0"/>
              <a:t>It ran into an error </a:t>
            </a:r>
            <a:r>
              <a:rPr lang="en-CA" dirty="0" smtClean="0"/>
              <a:t>it couldn’t fix</a:t>
            </a:r>
          </a:p>
          <a:p>
            <a:pPr lvl="1">
              <a:defRPr/>
            </a:pPr>
            <a:r>
              <a:rPr lang="en-CA" dirty="0" smtClean="0"/>
              <a:t>program “crashed”</a:t>
            </a:r>
          </a:p>
          <a:p>
            <a:pPr lvl="2">
              <a:defRPr/>
            </a:pPr>
            <a:r>
              <a:rPr lang="en-CA" dirty="0" smtClean="0"/>
              <a:t>eventually!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What Exception?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785813" y="2133600"/>
            <a:ext cx="7572375" cy="16557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sz="2000" dirty="0"/>
              <a:t>Exception in thread "main" </a:t>
            </a:r>
            <a:r>
              <a:rPr lang="en-CA" altLang="en-US" sz="2000" dirty="0" err="1">
                <a:solidFill>
                  <a:srgbClr val="FFFF00"/>
                </a:solidFill>
              </a:rPr>
              <a:t>java.util.InputMismatchException</a:t>
            </a:r>
            <a:endParaRPr lang="en-CA" altLang="en-US" sz="2000" dirty="0">
              <a:solidFill>
                <a:srgbClr val="FFFF00"/>
              </a:solidFill>
            </a:endParaRP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java.util.Scanner.throwFor</a:t>
            </a:r>
            <a:r>
              <a:rPr lang="en-CA" altLang="en-US" sz="2000" dirty="0"/>
              <a:t>(Scanner.java:840)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java.util.Scanner.next</a:t>
            </a:r>
            <a:r>
              <a:rPr lang="en-CA" altLang="en-US" sz="2000" dirty="0"/>
              <a:t>(Scanner.java:1461)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java.util.Scanner.nextDouble</a:t>
            </a:r>
            <a:r>
              <a:rPr lang="en-CA" altLang="en-US" sz="2000" dirty="0"/>
              <a:t>(Scanner.java:2387)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SumNumbers.main</a:t>
            </a:r>
            <a:r>
              <a:rPr lang="en-CA" altLang="en-US" sz="2000" dirty="0"/>
              <a:t>(</a:t>
            </a:r>
            <a:r>
              <a:rPr lang="en-CA" altLang="en-US" sz="2000" u="sng" dirty="0"/>
              <a:t>SumNumbers.java:26</a:t>
            </a:r>
            <a:r>
              <a:rPr lang="en-CA" altLang="en-US" sz="2000" dirty="0"/>
              <a:t>)</a:t>
            </a:r>
          </a:p>
          <a:p>
            <a:endParaRPr lang="en-CA" altLang="en-US" sz="2000" dirty="0"/>
          </a:p>
          <a:p>
            <a:endParaRPr lang="en-CA" altLang="en-US" sz="2000" dirty="0"/>
          </a:p>
          <a:p>
            <a:endParaRPr lang="en-CA" altLang="en-US" sz="2000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785813" y="4071938"/>
            <a:ext cx="7572375" cy="194945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sz="2000" dirty="0"/>
              <a:t>Exception in thread "main" </a:t>
            </a:r>
            <a:r>
              <a:rPr lang="en-CA" altLang="en-US" sz="2000" dirty="0" err="1">
                <a:solidFill>
                  <a:srgbClr val="FFFF00"/>
                </a:solidFill>
              </a:rPr>
              <a:t>java.io.FileNotFoundException</a:t>
            </a:r>
            <a:r>
              <a:rPr lang="en-CA" altLang="en-US" sz="2000" dirty="0"/>
              <a:t>: noSuchFile.txt (No such file or directory)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java.io.FileInputStream.open</a:t>
            </a:r>
            <a:r>
              <a:rPr lang="en-CA" altLang="en-US" sz="2000" dirty="0"/>
              <a:t>(Native Method)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java.io.FileInputStream</a:t>
            </a:r>
            <a:r>
              <a:rPr lang="en-CA" altLang="en-US" sz="2000" dirty="0"/>
              <a:t>.&lt;init&gt;(FileInputStream.java:120)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java.util.Scanner</a:t>
            </a:r>
            <a:r>
              <a:rPr lang="en-CA" altLang="en-US" sz="2000" dirty="0"/>
              <a:t>.&lt;init&gt;(Scanner.java:636)</a:t>
            </a:r>
          </a:p>
          <a:p>
            <a:r>
              <a:rPr lang="en-CA" altLang="en-US" sz="2000" dirty="0"/>
              <a:t>	at </a:t>
            </a:r>
            <a:r>
              <a:rPr lang="en-CA" altLang="en-US" sz="2000" dirty="0" err="1"/>
              <a:t>SumUsersFile.main</a:t>
            </a:r>
            <a:r>
              <a:rPr lang="en-CA" altLang="en-US" sz="2000" dirty="0"/>
              <a:t>(</a:t>
            </a:r>
            <a:r>
              <a:rPr lang="en-CA" altLang="en-US" sz="2000" u="sng" dirty="0"/>
              <a:t>SumUsersFile.java:20</a:t>
            </a:r>
            <a:r>
              <a:rPr lang="en-CA" altLang="en-US" sz="2000" dirty="0"/>
              <a:t>)</a:t>
            </a:r>
          </a:p>
          <a:p>
            <a:endParaRPr lang="en-CA" altLang="en-US" sz="2000" dirty="0"/>
          </a:p>
          <a:p>
            <a:endParaRPr lang="en-CA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785813" y="2133600"/>
            <a:ext cx="7572375" cy="16557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sz="2000" dirty="0"/>
              <a:t>Exception in thread "main" </a:t>
            </a:r>
            <a:r>
              <a:rPr lang="en-CA" altLang="en-US" sz="2000" dirty="0" err="1"/>
              <a:t>java.util.InputMismatchException</a:t>
            </a:r>
            <a:endParaRPr lang="en-CA" altLang="en-US" sz="2000" dirty="0"/>
          </a:p>
          <a:p>
            <a:r>
              <a:rPr lang="en-CA" altLang="en-US" sz="2000" dirty="0"/>
              <a:t>	</a:t>
            </a:r>
            <a:r>
              <a:rPr lang="en-CA" altLang="en-US" sz="2000" dirty="0">
                <a:solidFill>
                  <a:srgbClr val="FFFF00"/>
                </a:solidFill>
              </a:rPr>
              <a:t>at </a:t>
            </a:r>
            <a:r>
              <a:rPr lang="en-CA" altLang="en-US" sz="2000" dirty="0" err="1">
                <a:solidFill>
                  <a:srgbClr val="FFFF00"/>
                </a:solidFill>
              </a:rPr>
              <a:t>java.util.Scanner.throwFor</a:t>
            </a:r>
            <a:r>
              <a:rPr lang="en-CA" altLang="en-US" sz="2000" dirty="0">
                <a:solidFill>
                  <a:srgbClr val="FFFF00"/>
                </a:solidFill>
              </a:rPr>
              <a:t>(Scanner.java:840)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java.util.Scanner.next</a:t>
            </a:r>
            <a:r>
              <a:rPr lang="en-CA" altLang="en-US" sz="2000" dirty="0">
                <a:solidFill>
                  <a:srgbClr val="FFFF00"/>
                </a:solidFill>
              </a:rPr>
              <a:t>(Scanner.java:1461)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java.util.Scanner.nextDouble</a:t>
            </a:r>
            <a:r>
              <a:rPr lang="en-CA" altLang="en-US" sz="2000" dirty="0">
                <a:solidFill>
                  <a:srgbClr val="FFFF00"/>
                </a:solidFill>
              </a:rPr>
              <a:t>(Scanner.java:2387)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SumNumbers.main</a:t>
            </a:r>
            <a:r>
              <a:rPr lang="en-CA" altLang="en-US" sz="2000" dirty="0">
                <a:solidFill>
                  <a:srgbClr val="FFFF00"/>
                </a:solidFill>
              </a:rPr>
              <a:t>(</a:t>
            </a:r>
            <a:r>
              <a:rPr lang="en-CA" altLang="en-US" sz="2000" u="sng" dirty="0">
                <a:solidFill>
                  <a:srgbClr val="FFFF00"/>
                </a:solidFill>
              </a:rPr>
              <a:t>SumNumbers.java:26</a:t>
            </a:r>
            <a:r>
              <a:rPr lang="en-CA" altLang="en-US" sz="2000" dirty="0">
                <a:solidFill>
                  <a:srgbClr val="FFFF00"/>
                </a:solidFill>
              </a:rPr>
              <a:t>)</a:t>
            </a:r>
          </a:p>
          <a:p>
            <a:endParaRPr lang="en-CA" altLang="en-US" sz="2000" dirty="0"/>
          </a:p>
          <a:p>
            <a:endParaRPr lang="en-CA" altLang="en-US" sz="2000" dirty="0"/>
          </a:p>
          <a:p>
            <a:endParaRPr lang="en-CA" altLang="en-US" sz="2000" dirty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785813" y="4071938"/>
            <a:ext cx="7572375" cy="194945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sz="2000" dirty="0"/>
              <a:t>Exception in thread "main" </a:t>
            </a:r>
            <a:r>
              <a:rPr lang="en-CA" altLang="en-US" sz="2000" dirty="0" err="1"/>
              <a:t>java.io.FileNotFoundException</a:t>
            </a:r>
            <a:r>
              <a:rPr lang="en-CA" altLang="en-US" sz="2000" dirty="0"/>
              <a:t>: noSuchFile.txt (No such file or directory)</a:t>
            </a:r>
          </a:p>
          <a:p>
            <a:r>
              <a:rPr lang="en-CA" altLang="en-US" sz="2000" dirty="0"/>
              <a:t>	</a:t>
            </a:r>
            <a:r>
              <a:rPr lang="en-CA" altLang="en-US" sz="2000" dirty="0">
                <a:solidFill>
                  <a:srgbClr val="FFFF00"/>
                </a:solidFill>
              </a:rPr>
              <a:t>at </a:t>
            </a:r>
            <a:r>
              <a:rPr lang="en-CA" altLang="en-US" sz="2000" dirty="0" err="1">
                <a:solidFill>
                  <a:srgbClr val="FFFF00"/>
                </a:solidFill>
              </a:rPr>
              <a:t>java.io.FileInputStream.open</a:t>
            </a:r>
            <a:r>
              <a:rPr lang="en-CA" altLang="en-US" sz="2000" dirty="0">
                <a:solidFill>
                  <a:srgbClr val="FFFF00"/>
                </a:solidFill>
              </a:rPr>
              <a:t>(Native Method)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java.io.FileInputStream</a:t>
            </a:r>
            <a:r>
              <a:rPr lang="en-CA" altLang="en-US" sz="2000" dirty="0">
                <a:solidFill>
                  <a:srgbClr val="FFFF00"/>
                </a:solidFill>
              </a:rPr>
              <a:t>.&lt;init&gt;(FileInputStream.java:120)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java.util.Scanner</a:t>
            </a:r>
            <a:r>
              <a:rPr lang="en-CA" altLang="en-US" sz="2000" dirty="0">
                <a:solidFill>
                  <a:srgbClr val="FFFF00"/>
                </a:solidFill>
              </a:rPr>
              <a:t>.&lt;init&gt;(Scanner.java:636)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SumUsersFile.main</a:t>
            </a:r>
            <a:r>
              <a:rPr lang="en-CA" altLang="en-US" sz="2000" dirty="0">
                <a:solidFill>
                  <a:srgbClr val="FFFF00"/>
                </a:solidFill>
              </a:rPr>
              <a:t>(</a:t>
            </a:r>
            <a:r>
              <a:rPr lang="en-CA" altLang="en-US" sz="2000" u="sng" dirty="0">
                <a:solidFill>
                  <a:srgbClr val="FFFF00"/>
                </a:solidFill>
              </a:rPr>
              <a:t>SumUsersFile.java:20</a:t>
            </a:r>
            <a:r>
              <a:rPr lang="en-CA" altLang="en-US" sz="2000" dirty="0">
                <a:solidFill>
                  <a:srgbClr val="FFFF00"/>
                </a:solidFill>
              </a:rPr>
              <a:t>)</a:t>
            </a:r>
          </a:p>
          <a:p>
            <a:endParaRPr lang="en-CA" altLang="en-US" sz="2000" dirty="0"/>
          </a:p>
          <a:p>
            <a:endParaRPr lang="en-CA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-36513" y="5229225"/>
            <a:ext cx="7572376" cy="16557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sz="2000" dirty="0"/>
              <a:t>Exception in thread "main" </a:t>
            </a:r>
            <a:r>
              <a:rPr lang="en-CA" altLang="en-US" sz="2000" dirty="0" err="1"/>
              <a:t>java.util.InputMismatchException</a:t>
            </a:r>
            <a:endParaRPr lang="en-CA" altLang="en-US" sz="2000" dirty="0"/>
          </a:p>
          <a:p>
            <a:r>
              <a:rPr lang="en-CA" altLang="en-US" sz="2000" dirty="0"/>
              <a:t>	</a:t>
            </a:r>
            <a:r>
              <a:rPr lang="en-CA" altLang="en-US" sz="2000" dirty="0">
                <a:solidFill>
                  <a:srgbClr val="FFFF00"/>
                </a:solidFill>
              </a:rPr>
              <a:t>at </a:t>
            </a:r>
            <a:r>
              <a:rPr lang="en-CA" altLang="en-US" sz="2000" dirty="0" err="1">
                <a:solidFill>
                  <a:srgbClr val="FFFF00"/>
                </a:solidFill>
              </a:rPr>
              <a:t>java.util.Scanner.throwFor</a:t>
            </a:r>
            <a:r>
              <a:rPr lang="en-CA" altLang="en-US" sz="2000" dirty="0">
                <a:solidFill>
                  <a:srgbClr val="FFFF00"/>
                </a:solidFill>
              </a:rPr>
              <a:t>(Scanner.java:840)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java.util.Scanner.next</a:t>
            </a:r>
            <a:r>
              <a:rPr lang="en-CA" altLang="en-US" sz="2000" dirty="0">
                <a:solidFill>
                  <a:srgbClr val="FFFF00"/>
                </a:solidFill>
              </a:rPr>
              <a:t>(Scanner.java:1461)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java.util.Scanner.nextDouble</a:t>
            </a:r>
            <a:r>
              <a:rPr lang="en-CA" altLang="en-US" sz="2000" dirty="0">
                <a:solidFill>
                  <a:srgbClr val="FFFF00"/>
                </a:solidFill>
              </a:rPr>
              <a:t>(Scanner.java:2387)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SumNumbers.main</a:t>
            </a:r>
            <a:r>
              <a:rPr lang="en-CA" altLang="en-US" sz="2000" dirty="0">
                <a:solidFill>
                  <a:srgbClr val="FFFF00"/>
                </a:solidFill>
              </a:rPr>
              <a:t>(</a:t>
            </a:r>
            <a:r>
              <a:rPr lang="en-CA" altLang="en-US" sz="2000" u="sng" dirty="0">
                <a:solidFill>
                  <a:srgbClr val="FFFF00"/>
                </a:solidFill>
              </a:rPr>
              <a:t>SumNumbers.java:26</a:t>
            </a:r>
            <a:r>
              <a:rPr lang="en-CA" altLang="en-US" sz="2000" dirty="0">
                <a:solidFill>
                  <a:srgbClr val="FFFF00"/>
                </a:solidFill>
              </a:rPr>
              <a:t>)</a:t>
            </a:r>
          </a:p>
          <a:p>
            <a:endParaRPr lang="en-CA" altLang="en-US" sz="2000" dirty="0"/>
          </a:p>
          <a:p>
            <a:endParaRPr lang="en-CA" altLang="en-US" sz="2000" dirty="0"/>
          </a:p>
          <a:p>
            <a:endParaRPr lang="en-CA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Where???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Methods call other methods</a:t>
            </a:r>
          </a:p>
          <a:p>
            <a:pPr lvl="1">
              <a:defRPr/>
            </a:pPr>
            <a:r>
              <a:rPr lang="en-CA" dirty="0" smtClean="0"/>
              <a:t>which may call other methods in turn</a:t>
            </a:r>
          </a:p>
          <a:p>
            <a:pPr>
              <a:defRPr/>
            </a:pPr>
            <a:r>
              <a:rPr lang="en-CA" dirty="0" smtClean="0"/>
              <a:t>One method throws the exception</a:t>
            </a:r>
          </a:p>
          <a:p>
            <a:pPr lvl="1">
              <a:defRPr/>
            </a:pPr>
            <a:r>
              <a:rPr lang="en-CA" dirty="0" smtClean="0"/>
              <a:t>error message shows whole “stack” of calls</a:t>
            </a:r>
            <a:endParaRPr lang="en-CA" dirty="0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428750" y="4221163"/>
            <a:ext cx="1928813" cy="4286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/>
              <a:t>main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95625" y="4745038"/>
            <a:ext cx="1928813" cy="4286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/>
              <a:t>nextDouble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62500" y="5268913"/>
            <a:ext cx="1928813" cy="4286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/>
              <a:t>next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429375" y="5792788"/>
            <a:ext cx="1928813" cy="4286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/>
              <a:t>throwFor</a:t>
            </a:r>
          </a:p>
        </p:txBody>
      </p:sp>
      <p:cxnSp>
        <p:nvCxnSpPr>
          <p:cNvPr id="8" name="Shape 11"/>
          <p:cNvCxnSpPr>
            <a:cxnSpLocks noChangeShapeType="1"/>
            <a:stCxn id="9221" idx="3"/>
            <a:endCxn id="5" idx="0"/>
          </p:cNvCxnSpPr>
          <p:nvPr/>
        </p:nvCxnSpPr>
        <p:spPr bwMode="auto">
          <a:xfrm>
            <a:off x="3357563" y="4435475"/>
            <a:ext cx="701675" cy="30956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hape 13"/>
          <p:cNvCxnSpPr>
            <a:cxnSpLocks noChangeShapeType="1"/>
            <a:stCxn id="5" idx="3"/>
            <a:endCxn id="6" idx="0"/>
          </p:cNvCxnSpPr>
          <p:nvPr/>
        </p:nvCxnSpPr>
        <p:spPr bwMode="auto">
          <a:xfrm>
            <a:off x="5024438" y="4959350"/>
            <a:ext cx="703262" cy="30956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hape 15"/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6691313" y="5483225"/>
            <a:ext cx="703262" cy="30956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Left Arrow 11"/>
          <p:cNvSpPr>
            <a:spLocks noChangeArrowheads="1"/>
          </p:cNvSpPr>
          <p:nvPr/>
        </p:nvSpPr>
        <p:spPr bwMode="auto">
          <a:xfrm rot="1005085">
            <a:off x="488950" y="5280025"/>
            <a:ext cx="7086600" cy="428625"/>
          </a:xfrm>
          <a:prstGeom prst="leftArrow">
            <a:avLst>
              <a:gd name="adj1" fmla="val 50000"/>
              <a:gd name="adj2" fmla="val 49983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Look for Your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Many of the methods don’t belong to you</a:t>
            </a:r>
          </a:p>
          <a:p>
            <a:pPr lvl="1">
              <a:defRPr/>
            </a:pPr>
            <a:r>
              <a:rPr lang="en-CA" dirty="0" smtClean="0"/>
              <a:t>you can’t do </a:t>
            </a:r>
            <a:r>
              <a:rPr lang="en-CA" i="1" dirty="0" smtClean="0"/>
              <a:t>anything</a:t>
            </a:r>
            <a:r>
              <a:rPr lang="en-CA" dirty="0" smtClean="0"/>
              <a:t> about them</a:t>
            </a:r>
          </a:p>
          <a:p>
            <a:pPr>
              <a:defRPr/>
            </a:pPr>
            <a:r>
              <a:rPr lang="en-CA" dirty="0" smtClean="0"/>
              <a:t>Some of the methods are yours</a:t>
            </a:r>
          </a:p>
          <a:p>
            <a:pPr lvl="1">
              <a:defRPr/>
            </a:pPr>
            <a:r>
              <a:rPr lang="en-CA" dirty="0" smtClean="0"/>
              <a:t>that’s where you can do something</a:t>
            </a:r>
          </a:p>
          <a:p>
            <a:pPr lvl="2">
              <a:defRPr/>
            </a:pPr>
            <a:endParaRPr lang="en-CA" dirty="0" smtClean="0"/>
          </a:p>
          <a:p>
            <a:pPr lvl="2">
              <a:defRPr/>
            </a:pPr>
            <a:endParaRPr lang="en-CA" dirty="0" smtClean="0"/>
          </a:p>
          <a:p>
            <a:pPr lvl="2">
              <a:defRPr/>
            </a:pP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 lvl="2">
              <a:defRPr/>
            </a:pPr>
            <a:r>
              <a:rPr lang="en-CA" dirty="0" smtClean="0"/>
              <a:t>line 26 of SumNumbers.java</a:t>
            </a:r>
            <a:endParaRPr lang="en-CA" dirty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27088" y="4076700"/>
            <a:ext cx="7572375" cy="1655763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sz="2000" dirty="0"/>
              <a:t>Exception in thread "main" </a:t>
            </a:r>
            <a:r>
              <a:rPr lang="en-CA" altLang="en-US" sz="2000" dirty="0" err="1"/>
              <a:t>java.util.InputMismatchException</a:t>
            </a:r>
            <a:endParaRPr lang="en-CA" altLang="en-US" sz="2000" dirty="0"/>
          </a:p>
          <a:p>
            <a:r>
              <a:rPr lang="en-CA" altLang="en-US" sz="2000" dirty="0"/>
              <a:t>	</a:t>
            </a:r>
            <a:r>
              <a:rPr lang="en-CA" altLang="en-US" sz="2000" dirty="0">
                <a:solidFill>
                  <a:srgbClr val="92D050"/>
                </a:solidFill>
              </a:rPr>
              <a:t>at </a:t>
            </a:r>
            <a:r>
              <a:rPr lang="en-CA" altLang="en-US" sz="2000" dirty="0" err="1">
                <a:solidFill>
                  <a:srgbClr val="92D050"/>
                </a:solidFill>
              </a:rPr>
              <a:t>java.util.Scanner.throwFor</a:t>
            </a:r>
            <a:r>
              <a:rPr lang="en-CA" altLang="en-US" sz="2000" dirty="0">
                <a:solidFill>
                  <a:srgbClr val="92D050"/>
                </a:solidFill>
              </a:rPr>
              <a:t>(Scanner.java:840)</a:t>
            </a:r>
          </a:p>
          <a:p>
            <a:r>
              <a:rPr lang="en-CA" altLang="en-US" sz="2000" dirty="0">
                <a:solidFill>
                  <a:srgbClr val="92D050"/>
                </a:solidFill>
              </a:rPr>
              <a:t>	at </a:t>
            </a:r>
            <a:r>
              <a:rPr lang="en-CA" altLang="en-US" sz="2000" dirty="0" err="1">
                <a:solidFill>
                  <a:srgbClr val="92D050"/>
                </a:solidFill>
              </a:rPr>
              <a:t>java.util.Scanner.next</a:t>
            </a:r>
            <a:r>
              <a:rPr lang="en-CA" altLang="en-US" sz="2000" dirty="0">
                <a:solidFill>
                  <a:srgbClr val="92D050"/>
                </a:solidFill>
              </a:rPr>
              <a:t>(Scanner.java:1461)</a:t>
            </a:r>
          </a:p>
          <a:p>
            <a:r>
              <a:rPr lang="en-CA" altLang="en-US" sz="2000" dirty="0">
                <a:solidFill>
                  <a:srgbClr val="92D050"/>
                </a:solidFill>
              </a:rPr>
              <a:t>	at </a:t>
            </a:r>
            <a:r>
              <a:rPr lang="en-CA" altLang="en-US" sz="2000" dirty="0" err="1">
                <a:solidFill>
                  <a:srgbClr val="92D050"/>
                </a:solidFill>
              </a:rPr>
              <a:t>java.util.Scanner.nextDouble</a:t>
            </a:r>
            <a:r>
              <a:rPr lang="en-CA" altLang="en-US" sz="2000" dirty="0">
                <a:solidFill>
                  <a:srgbClr val="92D050"/>
                </a:solidFill>
              </a:rPr>
              <a:t>(Scanner.java:2387)</a:t>
            </a:r>
          </a:p>
          <a:p>
            <a:r>
              <a:rPr lang="en-CA" altLang="en-US" sz="2000" dirty="0">
                <a:solidFill>
                  <a:srgbClr val="FFFF00"/>
                </a:solidFill>
              </a:rPr>
              <a:t>	at </a:t>
            </a:r>
            <a:r>
              <a:rPr lang="en-CA" altLang="en-US" sz="2000" dirty="0" err="1">
                <a:solidFill>
                  <a:srgbClr val="FFFF00"/>
                </a:solidFill>
              </a:rPr>
              <a:t>SumNumbers.main</a:t>
            </a:r>
            <a:r>
              <a:rPr lang="en-CA" altLang="en-US" sz="2000" dirty="0">
                <a:solidFill>
                  <a:srgbClr val="FFFF00"/>
                </a:solidFill>
              </a:rPr>
              <a:t>(</a:t>
            </a:r>
            <a:r>
              <a:rPr lang="en-CA" altLang="en-US" sz="2000" b="1" u="sng" dirty="0">
                <a:solidFill>
                  <a:srgbClr val="FFFF00"/>
                </a:solidFill>
              </a:rPr>
              <a:t>SumNumbers.java:26</a:t>
            </a:r>
            <a:r>
              <a:rPr lang="en-CA" altLang="en-US" sz="2000" dirty="0">
                <a:solidFill>
                  <a:srgbClr val="FFFF00"/>
                </a:solidFill>
              </a:rPr>
              <a:t>)</a:t>
            </a:r>
          </a:p>
          <a:p>
            <a:endParaRPr lang="en-CA" altLang="en-US" sz="2000" dirty="0"/>
          </a:p>
          <a:p>
            <a:endParaRPr lang="en-CA" altLang="en-US" sz="2000" dirty="0"/>
          </a:p>
          <a:p>
            <a:endParaRPr lang="en-CA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b Recursion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01b Recur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1b Recu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b Recurs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C:\WINDOWS\DESKTOP\Mark's Stuff\CSC 227\1999\Slides\01b Recursion.ppt</Template>
  <TotalTime>7926</TotalTime>
  <Words>2413</Words>
  <Application>Microsoft Office PowerPoint</Application>
  <PresentationFormat>On-screen Show (4:3)</PresentationFormat>
  <Paragraphs>564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01b Recursion</vt:lpstr>
      <vt:lpstr>Exceptions</vt:lpstr>
      <vt:lpstr>Outcomes</vt:lpstr>
      <vt:lpstr>Exceptional Circumstances</vt:lpstr>
      <vt:lpstr>Exceptional Circumstances</vt:lpstr>
      <vt:lpstr>Exceptions</vt:lpstr>
      <vt:lpstr>What Exception?</vt:lpstr>
      <vt:lpstr>Where?</vt:lpstr>
      <vt:lpstr>Where???</vt:lpstr>
      <vt:lpstr>Look for Your Program</vt:lpstr>
      <vt:lpstr>Exercise</vt:lpstr>
      <vt:lpstr>Catching Exceptions</vt:lpstr>
      <vt:lpstr>Caught or Declared?</vt:lpstr>
      <vt:lpstr>Catching Exceptions</vt:lpstr>
      <vt:lpstr>When No Exceptions Occur</vt:lpstr>
      <vt:lpstr>When An Exception Occurs</vt:lpstr>
      <vt:lpstr>Notes</vt:lpstr>
      <vt:lpstr>When an Exception Occurs…</vt:lpstr>
      <vt:lpstr>Dealing with Exceptions</vt:lpstr>
      <vt:lpstr>What Do I Want to Do?</vt:lpstr>
      <vt:lpstr>Exercise</vt:lpstr>
      <vt:lpstr>Bigger Try Blocks</vt:lpstr>
      <vt:lpstr>A Loop inside a try Block</vt:lpstr>
      <vt:lpstr>Exercise</vt:lpstr>
      <vt:lpstr>File Not Found Exceptions</vt:lpstr>
      <vt:lpstr>End the Program</vt:lpstr>
      <vt:lpstr>System.exit</vt:lpstr>
      <vt:lpstr>Exercise</vt:lpstr>
      <vt:lpstr>Give User Another Chance</vt:lpstr>
      <vt:lpstr>Scanner Declared Outside Loop</vt:lpstr>
      <vt:lpstr>Give Three Chances</vt:lpstr>
      <vt:lpstr>Count Control + break</vt:lpstr>
      <vt:lpstr>Use a Default File</vt:lpstr>
      <vt:lpstr>But What if That Doesn’t Work?</vt:lpstr>
      <vt:lpstr>Exercise</vt:lpstr>
      <vt:lpstr>No Such Element Exception</vt:lpstr>
      <vt:lpstr>Catching Different Exceptions</vt:lpstr>
      <vt:lpstr>Catching Different Exceptions</vt:lpstr>
      <vt:lpstr>Catching Different Exceptions</vt:lpstr>
      <vt:lpstr>try with Multiple catches</vt:lpstr>
      <vt:lpstr>Multiple try-catch Blocks</vt:lpstr>
      <vt:lpstr>Catching Some, Throwing Others</vt:lpstr>
      <vt:lpstr>Catching Some, Throwing Others</vt:lpstr>
      <vt:lpstr>Catching Some, Throwing Others</vt:lpstr>
      <vt:lpstr>SumManyFiles.java (part 1)</vt:lpstr>
      <vt:lpstr>SumManyFiles.java (part 2)</vt:lpstr>
      <vt:lpstr>One Issue</vt:lpstr>
      <vt:lpstr>Questions?</vt:lpstr>
    </vt:vector>
  </TitlesOfParts>
  <Company>St. Mary's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CSC 226</dc:title>
  <dc:creator>Mark Young</dc:creator>
  <cp:lastModifiedBy>Mark Young</cp:lastModifiedBy>
  <cp:revision>103</cp:revision>
  <dcterms:created xsi:type="dcterms:W3CDTF">1999-07-05T23:46:28Z</dcterms:created>
  <dcterms:modified xsi:type="dcterms:W3CDTF">2016-02-22T18:41:06Z</dcterms:modified>
</cp:coreProperties>
</file>