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93" r:id="rId2"/>
    <p:sldId id="473" r:id="rId3"/>
    <p:sldId id="385" r:id="rId4"/>
    <p:sldId id="474" r:id="rId5"/>
    <p:sldId id="477" r:id="rId6"/>
    <p:sldId id="475" r:id="rId7"/>
    <p:sldId id="476" r:id="rId8"/>
    <p:sldId id="478" r:id="rId9"/>
    <p:sldId id="479" r:id="rId10"/>
    <p:sldId id="480" r:id="rId11"/>
    <p:sldId id="508" r:id="rId12"/>
    <p:sldId id="449" r:id="rId13"/>
    <p:sldId id="446" r:id="rId14"/>
    <p:sldId id="481" r:id="rId15"/>
    <p:sldId id="486" r:id="rId16"/>
    <p:sldId id="470" r:id="rId17"/>
    <p:sldId id="482" r:id="rId18"/>
    <p:sldId id="484" r:id="rId19"/>
    <p:sldId id="512" r:id="rId20"/>
    <p:sldId id="513" r:id="rId21"/>
    <p:sldId id="485" r:id="rId22"/>
    <p:sldId id="471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519" r:id="rId32"/>
    <p:sldId id="465" r:id="rId33"/>
    <p:sldId id="466" r:id="rId34"/>
    <p:sldId id="467" r:id="rId35"/>
    <p:sldId id="468" r:id="rId36"/>
    <p:sldId id="469" r:id="rId37"/>
    <p:sldId id="472" r:id="rId38"/>
    <p:sldId id="488" r:id="rId39"/>
    <p:sldId id="520" r:id="rId40"/>
    <p:sldId id="521" r:id="rId41"/>
    <p:sldId id="522" r:id="rId42"/>
    <p:sldId id="523" r:id="rId43"/>
    <p:sldId id="524" r:id="rId44"/>
    <p:sldId id="525" r:id="rId45"/>
    <p:sldId id="528" r:id="rId46"/>
    <p:sldId id="507" r:id="rId47"/>
    <p:sldId id="526" r:id="rId48"/>
    <p:sldId id="527" r:id="rId49"/>
    <p:sldId id="529" r:id="rId50"/>
    <p:sldId id="530" r:id="rId51"/>
    <p:sldId id="531" r:id="rId52"/>
    <p:sldId id="532" r:id="rId53"/>
    <p:sldId id="533" r:id="rId54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99FF33"/>
    <a:srgbClr val="FFFF00"/>
    <a:srgbClr val="00FF00"/>
    <a:srgbClr val="C0C0C0"/>
    <a:srgbClr val="FBB3C1"/>
    <a:srgbClr val="FBABB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89" d="100"/>
          <a:sy n="89" d="100"/>
        </p:scale>
        <p:origin x="-14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9354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xmlns="" val="174460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920642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910929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873536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13251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63515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32844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60504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4512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02549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8495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7641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74203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39524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847462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99685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99508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94303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36170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2890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871002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56412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9261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7778992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488521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874526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415003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9076969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337669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725480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6005475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6483025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927697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0498091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500722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35030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04069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89987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82950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7009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891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19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5" y="171450"/>
            <a:ext cx="1946275" cy="5924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1450"/>
            <a:ext cx="5686425" cy="5924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3339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171450"/>
            <a:ext cx="7753350" cy="1123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xmlns="" val="419530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666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5517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145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607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913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5614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8970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2719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70718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9"/>
          <p:cNvGrpSpPr>
            <a:grpSpLocks/>
          </p:cNvGrpSpPr>
          <p:nvPr/>
        </p:nvGrpSpPr>
        <p:grpSpPr bwMode="auto">
          <a:xfrm>
            <a:off x="0" y="1385888"/>
            <a:ext cx="8364538" cy="290512"/>
            <a:chOff x="0" y="873"/>
            <a:chExt cx="5269" cy="183"/>
          </a:xfrm>
        </p:grpSpPr>
        <p:grpSp>
          <p:nvGrpSpPr>
            <p:cNvPr id="1029" name="Group 4"/>
            <p:cNvGrpSpPr>
              <a:grpSpLocks/>
            </p:cNvGrpSpPr>
            <p:nvPr/>
          </p:nvGrpSpPr>
          <p:grpSpPr bwMode="auto"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2" name="Rectangle 2"/>
              <p:cNvSpPr>
                <a:spLocks noChangeArrowheads="1"/>
              </p:cNvSpPr>
              <p:nvPr/>
            </p:nvSpPr>
            <p:spPr bwMode="auto">
              <a:xfrm>
                <a:off x="5240" y="873"/>
                <a:ext cx="29" cy="182"/>
              </a:xfrm>
              <a:prstGeom prst="rect">
                <a:avLst/>
              </a:prstGeom>
              <a:solidFill>
                <a:srgbClr val="C0C0FF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" name="Rectangle 3"/>
              <p:cNvSpPr>
                <a:spLocks noChangeArrowheads="1"/>
              </p:cNvSpPr>
              <p:nvPr/>
            </p:nvSpPr>
            <p:spPr bwMode="auto">
              <a:xfrm>
                <a:off x="5146" y="873"/>
                <a:ext cx="59" cy="182"/>
              </a:xfrm>
              <a:prstGeom prst="rect">
                <a:avLst/>
              </a:prstGeom>
              <a:solidFill>
                <a:srgbClr val="C0C0FF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0" name="Group 7"/>
            <p:cNvGrpSpPr>
              <a:grpSpLocks/>
            </p:cNvGrpSpPr>
            <p:nvPr/>
          </p:nvGrpSpPr>
          <p:grpSpPr bwMode="auto"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1042" name="Rectangle 5"/>
              <p:cNvSpPr>
                <a:spLocks noChangeArrowheads="1"/>
              </p:cNvSpPr>
              <p:nvPr/>
            </p:nvSpPr>
            <p:spPr bwMode="auto">
              <a:xfrm>
                <a:off x="5006" y="873"/>
                <a:ext cx="93" cy="182"/>
              </a:xfrm>
              <a:prstGeom prst="rect">
                <a:avLst/>
              </a:prstGeom>
              <a:solidFill>
                <a:srgbClr val="8080FF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6"/>
              <p:cNvSpPr>
                <a:spLocks noChangeArrowheads="1"/>
              </p:cNvSpPr>
              <p:nvPr/>
            </p:nvSpPr>
            <p:spPr bwMode="auto">
              <a:xfrm>
                <a:off x="4836" y="873"/>
                <a:ext cx="127" cy="182"/>
              </a:xfrm>
              <a:prstGeom prst="rect">
                <a:avLst/>
              </a:prstGeom>
              <a:solidFill>
                <a:srgbClr val="8080FF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1" name="Group 10"/>
            <p:cNvGrpSpPr>
              <a:grpSpLocks/>
            </p:cNvGrpSpPr>
            <p:nvPr/>
          </p:nvGrpSpPr>
          <p:grpSpPr bwMode="auto"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1040" name="Rectangle 8"/>
              <p:cNvSpPr>
                <a:spLocks noChangeArrowheads="1"/>
              </p:cNvSpPr>
              <p:nvPr/>
            </p:nvSpPr>
            <p:spPr bwMode="auto">
              <a:xfrm>
                <a:off x="4639" y="873"/>
                <a:ext cx="154" cy="182"/>
              </a:xfrm>
              <a:prstGeom prst="rect">
                <a:avLst/>
              </a:prstGeom>
              <a:solidFill>
                <a:srgbClr val="4040FF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9"/>
              <p:cNvSpPr>
                <a:spLocks noChangeArrowheads="1"/>
              </p:cNvSpPr>
              <p:nvPr/>
            </p:nvSpPr>
            <p:spPr bwMode="auto">
              <a:xfrm>
                <a:off x="4407" y="873"/>
                <a:ext cx="189" cy="182"/>
              </a:xfrm>
              <a:prstGeom prst="rect">
                <a:avLst/>
              </a:prstGeom>
              <a:solidFill>
                <a:srgbClr val="4040FF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2" name="Group 15"/>
            <p:cNvGrpSpPr>
              <a:grpSpLocks/>
            </p:cNvGrpSpPr>
            <p:nvPr/>
          </p:nvGrpSpPr>
          <p:grpSpPr bwMode="auto"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1036" name="Rectangle 11"/>
              <p:cNvSpPr>
                <a:spLocks noChangeArrowheads="1"/>
              </p:cNvSpPr>
              <p:nvPr/>
            </p:nvSpPr>
            <p:spPr bwMode="auto">
              <a:xfrm>
                <a:off x="4146" y="873"/>
                <a:ext cx="218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12"/>
              <p:cNvSpPr>
                <a:spLocks noChangeArrowheads="1"/>
              </p:cNvSpPr>
              <p:nvPr/>
            </p:nvSpPr>
            <p:spPr bwMode="auto">
              <a:xfrm>
                <a:off x="3855" y="873"/>
                <a:ext cx="249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13"/>
              <p:cNvSpPr>
                <a:spLocks noChangeArrowheads="1"/>
              </p:cNvSpPr>
              <p:nvPr/>
            </p:nvSpPr>
            <p:spPr bwMode="auto">
              <a:xfrm>
                <a:off x="3530" y="873"/>
                <a:ext cx="283" cy="183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14"/>
              <p:cNvSpPr>
                <a:spLocks noChangeArrowheads="1"/>
              </p:cNvSpPr>
              <p:nvPr/>
            </p:nvSpPr>
            <p:spPr bwMode="auto">
              <a:xfrm>
                <a:off x="3176" y="873"/>
                <a:ext cx="313" cy="18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3" name="Group 18"/>
            <p:cNvGrpSpPr>
              <a:grpSpLocks/>
            </p:cNvGrpSpPr>
            <p:nvPr/>
          </p:nvGrpSpPr>
          <p:grpSpPr bwMode="auto"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1034" name="Rectangle 16"/>
              <p:cNvSpPr>
                <a:spLocks noChangeArrowheads="1"/>
              </p:cNvSpPr>
              <p:nvPr/>
            </p:nvSpPr>
            <p:spPr bwMode="auto">
              <a:xfrm>
                <a:off x="2792" y="873"/>
                <a:ext cx="344" cy="182"/>
              </a:xfrm>
              <a:prstGeom prst="rect">
                <a:avLst/>
              </a:prstGeom>
              <a:solidFill>
                <a:srgbClr val="0000E0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035" name="Rectangle 17"/>
              <p:cNvSpPr>
                <a:spLocks noChangeArrowheads="1"/>
              </p:cNvSpPr>
              <p:nvPr/>
            </p:nvSpPr>
            <p:spPr bwMode="auto">
              <a:xfrm>
                <a:off x="0" y="873"/>
                <a:ext cx="2750" cy="182"/>
              </a:xfrm>
              <a:prstGeom prst="rect">
                <a:avLst/>
              </a:prstGeom>
              <a:solidFill>
                <a:srgbClr val="0000E0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171450"/>
            <a:ext cx="7753350" cy="112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anose="05010101010101010101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Font typeface="Wingdings" panose="05000000000000000000" pitchFamily="2" charset="2"/>
        <a:buChar char="s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»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2057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Interfaces, </a:t>
            </a:r>
            <a:br>
              <a:rPr lang="en-US" dirty="0" smtClean="0"/>
            </a:br>
            <a:r>
              <a:rPr lang="en-US" dirty="0" smtClean="0"/>
              <a:t>and Polymorphism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Sections 8.4, 8.1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What is </a:t>
            </a:r>
            <a:r>
              <a:rPr lang="en-CA" dirty="0" err="1" smtClean="0"/>
              <a:t>java.util.List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It’s what’s called an </a:t>
            </a:r>
            <a:r>
              <a:rPr lang="en-CA" i="1" dirty="0" smtClean="0"/>
              <a:t>interface</a:t>
            </a:r>
          </a:p>
          <a:p>
            <a:pPr lvl="1">
              <a:defRPr/>
            </a:pPr>
            <a:r>
              <a:rPr lang="en-CA" dirty="0" smtClean="0"/>
              <a:t>a list of public methods without bodies</a:t>
            </a:r>
          </a:p>
          <a:p>
            <a:pPr>
              <a:defRPr/>
            </a:pPr>
            <a:r>
              <a:rPr lang="en-CA" dirty="0" smtClean="0"/>
              <a:t>It’s a list of things an object </a:t>
            </a:r>
            <a:r>
              <a:rPr lang="en-CA" i="1" dirty="0" smtClean="0"/>
              <a:t>could</a:t>
            </a:r>
            <a:r>
              <a:rPr lang="en-CA" dirty="0" smtClean="0"/>
              <a:t> do</a:t>
            </a:r>
          </a:p>
          <a:p>
            <a:pPr lvl="1">
              <a:defRPr/>
            </a:pPr>
            <a:r>
              <a:rPr lang="en-CA" dirty="0" smtClean="0"/>
              <a:t>but doesn’t say </a:t>
            </a:r>
            <a:r>
              <a:rPr lang="en-CA" i="1" dirty="0" smtClean="0"/>
              <a:t>how</a:t>
            </a:r>
            <a:r>
              <a:rPr lang="en-CA" dirty="0" smtClean="0"/>
              <a:t> it would do them</a:t>
            </a:r>
          </a:p>
          <a:p>
            <a:pPr>
              <a:defRPr/>
            </a:pPr>
            <a:r>
              <a:rPr lang="en-CA" dirty="0" smtClean="0"/>
              <a:t>Every List has certain methods defined</a:t>
            </a:r>
          </a:p>
          <a:p>
            <a:pPr lvl="1">
              <a:defRPr/>
            </a:pPr>
            <a:r>
              <a:rPr lang="en-CA" dirty="0" smtClean="0"/>
              <a:t>add(_), remove(_), get(_), </a:t>
            </a:r>
            <a:r>
              <a:rPr lang="en-CA" dirty="0" err="1" smtClean="0"/>
              <a:t>listIterator</a:t>
            </a:r>
            <a:r>
              <a:rPr lang="en-CA" dirty="0" smtClean="0"/>
              <a:t>(), …</a:t>
            </a:r>
          </a:p>
          <a:p>
            <a:pPr lvl="1">
              <a:defRPr/>
            </a:pPr>
            <a:r>
              <a:rPr lang="en-CA" dirty="0" smtClean="0"/>
              <a:t>but each </a:t>
            </a:r>
            <a:r>
              <a:rPr lang="en-CA" i="1" dirty="0" smtClean="0"/>
              <a:t>kind</a:t>
            </a:r>
            <a:r>
              <a:rPr lang="en-CA" dirty="0" smtClean="0"/>
              <a:t> of List does them its own way</a:t>
            </a:r>
          </a:p>
          <a:p>
            <a:pPr lvl="2">
              <a:defRPr/>
            </a:pPr>
            <a:r>
              <a:rPr lang="en-CA" dirty="0" err="1" smtClean="0"/>
              <a:t>ArrayList</a:t>
            </a:r>
            <a:r>
              <a:rPr lang="en-CA" dirty="0" smtClean="0"/>
              <a:t> one way; </a:t>
            </a:r>
            <a:r>
              <a:rPr lang="en-CA" dirty="0" err="1" smtClean="0"/>
              <a:t>LinkedList</a:t>
            </a:r>
            <a:r>
              <a:rPr lang="en-CA" dirty="0" smtClean="0"/>
              <a:t> another 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4075" y="6396038"/>
            <a:ext cx="70199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i="1" dirty="0" err="1">
                <a:solidFill>
                  <a:schemeClr val="accent5"/>
                </a:solidFill>
              </a:rPr>
              <a:t>google</a:t>
            </a:r>
            <a:r>
              <a:rPr lang="en-CA" i="1" dirty="0">
                <a:solidFill>
                  <a:schemeClr val="accent5"/>
                </a:solidFill>
              </a:rPr>
              <a:t> </a:t>
            </a:r>
            <a:r>
              <a:rPr lang="en-CA" dirty="0">
                <a:solidFill>
                  <a:schemeClr val="accent5"/>
                </a:solidFill>
              </a:rPr>
              <a:t>java List </a:t>
            </a:r>
            <a:r>
              <a:rPr lang="en-CA" i="1" dirty="0">
                <a:solidFill>
                  <a:schemeClr val="accent5"/>
                </a:solidFill>
              </a:rPr>
              <a:t>to see what methods a List must have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Why Use Interfaces?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We can say what needs doing without saying how it needs to be done</a:t>
            </a:r>
          </a:p>
          <a:p>
            <a:pPr lvl="1">
              <a:defRPr/>
            </a:pPr>
            <a:r>
              <a:rPr lang="en-CA" dirty="0" smtClean="0"/>
              <a:t>because we mostly </a:t>
            </a:r>
            <a:r>
              <a:rPr lang="en-CA" i="1" dirty="0" smtClean="0"/>
              <a:t>don’t care </a:t>
            </a:r>
            <a:r>
              <a:rPr lang="en-CA" dirty="0" smtClean="0"/>
              <a:t>how it’s done</a:t>
            </a:r>
          </a:p>
          <a:p>
            <a:pPr lvl="1">
              <a:defRPr/>
            </a:pPr>
            <a:r>
              <a:rPr lang="en-CA" dirty="0" smtClean="0"/>
              <a:t>(e.g.) </a:t>
            </a:r>
            <a:r>
              <a:rPr lang="en-CA" dirty="0" smtClean="0"/>
              <a:t>we </a:t>
            </a:r>
            <a:r>
              <a:rPr lang="en-CA" dirty="0" smtClean="0"/>
              <a:t>need a class we can use as a list</a:t>
            </a:r>
          </a:p>
          <a:p>
            <a:pPr lvl="2">
              <a:defRPr/>
            </a:pPr>
            <a:r>
              <a:rPr lang="en-CA" dirty="0" smtClean="0"/>
              <a:t>this class says it can be used as a list, so let’s use it</a:t>
            </a:r>
          </a:p>
          <a:p>
            <a:pPr lvl="1">
              <a:defRPr/>
            </a:pPr>
            <a:r>
              <a:rPr lang="en-CA" dirty="0" smtClean="0"/>
              <a:t>don’t get stuck with one class</a:t>
            </a:r>
          </a:p>
          <a:p>
            <a:pPr lvl="2">
              <a:defRPr/>
            </a:pPr>
            <a:r>
              <a:rPr lang="en-CA" dirty="0" smtClean="0"/>
              <a:t>make an interface &amp; let anyone implement it</a:t>
            </a:r>
          </a:p>
          <a:p>
            <a:pPr lvl="2">
              <a:defRPr/>
            </a:pPr>
            <a:r>
              <a:rPr lang="en-CA" dirty="0" smtClean="0"/>
              <a:t>use new &amp; better classes as they come along</a:t>
            </a:r>
          </a:p>
          <a:p>
            <a:pPr lvl="3">
              <a:defRPr/>
            </a:pPr>
            <a:r>
              <a:rPr lang="en-CA" dirty="0" smtClean="0"/>
              <a:t>(it’s much easier to add new things)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385966" y="6457950"/>
            <a:ext cx="47580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</a:t>
            </a: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StringList.java and StringListDemo.java</a:t>
            </a:r>
            <a:endParaRPr lang="en-CA" sz="2000" i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Interface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public interface </a:t>
            </a:r>
            <a:r>
              <a:rPr lang="en-US" sz="2400" i="1" dirty="0" err="1" smtClean="0">
                <a:solidFill>
                  <a:srgbClr val="AAB2FD"/>
                </a:solidFill>
              </a:rPr>
              <a:t>InterfaceName</a:t>
            </a:r>
            <a:r>
              <a:rPr lang="en-US" sz="2400" i="1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    </a:t>
            </a:r>
            <a:r>
              <a:rPr lang="en-US" sz="2400" i="1" dirty="0" err="1" smtClean="0">
                <a:solidFill>
                  <a:srgbClr val="AAB2FD"/>
                </a:solidFill>
              </a:rPr>
              <a:t>Public_Constant_Declarations</a:t>
            </a:r>
            <a:r>
              <a:rPr lang="en-US" sz="2400" i="1" dirty="0" smtClean="0">
                <a:solidFill>
                  <a:srgbClr val="AAB2FD"/>
                </a:solidFill>
              </a:rPr>
              <a:t>…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400" i="1" dirty="0" smtClean="0">
                <a:solidFill>
                  <a:srgbClr val="AAB2FD"/>
                </a:solidFill>
              </a:rPr>
              <a:t>    </a:t>
            </a:r>
            <a:r>
              <a:rPr lang="en-US" sz="2400" i="1" dirty="0" err="1" smtClean="0">
                <a:solidFill>
                  <a:srgbClr val="AAB2FD"/>
                </a:solidFill>
              </a:rPr>
              <a:t>Public_Method_Headers</a:t>
            </a:r>
            <a:r>
              <a:rPr lang="en-US" sz="2400" i="1" dirty="0" smtClean="0">
                <a:solidFill>
                  <a:srgbClr val="AAB2FD"/>
                </a:solidFill>
              </a:rPr>
              <a:t>…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defRPr/>
            </a:pPr>
            <a:r>
              <a:rPr lang="en-US" dirty="0" smtClean="0"/>
              <a:t>Very much like a class definition</a:t>
            </a:r>
          </a:p>
          <a:p>
            <a:pPr lvl="1">
              <a:defRPr/>
            </a:pPr>
            <a:r>
              <a:rPr lang="en-US" dirty="0" smtClean="0">
                <a:solidFill>
                  <a:srgbClr val="FFFF00"/>
                </a:solidFill>
              </a:rPr>
              <a:t>interface</a:t>
            </a:r>
            <a:r>
              <a:rPr lang="en-US" dirty="0" smtClean="0"/>
              <a:t> instead of </a:t>
            </a:r>
            <a:r>
              <a:rPr lang="en-US" dirty="0" smtClean="0">
                <a:solidFill>
                  <a:srgbClr val="FFFF00"/>
                </a:solidFill>
              </a:rPr>
              <a:t>class</a:t>
            </a:r>
          </a:p>
          <a:p>
            <a:pPr lvl="1">
              <a:defRPr/>
            </a:pPr>
            <a:r>
              <a:rPr lang="en-US" dirty="0" smtClean="0"/>
              <a:t>methods all public</a:t>
            </a:r>
          </a:p>
          <a:p>
            <a:pPr lvl="2">
              <a:defRPr/>
            </a:pPr>
            <a:r>
              <a:rPr lang="en-US" dirty="0" smtClean="0"/>
              <a:t>none of them have bodies!</a:t>
            </a:r>
          </a:p>
          <a:p>
            <a:pPr lvl="1">
              <a:defRPr/>
            </a:pPr>
            <a:r>
              <a:rPr lang="en-US" dirty="0" smtClean="0"/>
              <a:t>public constants allowed, too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Tell Java that group of actions goes together</a:t>
            </a:r>
          </a:p>
          <a:p>
            <a:pPr lvl="1">
              <a:defRPr/>
            </a:pPr>
            <a:r>
              <a:rPr lang="en-US" dirty="0" smtClean="0"/>
              <a:t>name the group of actions</a:t>
            </a:r>
          </a:p>
          <a:p>
            <a:pPr lvl="1">
              <a:defRPr/>
            </a:pPr>
            <a:r>
              <a:rPr lang="en-US" dirty="0" smtClean="0"/>
              <a:t>say what the actions are</a:t>
            </a:r>
          </a:p>
          <a:p>
            <a:pPr lvl="1">
              <a:defRPr/>
            </a:pPr>
            <a:r>
              <a:rPr lang="en-US" i="1" dirty="0" smtClean="0"/>
              <a:t>do not </a:t>
            </a:r>
            <a:r>
              <a:rPr lang="en-US" dirty="0" smtClean="0"/>
              <a:t>say how to do them</a:t>
            </a:r>
          </a:p>
          <a:p>
            <a:pPr lvl="2">
              <a:defRPr/>
            </a:pPr>
            <a:r>
              <a:rPr lang="en-US" dirty="0" smtClean="0"/>
              <a:t>different kinds of things may do them different ways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public interface Measurable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    public double </a:t>
            </a:r>
            <a:r>
              <a:rPr lang="en-US" sz="2400" dirty="0" err="1" smtClean="0">
                <a:solidFill>
                  <a:srgbClr val="FFFF00"/>
                </a:solidFill>
              </a:rPr>
              <a:t>getArea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    public double </a:t>
            </a:r>
            <a:r>
              <a:rPr lang="en-US" sz="2400" dirty="0" err="1" smtClean="0">
                <a:solidFill>
                  <a:srgbClr val="FFFF00"/>
                </a:solidFill>
              </a:rPr>
              <a:t>getPerimeter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1963" y="6457950"/>
            <a:ext cx="23320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Measurable.java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Using an Interface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Tell method to expect a Measurable object</a:t>
            </a:r>
          </a:p>
          <a:p>
            <a:pPr lvl="1">
              <a:defRPr/>
            </a:pPr>
            <a:r>
              <a:rPr lang="en-CA" dirty="0" smtClean="0"/>
              <a:t>can use any Measurable method for that object</a:t>
            </a:r>
          </a:p>
          <a:p>
            <a:pPr lvl="2">
              <a:defRPr/>
            </a:pPr>
            <a:r>
              <a:rPr lang="en-CA" dirty="0" err="1" smtClean="0"/>
              <a:t>getArea</a:t>
            </a:r>
            <a:r>
              <a:rPr lang="en-CA" dirty="0" smtClean="0"/>
              <a:t> or </a:t>
            </a:r>
            <a:r>
              <a:rPr lang="en-CA" dirty="0" err="1" smtClean="0"/>
              <a:t>getPerimeter</a:t>
            </a:r>
            <a:endParaRPr lang="en-CA" dirty="0" smtClean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public double roundness(</a:t>
            </a:r>
            <a:r>
              <a:rPr lang="en-CA" sz="1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Measurable m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return 4 *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   * </a:t>
            </a:r>
            <a:r>
              <a:rPr lang="en-CA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m.getArea</a:t>
            </a:r>
            <a:r>
              <a:rPr lang="en-CA" sz="1800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CA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CA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sz="18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   / Math.pow(</a:t>
            </a:r>
            <a:r>
              <a:rPr lang="en-CA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m.getPerimeter</a:t>
            </a:r>
            <a:r>
              <a:rPr lang="en-CA" sz="1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, 2);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defRPr/>
            </a:pPr>
            <a:r>
              <a:rPr lang="en-CA" dirty="0" smtClean="0"/>
              <a:t>cannot use </a:t>
            </a:r>
            <a:r>
              <a:rPr lang="en-CA" i="1" dirty="0" smtClean="0"/>
              <a:t>any</a:t>
            </a:r>
            <a:r>
              <a:rPr lang="en-CA" dirty="0" smtClean="0"/>
              <a:t> other methods! (*)</a:t>
            </a:r>
          </a:p>
          <a:p>
            <a:pPr lvl="2">
              <a:defRPr/>
            </a:pPr>
            <a:r>
              <a:rPr lang="en-CA" dirty="0" smtClean="0"/>
              <a:t>we don’t know what other methods it might have</a:t>
            </a:r>
          </a:p>
          <a:p>
            <a:pPr lvl="2">
              <a:defRPr/>
            </a:pPr>
            <a:endParaRPr lang="en-CA" dirty="0" smtClean="0"/>
          </a:p>
          <a:p>
            <a:pPr lvl="3">
              <a:buFontTx/>
              <a:buNone/>
              <a:defRPr/>
            </a:pPr>
            <a:r>
              <a:rPr lang="en-CA" dirty="0" smtClean="0"/>
              <a:t>(*)  not </a:t>
            </a:r>
            <a:r>
              <a:rPr lang="en-CA" i="1" dirty="0" smtClean="0"/>
              <a:t>exactly</a:t>
            </a:r>
            <a:r>
              <a:rPr lang="en-CA" dirty="0" smtClean="0"/>
              <a:t> true, but pretty close!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6363" y="6457950"/>
            <a:ext cx="26876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MeasuringStuff.java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Using Measurable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Suppose Circle is Measurable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Circle c = new Circle(10.0);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000" dirty="0" smtClean="0">
                <a:solidFill>
                  <a:srgbClr val="FFFF00"/>
                </a:solidFill>
              </a:rPr>
              <a:t>(“Roundness of c is ” + roundness(c));</a:t>
            </a:r>
          </a:p>
          <a:p>
            <a:pPr lvl="1">
              <a:defRPr/>
            </a:pPr>
            <a:r>
              <a:rPr lang="en-CA" dirty="0" smtClean="0"/>
              <a:t>c has </a:t>
            </a:r>
            <a:r>
              <a:rPr lang="en-CA" dirty="0" err="1" smtClean="0"/>
              <a:t>getArea</a:t>
            </a:r>
            <a:r>
              <a:rPr lang="en-CA" dirty="0" smtClean="0"/>
              <a:t> and </a:t>
            </a:r>
            <a:r>
              <a:rPr lang="en-CA" dirty="0" err="1" smtClean="0"/>
              <a:t>getPerimeter</a:t>
            </a:r>
            <a:r>
              <a:rPr lang="en-CA" dirty="0" smtClean="0"/>
              <a:t> methods…</a:t>
            </a:r>
          </a:p>
          <a:p>
            <a:pPr lvl="2">
              <a:defRPr/>
            </a:pPr>
            <a:r>
              <a:rPr lang="en-CA" dirty="0" smtClean="0"/>
              <a:t>because Circles are </a:t>
            </a:r>
            <a:r>
              <a:rPr lang="en-CA" dirty="0" err="1" smtClean="0"/>
              <a:t>Measurables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…so method works just fine</a:t>
            </a:r>
          </a:p>
          <a:p>
            <a:pPr lvl="1">
              <a:defRPr/>
            </a:pPr>
            <a:r>
              <a:rPr lang="en-CA" dirty="0" smtClean="0"/>
              <a:t>similarly for Rectangles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Rectangle r = new Rectangle(10.0, 20.0);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000" dirty="0" smtClean="0">
                <a:solidFill>
                  <a:srgbClr val="FFFF00"/>
                </a:solidFill>
              </a:rPr>
              <a:t>(“Roundness of r is ” + roundness(r));</a:t>
            </a:r>
            <a:r>
              <a:rPr lang="en-CA" sz="2000" dirty="0" smtClean="0"/>
              <a:t> </a:t>
            </a:r>
            <a:endParaRPr lang="en-CA" sz="2400" dirty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371600" y="5791200"/>
            <a:ext cx="6324600" cy="762000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Roundness of c is 1.0</a:t>
            </a:r>
          </a:p>
          <a:p>
            <a:r>
              <a:rPr lang="en-CA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Roundness of r is 0.6981317007977318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Declare an interface named Playable that has the following methods:</a:t>
            </a:r>
          </a:p>
          <a:p>
            <a:pPr lvl="1">
              <a:defRPr/>
            </a:pPr>
            <a:r>
              <a:rPr lang="en-CA" dirty="0" smtClean="0"/>
              <a:t>void play()</a:t>
            </a:r>
          </a:p>
          <a:p>
            <a:pPr lvl="1">
              <a:defRPr/>
            </a:pPr>
            <a:r>
              <a:rPr lang="en-CA" dirty="0" smtClean="0"/>
              <a:t>void play(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numTimes</a:t>
            </a:r>
            <a:r>
              <a:rPr lang="en-CA" dirty="0" smtClean="0"/>
              <a:t>)</a:t>
            </a:r>
          </a:p>
          <a:p>
            <a:pPr lvl="1">
              <a:defRPr/>
            </a:pPr>
            <a:r>
              <a:rPr lang="en-CA" dirty="0" smtClean="0"/>
              <a:t>double </a:t>
            </a:r>
            <a:r>
              <a:rPr lang="en-CA" dirty="0" err="1" smtClean="0"/>
              <a:t>playLength</a:t>
            </a:r>
            <a:r>
              <a:rPr lang="en-CA" dirty="0" smtClean="0"/>
              <a:t>()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Making Classes Measurable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Need to know that a class </a:t>
            </a:r>
            <a:r>
              <a:rPr lang="en-CA" i="1" dirty="0" smtClean="0"/>
              <a:t>is</a:t>
            </a:r>
            <a:r>
              <a:rPr lang="en-CA" dirty="0" smtClean="0"/>
              <a:t> Measurable</a:t>
            </a:r>
          </a:p>
          <a:p>
            <a:pPr lvl="1">
              <a:defRPr/>
            </a:pPr>
            <a:r>
              <a:rPr lang="en-CA" dirty="0" smtClean="0"/>
              <a:t>it’s not </a:t>
            </a:r>
            <a:r>
              <a:rPr lang="en-CA" dirty="0" err="1" smtClean="0"/>
              <a:t>enuf</a:t>
            </a:r>
            <a:r>
              <a:rPr lang="en-CA" dirty="0" smtClean="0"/>
              <a:t> to just </a:t>
            </a:r>
            <a:r>
              <a:rPr lang="en-CA" i="1" dirty="0" smtClean="0"/>
              <a:t>have</a:t>
            </a:r>
            <a:r>
              <a:rPr lang="en-CA" dirty="0" smtClean="0"/>
              <a:t> the methods</a:t>
            </a:r>
          </a:p>
          <a:p>
            <a:pPr lvl="1">
              <a:defRPr/>
            </a:pPr>
            <a:r>
              <a:rPr lang="en-CA" dirty="0" smtClean="0"/>
              <a:t>need to </a:t>
            </a:r>
            <a:r>
              <a:rPr lang="en-CA" i="1" dirty="0" smtClean="0"/>
              <a:t>tell</a:t>
            </a:r>
            <a:r>
              <a:rPr lang="en-CA" dirty="0" smtClean="0"/>
              <a:t> Java that we have the methods</a:t>
            </a:r>
          </a:p>
          <a:p>
            <a:pPr>
              <a:defRPr/>
            </a:pPr>
            <a:r>
              <a:rPr lang="en-CA" dirty="0" smtClean="0"/>
              <a:t>Done in the class declaration</a:t>
            </a:r>
          </a:p>
          <a:p>
            <a:pPr lvl="1">
              <a:defRPr/>
            </a:pPr>
            <a:r>
              <a:rPr lang="en-CA" dirty="0" smtClean="0"/>
              <a:t>an </a:t>
            </a:r>
            <a:r>
              <a:rPr lang="en-CA" i="1" dirty="0" smtClean="0"/>
              <a:t>implements</a:t>
            </a:r>
            <a:r>
              <a:rPr lang="en-CA" dirty="0" smtClean="0"/>
              <a:t> clause (compare: </a:t>
            </a:r>
            <a:r>
              <a:rPr lang="en-CA" i="1" dirty="0" smtClean="0"/>
              <a:t>throws</a:t>
            </a:r>
            <a:r>
              <a:rPr lang="en-CA" dirty="0" smtClean="0"/>
              <a:t> clause)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class Circle </a:t>
            </a:r>
            <a:r>
              <a:rPr lang="en-CA" sz="2400" b="1" dirty="0" smtClean="0">
                <a:solidFill>
                  <a:srgbClr val="FFFF00"/>
                </a:solidFill>
              </a:rPr>
              <a:t>implements Measurable </a:t>
            </a:r>
            <a:r>
              <a:rPr lang="en-CA" sz="2400" dirty="0" smtClean="0">
                <a:solidFill>
                  <a:srgbClr val="FFFF00"/>
                </a:solidFill>
              </a:rPr>
              <a:t>{ … 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class Rectangle </a:t>
            </a:r>
            <a:r>
              <a:rPr lang="en-CA" sz="2400" b="1" dirty="0" smtClean="0">
                <a:solidFill>
                  <a:srgbClr val="FFFF00"/>
                </a:solidFill>
              </a:rPr>
              <a:t>implements Measurable </a:t>
            </a:r>
            <a:r>
              <a:rPr lang="en-CA" sz="2400" dirty="0" smtClean="0">
                <a:solidFill>
                  <a:srgbClr val="FFFF00"/>
                </a:solidFill>
              </a:rPr>
              <a:t>{ … }</a:t>
            </a:r>
          </a:p>
          <a:p>
            <a:pPr lvl="1">
              <a:defRPr/>
            </a:pPr>
            <a:r>
              <a:rPr lang="en-CA" dirty="0" smtClean="0"/>
              <a:t>tells Java they have </a:t>
            </a:r>
            <a:r>
              <a:rPr lang="en-CA" dirty="0" err="1" smtClean="0"/>
              <a:t>getArea</a:t>
            </a:r>
            <a:r>
              <a:rPr lang="en-CA" dirty="0" smtClean="0"/>
              <a:t> &amp; </a:t>
            </a:r>
            <a:r>
              <a:rPr lang="en-CA" dirty="0" err="1" smtClean="0"/>
              <a:t>getPerimeter</a:t>
            </a:r>
            <a:endParaRPr lang="en-CA" dirty="0" smtClean="0"/>
          </a:p>
          <a:p>
            <a:pPr lvl="2">
              <a:defRPr/>
            </a:pPr>
            <a:r>
              <a:rPr lang="en-CA" dirty="0" smtClean="0"/>
              <a:t>don’t lie!  Java </a:t>
            </a:r>
            <a:r>
              <a:rPr lang="en-CA" i="1" dirty="0" smtClean="0"/>
              <a:t>will</a:t>
            </a:r>
            <a:r>
              <a:rPr lang="en-CA" dirty="0" smtClean="0"/>
              <a:t> catch you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The Circle 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public class Circle </a:t>
            </a:r>
            <a:r>
              <a:rPr lang="en-CA" sz="2000" b="1" dirty="0" smtClean="0">
                <a:solidFill>
                  <a:srgbClr val="FFFF00"/>
                </a:solidFill>
              </a:rPr>
              <a:t>implements Measurable </a:t>
            </a:r>
            <a:r>
              <a:rPr lang="en-CA" sz="2000" dirty="0" smtClean="0">
                <a:solidFill>
                  <a:srgbClr val="FFFF00"/>
                </a:solidFill>
              </a:rPr>
              <a:t>{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private double radius;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public Circle(double r) 	{ radius = r; }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public double </a:t>
            </a:r>
            <a:r>
              <a:rPr lang="en-CA" sz="2000" dirty="0" err="1" smtClean="0">
                <a:solidFill>
                  <a:srgbClr val="FFFF00"/>
                </a:solidFill>
              </a:rPr>
              <a:t>getRadius</a:t>
            </a:r>
            <a:r>
              <a:rPr lang="en-CA" sz="2000" dirty="0" smtClean="0">
                <a:solidFill>
                  <a:srgbClr val="FFFF00"/>
                </a:solidFill>
              </a:rPr>
              <a:t>()	{ return radius; }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public double </a:t>
            </a:r>
            <a:r>
              <a:rPr lang="en-CA" sz="2000" dirty="0" err="1" smtClean="0">
                <a:solidFill>
                  <a:srgbClr val="FFFF00"/>
                </a:solidFill>
              </a:rPr>
              <a:t>getCircumference</a:t>
            </a:r>
            <a:r>
              <a:rPr lang="en-CA" sz="2000" dirty="0" smtClean="0">
                <a:solidFill>
                  <a:srgbClr val="FFFF00"/>
                </a:solidFill>
              </a:rPr>
              <a:t>() 	{ return 2 * </a:t>
            </a:r>
            <a:r>
              <a:rPr lang="en-CA" sz="2000" dirty="0" err="1" smtClean="0">
                <a:solidFill>
                  <a:srgbClr val="FFFF00"/>
                </a:solidFill>
              </a:rPr>
              <a:t>Math.PI</a:t>
            </a:r>
            <a:r>
              <a:rPr lang="en-CA" sz="2000" dirty="0" smtClean="0">
                <a:solidFill>
                  <a:srgbClr val="FFFF00"/>
                </a:solidFill>
              </a:rPr>
              <a:t> * radius; }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public double </a:t>
            </a:r>
            <a:r>
              <a:rPr lang="en-CA" sz="2000" dirty="0" err="1" smtClean="0">
                <a:solidFill>
                  <a:srgbClr val="FFFF00"/>
                </a:solidFill>
              </a:rPr>
              <a:t>getDiameter</a:t>
            </a:r>
            <a:r>
              <a:rPr lang="en-CA" sz="2000" dirty="0" smtClean="0">
                <a:solidFill>
                  <a:srgbClr val="FFFF00"/>
                </a:solidFill>
              </a:rPr>
              <a:t>()	{ return 2 * radius; }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2000" b="1" dirty="0" smtClean="0">
                <a:solidFill>
                  <a:srgbClr val="FFFF00"/>
                </a:solidFill>
              </a:rPr>
              <a:t>    public double </a:t>
            </a:r>
            <a:r>
              <a:rPr lang="en-CA" sz="2000" b="1" dirty="0" err="1" smtClean="0">
                <a:solidFill>
                  <a:srgbClr val="FFFF00"/>
                </a:solidFill>
              </a:rPr>
              <a:t>getArea</a:t>
            </a:r>
            <a:r>
              <a:rPr lang="en-CA" sz="2000" b="1" dirty="0" smtClean="0">
                <a:solidFill>
                  <a:srgbClr val="FFFF00"/>
                </a:solidFill>
              </a:rPr>
              <a:t>() 	{ return </a:t>
            </a:r>
            <a:r>
              <a:rPr lang="en-CA" sz="2000" b="1" dirty="0" err="1" smtClean="0">
                <a:solidFill>
                  <a:srgbClr val="FFFF00"/>
                </a:solidFill>
              </a:rPr>
              <a:t>Math.PI</a:t>
            </a:r>
            <a:r>
              <a:rPr lang="en-CA" sz="2000" b="1" dirty="0" smtClean="0">
                <a:solidFill>
                  <a:srgbClr val="FFFF00"/>
                </a:solidFill>
              </a:rPr>
              <a:t> * Math.pow(radius, 2); }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2000" b="1" dirty="0" smtClean="0">
                <a:solidFill>
                  <a:srgbClr val="FFFF00"/>
                </a:solidFill>
              </a:rPr>
              <a:t>    public double </a:t>
            </a:r>
            <a:r>
              <a:rPr lang="en-CA" sz="2000" b="1" dirty="0" err="1" smtClean="0">
                <a:solidFill>
                  <a:srgbClr val="FFFF00"/>
                </a:solidFill>
              </a:rPr>
              <a:t>getPerimeter</a:t>
            </a:r>
            <a:r>
              <a:rPr lang="en-CA" sz="2000" b="1" dirty="0" smtClean="0">
                <a:solidFill>
                  <a:srgbClr val="FFFF00"/>
                </a:solidFill>
              </a:rPr>
              <a:t> ()	{ return </a:t>
            </a:r>
            <a:r>
              <a:rPr lang="en-CA" sz="2000" b="1" dirty="0" err="1" smtClean="0">
                <a:solidFill>
                  <a:srgbClr val="FFFF00"/>
                </a:solidFill>
              </a:rPr>
              <a:t>getCircumference</a:t>
            </a:r>
            <a:r>
              <a:rPr lang="en-CA" sz="2000" b="1" dirty="0" smtClean="0">
                <a:solidFill>
                  <a:srgbClr val="FFFF00"/>
                </a:solidFill>
              </a:rPr>
              <a:t>(); }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</a:t>
            </a:r>
            <a:endParaRPr lang="en-CA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CA" i="1" dirty="0" smtClean="0"/>
              <a:t>says</a:t>
            </a:r>
            <a:r>
              <a:rPr lang="en-CA" dirty="0" smtClean="0"/>
              <a:t> it implements Measurable, then </a:t>
            </a:r>
            <a:r>
              <a:rPr lang="en-CA" i="1" dirty="0" smtClean="0"/>
              <a:t>does</a:t>
            </a:r>
          </a:p>
          <a:p>
            <a:pPr lvl="2">
              <a:defRPr/>
            </a:pPr>
            <a:r>
              <a:rPr lang="en-CA" i="1" dirty="0" smtClean="0"/>
              <a:t>has </a:t>
            </a:r>
            <a:r>
              <a:rPr lang="en-CA" dirty="0" smtClean="0"/>
              <a:t>other</a:t>
            </a:r>
            <a:r>
              <a:rPr lang="en-CA" i="1" dirty="0" smtClean="0"/>
              <a:t> methods, too – but that’s OK</a:t>
            </a:r>
            <a:endParaRPr lang="en-CA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404100" y="6457950"/>
            <a:ext cx="1739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Circle.java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The @Override Annotation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err="1" smtClean="0"/>
              <a:t>NetBeans</a:t>
            </a:r>
            <a:r>
              <a:rPr lang="en-CA" dirty="0" smtClean="0"/>
              <a:t> will notice methods that implement the Measurable interface</a:t>
            </a:r>
          </a:p>
          <a:p>
            <a:pPr lvl="1">
              <a:defRPr/>
            </a:pPr>
            <a:r>
              <a:rPr lang="en-CA" dirty="0" smtClean="0"/>
              <a:t>will ask you to add @Override annotation</a:t>
            </a:r>
          </a:p>
          <a:p>
            <a:pPr lvl="1">
              <a:defRPr/>
            </a:pPr>
            <a:r>
              <a:rPr lang="en-CA" dirty="0" smtClean="0"/>
              <a:t>Please do so!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2000" b="1" dirty="0" smtClean="0">
                <a:solidFill>
                  <a:srgbClr val="FFFF00"/>
                </a:solidFill>
              </a:rPr>
              <a:t>@Override</a:t>
            </a:r>
            <a:endParaRPr lang="en-CA" sz="2000" b="1" dirty="0">
              <a:solidFill>
                <a:srgbClr val="FFFF00"/>
              </a:solidFill>
            </a:endParaRP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public </a:t>
            </a:r>
            <a:r>
              <a:rPr lang="en-CA" sz="2000" dirty="0">
                <a:solidFill>
                  <a:srgbClr val="FFFF00"/>
                </a:solidFill>
              </a:rPr>
              <a:t>double </a:t>
            </a:r>
            <a:r>
              <a:rPr lang="en-CA" sz="2000" dirty="0" err="1">
                <a:solidFill>
                  <a:srgbClr val="FFFF00"/>
                </a:solidFill>
              </a:rPr>
              <a:t>getArea</a:t>
            </a:r>
            <a:r>
              <a:rPr lang="en-CA" sz="2000" dirty="0">
                <a:solidFill>
                  <a:srgbClr val="FFFF00"/>
                </a:solidFill>
              </a:rPr>
              <a:t>() 	{ return </a:t>
            </a:r>
            <a:r>
              <a:rPr lang="en-CA" sz="2000" dirty="0" err="1">
                <a:solidFill>
                  <a:srgbClr val="FFFF00"/>
                </a:solidFill>
              </a:rPr>
              <a:t>Math.PI</a:t>
            </a:r>
            <a:r>
              <a:rPr lang="en-CA" sz="2000" dirty="0">
                <a:solidFill>
                  <a:srgbClr val="FFFF00"/>
                </a:solidFill>
              </a:rPr>
              <a:t> * </a:t>
            </a:r>
            <a:r>
              <a:rPr lang="en-CA" sz="2000" dirty="0" err="1">
                <a:solidFill>
                  <a:srgbClr val="FFFF00"/>
                </a:solidFill>
              </a:rPr>
              <a:t>Math.pow</a:t>
            </a:r>
            <a:r>
              <a:rPr lang="en-CA" sz="2000" dirty="0">
                <a:solidFill>
                  <a:srgbClr val="FFFF00"/>
                </a:solidFill>
              </a:rPr>
              <a:t>(radius, 2); </a:t>
            </a:r>
            <a:r>
              <a:rPr lang="en-CA" sz="2000" dirty="0" smtClean="0">
                <a:solidFill>
                  <a:srgbClr val="FFFF00"/>
                </a:solidFill>
              </a:rPr>
              <a:t>}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2000" b="1" dirty="0" smtClean="0">
                <a:solidFill>
                  <a:srgbClr val="FFFF00"/>
                </a:solidFill>
              </a:rPr>
              <a:t>@Override</a:t>
            </a:r>
            <a:endParaRPr lang="en-CA" sz="2000" b="1" dirty="0">
              <a:solidFill>
                <a:srgbClr val="FFFF00"/>
              </a:solidFill>
            </a:endParaRP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public </a:t>
            </a:r>
            <a:r>
              <a:rPr lang="en-CA" sz="2000" dirty="0">
                <a:solidFill>
                  <a:srgbClr val="FFFF00"/>
                </a:solidFill>
              </a:rPr>
              <a:t>double </a:t>
            </a:r>
            <a:r>
              <a:rPr lang="en-CA" sz="2000" dirty="0" err="1">
                <a:solidFill>
                  <a:srgbClr val="FFFF00"/>
                </a:solidFill>
              </a:rPr>
              <a:t>getPerimeter</a:t>
            </a:r>
            <a:r>
              <a:rPr lang="en-CA" sz="2000" dirty="0">
                <a:solidFill>
                  <a:srgbClr val="FFFF00"/>
                </a:solidFill>
              </a:rPr>
              <a:t> ()	{ return </a:t>
            </a:r>
            <a:r>
              <a:rPr lang="en-CA" sz="2000" dirty="0" err="1">
                <a:solidFill>
                  <a:srgbClr val="FFFF00"/>
                </a:solidFill>
              </a:rPr>
              <a:t>getCircumference</a:t>
            </a:r>
            <a:r>
              <a:rPr lang="en-CA" sz="2000" dirty="0">
                <a:solidFill>
                  <a:srgbClr val="FFFF00"/>
                </a:solidFill>
              </a:rPr>
              <a:t>(); </a:t>
            </a:r>
            <a:r>
              <a:rPr lang="en-CA" sz="2000" dirty="0" smtClean="0">
                <a:solidFill>
                  <a:srgbClr val="FFFF00"/>
                </a:solidFill>
              </a:rPr>
              <a:t>}</a:t>
            </a:r>
          </a:p>
          <a:p>
            <a:pPr lvl="2">
              <a:defRPr/>
            </a:pPr>
            <a:r>
              <a:rPr lang="en-CA" dirty="0" smtClean="0"/>
              <a:t>NOTE:  </a:t>
            </a:r>
            <a:r>
              <a:rPr lang="en-CA" i="1" dirty="0" smtClean="0"/>
              <a:t>only</a:t>
            </a:r>
            <a:r>
              <a:rPr lang="en-CA" dirty="0" smtClean="0"/>
              <a:t> on the methods named in Measurable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public </a:t>
            </a:r>
            <a:r>
              <a:rPr lang="en-CA" sz="2000" dirty="0">
                <a:solidFill>
                  <a:srgbClr val="FFFF00"/>
                </a:solidFill>
              </a:rPr>
              <a:t>double </a:t>
            </a:r>
            <a:r>
              <a:rPr lang="en-CA" sz="2000" dirty="0" err="1">
                <a:solidFill>
                  <a:srgbClr val="FFFF00"/>
                </a:solidFill>
              </a:rPr>
              <a:t>getDiameter</a:t>
            </a:r>
            <a:r>
              <a:rPr lang="en-CA" sz="2000" dirty="0">
                <a:solidFill>
                  <a:srgbClr val="FFFF00"/>
                </a:solidFill>
              </a:rPr>
              <a:t>()	{ return 2 * radius; </a:t>
            </a:r>
            <a:r>
              <a:rPr lang="en-CA" sz="2000" dirty="0" smtClean="0">
                <a:solidFill>
                  <a:srgbClr val="FFFF00"/>
                </a:solidFill>
              </a:rPr>
              <a:t>}</a:t>
            </a:r>
            <a:endParaRPr lang="en-CA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Outcomes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Create a polymorphic function for Lists</a:t>
            </a:r>
          </a:p>
          <a:p>
            <a:pPr lvl="1">
              <a:defRPr/>
            </a:pPr>
            <a:r>
              <a:rPr lang="en-CA" dirty="0" smtClean="0"/>
              <a:t>and other interfaces</a:t>
            </a:r>
          </a:p>
          <a:p>
            <a:pPr>
              <a:defRPr/>
            </a:pPr>
            <a:r>
              <a:rPr lang="en-CA" dirty="0" smtClean="0"/>
              <a:t>Recognize, write, and implement interfaces</a:t>
            </a:r>
          </a:p>
          <a:p>
            <a:pPr>
              <a:defRPr/>
            </a:pPr>
            <a:r>
              <a:rPr lang="en-CA" dirty="0" smtClean="0"/>
              <a:t>Make a class sortable by implementing the Comparable&lt;&gt; interface</a:t>
            </a:r>
          </a:p>
          <a:p>
            <a:pPr>
              <a:defRPr/>
            </a:pPr>
            <a:r>
              <a:rPr lang="en-CA" dirty="0" smtClean="0"/>
              <a:t>BONUS: Add </a:t>
            </a:r>
            <a:r>
              <a:rPr lang="en-CA" dirty="0" smtClean="0"/>
              <a:t>different ways of sorting by implementing the Comparator&lt;&gt;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Overriding Interface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Interface says </a:t>
            </a:r>
            <a:r>
              <a:rPr lang="en-CA" i="1" dirty="0" smtClean="0"/>
              <a:t>that</a:t>
            </a:r>
            <a:r>
              <a:rPr lang="en-CA" dirty="0" smtClean="0"/>
              <a:t> class has the method</a:t>
            </a:r>
          </a:p>
          <a:p>
            <a:pPr lvl="1">
              <a:defRPr/>
            </a:pPr>
            <a:r>
              <a:rPr lang="en-CA" dirty="0" smtClean="0"/>
              <a:t>does not say </a:t>
            </a:r>
            <a:r>
              <a:rPr lang="en-CA" i="1" dirty="0" smtClean="0"/>
              <a:t>how the method works</a:t>
            </a:r>
          </a:p>
          <a:p>
            <a:pPr>
              <a:defRPr/>
            </a:pPr>
            <a:r>
              <a:rPr lang="en-CA" dirty="0" smtClean="0"/>
              <a:t>Class says how the method works</a:t>
            </a:r>
          </a:p>
          <a:p>
            <a:pPr lvl="1">
              <a:defRPr/>
            </a:pPr>
            <a:r>
              <a:rPr lang="en-CA" dirty="0" smtClean="0"/>
              <a:t>@Override says that this method is the same as the one from the interface</a:t>
            </a:r>
          </a:p>
          <a:p>
            <a:pPr lvl="2">
              <a:defRPr/>
            </a:pPr>
            <a:r>
              <a:rPr lang="en-CA" dirty="0" smtClean="0"/>
              <a:t>so computer can tell if you said it wrong</a:t>
            </a:r>
          </a:p>
          <a:p>
            <a:pPr>
              <a:defRPr/>
            </a:pPr>
            <a:r>
              <a:rPr lang="en-CA" dirty="0" smtClean="0"/>
              <a:t>The two must match exactly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public double </a:t>
            </a:r>
            <a:r>
              <a:rPr lang="en-US" sz="2400" dirty="0" err="1" smtClean="0">
                <a:solidFill>
                  <a:srgbClr val="FFFF00"/>
                </a:solidFill>
              </a:rPr>
              <a:t>getArea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  <a:r>
              <a:rPr lang="en-US" sz="2400" i="1" dirty="0" smtClean="0"/>
              <a:t>		// from Measurable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public double </a:t>
            </a:r>
            <a:r>
              <a:rPr lang="en-US" sz="2400" dirty="0" err="1" smtClean="0">
                <a:solidFill>
                  <a:srgbClr val="FFFF00"/>
                </a:solidFill>
              </a:rPr>
              <a:t>getArea</a:t>
            </a:r>
            <a:r>
              <a:rPr lang="en-US" sz="2400" dirty="0" smtClean="0">
                <a:solidFill>
                  <a:srgbClr val="FFFF00"/>
                </a:solidFill>
              </a:rPr>
              <a:t>() { … }</a:t>
            </a:r>
            <a:r>
              <a:rPr lang="en-US" sz="2400" i="1" dirty="0" smtClean="0"/>
              <a:t> 	// from Circle</a:t>
            </a:r>
            <a:endParaRPr lang="en-CA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6457950"/>
            <a:ext cx="6553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Actually, the parameter </a:t>
            </a:r>
            <a:r>
              <a:rPr lang="en-CA" sz="20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</a:t>
            </a: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different….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The Rectangle 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1800" dirty="0" smtClean="0">
                <a:solidFill>
                  <a:srgbClr val="FFFF00"/>
                </a:solidFill>
              </a:rPr>
              <a:t>public class Rectangle </a:t>
            </a:r>
            <a:r>
              <a:rPr lang="en-CA" sz="1800" b="1" dirty="0" smtClean="0">
                <a:solidFill>
                  <a:srgbClr val="FFFF00"/>
                </a:solidFill>
              </a:rPr>
              <a:t>implements Measurable </a:t>
            </a:r>
            <a:r>
              <a:rPr lang="en-CA" sz="1800" dirty="0" smtClean="0">
                <a:solidFill>
                  <a:srgbClr val="FFFF00"/>
                </a:solidFill>
              </a:rPr>
              <a:t>{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1800" dirty="0" smtClean="0">
                <a:solidFill>
                  <a:srgbClr val="FFFF00"/>
                </a:solidFill>
              </a:rPr>
              <a:t>    private double length, width;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1800" dirty="0" smtClean="0">
                <a:solidFill>
                  <a:srgbClr val="FFFF00"/>
                </a:solidFill>
              </a:rPr>
              <a:t>    public Rectangle(double l, double w) 	{ length = l; width = w; }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1800" dirty="0" smtClean="0">
                <a:solidFill>
                  <a:srgbClr val="FFFF00"/>
                </a:solidFill>
              </a:rPr>
              <a:t>    public double </a:t>
            </a:r>
            <a:r>
              <a:rPr lang="en-CA" sz="1800" dirty="0" err="1" smtClean="0">
                <a:solidFill>
                  <a:srgbClr val="FFFF00"/>
                </a:solidFill>
              </a:rPr>
              <a:t>getLength</a:t>
            </a:r>
            <a:r>
              <a:rPr lang="en-CA" sz="1800" dirty="0" smtClean="0">
                <a:solidFill>
                  <a:srgbClr val="FFFF00"/>
                </a:solidFill>
              </a:rPr>
              <a:t>()	{ return length; }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1800" dirty="0" smtClean="0">
                <a:solidFill>
                  <a:srgbClr val="FFFF00"/>
                </a:solidFill>
              </a:rPr>
              <a:t>    public double </a:t>
            </a:r>
            <a:r>
              <a:rPr lang="en-CA" sz="1800" dirty="0" err="1" smtClean="0">
                <a:solidFill>
                  <a:srgbClr val="FFFF00"/>
                </a:solidFill>
              </a:rPr>
              <a:t>getWidth</a:t>
            </a:r>
            <a:r>
              <a:rPr lang="en-CA" sz="1800" dirty="0" smtClean="0">
                <a:solidFill>
                  <a:srgbClr val="FFFF00"/>
                </a:solidFill>
              </a:rPr>
              <a:t>()	{ return width; }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1800" b="1" dirty="0" smtClean="0">
                <a:solidFill>
                  <a:srgbClr val="FFFF00"/>
                </a:solidFill>
              </a:rPr>
              <a:t>    @Override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1800" b="1" dirty="0">
                <a:solidFill>
                  <a:srgbClr val="FFFF00"/>
                </a:solidFill>
              </a:rPr>
              <a:t> </a:t>
            </a:r>
            <a:r>
              <a:rPr lang="en-CA" sz="1800" b="1" dirty="0" smtClean="0">
                <a:solidFill>
                  <a:srgbClr val="FFFF00"/>
                </a:solidFill>
              </a:rPr>
              <a:t>   public double </a:t>
            </a:r>
            <a:r>
              <a:rPr lang="en-CA" sz="1800" b="1" dirty="0" err="1" smtClean="0">
                <a:solidFill>
                  <a:srgbClr val="FFFF00"/>
                </a:solidFill>
              </a:rPr>
              <a:t>getArea</a:t>
            </a:r>
            <a:r>
              <a:rPr lang="en-CA" sz="1800" b="1" dirty="0" smtClean="0">
                <a:solidFill>
                  <a:srgbClr val="FFFF00"/>
                </a:solidFill>
              </a:rPr>
              <a:t>() 	{ return length * width; }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1800" b="1" dirty="0" smtClean="0">
                <a:solidFill>
                  <a:srgbClr val="FFFF00"/>
                </a:solidFill>
              </a:rPr>
              <a:t>    @Override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1800" b="1" dirty="0">
                <a:solidFill>
                  <a:srgbClr val="FFFF00"/>
                </a:solidFill>
              </a:rPr>
              <a:t> </a:t>
            </a:r>
            <a:r>
              <a:rPr lang="en-CA" sz="1800" b="1" dirty="0" smtClean="0">
                <a:solidFill>
                  <a:srgbClr val="FFFF00"/>
                </a:solidFill>
              </a:rPr>
              <a:t>   public double </a:t>
            </a:r>
            <a:r>
              <a:rPr lang="en-CA" sz="1800" b="1" dirty="0" err="1" smtClean="0">
                <a:solidFill>
                  <a:srgbClr val="FFFF00"/>
                </a:solidFill>
              </a:rPr>
              <a:t>getPerimeter</a:t>
            </a:r>
            <a:r>
              <a:rPr lang="en-CA" sz="1800" b="1" dirty="0" smtClean="0">
                <a:solidFill>
                  <a:srgbClr val="FFFF00"/>
                </a:solidFill>
              </a:rPr>
              <a:t> ()	{ return 2 * (length + width); }</a:t>
            </a:r>
          </a:p>
          <a:p>
            <a:pPr>
              <a:buFont typeface="Monotype Sorts" panose="05010101010101010101" pitchFamily="2" charset="2"/>
              <a:buNone/>
              <a:tabLst>
                <a:tab pos="7531100" algn="r"/>
              </a:tabLst>
              <a:defRPr/>
            </a:pPr>
            <a:r>
              <a:rPr lang="en-CA" sz="1800" dirty="0" smtClean="0">
                <a:solidFill>
                  <a:srgbClr val="FFFF00"/>
                </a:solidFill>
              </a:rPr>
              <a:t>}</a:t>
            </a:r>
            <a:endParaRPr lang="en-CA" sz="28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CA" i="1" dirty="0" smtClean="0"/>
              <a:t>says</a:t>
            </a:r>
            <a:r>
              <a:rPr lang="en-CA" dirty="0" smtClean="0"/>
              <a:t> it implements Measurable, then </a:t>
            </a:r>
            <a:r>
              <a:rPr lang="en-CA" i="1" dirty="0" smtClean="0"/>
              <a:t>does</a:t>
            </a:r>
          </a:p>
          <a:p>
            <a:pPr lvl="2">
              <a:defRPr/>
            </a:pPr>
            <a:r>
              <a:rPr lang="en-CA" dirty="0" smtClean="0"/>
              <a:t>the implementations are </a:t>
            </a:r>
            <a:r>
              <a:rPr lang="en-CA" i="1" dirty="0" smtClean="0"/>
              <a:t>different</a:t>
            </a:r>
            <a:r>
              <a:rPr lang="en-CA" dirty="0" smtClean="0"/>
              <a:t> than for Circles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6457950"/>
            <a:ext cx="21336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Rectangle.java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Write a Square class that implements the Measurable interface</a:t>
            </a:r>
          </a:p>
          <a:p>
            <a:pPr lvl="1">
              <a:defRPr/>
            </a:pPr>
            <a:r>
              <a:rPr lang="en-CA" dirty="0" smtClean="0"/>
              <a:t>it has an </a:t>
            </a:r>
            <a:r>
              <a:rPr lang="en-CA" dirty="0" err="1" smtClean="0"/>
              <a:t>edgeLength</a:t>
            </a:r>
            <a:r>
              <a:rPr lang="en-CA" dirty="0" smtClean="0"/>
              <a:t> (double)</a:t>
            </a:r>
          </a:p>
          <a:p>
            <a:pPr lvl="1">
              <a:defRPr/>
            </a:pPr>
            <a:r>
              <a:rPr lang="en-CA" dirty="0" smtClean="0"/>
              <a:t>area is </a:t>
            </a:r>
            <a:r>
              <a:rPr lang="en-CA" dirty="0" err="1" smtClean="0"/>
              <a:t>edgeLength</a:t>
            </a:r>
            <a:r>
              <a:rPr lang="en-CA" dirty="0" smtClean="0"/>
              <a:t> squared</a:t>
            </a:r>
          </a:p>
          <a:p>
            <a:pPr lvl="1">
              <a:defRPr/>
            </a:pPr>
            <a:r>
              <a:rPr lang="en-CA" dirty="0" smtClean="0"/>
              <a:t>perimeter is four times </a:t>
            </a:r>
            <a:r>
              <a:rPr lang="en-CA" dirty="0" err="1" smtClean="0"/>
              <a:t>edgeLength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Non-Interface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Class may have methods that are not part of the interface</a:t>
            </a:r>
          </a:p>
          <a:p>
            <a:pPr lvl="1">
              <a:defRPr/>
            </a:pPr>
            <a:r>
              <a:rPr lang="en-CA" dirty="0" smtClean="0"/>
              <a:t>Rectangle:  </a:t>
            </a:r>
            <a:r>
              <a:rPr lang="en-CA" dirty="0" err="1" smtClean="0"/>
              <a:t>getHeight</a:t>
            </a:r>
            <a:r>
              <a:rPr lang="en-CA" dirty="0" smtClean="0"/>
              <a:t> &amp; </a:t>
            </a:r>
            <a:r>
              <a:rPr lang="en-CA" dirty="0" err="1" smtClean="0"/>
              <a:t>getWidth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Circle:  </a:t>
            </a:r>
            <a:r>
              <a:rPr lang="en-CA" dirty="0" err="1" smtClean="0"/>
              <a:t>getRadius</a:t>
            </a:r>
            <a:r>
              <a:rPr lang="en-CA" dirty="0" smtClean="0"/>
              <a:t> &amp; </a:t>
            </a:r>
            <a:r>
              <a:rPr lang="en-CA" dirty="0" err="1" smtClean="0"/>
              <a:t>getCircumference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Polymorphic parameters/variables cannot use those methods</a:t>
            </a:r>
          </a:p>
          <a:p>
            <a:pPr lvl="1">
              <a:defRPr/>
            </a:pPr>
            <a:r>
              <a:rPr lang="en-CA" dirty="0" smtClean="0"/>
              <a:t>can only use interface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What’s OK?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Methods you can ask for depend on the </a:t>
            </a:r>
            <a:r>
              <a:rPr lang="en-CA" i="1" dirty="0" smtClean="0"/>
              <a:t>variable</a:t>
            </a:r>
            <a:r>
              <a:rPr lang="en-CA" dirty="0" smtClean="0"/>
              <a:t>, not the </a:t>
            </a:r>
            <a:r>
              <a:rPr lang="en-CA" i="1" dirty="0" smtClean="0"/>
              <a:t>object</a:t>
            </a:r>
            <a:endParaRPr lang="en-CA" dirty="0" smtClean="0"/>
          </a:p>
        </p:txBody>
      </p:sp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609600" y="3200400"/>
            <a:ext cx="34131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>
                <a:solidFill>
                  <a:srgbClr val="FFFF00"/>
                </a:solidFill>
              </a:rPr>
              <a:t>Circle c = new Circle(10);</a:t>
            </a:r>
          </a:p>
          <a:p>
            <a:r>
              <a:rPr lang="en-CA" altLang="en-US">
                <a:solidFill>
                  <a:srgbClr val="FFFF00"/>
                </a:solidFill>
              </a:rPr>
              <a:t>c.getPerimeter();</a:t>
            </a:r>
          </a:p>
          <a:p>
            <a:r>
              <a:rPr lang="en-CA" altLang="en-US">
                <a:solidFill>
                  <a:srgbClr val="FFFF00"/>
                </a:solidFill>
              </a:rPr>
              <a:t>c.getArea();</a:t>
            </a:r>
          </a:p>
          <a:p>
            <a:r>
              <a:rPr lang="en-CA" altLang="en-US">
                <a:solidFill>
                  <a:srgbClr val="FFFF00"/>
                </a:solidFill>
              </a:rPr>
              <a:t>c.getRadius();</a:t>
            </a:r>
          </a:p>
          <a:p>
            <a:r>
              <a:rPr lang="en-CA" altLang="en-US">
                <a:solidFill>
                  <a:srgbClr val="FFFF00"/>
                </a:solidFill>
              </a:rPr>
              <a:t>c.getCircumference();</a:t>
            </a: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4114800" y="3200400"/>
            <a:ext cx="479583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>
                <a:solidFill>
                  <a:srgbClr val="FFFF00"/>
                </a:solidFill>
              </a:rPr>
              <a:t>Rectangle r = new Rectangle(10, 20);</a:t>
            </a:r>
          </a:p>
          <a:p>
            <a:r>
              <a:rPr lang="en-CA" altLang="en-US">
                <a:solidFill>
                  <a:srgbClr val="FFFF00"/>
                </a:solidFill>
              </a:rPr>
              <a:t>r.getPerimeter();</a:t>
            </a:r>
          </a:p>
          <a:p>
            <a:r>
              <a:rPr lang="en-CA" altLang="en-US">
                <a:solidFill>
                  <a:srgbClr val="FFFF00"/>
                </a:solidFill>
              </a:rPr>
              <a:t>r.getArea();</a:t>
            </a:r>
          </a:p>
          <a:p>
            <a:r>
              <a:rPr lang="en-CA" altLang="en-US">
                <a:solidFill>
                  <a:srgbClr val="FFFF00"/>
                </a:solidFill>
              </a:rPr>
              <a:t>r.getHeight();</a:t>
            </a:r>
          </a:p>
          <a:p>
            <a:r>
              <a:rPr lang="en-CA" altLang="en-US">
                <a:solidFill>
                  <a:srgbClr val="FFFF00"/>
                </a:solidFill>
              </a:rPr>
              <a:t>r.getWidth();</a:t>
            </a:r>
          </a:p>
        </p:txBody>
      </p:sp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1968500" y="5276850"/>
            <a:ext cx="4200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>
                <a:solidFill>
                  <a:srgbClr val="FFFF00"/>
                </a:solidFill>
              </a:rPr>
              <a:t>Measurable m = new Circle(10);</a:t>
            </a:r>
          </a:p>
          <a:p>
            <a:r>
              <a:rPr lang="en-CA" altLang="en-US">
                <a:solidFill>
                  <a:srgbClr val="FFFF00"/>
                </a:solidFill>
              </a:rPr>
              <a:t>m.getPerimeter();</a:t>
            </a:r>
          </a:p>
          <a:p>
            <a:r>
              <a:rPr lang="en-CA" altLang="en-US">
                <a:solidFill>
                  <a:srgbClr val="FFFF00"/>
                </a:solidFill>
              </a:rPr>
              <a:t>m.getArea();</a:t>
            </a:r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5467350" y="5799138"/>
            <a:ext cx="299085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>
                <a:solidFill>
                  <a:srgbClr val="C0C0C0"/>
                </a:solidFill>
              </a:rPr>
              <a:t>m.getRadius();</a:t>
            </a:r>
          </a:p>
          <a:p>
            <a:r>
              <a:rPr lang="en-CA" altLang="en-US">
                <a:solidFill>
                  <a:srgbClr val="C0C0C0"/>
                </a:solidFill>
              </a:rPr>
              <a:t>m.getCircumference();</a:t>
            </a:r>
          </a:p>
        </p:txBody>
      </p:sp>
      <p:sp>
        <p:nvSpPr>
          <p:cNvPr id="12" name="Cross 11"/>
          <p:cNvSpPr>
            <a:spLocks noChangeArrowheads="1"/>
          </p:cNvSpPr>
          <p:nvPr/>
        </p:nvSpPr>
        <p:spPr bwMode="auto">
          <a:xfrm rot="-2700000">
            <a:off x="7993063" y="5646738"/>
            <a:ext cx="1143000" cy="1143000"/>
          </a:xfrm>
          <a:prstGeom prst="plus">
            <a:avLst>
              <a:gd name="adj" fmla="val 4476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Compile-Time Method Checking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Try to make sure program won’t crash</a:t>
            </a:r>
          </a:p>
          <a:p>
            <a:pPr lvl="1">
              <a:defRPr/>
            </a:pPr>
            <a:r>
              <a:rPr lang="en-CA" dirty="0" smtClean="0"/>
              <a:t>make it as safe as we can (no guarantees!)</a:t>
            </a:r>
          </a:p>
          <a:p>
            <a:pPr>
              <a:defRPr/>
            </a:pPr>
            <a:r>
              <a:rPr lang="en-CA" dirty="0" smtClean="0"/>
              <a:t>Asking a Rectangle for its radius would cause a crash</a:t>
            </a:r>
          </a:p>
          <a:p>
            <a:pPr>
              <a:defRPr/>
            </a:pPr>
            <a:r>
              <a:rPr lang="en-CA" dirty="0" smtClean="0"/>
              <a:t>Measurable </a:t>
            </a:r>
            <a:r>
              <a:rPr lang="en-CA" i="1" dirty="0" smtClean="0"/>
              <a:t>could </a:t>
            </a:r>
            <a:r>
              <a:rPr lang="en-CA" dirty="0" smtClean="0"/>
              <a:t>be a Rectangle</a:t>
            </a:r>
          </a:p>
          <a:p>
            <a:pPr>
              <a:defRPr/>
            </a:pPr>
            <a:r>
              <a:rPr lang="en-CA" dirty="0" smtClean="0"/>
              <a:t>Asking a Measurable for its radius </a:t>
            </a:r>
            <a:r>
              <a:rPr lang="en-CA" i="1" dirty="0" smtClean="0"/>
              <a:t>could</a:t>
            </a:r>
            <a:r>
              <a:rPr lang="en-CA" dirty="0" smtClean="0"/>
              <a:t> cause a crash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Run-Time Method Selection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Anything we ask a Measurable to do...</a:t>
            </a:r>
          </a:p>
          <a:p>
            <a:pPr>
              <a:defRPr/>
            </a:pPr>
            <a:r>
              <a:rPr lang="en-CA" dirty="0" smtClean="0"/>
              <a:t>...will be part of the interface</a:t>
            </a:r>
          </a:p>
          <a:p>
            <a:pPr lvl="1">
              <a:defRPr/>
            </a:pPr>
            <a:r>
              <a:rPr lang="en-CA" dirty="0" smtClean="0"/>
              <a:t>because our compile-time checking made sure</a:t>
            </a:r>
          </a:p>
          <a:p>
            <a:pPr>
              <a:defRPr/>
            </a:pPr>
            <a:r>
              <a:rPr lang="en-CA" dirty="0" smtClean="0"/>
              <a:t>The Measurable object knows how to do it</a:t>
            </a:r>
          </a:p>
          <a:p>
            <a:pPr lvl="1">
              <a:defRPr/>
            </a:pPr>
            <a:r>
              <a:rPr lang="en-CA" dirty="0" smtClean="0"/>
              <a:t>because of compile-time checking of class</a:t>
            </a:r>
          </a:p>
          <a:p>
            <a:pPr>
              <a:defRPr/>
            </a:pPr>
            <a:r>
              <a:rPr lang="en-CA" dirty="0" smtClean="0"/>
              <a:t>Object uses its own version of the method</a:t>
            </a:r>
          </a:p>
          <a:p>
            <a:pPr lvl="1">
              <a:defRPr/>
            </a:pPr>
            <a:r>
              <a:rPr lang="en-CA" dirty="0" smtClean="0"/>
              <a:t>known as </a:t>
            </a:r>
            <a:r>
              <a:rPr lang="en-CA" i="1" dirty="0" smtClean="0"/>
              <a:t>late</a:t>
            </a:r>
            <a:r>
              <a:rPr lang="en-CA" dirty="0" smtClean="0"/>
              <a:t> (or </a:t>
            </a:r>
            <a:r>
              <a:rPr lang="en-CA" i="1" dirty="0" smtClean="0"/>
              <a:t>dynamic</a:t>
            </a:r>
            <a:r>
              <a:rPr lang="en-CA" dirty="0" smtClean="0"/>
              <a:t>) </a:t>
            </a:r>
            <a:r>
              <a:rPr lang="en-CA" i="1" dirty="0" smtClean="0"/>
              <a:t>binding</a:t>
            </a:r>
          </a:p>
          <a:p>
            <a:pPr>
              <a:defRPr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5997575"/>
            <a:ext cx="4343400" cy="7080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CA" sz="2000" i="1" dirty="0">
                <a:solidFill>
                  <a:schemeClr val="accent5"/>
                </a:solidFill>
              </a:rPr>
              <a:t>In C++, early (static) binding chooses a version of the method at compile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Variables &amp;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Measurable variable is polymorphic</a:t>
            </a:r>
          </a:p>
          <a:p>
            <a:pPr lvl="1">
              <a:defRPr/>
            </a:pPr>
            <a:r>
              <a:rPr lang="en-CA" dirty="0" smtClean="0"/>
              <a:t>can hold a Circle or Rectangle object</a:t>
            </a:r>
          </a:p>
          <a:p>
            <a:pPr lvl="1">
              <a:defRPr/>
            </a:pPr>
            <a:r>
              <a:rPr lang="en-CA" dirty="0" smtClean="0"/>
              <a:t>can assign from a different type variable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Measurable m;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Circle c = new Circle(10);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Rectangle r = new Rectangle(10, 20);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m = c;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m = r;</a:t>
            </a:r>
            <a:endParaRPr lang="en-CA" dirty="0" smtClean="0"/>
          </a:p>
          <a:p>
            <a:pPr>
              <a:defRPr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381625"/>
            <a:ext cx="3505200" cy="132397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CA" sz="2000" i="1" dirty="0">
                <a:solidFill>
                  <a:schemeClr val="accent5"/>
                </a:solidFill>
              </a:rPr>
              <a:t>Compare storing an </a:t>
            </a:r>
            <a:r>
              <a:rPr lang="en-CA" sz="2000" i="1" dirty="0" err="1">
                <a:solidFill>
                  <a:schemeClr val="accent5"/>
                </a:solidFill>
              </a:rPr>
              <a:t>int</a:t>
            </a:r>
            <a:r>
              <a:rPr lang="en-CA" sz="2000" i="1" dirty="0">
                <a:solidFill>
                  <a:schemeClr val="accent5"/>
                </a:solidFill>
              </a:rPr>
              <a:t> variable into a double variable:</a:t>
            </a:r>
          </a:p>
          <a:p>
            <a:pPr>
              <a:defRPr/>
            </a:pPr>
            <a:r>
              <a:rPr lang="en-CA" sz="2000" dirty="0">
                <a:solidFill>
                  <a:schemeClr val="accent5"/>
                </a:solidFill>
              </a:rPr>
              <a:t>	</a:t>
            </a:r>
            <a:r>
              <a:rPr lang="en-CA" sz="2000" dirty="0" err="1">
                <a:solidFill>
                  <a:schemeClr val="accent5"/>
                </a:solidFill>
              </a:rPr>
              <a:t>int</a:t>
            </a:r>
            <a:r>
              <a:rPr lang="en-CA" sz="2000" dirty="0">
                <a:solidFill>
                  <a:schemeClr val="accent5"/>
                </a:solidFill>
              </a:rPr>
              <a:t> n = 5;</a:t>
            </a:r>
          </a:p>
          <a:p>
            <a:pPr>
              <a:defRPr/>
            </a:pPr>
            <a:r>
              <a:rPr lang="en-CA" sz="2000" dirty="0">
                <a:solidFill>
                  <a:schemeClr val="accent5"/>
                </a:solidFill>
              </a:rPr>
              <a:t>	double x = 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Variables &amp;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Cannot go the other way around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Measurable m = new Circle(10);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Rectangle r;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Circle c;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C0C0C0"/>
                </a:solidFill>
              </a:rPr>
              <a:t>r = m;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C0C0C0"/>
                </a:solidFill>
              </a:rPr>
              <a:t>c = m;</a:t>
            </a:r>
          </a:p>
          <a:p>
            <a:pPr lvl="1">
              <a:defRPr/>
            </a:pPr>
            <a:r>
              <a:rPr lang="en-CA" dirty="0" smtClean="0"/>
              <a:t>doesn’t like </a:t>
            </a:r>
            <a:r>
              <a:rPr lang="en-CA" i="1" dirty="0" smtClean="0"/>
              <a:t>either</a:t>
            </a:r>
            <a:r>
              <a:rPr lang="en-CA" dirty="0" smtClean="0"/>
              <a:t> of those</a:t>
            </a:r>
          </a:p>
          <a:p>
            <a:pPr>
              <a:defRPr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381625"/>
            <a:ext cx="3505200" cy="132397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CA" sz="2000" i="1" dirty="0">
                <a:solidFill>
                  <a:schemeClr val="accent5"/>
                </a:solidFill>
              </a:rPr>
              <a:t>Compare storing a double variable into an </a:t>
            </a:r>
            <a:r>
              <a:rPr lang="en-CA" sz="2000" i="1" dirty="0" err="1">
                <a:solidFill>
                  <a:schemeClr val="accent5"/>
                </a:solidFill>
              </a:rPr>
              <a:t>int</a:t>
            </a:r>
            <a:r>
              <a:rPr lang="en-CA" sz="2000" i="1" dirty="0">
                <a:solidFill>
                  <a:schemeClr val="accent5"/>
                </a:solidFill>
              </a:rPr>
              <a:t> variable:</a:t>
            </a:r>
          </a:p>
          <a:p>
            <a:pPr>
              <a:defRPr/>
            </a:pPr>
            <a:r>
              <a:rPr lang="en-CA" sz="2000" dirty="0">
                <a:solidFill>
                  <a:schemeClr val="accent5"/>
                </a:solidFill>
              </a:rPr>
              <a:t>	double x = 5.0;</a:t>
            </a:r>
          </a:p>
          <a:p>
            <a:pPr>
              <a:defRPr/>
            </a:pPr>
            <a:r>
              <a:rPr lang="en-CA" sz="2000" dirty="0">
                <a:solidFill>
                  <a:schemeClr val="accent5"/>
                </a:solidFill>
              </a:rPr>
              <a:t>	</a:t>
            </a:r>
            <a:r>
              <a:rPr lang="en-CA" sz="2000" dirty="0" err="1">
                <a:solidFill>
                  <a:schemeClr val="accent5"/>
                </a:solidFill>
              </a:rPr>
              <a:t>int</a:t>
            </a:r>
            <a:r>
              <a:rPr lang="en-CA" sz="2000" dirty="0">
                <a:solidFill>
                  <a:schemeClr val="accent5"/>
                </a:solidFill>
              </a:rPr>
              <a:t> n = x;</a:t>
            </a:r>
          </a:p>
        </p:txBody>
      </p:sp>
      <p:sp>
        <p:nvSpPr>
          <p:cNvPr id="5" name="Cross 4"/>
          <p:cNvSpPr>
            <a:spLocks noChangeArrowheads="1"/>
          </p:cNvSpPr>
          <p:nvPr/>
        </p:nvSpPr>
        <p:spPr bwMode="auto">
          <a:xfrm rot="-2700000">
            <a:off x="1760538" y="3589338"/>
            <a:ext cx="1143000" cy="1143000"/>
          </a:xfrm>
          <a:prstGeom prst="plus">
            <a:avLst>
              <a:gd name="adj" fmla="val 4476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xplosion 2 6"/>
          <p:cNvSpPr>
            <a:spLocks noChangeArrowheads="1"/>
          </p:cNvSpPr>
          <p:nvPr/>
        </p:nvSpPr>
        <p:spPr bwMode="auto">
          <a:xfrm>
            <a:off x="3352800" y="4800600"/>
            <a:ext cx="1676400" cy="1066800"/>
          </a:xfrm>
          <a:prstGeom prst="irregularSeal2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 sz="1600"/>
              <a:t>Crash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Type Casting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Can tell Java you want to do it anyway!</a:t>
            </a:r>
          </a:p>
          <a:p>
            <a:pPr lvl="1">
              <a:defRPr/>
            </a:pPr>
            <a:r>
              <a:rPr lang="en-CA" dirty="0" smtClean="0"/>
              <a:t>tell Java to treat the Measurable as a Circle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Measurable m = new Circle(10);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Circle c;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c = (Circle) m;</a:t>
            </a:r>
          </a:p>
          <a:p>
            <a:pPr lvl="1">
              <a:defRPr/>
            </a:pPr>
            <a:r>
              <a:rPr lang="en-CA" dirty="0" smtClean="0"/>
              <a:t>will crash if object is wrong type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Rectangle r;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r = (Rectangle) m;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CA" sz="2400" dirty="0" smtClean="0">
              <a:solidFill>
                <a:srgbClr val="FFFF00"/>
              </a:solidFill>
            </a:endParaRPr>
          </a:p>
          <a:p>
            <a:pPr lvl="1">
              <a:defRPr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381625"/>
            <a:ext cx="3505200" cy="132397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CA" sz="2000" i="1" dirty="0">
                <a:solidFill>
                  <a:schemeClr val="accent5"/>
                </a:solidFill>
              </a:rPr>
              <a:t>Contrast casting a double variable into an </a:t>
            </a:r>
            <a:r>
              <a:rPr lang="en-CA" sz="2000" i="1" dirty="0" err="1">
                <a:solidFill>
                  <a:schemeClr val="accent5"/>
                </a:solidFill>
              </a:rPr>
              <a:t>int</a:t>
            </a:r>
            <a:r>
              <a:rPr lang="en-CA" sz="2000" i="1" dirty="0">
                <a:solidFill>
                  <a:schemeClr val="accent5"/>
                </a:solidFill>
              </a:rPr>
              <a:t> variable:</a:t>
            </a:r>
          </a:p>
          <a:p>
            <a:pPr>
              <a:defRPr/>
            </a:pPr>
            <a:r>
              <a:rPr lang="en-CA" sz="2000" dirty="0">
                <a:solidFill>
                  <a:schemeClr val="accent5"/>
                </a:solidFill>
              </a:rPr>
              <a:t>	double x = 5.5;</a:t>
            </a:r>
          </a:p>
          <a:p>
            <a:pPr>
              <a:defRPr/>
            </a:pPr>
            <a:r>
              <a:rPr lang="en-CA" sz="2000" dirty="0">
                <a:solidFill>
                  <a:schemeClr val="accent5"/>
                </a:solidFill>
              </a:rPr>
              <a:t>	</a:t>
            </a:r>
            <a:r>
              <a:rPr lang="en-CA" sz="2000" dirty="0" err="1">
                <a:solidFill>
                  <a:schemeClr val="accent5"/>
                </a:solidFill>
              </a:rPr>
              <a:t>int</a:t>
            </a:r>
            <a:r>
              <a:rPr lang="en-CA" sz="2000" dirty="0">
                <a:solidFill>
                  <a:schemeClr val="accent5"/>
                </a:solidFill>
              </a:rPr>
              <a:t> n = (</a:t>
            </a:r>
            <a:r>
              <a:rPr lang="en-CA" sz="2000" dirty="0" err="1">
                <a:solidFill>
                  <a:schemeClr val="accent5"/>
                </a:solidFill>
              </a:rPr>
              <a:t>int</a:t>
            </a:r>
            <a:r>
              <a:rPr lang="en-CA" sz="2000" dirty="0">
                <a:solidFill>
                  <a:schemeClr val="accent5"/>
                </a:solidFill>
              </a:rPr>
              <a:t>)x;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Similar Classes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Separate classes can have similar actions</a:t>
            </a:r>
          </a:p>
          <a:p>
            <a:pPr lvl="1">
              <a:defRPr/>
            </a:pPr>
            <a:r>
              <a:rPr lang="en-US" dirty="0" err="1" smtClean="0"/>
              <a:t>ArrayList</a:t>
            </a:r>
            <a:r>
              <a:rPr lang="en-US" dirty="0" smtClean="0"/>
              <a:t> &amp; </a:t>
            </a:r>
            <a:r>
              <a:rPr lang="en-US" dirty="0" err="1" smtClean="0"/>
              <a:t>LinkedList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add an item, remove an item, ask if empty, get an item from a given position, …</a:t>
            </a:r>
          </a:p>
          <a:p>
            <a:pPr>
              <a:defRPr/>
            </a:pPr>
            <a:r>
              <a:rPr lang="en-US" dirty="0" smtClean="0"/>
              <a:t>But they are completely different data types</a:t>
            </a:r>
          </a:p>
          <a:p>
            <a:pPr lvl="1">
              <a:defRPr/>
            </a:pPr>
            <a:r>
              <a:rPr lang="en-US" dirty="0" smtClean="0"/>
              <a:t>can’t use an </a:t>
            </a:r>
            <a:r>
              <a:rPr lang="en-US" dirty="0" err="1" smtClean="0"/>
              <a:t>ArrayList</a:t>
            </a:r>
            <a:r>
              <a:rPr lang="en-US" dirty="0" smtClean="0"/>
              <a:t> method on a </a:t>
            </a:r>
            <a:r>
              <a:rPr lang="en-US" dirty="0" err="1" smtClean="0"/>
              <a:t>LinkedList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but the </a:t>
            </a:r>
            <a:r>
              <a:rPr lang="en-US" dirty="0" err="1" smtClean="0"/>
              <a:t>LinkedList</a:t>
            </a:r>
            <a:r>
              <a:rPr lang="en-US" dirty="0" smtClean="0"/>
              <a:t> version of that method would have </a:t>
            </a:r>
            <a:r>
              <a:rPr lang="en-US" i="1" dirty="0" smtClean="0"/>
              <a:t>exactly the same code</a:t>
            </a:r>
            <a:r>
              <a:rPr lang="en-US" dirty="0" smtClean="0"/>
              <a:t> in the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Checking the Type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Can ask if an object is a given type</a:t>
            </a:r>
          </a:p>
          <a:p>
            <a:pPr lvl="1">
              <a:defRPr/>
            </a:pPr>
            <a:r>
              <a:rPr lang="en-CA" dirty="0" smtClean="0"/>
              <a:t>hey, m, are you are Circle?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if (m </a:t>
            </a:r>
            <a:r>
              <a:rPr lang="en-CA" sz="2400" dirty="0" err="1" smtClean="0">
                <a:solidFill>
                  <a:srgbClr val="FFFF00"/>
                </a:solidFill>
              </a:rPr>
              <a:t>instanceof</a:t>
            </a:r>
            <a:r>
              <a:rPr lang="en-CA" sz="2400" dirty="0" smtClean="0">
                <a:solidFill>
                  <a:srgbClr val="FFFF00"/>
                </a:solidFill>
              </a:rPr>
              <a:t> Circle)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    Circle c = (Circle) m;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    double radius = </a:t>
            </a:r>
            <a:r>
              <a:rPr lang="en-CA" sz="2400" dirty="0" err="1" smtClean="0">
                <a:solidFill>
                  <a:srgbClr val="FFFF00"/>
                </a:solidFill>
              </a:rPr>
              <a:t>c.getRadius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  <a:endParaRPr lang="en-CA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CA" dirty="0" smtClean="0"/>
              <a:t>Still can’t ask </a:t>
            </a:r>
            <a:r>
              <a:rPr lang="en-CA" i="1" dirty="0" smtClean="0"/>
              <a:t>m</a:t>
            </a:r>
            <a:r>
              <a:rPr lang="en-CA" dirty="0" smtClean="0"/>
              <a:t> to do non-Measurable stuff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if (m </a:t>
            </a:r>
            <a:r>
              <a:rPr lang="en-CA" sz="2400" dirty="0" err="1" smtClean="0">
                <a:solidFill>
                  <a:srgbClr val="FFFF00"/>
                </a:solidFill>
              </a:rPr>
              <a:t>instanceof</a:t>
            </a:r>
            <a:r>
              <a:rPr lang="en-CA" sz="2400" dirty="0" smtClean="0">
                <a:solidFill>
                  <a:srgbClr val="FFFF00"/>
                </a:solidFill>
              </a:rPr>
              <a:t> Circle)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    </a:t>
            </a:r>
            <a:r>
              <a:rPr lang="en-CA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C0C0C0"/>
                </a:solidFill>
              </a:rPr>
              <a:t>m.getRadius</a:t>
            </a:r>
            <a:r>
              <a:rPr lang="en-CA" sz="2400" dirty="0" smtClean="0">
                <a:solidFill>
                  <a:srgbClr val="C0C0C0"/>
                </a:solidFill>
              </a:rPr>
              <a:t>()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  <a:endParaRPr lang="en-CA" sz="2400" dirty="0">
              <a:solidFill>
                <a:srgbClr val="FFFF00"/>
              </a:solidFill>
            </a:endParaRPr>
          </a:p>
        </p:txBody>
      </p:sp>
      <p:sp>
        <p:nvSpPr>
          <p:cNvPr id="4" name="Cross 3"/>
          <p:cNvSpPr>
            <a:spLocks noChangeArrowheads="1"/>
          </p:cNvSpPr>
          <p:nvPr/>
        </p:nvSpPr>
        <p:spPr bwMode="auto">
          <a:xfrm rot="-2700000">
            <a:off x="5341938" y="4868863"/>
            <a:ext cx="1143000" cy="1143000"/>
          </a:xfrm>
          <a:prstGeom prst="plus">
            <a:avLst>
              <a:gd name="adj" fmla="val 4476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1828800" y="3048000"/>
            <a:ext cx="6321425" cy="552450"/>
            <a:chOff x="1828800" y="3048000"/>
            <a:chExt cx="6321447" cy="552510"/>
          </a:xfrm>
        </p:grpSpPr>
        <p:sp>
          <p:nvSpPr>
            <p:cNvPr id="5" name="TextBox 4"/>
            <p:cNvSpPr txBox="1"/>
            <p:nvPr/>
          </p:nvSpPr>
          <p:spPr>
            <a:xfrm>
              <a:off x="5029211" y="3200417"/>
              <a:ext cx="3121036" cy="40009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CA" sz="2000" i="1" dirty="0">
                  <a:solidFill>
                    <a:schemeClr val="accent5"/>
                  </a:solidFill>
                </a:rPr>
                <a:t>Note:  all lower-case letters!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828800" y="3048000"/>
              <a:ext cx="1371605" cy="304833"/>
            </a:xfrm>
            <a:prstGeom prst="rect">
              <a:avLst/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CA">
                <a:solidFill>
                  <a:schemeClr val="accent5"/>
                </a:solidFill>
              </a:endParaRPr>
            </a:p>
          </p:txBody>
        </p:sp>
        <p:cxnSp>
          <p:nvCxnSpPr>
            <p:cNvPr id="8" name="Curved Connector 7"/>
            <p:cNvCxnSpPr>
              <a:stCxn id="5" idx="2"/>
              <a:endCxn id="6" idx="2"/>
            </p:cNvCxnSpPr>
            <p:nvPr/>
          </p:nvCxnSpPr>
          <p:spPr bwMode="auto">
            <a:xfrm rot="5400000" flipH="1">
              <a:off x="4428328" y="1439107"/>
              <a:ext cx="247677" cy="4075127"/>
            </a:xfrm>
            <a:prstGeom prst="curvedConnector3">
              <a:avLst>
                <a:gd name="adj1" fmla="val -92285"/>
              </a:avLst>
            </a:prstGeom>
            <a:solidFill>
              <a:schemeClr val="accent1"/>
            </a:solidFill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Check a Measurable variable to see if it holds a Rectangle object.</a:t>
            </a:r>
          </a:p>
          <a:p>
            <a:pPr lvl="1">
              <a:defRPr/>
            </a:pPr>
            <a:r>
              <a:rPr lang="en-CA" dirty="0" smtClean="0"/>
              <a:t>if it does, print out the Rectangle’s length and width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Implementing Multiple Interfaces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Can implement more than one interface</a:t>
            </a:r>
          </a:p>
          <a:p>
            <a:pPr lvl="1">
              <a:defRPr/>
            </a:pPr>
            <a:r>
              <a:rPr lang="en-CA" dirty="0" smtClean="0"/>
              <a:t>list interfaces, separated by commas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class </a:t>
            </a:r>
            <a:r>
              <a:rPr lang="en-CA" sz="2400" dirty="0" err="1" smtClean="0">
                <a:solidFill>
                  <a:srgbClr val="FFFF00"/>
                </a:solidFill>
              </a:rPr>
              <a:t>MultiPurpose</a:t>
            </a:r>
            <a:r>
              <a:rPr lang="en-CA" sz="2400" dirty="0" smtClean="0">
                <a:solidFill>
                  <a:srgbClr val="FFFF00"/>
                </a:solidFill>
              </a:rPr>
              <a:t> implements </a:t>
            </a:r>
            <a:r>
              <a:rPr lang="en-CA" sz="2400" dirty="0" err="1" smtClean="0">
                <a:solidFill>
                  <a:srgbClr val="FFFF00"/>
                </a:solidFill>
              </a:rPr>
              <a:t>InterA</a:t>
            </a:r>
            <a:r>
              <a:rPr lang="en-CA" sz="2400" dirty="0" smtClean="0">
                <a:solidFill>
                  <a:srgbClr val="FFFF00"/>
                </a:solidFill>
              </a:rPr>
              <a:t>, </a:t>
            </a:r>
            <a:r>
              <a:rPr lang="en-CA" sz="2400" dirty="0" err="1" smtClean="0">
                <a:solidFill>
                  <a:srgbClr val="FFFF00"/>
                </a:solidFill>
              </a:rPr>
              <a:t>InterB</a:t>
            </a:r>
            <a:r>
              <a:rPr lang="en-CA" sz="2400" dirty="0" smtClean="0">
                <a:solidFill>
                  <a:srgbClr val="FFFF00"/>
                </a:solidFill>
              </a:rPr>
              <a:t> {...}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class Yikes implements IA, IB, IC, </a:t>
            </a:r>
            <a:r>
              <a:rPr lang="en-CA" sz="2400" dirty="0" err="1" smtClean="0">
                <a:solidFill>
                  <a:srgbClr val="FFFF00"/>
                </a:solidFill>
              </a:rPr>
              <a:t>IDa</a:t>
            </a:r>
            <a:r>
              <a:rPr lang="en-CA" sz="2400" dirty="0" smtClean="0">
                <a:solidFill>
                  <a:srgbClr val="FFFF00"/>
                </a:solidFill>
              </a:rPr>
              <a:t>, </a:t>
            </a:r>
            <a:r>
              <a:rPr lang="en-CA" sz="2400" dirty="0" err="1" smtClean="0">
                <a:solidFill>
                  <a:srgbClr val="FFFF00"/>
                </a:solidFill>
              </a:rPr>
              <a:t>IDb</a:t>
            </a:r>
            <a:r>
              <a:rPr lang="en-CA" sz="2400" dirty="0" smtClean="0">
                <a:solidFill>
                  <a:srgbClr val="FFFF00"/>
                </a:solidFill>
              </a:rPr>
              <a:t> {...}</a:t>
            </a:r>
            <a:endParaRPr lang="en-CA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CA" dirty="0" smtClean="0"/>
              <a:t>Must define every method from every interface it implements</a:t>
            </a:r>
          </a:p>
          <a:p>
            <a:pPr lvl="1">
              <a:defRPr/>
            </a:pPr>
            <a:r>
              <a:rPr lang="en-CA" dirty="0" smtClean="0"/>
              <a:t>no lying!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Extending Interfaces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Consider this interface: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interface Polygonal {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    public double </a:t>
            </a:r>
            <a:r>
              <a:rPr lang="en-CA" sz="2400" dirty="0" err="1" smtClean="0">
                <a:solidFill>
                  <a:srgbClr val="FFFF00"/>
                </a:solidFill>
              </a:rPr>
              <a:t>getArea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    public double </a:t>
            </a:r>
            <a:r>
              <a:rPr lang="en-CA" sz="2400" dirty="0" err="1" smtClean="0">
                <a:solidFill>
                  <a:srgbClr val="FFFF00"/>
                </a:solidFill>
              </a:rPr>
              <a:t>getPerimeter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    public 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err="1" smtClean="0">
                <a:solidFill>
                  <a:srgbClr val="FFFF00"/>
                </a:solidFill>
              </a:rPr>
              <a:t>getNumberOfSides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defRPr/>
            </a:pPr>
            <a:r>
              <a:rPr lang="en-CA" dirty="0" smtClean="0"/>
              <a:t>has all </a:t>
            </a:r>
            <a:r>
              <a:rPr lang="en-CA" dirty="0" err="1" smtClean="0"/>
              <a:t>Measurable’s</a:t>
            </a:r>
            <a:r>
              <a:rPr lang="en-CA" dirty="0" smtClean="0"/>
              <a:t> methods, plus one more</a:t>
            </a:r>
          </a:p>
          <a:p>
            <a:pPr>
              <a:defRPr/>
            </a:pPr>
            <a:r>
              <a:rPr lang="en-CA" dirty="0" smtClean="0"/>
              <a:t>Can simplify the definition: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interface Polygonal </a:t>
            </a:r>
            <a:r>
              <a:rPr lang="en-CA" sz="2400" b="1" dirty="0" smtClean="0">
                <a:solidFill>
                  <a:srgbClr val="FFFF00"/>
                </a:solidFill>
              </a:rPr>
              <a:t>extends</a:t>
            </a:r>
            <a:r>
              <a:rPr lang="en-CA" sz="2400" dirty="0" smtClean="0">
                <a:solidFill>
                  <a:srgbClr val="FFFF00"/>
                </a:solidFill>
              </a:rPr>
              <a:t> Measurable {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    public 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err="1" smtClean="0">
                <a:solidFill>
                  <a:srgbClr val="FFFF00"/>
                </a:solidFill>
              </a:rPr>
              <a:t>getNumberOfSides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1825" y="6457950"/>
            <a:ext cx="21621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Polygonal.java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Implementing Polygonal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Anything that implements Polygonal must define all the methods mentioned in Polygonal interface...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err="1" smtClean="0">
                <a:solidFill>
                  <a:srgbClr val="FFFF00"/>
                </a:solidFill>
              </a:rPr>
              <a:t>getNumberOfSides</a:t>
            </a:r>
            <a:r>
              <a:rPr lang="en-CA" sz="2400" dirty="0" smtClean="0">
                <a:solidFill>
                  <a:srgbClr val="FFFF00"/>
                </a:solidFill>
              </a:rPr>
              <a:t>()</a:t>
            </a:r>
          </a:p>
          <a:p>
            <a:pPr>
              <a:defRPr/>
            </a:pPr>
            <a:r>
              <a:rPr lang="en-CA" dirty="0" smtClean="0"/>
              <a:t>...plus all those mentioned in Measurable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double </a:t>
            </a:r>
            <a:r>
              <a:rPr lang="en-CA" sz="2400" dirty="0" err="1" smtClean="0">
                <a:solidFill>
                  <a:srgbClr val="FFFF00"/>
                </a:solidFill>
              </a:rPr>
              <a:t>getArea</a:t>
            </a:r>
            <a:r>
              <a:rPr lang="en-CA" sz="2400" dirty="0" smtClean="0">
                <a:solidFill>
                  <a:srgbClr val="FFFF00"/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double </a:t>
            </a:r>
            <a:r>
              <a:rPr lang="en-CA" sz="2400" dirty="0" err="1" smtClean="0">
                <a:solidFill>
                  <a:srgbClr val="FFFF00"/>
                </a:solidFill>
              </a:rPr>
              <a:t>getPerimeter</a:t>
            </a:r>
            <a:r>
              <a:rPr lang="en-CA" sz="2400" dirty="0" smtClean="0">
                <a:solidFill>
                  <a:srgbClr val="FFFF00"/>
                </a:solidFill>
              </a:rPr>
              <a:t>()</a:t>
            </a:r>
            <a:endParaRPr lang="en-CA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And So On...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Can extend an interface that extends another</a:t>
            </a:r>
          </a:p>
          <a:p>
            <a:pPr lvl="1">
              <a:defRPr/>
            </a:pPr>
            <a:r>
              <a:rPr lang="en-CA" dirty="0" smtClean="0"/>
              <a:t>just adding more methods to implement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interface </a:t>
            </a:r>
            <a:r>
              <a:rPr lang="en-CA" sz="2400" dirty="0" err="1" smtClean="0">
                <a:solidFill>
                  <a:srgbClr val="FFFF00"/>
                </a:solidFill>
              </a:rPr>
              <a:t>RegularPolygonal</a:t>
            </a:r>
            <a:r>
              <a:rPr lang="en-CA" sz="2400" dirty="0" smtClean="0">
                <a:solidFill>
                  <a:srgbClr val="FFFF00"/>
                </a:solidFill>
              </a:rPr>
              <a:t> extends Polygonal {...}</a:t>
            </a:r>
          </a:p>
          <a:p>
            <a:pPr>
              <a:defRPr/>
            </a:pPr>
            <a:r>
              <a:rPr lang="en-CA" dirty="0" smtClean="0"/>
              <a:t>Can extend more than one interface</a:t>
            </a:r>
          </a:p>
          <a:p>
            <a:pPr lvl="1">
              <a:defRPr/>
            </a:pPr>
            <a:r>
              <a:rPr lang="en-CA" dirty="0" smtClean="0"/>
              <a:t>again, adding more methods to implement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interface </a:t>
            </a:r>
            <a:r>
              <a:rPr lang="en-CA" sz="2400" dirty="0" err="1" smtClean="0">
                <a:solidFill>
                  <a:srgbClr val="FFFF00"/>
                </a:solidFill>
              </a:rPr>
              <a:t>FiniteSurface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br>
              <a:rPr lang="en-CA" sz="2400" dirty="0" smtClean="0">
                <a:solidFill>
                  <a:srgbClr val="FFFF00"/>
                </a:solidFill>
              </a:rPr>
            </a:br>
            <a:r>
              <a:rPr lang="en-CA" sz="2400" dirty="0" smtClean="0">
                <a:solidFill>
                  <a:srgbClr val="FFFF00"/>
                </a:solidFill>
              </a:rPr>
              <a:t>extends Measurable,</a:t>
            </a:r>
            <a:br>
              <a:rPr lang="en-CA" sz="2400" dirty="0" smtClean="0">
                <a:solidFill>
                  <a:srgbClr val="FFFF00"/>
                </a:solidFill>
              </a:rPr>
            </a:br>
            <a:r>
              <a:rPr lang="en-CA" sz="2400" dirty="0" smtClean="0">
                <a:solidFill>
                  <a:srgbClr val="FFFF00"/>
                </a:solidFill>
              </a:rPr>
              <a:t>             Colourable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    ...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  <a:endParaRPr lang="en-CA" sz="2400" dirty="0">
              <a:solidFill>
                <a:srgbClr val="FFFF00"/>
              </a:solidFill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4953000" y="4800600"/>
            <a:ext cx="1752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/>
              <a:t>Measurable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4953000" y="5486400"/>
            <a:ext cx="1752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/>
              <a:t>Polygonal</a:t>
            </a: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4572000" y="61722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/>
              <a:t>RegularPolygonal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7010400" y="4953000"/>
            <a:ext cx="1752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/>
              <a:t>Colourable</a:t>
            </a:r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6858000" y="5638800"/>
            <a:ext cx="20574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/>
              <a:t>FiniteSurface</a:t>
            </a:r>
          </a:p>
        </p:txBody>
      </p:sp>
      <p:cxnSp>
        <p:nvCxnSpPr>
          <p:cNvPr id="36873" name="Straight Arrow Connector 9"/>
          <p:cNvCxnSpPr>
            <a:cxnSpLocks noChangeShapeType="1"/>
            <a:stCxn id="36869" idx="0"/>
            <a:endCxn id="36868" idx="2"/>
          </p:cNvCxnSpPr>
          <p:nvPr/>
        </p:nvCxnSpPr>
        <p:spPr bwMode="auto">
          <a:xfrm rot="5400000" flipH="1" flipV="1">
            <a:off x="5676901" y="5334000"/>
            <a:ext cx="304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74" name="Straight Arrow Connector 11"/>
          <p:cNvCxnSpPr>
            <a:cxnSpLocks noChangeShapeType="1"/>
            <a:stCxn id="36870" idx="0"/>
            <a:endCxn id="36869" idx="2"/>
          </p:cNvCxnSpPr>
          <p:nvPr/>
        </p:nvCxnSpPr>
        <p:spPr bwMode="auto">
          <a:xfrm rot="5400000" flipH="1" flipV="1">
            <a:off x="5676901" y="6019800"/>
            <a:ext cx="304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75" name="Straight Arrow Connector 13"/>
          <p:cNvCxnSpPr>
            <a:cxnSpLocks noChangeShapeType="1"/>
            <a:stCxn id="36872" idx="0"/>
            <a:endCxn id="36871" idx="2"/>
          </p:cNvCxnSpPr>
          <p:nvPr/>
        </p:nvCxnSpPr>
        <p:spPr bwMode="auto">
          <a:xfrm rot="5400000" flipH="1" flipV="1">
            <a:off x="7734301" y="5486400"/>
            <a:ext cx="304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76" name="Curved Connector 19"/>
          <p:cNvCxnSpPr>
            <a:cxnSpLocks noChangeShapeType="1"/>
            <a:stCxn id="36872" idx="0"/>
            <a:endCxn id="36868" idx="2"/>
          </p:cNvCxnSpPr>
          <p:nvPr/>
        </p:nvCxnSpPr>
        <p:spPr bwMode="auto">
          <a:xfrm rot="16200000" flipV="1">
            <a:off x="6629400" y="4381500"/>
            <a:ext cx="457200" cy="2057400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7956550" y="6457950"/>
            <a:ext cx="11874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them!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Combining Interfaces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When one interface extends two others...</a:t>
            </a:r>
          </a:p>
          <a:p>
            <a:pPr lvl="1">
              <a:defRPr/>
            </a:pPr>
            <a:r>
              <a:rPr lang="en-CA" dirty="0" smtClean="0"/>
              <a:t>(or more than two others)</a:t>
            </a:r>
          </a:p>
          <a:p>
            <a:pPr>
              <a:defRPr/>
            </a:pPr>
            <a:r>
              <a:rPr lang="en-CA" dirty="0" smtClean="0"/>
              <a:t>...it may not need any more methods</a:t>
            </a:r>
          </a:p>
          <a:p>
            <a:pPr lvl="1">
              <a:defRPr/>
            </a:pPr>
            <a:r>
              <a:rPr lang="en-CA" dirty="0" smtClean="0"/>
              <a:t>it just puts those two (or more) interfaces together</a:t>
            </a:r>
          </a:p>
          <a:p>
            <a:pPr lvl="1">
              <a:defRPr/>
            </a:pPr>
            <a:r>
              <a:rPr lang="en-CA" dirty="0" smtClean="0"/>
              <a:t>use empty braces (no new methods required)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interface </a:t>
            </a:r>
            <a:r>
              <a:rPr lang="en-CA" sz="2400" dirty="0" err="1" smtClean="0">
                <a:solidFill>
                  <a:srgbClr val="FFFF00"/>
                </a:solidFill>
              </a:rPr>
              <a:t>FiniteSurface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    extends Measureable, Colourable {}</a:t>
            </a:r>
            <a:endParaRPr lang="en-CA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What methods must these classes implement?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interface IA {public void is();}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interface IB {public 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err="1" smtClean="0">
                <a:solidFill>
                  <a:srgbClr val="FFFF00"/>
                </a:solidFill>
              </a:rPr>
              <a:t>howMany</a:t>
            </a:r>
            <a:r>
              <a:rPr lang="en-CA" sz="2400" dirty="0" smtClean="0">
                <a:solidFill>
                  <a:srgbClr val="FFFF00"/>
                </a:solidFill>
              </a:rPr>
              <a:t>();}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interface IC extends IB {public String </a:t>
            </a:r>
            <a:r>
              <a:rPr lang="en-CA" sz="2400" dirty="0" err="1" smtClean="0">
                <a:solidFill>
                  <a:srgbClr val="FFFF00"/>
                </a:solidFill>
              </a:rPr>
              <a:t>whatKind</a:t>
            </a:r>
            <a:r>
              <a:rPr lang="en-CA" sz="2400" dirty="0" smtClean="0">
                <a:solidFill>
                  <a:srgbClr val="FFFF00"/>
                </a:solidFill>
              </a:rPr>
              <a:t>();}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interface ID extends IA, IC {}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interface IE extends IA, IB {public void what();}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CA" sz="2400" dirty="0" smtClean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class A implements IE {...}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class B implements ID {...}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class C implements IA</a:t>
            </a:r>
            <a:r>
              <a:rPr lang="en-CA" sz="2400" smtClean="0">
                <a:solidFill>
                  <a:srgbClr val="FFFF00"/>
                </a:solidFill>
              </a:rPr>
              <a:t>, IB </a:t>
            </a:r>
            <a:r>
              <a:rPr lang="en-CA" sz="2400" dirty="0" smtClean="0">
                <a:solidFill>
                  <a:srgbClr val="FFFF00"/>
                </a:solidFill>
              </a:rPr>
              <a:t>{...}</a:t>
            </a:r>
            <a:endParaRPr lang="en-CA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Interface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An interface is a data type</a:t>
            </a:r>
          </a:p>
          <a:p>
            <a:pPr lvl="1">
              <a:defRPr/>
            </a:pPr>
            <a:r>
              <a:rPr lang="en-CA" dirty="0" smtClean="0"/>
              <a:t>variables can have that data type</a:t>
            </a:r>
          </a:p>
          <a:p>
            <a:pPr lvl="2">
              <a:defRPr/>
            </a:pPr>
            <a:r>
              <a:rPr lang="en-CA" dirty="0" smtClean="0"/>
              <a:t>including (</a:t>
            </a:r>
            <a:r>
              <a:rPr lang="en-CA" i="1" dirty="0" smtClean="0"/>
              <a:t>especially</a:t>
            </a:r>
            <a:r>
              <a:rPr lang="en-CA" dirty="0" smtClean="0"/>
              <a:t>) parameters for methods</a:t>
            </a:r>
          </a:p>
          <a:p>
            <a:pPr lvl="1">
              <a:defRPr/>
            </a:pPr>
            <a:r>
              <a:rPr lang="en-CA" dirty="0" smtClean="0"/>
              <a:t>such variables (methods) called polymorphic</a:t>
            </a:r>
          </a:p>
          <a:p>
            <a:pPr>
              <a:defRPr/>
            </a:pPr>
            <a:r>
              <a:rPr lang="en-CA" dirty="0" smtClean="0"/>
              <a:t>An interface lists public methods</a:t>
            </a:r>
          </a:p>
          <a:p>
            <a:pPr lvl="1">
              <a:defRPr/>
            </a:pPr>
            <a:r>
              <a:rPr lang="en-CA" dirty="0" smtClean="0"/>
              <a:t>each implementing class implements them</a:t>
            </a:r>
          </a:p>
          <a:p>
            <a:pPr lvl="1">
              <a:defRPr/>
            </a:pPr>
            <a:r>
              <a:rPr lang="en-CA" dirty="0" smtClean="0"/>
              <a:t>each class has its </a:t>
            </a:r>
            <a:r>
              <a:rPr lang="en-CA" i="1" dirty="0" smtClean="0"/>
              <a:t>own</a:t>
            </a:r>
            <a:r>
              <a:rPr lang="en-CA" dirty="0" smtClean="0"/>
              <a:t> implementation</a:t>
            </a:r>
          </a:p>
          <a:p>
            <a:pPr lvl="1">
              <a:defRPr/>
            </a:pPr>
            <a:r>
              <a:rPr lang="en-CA" dirty="0" smtClean="0"/>
              <a:t>these classes are </a:t>
            </a:r>
            <a:r>
              <a:rPr lang="en-CA" i="1" dirty="0" smtClean="0"/>
              <a:t>similar</a:t>
            </a:r>
            <a:r>
              <a:rPr lang="en-CA" dirty="0" smtClean="0"/>
              <a:t> kinds of things</a:t>
            </a:r>
          </a:p>
          <a:p>
            <a:pPr lvl="2">
              <a:defRPr/>
            </a:pPr>
            <a:r>
              <a:rPr lang="en-CA" dirty="0" smtClean="0"/>
              <a:t>Circles and Rectangles are similar kinds of things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Comparable&lt;…&gt; Interface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Collections.sort</a:t>
            </a:r>
            <a:r>
              <a:rPr lang="en-CA" dirty="0" smtClean="0"/>
              <a:t> sorts Lists of </a:t>
            </a:r>
            <a:r>
              <a:rPr lang="en-CA" i="1" dirty="0" smtClean="0"/>
              <a:t>some</a:t>
            </a:r>
            <a:r>
              <a:rPr lang="en-CA" dirty="0" smtClean="0"/>
              <a:t> types</a:t>
            </a:r>
          </a:p>
          <a:p>
            <a:pPr lvl="1"/>
            <a:r>
              <a:rPr lang="en-CA" dirty="0" smtClean="0"/>
              <a:t>Java must know </a:t>
            </a:r>
            <a:r>
              <a:rPr lang="en-CA" i="1" dirty="0" smtClean="0"/>
              <a:t>how</a:t>
            </a:r>
            <a:r>
              <a:rPr lang="en-CA" dirty="0" smtClean="0"/>
              <a:t> to sort them</a:t>
            </a:r>
          </a:p>
          <a:p>
            <a:pPr lvl="1"/>
            <a:r>
              <a:rPr lang="en-CA" dirty="0" smtClean="0"/>
              <a:t>knows how to sort Integer, Double, String, …</a:t>
            </a:r>
          </a:p>
          <a:p>
            <a:pPr lvl="1"/>
            <a:r>
              <a:rPr lang="en-CA" dirty="0" smtClean="0"/>
              <a:t>doesn’t know how to sort user-defined classes</a:t>
            </a:r>
          </a:p>
          <a:p>
            <a:r>
              <a:rPr lang="en-CA" dirty="0" smtClean="0"/>
              <a:t>Tell Java how to sort user-defined classes</a:t>
            </a:r>
          </a:p>
          <a:p>
            <a:pPr lvl="1"/>
            <a:r>
              <a:rPr lang="en-CA" dirty="0" smtClean="0"/>
              <a:t>implement the Comparable&lt;…&gt; interface</a:t>
            </a:r>
          </a:p>
          <a:p>
            <a:pPr lvl="1"/>
            <a:r>
              <a:rPr lang="en-CA" dirty="0" err="1" smtClean="0"/>
              <a:t>Collections.sort</a:t>
            </a:r>
            <a:r>
              <a:rPr lang="en-CA" dirty="0" smtClean="0"/>
              <a:t> expects to be given a List&lt;Comparable&lt;…&gt;&gt;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err="1" smtClean="0"/>
              <a:t>ArrayList</a:t>
            </a:r>
            <a:r>
              <a:rPr lang="en-CA" dirty="0" smtClean="0"/>
              <a:t> </a:t>
            </a:r>
            <a:r>
              <a:rPr lang="en-CA" i="1" dirty="0" smtClean="0"/>
              <a:t>vs</a:t>
            </a:r>
            <a:r>
              <a:rPr lang="en-CA" dirty="0" smtClean="0"/>
              <a:t>. </a:t>
            </a:r>
            <a:r>
              <a:rPr lang="en-CA" dirty="0" err="1" smtClean="0"/>
              <a:t>LinkedList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4495800"/>
            <a:ext cx="7772400" cy="16002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Only difference is “Array” </a:t>
            </a:r>
            <a:r>
              <a:rPr lang="en-CA" dirty="0" smtClean="0">
                <a:sym typeface="Wingdings" pitchFamily="2" charset="2"/>
              </a:rPr>
              <a:t> “Linked”</a:t>
            </a:r>
          </a:p>
          <a:p>
            <a:pPr lvl="1">
              <a:defRPr/>
            </a:pPr>
            <a:r>
              <a:rPr lang="en-CA" dirty="0" smtClean="0">
                <a:sym typeface="Wingdings" pitchFamily="2" charset="2"/>
              </a:rPr>
              <a:t>and that’s only in the header!</a:t>
            </a:r>
          </a:p>
          <a:p>
            <a:pPr lvl="1">
              <a:defRPr/>
            </a:pPr>
            <a:r>
              <a:rPr lang="en-CA" dirty="0" smtClean="0">
                <a:sym typeface="Wingdings" pitchFamily="2" charset="2"/>
              </a:rPr>
              <a:t>the bodies are </a:t>
            </a:r>
            <a:r>
              <a:rPr lang="en-CA" i="1" dirty="0" smtClean="0">
                <a:sym typeface="Wingdings" pitchFamily="2" charset="2"/>
              </a:rPr>
              <a:t>exactly the same</a:t>
            </a:r>
            <a:endParaRPr lang="en-CA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685800" y="1981200"/>
            <a:ext cx="38100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CA" sz="1800" i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p.v</a:t>
            </a:r>
            <a:r>
              <a:rPr lang="en-CA" sz="1800" i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.</a:t>
            </a:r>
            <a: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print</a:t>
            </a:r>
            <a:r>
              <a:rPr lang="en-CA" sz="18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Array</a:t>
            </a:r>
            <a:r>
              <a:rPr lang="en-CA" sz="1800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List</a:t>
            </a:r>
            <a: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b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CA" sz="18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Array</a:t>
            </a:r>
            <a:r>
              <a:rPr lang="en-CA" sz="1800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List</a:t>
            </a:r>
            <a: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&lt;String&gt; l</a:t>
            </a:r>
            <a:r>
              <a:rPr lang="en-CA" sz="18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) {</a:t>
            </a:r>
            <a: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/>
            </a:r>
            <a:b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CA" sz="1800" i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Sopln</a:t>
            </a:r>
            <a: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(“List is:”);</a:t>
            </a:r>
            <a:b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for (String s : l</a:t>
            </a:r>
            <a:r>
              <a:rPr lang="en-CA" sz="18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) {</a:t>
            </a:r>
            <a: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/>
            </a:r>
            <a:b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CA" sz="1800" i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Sopln</a:t>
            </a:r>
            <a: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(“\t” + s);</a:t>
            </a:r>
            <a:b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CA" sz="18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CA" sz="1800" i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CA" sz="1800" i="1" kern="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Sopln</a:t>
            </a:r>
            <a: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endParaRPr lang="en-CA" sz="1800" kern="0" dirty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4648200" y="1981200"/>
            <a:ext cx="3810000" cy="24384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CA" sz="1800" i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p.v</a:t>
            </a:r>
            <a:r>
              <a:rPr lang="en-CA" sz="1800" i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.</a:t>
            </a:r>
            <a: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print</a:t>
            </a:r>
            <a:r>
              <a:rPr lang="en-CA" sz="18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Linked</a:t>
            </a:r>
            <a:r>
              <a:rPr lang="en-CA" sz="1800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List</a:t>
            </a:r>
            <a: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b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CA" sz="18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Linked</a:t>
            </a:r>
            <a:r>
              <a:rPr lang="en-CA" sz="1800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List</a:t>
            </a:r>
            <a: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&lt;String&gt; l</a:t>
            </a:r>
            <a:r>
              <a:rPr lang="en-CA" sz="18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) {</a:t>
            </a:r>
            <a: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/>
            </a:r>
            <a:b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CA" sz="1800" i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Sopln</a:t>
            </a:r>
            <a: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(“List is:”);</a:t>
            </a:r>
            <a:b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for (String s : l</a:t>
            </a:r>
            <a:r>
              <a:rPr lang="en-CA" sz="18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) {</a:t>
            </a:r>
            <a: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/>
            </a:r>
            <a:b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CA" sz="1800" i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Sopln</a:t>
            </a:r>
            <a: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(“\t” + s);</a:t>
            </a:r>
            <a:b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CA" sz="18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defRPr/>
            </a:pPr>
            <a:r>
              <a:rPr lang="en-CA" sz="1800" i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CA" sz="1800" i="1" kern="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Sopln</a:t>
            </a:r>
            <a: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CA" sz="1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endParaRPr lang="en-CA" sz="1800" kern="0" dirty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6" name="Rectangle 11"/>
          <p:cNvSpPr>
            <a:spLocks noChangeArrowheads="1"/>
          </p:cNvSpPr>
          <p:nvPr/>
        </p:nvSpPr>
        <p:spPr bwMode="auto">
          <a:xfrm>
            <a:off x="990600" y="2590800"/>
            <a:ext cx="3200400" cy="14478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127" name="Rectangle 12"/>
          <p:cNvSpPr>
            <a:spLocks noChangeArrowheads="1"/>
          </p:cNvSpPr>
          <p:nvPr/>
        </p:nvSpPr>
        <p:spPr bwMode="auto">
          <a:xfrm>
            <a:off x="5029200" y="2590800"/>
            <a:ext cx="3200400" cy="15240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43650" y="6457950"/>
            <a:ext cx="28003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SillyDuplication.java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Comparable&lt;…&gt; Interface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Have to fill in the &lt;…&gt;</a:t>
            </a:r>
          </a:p>
          <a:p>
            <a:pPr lvl="1"/>
            <a:r>
              <a:rPr lang="en-CA" dirty="0" smtClean="0"/>
              <a:t>what kind of thing it can be sorted with</a:t>
            </a:r>
          </a:p>
          <a:p>
            <a:pPr lvl="1"/>
            <a:r>
              <a:rPr lang="en-CA" dirty="0" smtClean="0"/>
              <a:t>almost always itself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public class Student implements Comparable&lt;Student&gt; </a:t>
            </a:r>
          </a:p>
          <a:p>
            <a:r>
              <a:rPr lang="en-CA" dirty="0" smtClean="0"/>
              <a:t>Has exactly one method</a:t>
            </a:r>
          </a:p>
          <a:p>
            <a:pPr lvl="1"/>
            <a:r>
              <a:rPr lang="en-CA" dirty="0" err="1" smtClean="0"/>
              <a:t>compareTo</a:t>
            </a:r>
            <a:r>
              <a:rPr lang="en-CA" dirty="0" smtClean="0"/>
              <a:t> says how to compare to other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public </a:t>
            </a:r>
            <a:r>
              <a:rPr lang="en-CA" sz="2400" dirty="0" err="1" smtClean="0">
                <a:solidFill>
                  <a:srgbClr val="99FF33"/>
                </a:solidFill>
              </a:rPr>
              <a:t>int</a:t>
            </a:r>
            <a:r>
              <a:rPr lang="en-CA" sz="2400" dirty="0" smtClean="0">
                <a:solidFill>
                  <a:srgbClr val="99FF33"/>
                </a:solidFill>
              </a:rPr>
              <a:t> </a:t>
            </a:r>
            <a:r>
              <a:rPr lang="en-CA" sz="2400" dirty="0" err="1" smtClean="0">
                <a:solidFill>
                  <a:srgbClr val="99FF33"/>
                </a:solidFill>
              </a:rPr>
              <a:t>compareTo</a:t>
            </a:r>
            <a:r>
              <a:rPr lang="en-CA" sz="2400" dirty="0" smtClean="0">
                <a:solidFill>
                  <a:srgbClr val="99FF33"/>
                </a:solidFill>
              </a:rPr>
              <a:t>(Student other)</a:t>
            </a:r>
          </a:p>
          <a:p>
            <a:pPr lvl="2"/>
            <a:r>
              <a:rPr lang="en-CA" dirty="0" smtClean="0"/>
              <a:t>how does this Student compare to other Student</a:t>
            </a:r>
          </a:p>
          <a:p>
            <a:pPr lvl="2"/>
            <a:r>
              <a:rPr lang="en-CA" dirty="0" smtClean="0"/>
              <a:t>for Professor: </a:t>
            </a:r>
            <a:r>
              <a:rPr lang="en-CA" dirty="0" smtClean="0">
                <a:solidFill>
                  <a:srgbClr val="99FF33"/>
                </a:solidFill>
              </a:rPr>
              <a:t>public </a:t>
            </a:r>
            <a:r>
              <a:rPr lang="en-CA" dirty="0" err="1" smtClean="0">
                <a:solidFill>
                  <a:srgbClr val="99FF33"/>
                </a:solidFill>
              </a:rPr>
              <a:t>int</a:t>
            </a:r>
            <a:r>
              <a:rPr lang="en-CA" dirty="0" smtClean="0">
                <a:solidFill>
                  <a:srgbClr val="99FF33"/>
                </a:solidFill>
              </a:rPr>
              <a:t> </a:t>
            </a:r>
            <a:r>
              <a:rPr lang="en-CA" dirty="0" err="1" smtClean="0">
                <a:solidFill>
                  <a:srgbClr val="99FF33"/>
                </a:solidFill>
              </a:rPr>
              <a:t>compareTo</a:t>
            </a:r>
            <a:r>
              <a:rPr lang="en-CA" dirty="0" smtClean="0">
                <a:solidFill>
                  <a:srgbClr val="99FF33"/>
                </a:solidFill>
              </a:rPr>
              <a:t>(Professor other)</a:t>
            </a:r>
            <a:endParaRPr lang="en-CA" dirty="0">
              <a:solidFill>
                <a:srgbClr val="99FF33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Sorting Students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Let’s sort Students by name</a:t>
            </a:r>
          </a:p>
          <a:p>
            <a:pPr lvl="1"/>
            <a:r>
              <a:rPr lang="en-CA" dirty="0" smtClean="0"/>
              <a:t>name is a String</a:t>
            </a:r>
          </a:p>
          <a:p>
            <a:pPr lvl="1"/>
            <a:r>
              <a:rPr lang="en-CA" dirty="0" smtClean="0"/>
              <a:t>String has a </a:t>
            </a:r>
            <a:r>
              <a:rPr lang="en-CA" dirty="0" err="1" smtClean="0"/>
              <a:t>compareTo</a:t>
            </a:r>
            <a:r>
              <a:rPr lang="en-CA" dirty="0" smtClean="0"/>
              <a:t> method</a:t>
            </a:r>
          </a:p>
          <a:p>
            <a:pPr lvl="1"/>
            <a:r>
              <a:rPr lang="en-CA" dirty="0" smtClean="0"/>
              <a:t>so just return whatever it returns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public </a:t>
            </a:r>
            <a:r>
              <a:rPr lang="en-CA" sz="2400" dirty="0" err="1" smtClean="0">
                <a:solidFill>
                  <a:srgbClr val="99FF33"/>
                </a:solidFill>
              </a:rPr>
              <a:t>int</a:t>
            </a:r>
            <a:r>
              <a:rPr lang="en-CA" sz="2400" dirty="0" smtClean="0">
                <a:solidFill>
                  <a:srgbClr val="99FF33"/>
                </a:solidFill>
              </a:rPr>
              <a:t> </a:t>
            </a:r>
            <a:r>
              <a:rPr lang="en-CA" sz="2400" dirty="0" err="1" smtClean="0">
                <a:solidFill>
                  <a:srgbClr val="99FF33"/>
                </a:solidFill>
              </a:rPr>
              <a:t>compareTo</a:t>
            </a:r>
            <a:r>
              <a:rPr lang="en-CA" sz="2400" dirty="0" smtClean="0">
                <a:solidFill>
                  <a:srgbClr val="99FF33"/>
                </a:solidFill>
              </a:rPr>
              <a:t>(Student other) {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 </a:t>
            </a:r>
            <a:r>
              <a:rPr lang="en-CA" sz="2400" dirty="0" smtClean="0">
                <a:solidFill>
                  <a:srgbClr val="99FF33"/>
                </a:solidFill>
              </a:rPr>
              <a:t>   return </a:t>
            </a:r>
            <a:r>
              <a:rPr lang="en-CA" sz="2400" dirty="0" err="1" smtClean="0">
                <a:solidFill>
                  <a:srgbClr val="99FF33"/>
                </a:solidFill>
              </a:rPr>
              <a:t>this.name.compareTo</a:t>
            </a:r>
            <a:r>
              <a:rPr lang="en-CA" sz="2400" dirty="0" smtClean="0">
                <a:solidFill>
                  <a:srgbClr val="99FF33"/>
                </a:solidFill>
              </a:rPr>
              <a:t>(other.name);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}</a:t>
            </a:r>
          </a:p>
          <a:p>
            <a:pPr lvl="1"/>
            <a:r>
              <a:rPr lang="en-CA" dirty="0" smtClean="0"/>
              <a:t>“if you want to compare Students, compare their names.”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354455" y="6457950"/>
            <a:ext cx="278954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</a:t>
            </a:r>
            <a:r>
              <a:rPr lang="en-CA" sz="2000" i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byName</a:t>
            </a: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/Student.java</a:t>
            </a:r>
            <a:endParaRPr lang="en-CA" sz="2000" i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Sorting Students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Students to list; sort list; print list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List&lt;Student&gt; </a:t>
            </a:r>
            <a:r>
              <a:rPr lang="en-CA" sz="2400" dirty="0" err="1" smtClean="0">
                <a:solidFill>
                  <a:srgbClr val="FFFF00"/>
                </a:solidFill>
              </a:rPr>
              <a:t>ss</a:t>
            </a:r>
            <a:r>
              <a:rPr lang="en-CA" sz="2400" dirty="0" smtClean="0">
                <a:solidFill>
                  <a:srgbClr val="FFFF00"/>
                </a:solidFill>
              </a:rPr>
              <a:t> = new </a:t>
            </a:r>
            <a:r>
              <a:rPr lang="en-CA" sz="2400" dirty="0" err="1" smtClean="0">
                <a:solidFill>
                  <a:srgbClr val="FFFF00"/>
                </a:solidFill>
              </a:rPr>
              <a:t>ArrayList</a:t>
            </a:r>
            <a:r>
              <a:rPr lang="en-CA" sz="2400" dirty="0" smtClean="0">
                <a:solidFill>
                  <a:srgbClr val="FFFF00"/>
                </a:solidFill>
              </a:rPr>
              <a:t>&lt;&gt;();</a:t>
            </a:r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ss.add</a:t>
            </a:r>
            <a:r>
              <a:rPr lang="en-CA" sz="2400" dirty="0" smtClean="0">
                <a:solidFill>
                  <a:srgbClr val="FFFF00"/>
                </a:solidFill>
              </a:rPr>
              <a:t>(new Student(“Jake”));</a:t>
            </a:r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ss.add</a:t>
            </a:r>
            <a:r>
              <a:rPr lang="en-CA" sz="2400" dirty="0" smtClean="0">
                <a:solidFill>
                  <a:srgbClr val="FFFF00"/>
                </a:solidFill>
              </a:rPr>
              <a:t>(new Student(“Angie”));</a:t>
            </a:r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ss.add</a:t>
            </a:r>
            <a:r>
              <a:rPr lang="en-CA" sz="2400" dirty="0" smtClean="0">
                <a:solidFill>
                  <a:srgbClr val="FFFF00"/>
                </a:solidFill>
              </a:rPr>
              <a:t>(new Student(“</a:t>
            </a:r>
            <a:r>
              <a:rPr lang="en-CA" sz="2400" dirty="0" err="1" smtClean="0">
                <a:solidFill>
                  <a:srgbClr val="FFFF00"/>
                </a:solidFill>
              </a:rPr>
              <a:t>Geety</a:t>
            </a:r>
            <a:r>
              <a:rPr lang="en-CA" sz="2400" dirty="0" smtClean="0">
                <a:solidFill>
                  <a:srgbClr val="FFFF00"/>
                </a:solidFill>
              </a:rPr>
              <a:t>”));</a:t>
            </a:r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Collections.sort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ss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ss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  <a:endParaRPr lang="en-CA" sz="24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8600" y="5029200"/>
            <a:ext cx="8763000" cy="533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[Angie (A00000002), </a:t>
            </a:r>
            <a:r>
              <a:rPr kumimoji="0" lang="en-CA" sz="20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Geety</a:t>
            </a:r>
            <a:r>
              <a:rPr kumimoji="0" lang="en-CA" sz="20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(A00000003), Jake (A00000001)]</a:t>
            </a:r>
            <a:endParaRPr kumimoji="0" lang="en-CA" sz="2000" b="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8670" y="6457950"/>
            <a:ext cx="33153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</a:t>
            </a:r>
            <a:r>
              <a:rPr lang="en-CA" sz="2000" i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byName</a:t>
            </a: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/SortStudents.java</a:t>
            </a:r>
            <a:endParaRPr lang="en-CA" sz="2000" i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Sorting by Grade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Sorting by numbers uses subtraction</a:t>
            </a:r>
          </a:p>
          <a:p>
            <a:pPr lvl="1"/>
            <a:r>
              <a:rPr lang="en-CA" dirty="0" smtClean="0"/>
              <a:t>smallest to largest: </a:t>
            </a:r>
            <a:r>
              <a:rPr lang="en-CA" dirty="0" err="1" smtClean="0"/>
              <a:t>this.number</a:t>
            </a:r>
            <a:r>
              <a:rPr lang="en-CA" dirty="0" smtClean="0"/>
              <a:t> – </a:t>
            </a:r>
            <a:r>
              <a:rPr lang="en-CA" dirty="0" err="1" smtClean="0"/>
              <a:t>other.number</a:t>
            </a:r>
            <a:endParaRPr lang="en-CA" dirty="0" smtClean="0"/>
          </a:p>
          <a:p>
            <a:pPr lvl="1"/>
            <a:r>
              <a:rPr lang="en-CA" dirty="0" smtClean="0"/>
              <a:t>largest to smallest: </a:t>
            </a:r>
            <a:r>
              <a:rPr lang="en-CA" dirty="0" err="1" smtClean="0"/>
              <a:t>other.number</a:t>
            </a:r>
            <a:r>
              <a:rPr lang="en-CA" dirty="0" smtClean="0"/>
              <a:t> – </a:t>
            </a:r>
            <a:r>
              <a:rPr lang="en-CA" dirty="0" err="1" smtClean="0"/>
              <a:t>this.number</a:t>
            </a:r>
            <a:endParaRPr lang="en-CA" dirty="0" smtClean="0"/>
          </a:p>
          <a:p>
            <a:pPr lvl="1"/>
            <a:r>
              <a:rPr lang="en-CA" dirty="0" smtClean="0"/>
              <a:t>but result must be an </a:t>
            </a:r>
            <a:r>
              <a:rPr lang="en-CA" dirty="0" err="1" smtClean="0"/>
              <a:t>int</a:t>
            </a:r>
            <a:r>
              <a:rPr lang="en-CA" dirty="0" smtClean="0"/>
              <a:t>!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public </a:t>
            </a:r>
            <a:r>
              <a:rPr lang="en-CA" sz="2400" dirty="0" err="1" smtClean="0">
                <a:solidFill>
                  <a:srgbClr val="99FF33"/>
                </a:solidFill>
              </a:rPr>
              <a:t>int</a:t>
            </a:r>
            <a:r>
              <a:rPr lang="en-CA" sz="2400" dirty="0" smtClean="0">
                <a:solidFill>
                  <a:srgbClr val="99FF33"/>
                </a:solidFill>
              </a:rPr>
              <a:t> </a:t>
            </a:r>
            <a:r>
              <a:rPr lang="en-CA" sz="2400" dirty="0" err="1" smtClean="0">
                <a:solidFill>
                  <a:srgbClr val="99FF33"/>
                </a:solidFill>
              </a:rPr>
              <a:t>compareTo</a:t>
            </a:r>
            <a:r>
              <a:rPr lang="en-CA" sz="2400" dirty="0" smtClean="0">
                <a:solidFill>
                  <a:srgbClr val="99FF33"/>
                </a:solidFill>
              </a:rPr>
              <a:t>(Student other) {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 </a:t>
            </a:r>
            <a:r>
              <a:rPr lang="en-CA" sz="2400" dirty="0" smtClean="0">
                <a:solidFill>
                  <a:srgbClr val="99FF33"/>
                </a:solidFill>
              </a:rPr>
              <a:t>   return </a:t>
            </a:r>
            <a:r>
              <a:rPr lang="en-CA" sz="2400" dirty="0" err="1" smtClean="0">
                <a:solidFill>
                  <a:srgbClr val="99FF33"/>
                </a:solidFill>
              </a:rPr>
              <a:t>other.getAverage</a:t>
            </a:r>
            <a:r>
              <a:rPr lang="en-CA" sz="2400" dirty="0" smtClean="0">
                <a:solidFill>
                  <a:srgbClr val="99FF33"/>
                </a:solidFill>
              </a:rPr>
              <a:t>() – </a:t>
            </a:r>
            <a:r>
              <a:rPr lang="en-CA" sz="2400" dirty="0" err="1" smtClean="0">
                <a:solidFill>
                  <a:srgbClr val="99FF33"/>
                </a:solidFill>
              </a:rPr>
              <a:t>this.getAverage</a:t>
            </a:r>
            <a:r>
              <a:rPr lang="en-CA" sz="2400" dirty="0" smtClean="0">
                <a:solidFill>
                  <a:srgbClr val="99FF33"/>
                </a:solidFill>
              </a:rPr>
              <a:t>();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}</a:t>
            </a:r>
          </a:p>
          <a:p>
            <a:pPr lvl="1"/>
            <a:r>
              <a:rPr lang="en-CA" dirty="0" smtClean="0"/>
              <a:t>sorts Students from highest to lowest grade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8605" y="6457950"/>
            <a:ext cx="612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</a:t>
            </a:r>
            <a:r>
              <a:rPr lang="en-CA" sz="2000" i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byGrade</a:t>
            </a: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/Student.java and </a:t>
            </a:r>
            <a:r>
              <a:rPr lang="en-CA" sz="2000" i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byGrade</a:t>
            </a: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/SortStudents.java</a:t>
            </a:r>
            <a:endParaRPr lang="en-CA" sz="2000" i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Sorting by Double 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Need to change double to </a:t>
            </a:r>
            <a:r>
              <a:rPr lang="en-CA" dirty="0" err="1" smtClean="0"/>
              <a:t>int</a:t>
            </a:r>
            <a:endParaRPr lang="en-CA" dirty="0" smtClean="0"/>
          </a:p>
          <a:p>
            <a:pPr lvl="1"/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) no good – changes 0.5 to 0 instead of 1</a:t>
            </a:r>
          </a:p>
          <a:p>
            <a:r>
              <a:rPr lang="en-CA" dirty="0" smtClean="0"/>
              <a:t>Use </a:t>
            </a:r>
            <a:r>
              <a:rPr lang="en-CA" dirty="0" err="1" smtClean="0"/>
              <a:t>Math.signum</a:t>
            </a:r>
            <a:r>
              <a:rPr lang="en-CA" dirty="0" smtClean="0"/>
              <a:t> to get sign of result</a:t>
            </a:r>
          </a:p>
          <a:p>
            <a:pPr lvl="1"/>
            <a:r>
              <a:rPr lang="en-CA" i="1" dirty="0" smtClean="0"/>
              <a:t>then</a:t>
            </a:r>
            <a:r>
              <a:rPr lang="en-CA" dirty="0" smtClean="0"/>
              <a:t> change to </a:t>
            </a:r>
            <a:r>
              <a:rPr lang="en-CA" dirty="0" err="1" smtClean="0"/>
              <a:t>int</a:t>
            </a:r>
            <a:endParaRPr lang="en-CA" dirty="0" smtClean="0"/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public </a:t>
            </a:r>
            <a:r>
              <a:rPr lang="en-CA" sz="2400" dirty="0" err="1" smtClean="0">
                <a:solidFill>
                  <a:srgbClr val="99FF33"/>
                </a:solidFill>
              </a:rPr>
              <a:t>int</a:t>
            </a:r>
            <a:r>
              <a:rPr lang="en-CA" sz="2400" dirty="0" smtClean="0">
                <a:solidFill>
                  <a:srgbClr val="99FF33"/>
                </a:solidFill>
              </a:rPr>
              <a:t> </a:t>
            </a:r>
            <a:r>
              <a:rPr lang="en-CA" sz="2400" dirty="0" err="1" smtClean="0">
                <a:solidFill>
                  <a:srgbClr val="99FF33"/>
                </a:solidFill>
              </a:rPr>
              <a:t>compareTo</a:t>
            </a:r>
            <a:r>
              <a:rPr lang="en-CA" sz="2400" dirty="0" smtClean="0">
                <a:solidFill>
                  <a:srgbClr val="99FF33"/>
                </a:solidFill>
              </a:rPr>
              <a:t>(Line other) {</a:t>
            </a:r>
          </a:p>
          <a:p>
            <a:pPr lvl="1">
              <a:spcBef>
                <a:spcPts val="0"/>
              </a:spcBef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 </a:t>
            </a:r>
            <a:r>
              <a:rPr lang="en-CA" sz="2400" dirty="0" smtClean="0">
                <a:solidFill>
                  <a:srgbClr val="99FF33"/>
                </a:solidFill>
              </a:rPr>
              <a:t>   double result = </a:t>
            </a:r>
            <a:r>
              <a:rPr lang="en-CA" sz="2400" dirty="0" err="1" smtClean="0">
                <a:solidFill>
                  <a:srgbClr val="99FF33"/>
                </a:solidFill>
              </a:rPr>
              <a:t>this.length</a:t>
            </a:r>
            <a:r>
              <a:rPr lang="en-CA" sz="2400" dirty="0" smtClean="0">
                <a:solidFill>
                  <a:srgbClr val="99FF33"/>
                </a:solidFill>
              </a:rPr>
              <a:t> – </a:t>
            </a:r>
            <a:r>
              <a:rPr lang="en-CA" sz="2400" dirty="0" err="1" smtClean="0">
                <a:solidFill>
                  <a:srgbClr val="99FF33"/>
                </a:solidFill>
              </a:rPr>
              <a:t>other.length</a:t>
            </a:r>
            <a:r>
              <a:rPr lang="en-CA" sz="2400" dirty="0" smtClean="0">
                <a:solidFill>
                  <a:srgbClr val="99FF33"/>
                </a:solidFill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 </a:t>
            </a:r>
            <a:r>
              <a:rPr lang="en-CA" sz="2400" dirty="0" smtClean="0">
                <a:solidFill>
                  <a:srgbClr val="99FF33"/>
                </a:solidFill>
              </a:rPr>
              <a:t>   double sign = </a:t>
            </a:r>
            <a:r>
              <a:rPr lang="en-CA" sz="2400" dirty="0" err="1" smtClean="0">
                <a:solidFill>
                  <a:srgbClr val="99FF33"/>
                </a:solidFill>
              </a:rPr>
              <a:t>Math.signum</a:t>
            </a:r>
            <a:r>
              <a:rPr lang="en-CA" sz="2400" dirty="0" smtClean="0">
                <a:solidFill>
                  <a:srgbClr val="99FF33"/>
                </a:solidFill>
              </a:rPr>
              <a:t>(result);  // -1.0, 0.0, or +1.0</a:t>
            </a:r>
          </a:p>
          <a:p>
            <a:pPr lvl="1">
              <a:spcBef>
                <a:spcPts val="0"/>
              </a:spcBef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 </a:t>
            </a:r>
            <a:r>
              <a:rPr lang="en-CA" sz="2400" dirty="0" smtClean="0">
                <a:solidFill>
                  <a:srgbClr val="99FF33"/>
                </a:solidFill>
              </a:rPr>
              <a:t>   return (</a:t>
            </a:r>
            <a:r>
              <a:rPr lang="en-CA" sz="2400" dirty="0" err="1" smtClean="0">
                <a:solidFill>
                  <a:srgbClr val="99FF33"/>
                </a:solidFill>
              </a:rPr>
              <a:t>int</a:t>
            </a:r>
            <a:r>
              <a:rPr lang="en-CA" sz="2400" dirty="0" smtClean="0">
                <a:solidFill>
                  <a:srgbClr val="99FF33"/>
                </a:solidFill>
              </a:rPr>
              <a:t>)sign;</a:t>
            </a:r>
          </a:p>
          <a:p>
            <a:pPr lvl="1">
              <a:spcBef>
                <a:spcPts val="0"/>
              </a:spcBef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}</a:t>
            </a:r>
          </a:p>
          <a:p>
            <a:pPr lvl="2"/>
            <a:r>
              <a:rPr lang="en-CA" dirty="0" smtClean="0"/>
              <a:t>sorts from shortest to longest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0204" y="6457950"/>
            <a:ext cx="35637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</a:t>
            </a: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Line.java and SortLines.java</a:t>
            </a:r>
            <a:endParaRPr lang="en-CA" sz="2000" i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Write a </a:t>
            </a:r>
            <a:r>
              <a:rPr lang="en-CA" dirty="0" err="1" smtClean="0"/>
              <a:t>compareTo</a:t>
            </a:r>
            <a:r>
              <a:rPr lang="en-CA" dirty="0" smtClean="0"/>
              <a:t> method that sorts Students by A_NUMBER</a:t>
            </a:r>
          </a:p>
          <a:p>
            <a:pPr lvl="1"/>
            <a:r>
              <a:rPr lang="en-CA" dirty="0" smtClean="0"/>
              <a:t>remember, it’s a String</a:t>
            </a:r>
          </a:p>
          <a:p>
            <a:r>
              <a:rPr lang="en-CA" dirty="0" smtClean="0"/>
              <a:t>Write a </a:t>
            </a:r>
            <a:r>
              <a:rPr lang="en-CA" dirty="0" err="1" smtClean="0"/>
              <a:t>compareTo</a:t>
            </a:r>
            <a:r>
              <a:rPr lang="en-CA" dirty="0" smtClean="0"/>
              <a:t> method that sorts Lines from longest to shortest</a:t>
            </a:r>
          </a:p>
          <a:p>
            <a:pPr lvl="1"/>
            <a:r>
              <a:rPr lang="en-CA" dirty="0" smtClean="0"/>
              <a:t>each Line has a length</a:t>
            </a:r>
            <a:endParaRPr lang="en-CA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(Bonus material follows)</a:t>
            </a:r>
          </a:p>
          <a:p>
            <a:pPr lvl="1">
              <a:defRPr/>
            </a:pPr>
            <a:r>
              <a:rPr lang="en-CA" dirty="0" smtClean="0"/>
              <a:t>having multiple sorting methods for one class</a:t>
            </a:r>
          </a:p>
          <a:p>
            <a:pPr lvl="1">
              <a:defRPr/>
            </a:pPr>
            <a:r>
              <a:rPr lang="en-CA" dirty="0" smtClean="0"/>
              <a:t>the Comparator&lt;…&gt; interface</a:t>
            </a:r>
          </a:p>
          <a:p>
            <a:pPr lvl="1">
              <a:defRPr/>
            </a:pPr>
            <a:r>
              <a:rPr lang="en-CA" dirty="0" smtClean="0"/>
              <a:t>anonymous classes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Sorting in Many Ways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r>
              <a:rPr lang="en-CA" dirty="0" smtClean="0"/>
              <a:t>Sometimes want to sort by name, other </a:t>
            </a:r>
            <a:br>
              <a:rPr lang="en-CA" dirty="0" smtClean="0"/>
            </a:br>
            <a:r>
              <a:rPr lang="en-CA" dirty="0" smtClean="0"/>
              <a:t>times by grade (and other times by A#)</a:t>
            </a:r>
          </a:p>
          <a:p>
            <a:pPr lvl="1"/>
            <a:r>
              <a:rPr lang="en-CA" dirty="0" err="1" smtClean="0"/>
              <a:t>Collections.sort</a:t>
            </a:r>
            <a:r>
              <a:rPr lang="en-CA" dirty="0" smtClean="0"/>
              <a:t> accepts a second argument</a:t>
            </a:r>
          </a:p>
          <a:p>
            <a:pPr lvl="1"/>
            <a:r>
              <a:rPr lang="en-CA" dirty="0" smtClean="0"/>
              <a:t>it’s a “way to sort”</a:t>
            </a:r>
          </a:p>
          <a:p>
            <a:pPr lvl="2"/>
            <a:r>
              <a:rPr lang="en-CA" sz="2000" dirty="0" err="1" smtClean="0">
                <a:solidFill>
                  <a:srgbClr val="FFFF00"/>
                </a:solidFill>
              </a:rPr>
              <a:t>Collections.sort</a:t>
            </a:r>
            <a:r>
              <a:rPr lang="en-CA" sz="2000" dirty="0" smtClean="0">
                <a:solidFill>
                  <a:srgbClr val="FFFF00"/>
                </a:solidFill>
              </a:rPr>
              <a:t>(words, </a:t>
            </a:r>
            <a:r>
              <a:rPr lang="en-CA" sz="2000" dirty="0" err="1" smtClean="0">
                <a:solidFill>
                  <a:srgbClr val="FFFF00"/>
                </a:solidFill>
              </a:rPr>
              <a:t>String.CASE_INSENSITIVE_ORDER</a:t>
            </a:r>
            <a:r>
              <a:rPr lang="en-CA" sz="2000" dirty="0" smtClean="0">
                <a:solidFill>
                  <a:srgbClr val="FFFF00"/>
                </a:solidFill>
              </a:rPr>
              <a:t>);</a:t>
            </a:r>
            <a:endParaRPr lang="en-CA" dirty="0" smtClean="0">
              <a:solidFill>
                <a:srgbClr val="FFFF00"/>
              </a:solidFill>
            </a:endParaRPr>
          </a:p>
          <a:p>
            <a:pPr lvl="1"/>
            <a:r>
              <a:rPr lang="en-CA" dirty="0" smtClean="0"/>
              <a:t>we’ll want (at least) these “ways to sort”:</a:t>
            </a:r>
          </a:p>
          <a:p>
            <a:pPr lvl="2"/>
            <a:r>
              <a:rPr lang="en-CA" dirty="0" err="1" smtClean="0"/>
              <a:t>Student.BY_NAME</a:t>
            </a:r>
            <a:endParaRPr lang="en-CA" dirty="0" smtClean="0"/>
          </a:p>
          <a:p>
            <a:pPr lvl="2"/>
            <a:r>
              <a:rPr lang="en-CA" dirty="0" err="1" smtClean="0"/>
              <a:t>Student.BY_GRADE</a:t>
            </a:r>
            <a:endParaRPr lang="en-CA" dirty="0" smtClean="0"/>
          </a:p>
          <a:p>
            <a:pPr lvl="2"/>
            <a:r>
              <a:rPr lang="en-CA" dirty="0" err="1" smtClean="0"/>
              <a:t>Student.BY_ANUMBER</a:t>
            </a:r>
            <a:endParaRPr lang="en-CA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Comparator&lt;…&gt; Interface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interface for “ways to sort”</a:t>
            </a:r>
          </a:p>
          <a:p>
            <a:r>
              <a:rPr lang="en-CA" dirty="0" smtClean="0"/>
              <a:t>Need a class to implement the interface</a:t>
            </a:r>
          </a:p>
          <a:p>
            <a:pPr lvl="1"/>
            <a:r>
              <a:rPr lang="en-CA" dirty="0" smtClean="0"/>
              <a:t>so we need three classes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public class </a:t>
            </a:r>
            <a:r>
              <a:rPr lang="en-CA" sz="2400" dirty="0" err="1" smtClean="0">
                <a:solidFill>
                  <a:srgbClr val="99FF33"/>
                </a:solidFill>
              </a:rPr>
              <a:t>SortStudentsByName</a:t>
            </a:r>
            <a:r>
              <a:rPr lang="en-CA" sz="2400" dirty="0" smtClean="0">
                <a:solidFill>
                  <a:srgbClr val="99FF33"/>
                </a:solidFill>
              </a:rPr>
              <a:t> </a:t>
            </a:r>
            <a:br>
              <a:rPr lang="en-CA" sz="2400" dirty="0" smtClean="0">
                <a:solidFill>
                  <a:srgbClr val="99FF33"/>
                </a:solidFill>
              </a:rPr>
            </a:br>
            <a:r>
              <a:rPr lang="en-CA" sz="2400" dirty="0" smtClean="0">
                <a:solidFill>
                  <a:srgbClr val="99FF33"/>
                </a:solidFill>
              </a:rPr>
              <a:t>implements Comparator&lt;Student&gt; { … }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public class </a:t>
            </a:r>
            <a:r>
              <a:rPr lang="en-CA" sz="2400" dirty="0" err="1" smtClean="0">
                <a:solidFill>
                  <a:srgbClr val="99FF33"/>
                </a:solidFill>
              </a:rPr>
              <a:t>SortStudentsByGrade</a:t>
            </a:r>
            <a:r>
              <a:rPr lang="en-CA" sz="2400" dirty="0" smtClean="0">
                <a:solidFill>
                  <a:srgbClr val="99FF33"/>
                </a:solidFill>
              </a:rPr>
              <a:t> </a:t>
            </a:r>
            <a:br>
              <a:rPr lang="en-CA" sz="2400" dirty="0" smtClean="0">
                <a:solidFill>
                  <a:srgbClr val="99FF33"/>
                </a:solidFill>
              </a:rPr>
            </a:br>
            <a:r>
              <a:rPr lang="en-CA" sz="2400" dirty="0" smtClean="0">
                <a:solidFill>
                  <a:srgbClr val="99FF33"/>
                </a:solidFill>
              </a:rPr>
              <a:t>implements Comparator&lt;Student&gt; { … }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public class </a:t>
            </a:r>
            <a:r>
              <a:rPr lang="en-CA" sz="2400" dirty="0" err="1" smtClean="0">
                <a:solidFill>
                  <a:srgbClr val="99FF33"/>
                </a:solidFill>
              </a:rPr>
              <a:t>SortStudentsByANumber</a:t>
            </a:r>
            <a:r>
              <a:rPr lang="en-CA" sz="2400" dirty="0" smtClean="0">
                <a:solidFill>
                  <a:srgbClr val="99FF33"/>
                </a:solidFill>
              </a:rPr>
              <a:t> </a:t>
            </a:r>
            <a:br>
              <a:rPr lang="en-CA" sz="2400" dirty="0" smtClean="0">
                <a:solidFill>
                  <a:srgbClr val="99FF33"/>
                </a:solidFill>
              </a:rPr>
            </a:br>
            <a:r>
              <a:rPr lang="en-CA" sz="2400" dirty="0" smtClean="0">
                <a:solidFill>
                  <a:srgbClr val="99FF33"/>
                </a:solidFill>
              </a:rPr>
              <a:t>implements Comparator&lt;Student&gt; { … }</a:t>
            </a:r>
            <a:endParaRPr lang="en-CA" dirty="0" smtClean="0">
              <a:solidFill>
                <a:srgbClr val="99FF3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6834" y="6457950"/>
            <a:ext cx="69771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</a:t>
            </a: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folder </a:t>
            </a:r>
            <a:r>
              <a:rPr lang="en-CA" sz="20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comparators/</a:t>
            </a:r>
            <a:r>
              <a:rPr lang="en-CA" sz="2000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withClasses</a:t>
            </a: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this week’s sample code</a:t>
            </a:r>
            <a:endParaRPr lang="en-CA" sz="2000" i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Comparator&lt;…&gt; Interface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interface for “ways to sort”</a:t>
            </a:r>
          </a:p>
          <a:p>
            <a:pPr lvl="1"/>
            <a:r>
              <a:rPr lang="en-CA" dirty="0" smtClean="0"/>
              <a:t>has exactly one method: </a:t>
            </a:r>
            <a:r>
              <a:rPr lang="en-CA" dirty="0" err="1" smtClean="0"/>
              <a:t>int</a:t>
            </a:r>
            <a:r>
              <a:rPr lang="en-CA" dirty="0" smtClean="0"/>
              <a:t> compare(_, _)</a:t>
            </a:r>
          </a:p>
          <a:p>
            <a:pPr lvl="1"/>
            <a:r>
              <a:rPr lang="en-CA" dirty="0" smtClean="0"/>
              <a:t>very similar to </a:t>
            </a:r>
            <a:r>
              <a:rPr lang="en-CA" dirty="0" err="1" smtClean="0"/>
              <a:t>compareTo</a:t>
            </a:r>
            <a:r>
              <a:rPr lang="en-CA" dirty="0" smtClean="0"/>
              <a:t> method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public class </a:t>
            </a:r>
            <a:r>
              <a:rPr lang="en-CA" sz="2400" dirty="0" err="1" smtClean="0">
                <a:solidFill>
                  <a:srgbClr val="99FF33"/>
                </a:solidFill>
              </a:rPr>
              <a:t>SortStudentsByName</a:t>
            </a:r>
            <a:r>
              <a:rPr lang="en-CA" sz="2400" dirty="0" smtClean="0">
                <a:solidFill>
                  <a:srgbClr val="99FF33"/>
                </a:solidFill>
              </a:rPr>
              <a:t> 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implements Comparator&lt;Student&gt; {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 </a:t>
            </a:r>
            <a:r>
              <a:rPr lang="en-CA" sz="2400" dirty="0" smtClean="0">
                <a:solidFill>
                  <a:srgbClr val="99FF33"/>
                </a:solidFill>
              </a:rPr>
              <a:t>   public </a:t>
            </a:r>
            <a:r>
              <a:rPr lang="en-CA" sz="2400" dirty="0" err="1" smtClean="0">
                <a:solidFill>
                  <a:srgbClr val="99FF33"/>
                </a:solidFill>
              </a:rPr>
              <a:t>int</a:t>
            </a:r>
            <a:r>
              <a:rPr lang="en-CA" sz="2400" dirty="0" smtClean="0">
                <a:solidFill>
                  <a:srgbClr val="99FF33"/>
                </a:solidFill>
              </a:rPr>
              <a:t> compare(Student one, Student other) {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 </a:t>
            </a:r>
            <a:r>
              <a:rPr lang="en-CA" sz="2400" dirty="0" smtClean="0">
                <a:solidFill>
                  <a:srgbClr val="99FF33"/>
                </a:solidFill>
              </a:rPr>
              <a:t>       return </a:t>
            </a:r>
            <a:r>
              <a:rPr lang="en-CA" sz="2400" dirty="0" err="1" smtClean="0">
                <a:solidFill>
                  <a:srgbClr val="99FF33"/>
                </a:solidFill>
              </a:rPr>
              <a:t>one.getName</a:t>
            </a:r>
            <a:r>
              <a:rPr lang="en-CA" sz="2400" dirty="0" smtClean="0">
                <a:solidFill>
                  <a:srgbClr val="99FF33"/>
                </a:solidFill>
              </a:rPr>
              <a:t>().</a:t>
            </a:r>
            <a:r>
              <a:rPr lang="en-CA" sz="2400" dirty="0" err="1" smtClean="0">
                <a:solidFill>
                  <a:srgbClr val="99FF33"/>
                </a:solidFill>
              </a:rPr>
              <a:t>compareTo</a:t>
            </a:r>
            <a:r>
              <a:rPr lang="en-CA" sz="2400" dirty="0" smtClean="0">
                <a:solidFill>
                  <a:srgbClr val="99FF33"/>
                </a:solidFill>
              </a:rPr>
              <a:t>(</a:t>
            </a:r>
            <a:r>
              <a:rPr lang="en-CA" sz="2400" dirty="0" err="1" smtClean="0">
                <a:solidFill>
                  <a:srgbClr val="99FF33"/>
                </a:solidFill>
              </a:rPr>
              <a:t>other.getName</a:t>
            </a:r>
            <a:r>
              <a:rPr lang="en-CA" sz="2400" dirty="0" smtClean="0">
                <a:solidFill>
                  <a:srgbClr val="99FF33"/>
                </a:solidFill>
              </a:rPr>
              <a:t>());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 </a:t>
            </a:r>
            <a:r>
              <a:rPr lang="en-CA" sz="2400" dirty="0" smtClean="0">
                <a:solidFill>
                  <a:srgbClr val="99FF33"/>
                </a:solidFill>
              </a:rPr>
              <a:t>   }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}</a:t>
            </a:r>
            <a:endParaRPr lang="en-CA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Calling AL/LL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Arguments must match parameters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&lt;String&gt; al = new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ll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printArrayList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(al); 	// OK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printLinkedList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ll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); 	// OK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printArrayList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1800" dirty="0" err="1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ll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);	// NOT OK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printLinkedList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18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al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);	// NOT OK</a:t>
            </a:r>
            <a:endParaRPr lang="en-CA" sz="2400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CA" dirty="0" smtClean="0"/>
              <a:t>errors:</a:t>
            </a:r>
          </a:p>
          <a:p>
            <a:pPr lvl="2">
              <a:defRPr/>
            </a:pPr>
            <a:r>
              <a:rPr lang="en-CA" dirty="0" smtClean="0"/>
              <a:t>required </a:t>
            </a:r>
            <a:r>
              <a:rPr lang="en-CA" dirty="0" err="1" smtClean="0"/>
              <a:t>ArrayList</a:t>
            </a:r>
            <a:r>
              <a:rPr lang="en-CA" dirty="0" smtClean="0"/>
              <a:t>, found </a:t>
            </a:r>
            <a:r>
              <a:rPr lang="en-CA" dirty="0" err="1" smtClean="0"/>
              <a:t>LinkedList</a:t>
            </a:r>
            <a:endParaRPr lang="en-CA" dirty="0" smtClean="0"/>
          </a:p>
          <a:p>
            <a:pPr lvl="2">
              <a:defRPr/>
            </a:pPr>
            <a:r>
              <a:rPr lang="en-CA" dirty="0" smtClean="0"/>
              <a:t>required </a:t>
            </a:r>
            <a:r>
              <a:rPr lang="en-CA" dirty="0" err="1" smtClean="0"/>
              <a:t>LinkedList</a:t>
            </a:r>
            <a:r>
              <a:rPr lang="en-CA" dirty="0" smtClean="0"/>
              <a:t>, found </a:t>
            </a:r>
            <a:r>
              <a:rPr lang="en-CA" dirty="0" err="1" smtClean="0"/>
              <a:t>ArrayList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Student Comparators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Each comparator in Student is a Comparator</a:t>
            </a:r>
          </a:p>
          <a:p>
            <a:pPr lvl="1"/>
            <a:r>
              <a:rPr lang="en-CA" dirty="0" smtClean="0"/>
              <a:t>each one is an object of the corresponding class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public static final Comparator&lt;Student&gt; BY_NAME </a:t>
            </a:r>
            <a:br>
              <a:rPr lang="en-CA" sz="2400" dirty="0" smtClean="0">
                <a:solidFill>
                  <a:srgbClr val="99FF33"/>
                </a:solidFill>
              </a:rPr>
            </a:br>
            <a:r>
              <a:rPr lang="en-CA" sz="2400" dirty="0" smtClean="0">
                <a:solidFill>
                  <a:srgbClr val="99FF33"/>
                </a:solidFill>
              </a:rPr>
              <a:t>= new </a:t>
            </a:r>
            <a:r>
              <a:rPr lang="en-CA" sz="2400" dirty="0" err="1" smtClean="0">
                <a:solidFill>
                  <a:srgbClr val="99FF33"/>
                </a:solidFill>
              </a:rPr>
              <a:t>SortStudentsByName</a:t>
            </a:r>
            <a:r>
              <a:rPr lang="en-CA" sz="2400" dirty="0" smtClean="0">
                <a:solidFill>
                  <a:srgbClr val="99FF33"/>
                </a:solidFill>
              </a:rPr>
              <a:t>();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public static final Comparator&lt;Student&gt; BY_GRADE </a:t>
            </a:r>
            <a:br>
              <a:rPr lang="en-CA" sz="2400" dirty="0" smtClean="0">
                <a:solidFill>
                  <a:srgbClr val="99FF33"/>
                </a:solidFill>
              </a:rPr>
            </a:br>
            <a:r>
              <a:rPr lang="en-CA" sz="2400" dirty="0" smtClean="0">
                <a:solidFill>
                  <a:srgbClr val="99FF33"/>
                </a:solidFill>
              </a:rPr>
              <a:t>= new </a:t>
            </a:r>
            <a:r>
              <a:rPr lang="en-CA" sz="2400" dirty="0" err="1" smtClean="0">
                <a:solidFill>
                  <a:srgbClr val="99FF33"/>
                </a:solidFill>
              </a:rPr>
              <a:t>SortStudentsByGrade</a:t>
            </a:r>
            <a:r>
              <a:rPr lang="en-CA" sz="2400" dirty="0" smtClean="0">
                <a:solidFill>
                  <a:srgbClr val="99FF33"/>
                </a:solidFill>
              </a:rPr>
              <a:t>();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public static final Comparator&lt;Student&gt; BY_ANUMBER </a:t>
            </a:r>
            <a:br>
              <a:rPr lang="en-CA" sz="2400" dirty="0" smtClean="0">
                <a:solidFill>
                  <a:srgbClr val="99FF33"/>
                </a:solidFill>
              </a:rPr>
            </a:br>
            <a:r>
              <a:rPr lang="en-CA" sz="2400" dirty="0" smtClean="0">
                <a:solidFill>
                  <a:srgbClr val="99FF33"/>
                </a:solidFill>
              </a:rPr>
              <a:t>= new </a:t>
            </a:r>
            <a:r>
              <a:rPr lang="en-CA" sz="2400" dirty="0" err="1" smtClean="0">
                <a:solidFill>
                  <a:srgbClr val="99FF33"/>
                </a:solidFill>
              </a:rPr>
              <a:t>SortStudentsByANumber</a:t>
            </a:r>
            <a:r>
              <a:rPr lang="en-CA" sz="2400" dirty="0" smtClean="0">
                <a:solidFill>
                  <a:srgbClr val="99FF33"/>
                </a:solidFill>
              </a:rPr>
              <a:t>();</a:t>
            </a:r>
            <a:endParaRPr lang="en-CA" dirty="0">
              <a:solidFill>
                <a:srgbClr val="99FF3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2754" y="6457950"/>
            <a:ext cx="45512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</a:t>
            </a: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comparators/</a:t>
            </a:r>
            <a:r>
              <a:rPr lang="en-CA" sz="2000" i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withClasses</a:t>
            </a: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/Student.java</a:t>
            </a:r>
            <a:endParaRPr lang="en-CA" sz="2000" i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All Those Extra Classes?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305800" cy="4114800"/>
          </a:xfrm>
        </p:spPr>
        <p:txBody>
          <a:bodyPr/>
          <a:lstStyle/>
          <a:p>
            <a:r>
              <a:rPr lang="en-CA" dirty="0" smtClean="0"/>
              <a:t>Don’t actually need to create new files</a:t>
            </a:r>
          </a:p>
          <a:p>
            <a:pPr lvl="1"/>
            <a:r>
              <a:rPr lang="en-CA" dirty="0" smtClean="0"/>
              <a:t>don’t need SortStudentsByName.java &amp;c.</a:t>
            </a:r>
          </a:p>
          <a:p>
            <a:r>
              <a:rPr lang="en-CA" dirty="0" smtClean="0"/>
              <a:t>Use “anonymous” classes instead</a:t>
            </a:r>
          </a:p>
          <a:p>
            <a:pPr lvl="1"/>
            <a:r>
              <a:rPr lang="en-CA" dirty="0" smtClean="0"/>
              <a:t>put Comparator definition inside Student.java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public static final Comparator&lt;Student&gt; BY_NAME </a:t>
            </a:r>
            <a:br>
              <a:rPr lang="en-CA" sz="2400" dirty="0" smtClean="0">
                <a:solidFill>
                  <a:srgbClr val="99FF33"/>
                </a:solidFill>
              </a:rPr>
            </a:br>
            <a:r>
              <a:rPr lang="en-CA" sz="2400" dirty="0" smtClean="0">
                <a:solidFill>
                  <a:srgbClr val="99FF33"/>
                </a:solidFill>
              </a:rPr>
              <a:t>= new Comparator&lt;Student&gt;() </a:t>
            </a:r>
            <a:r>
              <a:rPr lang="en-CA" sz="2400" dirty="0" smtClean="0">
                <a:solidFill>
                  <a:srgbClr val="99FF33"/>
                </a:solidFill>
              </a:rPr>
              <a:t>{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    </a:t>
            </a:r>
            <a:r>
              <a:rPr lang="en-CA" sz="2400" dirty="0" smtClean="0">
                <a:solidFill>
                  <a:srgbClr val="99FF33"/>
                </a:solidFill>
              </a:rPr>
              <a:t>    public </a:t>
            </a:r>
            <a:r>
              <a:rPr lang="en-CA" sz="2400" dirty="0" err="1" smtClean="0">
                <a:solidFill>
                  <a:srgbClr val="99FF33"/>
                </a:solidFill>
              </a:rPr>
              <a:t>int</a:t>
            </a:r>
            <a:r>
              <a:rPr lang="en-CA" sz="2400" dirty="0" smtClean="0">
                <a:solidFill>
                  <a:srgbClr val="99FF33"/>
                </a:solidFill>
              </a:rPr>
              <a:t> compare(Student one, Student other) {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        </a:t>
            </a:r>
            <a:r>
              <a:rPr lang="en-CA" sz="2400" dirty="0" smtClean="0">
                <a:solidFill>
                  <a:srgbClr val="99FF33"/>
                </a:solidFill>
              </a:rPr>
              <a:t>    return </a:t>
            </a:r>
            <a:r>
              <a:rPr lang="en-CA" sz="2400" dirty="0" err="1" smtClean="0">
                <a:solidFill>
                  <a:srgbClr val="99FF33"/>
                </a:solidFill>
              </a:rPr>
              <a:t>one.getName</a:t>
            </a:r>
            <a:r>
              <a:rPr lang="en-CA" sz="2400" dirty="0" smtClean="0">
                <a:solidFill>
                  <a:srgbClr val="99FF33"/>
                </a:solidFill>
              </a:rPr>
              <a:t>().</a:t>
            </a:r>
            <a:r>
              <a:rPr lang="en-CA" sz="2400" dirty="0" err="1" smtClean="0">
                <a:solidFill>
                  <a:srgbClr val="99FF33"/>
                </a:solidFill>
              </a:rPr>
              <a:t>compareTo</a:t>
            </a:r>
            <a:r>
              <a:rPr lang="en-CA" sz="2400" dirty="0" smtClean="0">
                <a:solidFill>
                  <a:srgbClr val="99FF33"/>
                </a:solidFill>
              </a:rPr>
              <a:t>(</a:t>
            </a:r>
            <a:r>
              <a:rPr lang="en-CA" sz="2400" dirty="0" err="1" smtClean="0">
                <a:solidFill>
                  <a:srgbClr val="99FF33"/>
                </a:solidFill>
              </a:rPr>
              <a:t>other.getName</a:t>
            </a:r>
            <a:r>
              <a:rPr lang="en-CA" sz="2400" dirty="0" smtClean="0">
                <a:solidFill>
                  <a:srgbClr val="99FF33"/>
                </a:solidFill>
              </a:rPr>
              <a:t>());</a:t>
            </a:r>
            <a:endParaRPr lang="en-CA" sz="2400" dirty="0" smtClean="0">
              <a:solidFill>
                <a:srgbClr val="99FF33"/>
              </a:solidFill>
            </a:endParaRP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    </a:t>
            </a:r>
            <a:r>
              <a:rPr lang="en-CA" sz="2400" dirty="0" smtClean="0">
                <a:solidFill>
                  <a:srgbClr val="99FF33"/>
                </a:solidFill>
              </a:rPr>
              <a:t>    }</a:t>
            </a:r>
            <a:endParaRPr lang="en-CA" sz="2400" dirty="0" smtClean="0">
              <a:solidFill>
                <a:srgbClr val="99FF33"/>
              </a:solidFill>
            </a:endParaRPr>
          </a:p>
          <a:p>
            <a:pPr lvl="1">
              <a:buNone/>
            </a:pPr>
            <a:r>
              <a:rPr lang="en-CA" sz="2400" dirty="0" smtClean="0">
                <a:solidFill>
                  <a:srgbClr val="99FF33"/>
                </a:solidFill>
              </a:rPr>
              <a:t>    };</a:t>
            </a:r>
            <a:endParaRPr lang="en-CA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08512" y="6457950"/>
            <a:ext cx="69354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</a:t>
            </a: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folder </a:t>
            </a:r>
            <a:r>
              <a:rPr lang="en-CA" sz="20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comparators/anonymous</a:t>
            </a:r>
            <a:r>
              <a:rPr lang="en-CA" sz="2000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this week’s sample code</a:t>
            </a:r>
            <a:endParaRPr lang="en-CA" sz="2000" i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Anonymous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Class without a name</a:t>
            </a:r>
          </a:p>
          <a:p>
            <a:pPr lvl="1"/>
            <a:r>
              <a:rPr lang="en-CA" dirty="0" smtClean="0"/>
              <a:t>can use it to implement any interface</a:t>
            </a:r>
          </a:p>
          <a:p>
            <a:pPr lvl="1"/>
            <a:r>
              <a:rPr lang="en-CA" dirty="0" smtClean="0"/>
              <a:t>just need to give the definitions</a:t>
            </a:r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SomeInterface</a:t>
            </a:r>
            <a:r>
              <a:rPr lang="en-CA" sz="2400" dirty="0" smtClean="0">
                <a:solidFill>
                  <a:srgbClr val="FFFF00"/>
                </a:solidFill>
              </a:rPr>
              <a:t> blah = new </a:t>
            </a:r>
            <a:r>
              <a:rPr lang="en-CA" sz="2400" dirty="0" err="1" smtClean="0">
                <a:solidFill>
                  <a:srgbClr val="FFFF00"/>
                </a:solidFill>
              </a:rPr>
              <a:t>SomeInterface</a:t>
            </a:r>
            <a:r>
              <a:rPr lang="en-CA" sz="2400" dirty="0" smtClean="0">
                <a:solidFill>
                  <a:srgbClr val="FFFF00"/>
                </a:solidFill>
              </a:rPr>
              <a:t>() {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smtClean="0">
                <a:solidFill>
                  <a:srgbClr val="FFFF00"/>
                </a:solidFill>
              </a:rPr>
              <a:t>   </a:t>
            </a:r>
            <a:r>
              <a:rPr lang="en-CA" sz="2400" i="1" dirty="0" smtClean="0">
                <a:solidFill>
                  <a:srgbClr val="FFFF00"/>
                </a:solidFill>
              </a:rPr>
              <a:t>// define all interface methods in here!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};</a:t>
            </a:r>
          </a:p>
          <a:p>
            <a:pPr lvl="1"/>
            <a:r>
              <a:rPr lang="en-CA" dirty="0" smtClean="0"/>
              <a:t>only makes sense for some interfaces</a:t>
            </a:r>
          </a:p>
          <a:p>
            <a:pPr lvl="2"/>
            <a:r>
              <a:rPr lang="en-CA" dirty="0" smtClean="0"/>
              <a:t>nothing that needs its own instance variables</a:t>
            </a:r>
          </a:p>
          <a:p>
            <a:pPr lvl="2"/>
            <a:r>
              <a:rPr lang="en-CA" dirty="0" smtClean="0"/>
              <a:t>Comparator makes sense; Comparable doesn’t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Next week: review on Tuesday</a:t>
            </a:r>
          </a:p>
          <a:p>
            <a:r>
              <a:rPr lang="en-CA" dirty="0" smtClean="0"/>
              <a:t>2</a:t>
            </a:r>
            <a:r>
              <a:rPr lang="en-CA" baseline="30000" dirty="0" smtClean="0"/>
              <a:t>nd</a:t>
            </a:r>
            <a:r>
              <a:rPr lang="en-CA" dirty="0" smtClean="0"/>
              <a:t> midterm test </a:t>
            </a:r>
            <a:r>
              <a:rPr lang="en-CA" smtClean="0"/>
              <a:t>on Thursday</a:t>
            </a:r>
            <a:endParaRPr lang="en-CA" dirty="0" smtClean="0"/>
          </a:p>
          <a:p>
            <a:pPr lvl="1"/>
            <a:r>
              <a:rPr lang="en-CA" dirty="0" smtClean="0"/>
              <a:t>on weeks 5, 6 and 7</a:t>
            </a:r>
          </a:p>
          <a:p>
            <a:pPr lvl="1"/>
            <a:r>
              <a:rPr lang="en-CA" dirty="0" smtClean="0"/>
              <a:t>usual rules apply</a:t>
            </a:r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“List” Actions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err="1" smtClean="0"/>
              <a:t>ArrayList</a:t>
            </a:r>
            <a:r>
              <a:rPr lang="en-CA" dirty="0" smtClean="0"/>
              <a:t> &amp; </a:t>
            </a:r>
            <a:r>
              <a:rPr lang="en-CA" dirty="0" err="1" smtClean="0"/>
              <a:t>LinkedList</a:t>
            </a:r>
            <a:r>
              <a:rPr lang="en-CA" dirty="0" smtClean="0"/>
              <a:t> have same methods</a:t>
            </a:r>
          </a:p>
          <a:p>
            <a:pPr lvl="1">
              <a:defRPr/>
            </a:pPr>
            <a:r>
              <a:rPr lang="en-CA" dirty="0" smtClean="0"/>
              <a:t>add(_), remove(_), </a:t>
            </a:r>
            <a:r>
              <a:rPr lang="en-CA" dirty="0" err="1" smtClean="0"/>
              <a:t>isEmpty</a:t>
            </a:r>
            <a:r>
              <a:rPr lang="en-CA" dirty="0" smtClean="0"/>
              <a:t>(), get(_), …</a:t>
            </a:r>
          </a:p>
          <a:p>
            <a:pPr lvl="1">
              <a:defRPr/>
            </a:pPr>
            <a:r>
              <a:rPr lang="en-CA" dirty="0" smtClean="0"/>
              <a:t>also </a:t>
            </a:r>
            <a:r>
              <a:rPr lang="en-CA" dirty="0" err="1" smtClean="0"/>
              <a:t>listIterator</a:t>
            </a:r>
            <a:r>
              <a:rPr lang="en-CA" dirty="0" smtClean="0"/>
              <a:t>()</a:t>
            </a:r>
          </a:p>
          <a:p>
            <a:pPr>
              <a:defRPr/>
            </a:pPr>
            <a:r>
              <a:rPr lang="en-CA" dirty="0" smtClean="0"/>
              <a:t>All these methods are “List” actions</a:t>
            </a:r>
          </a:p>
          <a:p>
            <a:pPr lvl="1">
              <a:defRPr/>
            </a:pPr>
            <a:r>
              <a:rPr lang="en-CA" dirty="0" smtClean="0"/>
              <a:t>things we want to do with a list</a:t>
            </a:r>
          </a:p>
          <a:p>
            <a:pPr>
              <a:defRPr/>
            </a:pPr>
            <a:r>
              <a:rPr lang="en-CA" dirty="0" smtClean="0"/>
              <a:t>It’d be nice if we could write one method to deal with both kinds of lists</a:t>
            </a:r>
          </a:p>
          <a:p>
            <a:pPr lvl="1">
              <a:defRPr/>
            </a:pPr>
            <a:r>
              <a:rPr lang="en-CA" dirty="0" smtClean="0"/>
              <a:t>turns out </a:t>
            </a:r>
            <a:r>
              <a:rPr lang="en-CA" i="1" dirty="0" smtClean="0"/>
              <a:t>we can!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Polymorphic </a:t>
            </a:r>
            <a:r>
              <a:rPr lang="en-CA" dirty="0" err="1" smtClean="0"/>
              <a:t>printList</a:t>
            </a:r>
            <a:r>
              <a:rPr lang="en-CA" dirty="0" smtClean="0"/>
              <a:t>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One method that works for both types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1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&lt;String&gt; l)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(“List is:”);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for (String s : l)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(“\t” + s);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defRPr/>
            </a:pPr>
            <a:r>
              <a:rPr lang="en-CA" dirty="0" smtClean="0"/>
              <a:t>called “polymorphic” (= many shapes)</a:t>
            </a:r>
          </a:p>
          <a:p>
            <a:pPr>
              <a:defRPr/>
            </a:pPr>
            <a:r>
              <a:rPr lang="en-CA" dirty="0" smtClean="0"/>
              <a:t>Works because Java knows what Lists </a:t>
            </a:r>
            <a:r>
              <a:rPr lang="en-CA" i="1" dirty="0" smtClean="0"/>
              <a:t>do</a:t>
            </a:r>
            <a:endParaRPr lang="en-CA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708775" y="6457950"/>
            <a:ext cx="24352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ListsAreLists.java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Calling List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696200" cy="41148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Both kinds match List parameters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&lt;String&gt; al = new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ll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(al); 	// OK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ll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); 	// OK</a:t>
            </a:r>
          </a:p>
          <a:p>
            <a:pPr lvl="1">
              <a:defRPr/>
            </a:pPr>
            <a:r>
              <a:rPr lang="en-CA" dirty="0" smtClean="0"/>
              <a:t>no errors!</a:t>
            </a:r>
          </a:p>
          <a:p>
            <a:pPr lvl="2">
              <a:defRPr/>
            </a:pPr>
            <a:r>
              <a:rPr lang="en-CA" dirty="0" err="1" smtClean="0"/>
              <a:t>printList</a:t>
            </a:r>
            <a:r>
              <a:rPr lang="en-CA" dirty="0" smtClean="0"/>
              <a:t> is expecting to be given a List</a:t>
            </a:r>
          </a:p>
          <a:p>
            <a:pPr lvl="2">
              <a:defRPr/>
            </a:pPr>
            <a:r>
              <a:rPr lang="en-CA" dirty="0" err="1" smtClean="0"/>
              <a:t>ArrayLists</a:t>
            </a:r>
            <a:r>
              <a:rPr lang="en-CA" dirty="0" smtClean="0"/>
              <a:t> </a:t>
            </a:r>
            <a:r>
              <a:rPr lang="en-CA" i="1" dirty="0" smtClean="0"/>
              <a:t>are</a:t>
            </a:r>
            <a:r>
              <a:rPr lang="en-CA" dirty="0" smtClean="0"/>
              <a:t> Lists</a:t>
            </a:r>
          </a:p>
          <a:p>
            <a:pPr lvl="2">
              <a:defRPr/>
            </a:pPr>
            <a:r>
              <a:rPr lang="en-CA" dirty="0" err="1" smtClean="0"/>
              <a:t>LinkedLists</a:t>
            </a:r>
            <a:r>
              <a:rPr lang="en-CA" dirty="0" smtClean="0"/>
              <a:t> </a:t>
            </a:r>
            <a:r>
              <a:rPr lang="en-CA" i="1" dirty="0" smtClean="0"/>
              <a:t>are</a:t>
            </a:r>
            <a:r>
              <a:rPr lang="en-CA" dirty="0" smtClean="0"/>
              <a:t>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Polymorphic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Parameters are variables</a:t>
            </a:r>
          </a:p>
          <a:p>
            <a:pPr lvl="1">
              <a:defRPr/>
            </a:pPr>
            <a:r>
              <a:rPr lang="en-CA" dirty="0" smtClean="0"/>
              <a:t>we can have List variables other places, too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List&lt;String&gt; al = new </a:t>
            </a:r>
            <a:r>
              <a:rPr lang="en-CA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List&lt;String&gt; </a:t>
            </a:r>
            <a:r>
              <a:rPr lang="en-CA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ll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CA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(al); 	// OK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ll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); 	// OK</a:t>
            </a:r>
          </a:p>
          <a:p>
            <a:pPr>
              <a:defRPr/>
            </a:pPr>
            <a:r>
              <a:rPr lang="en-CA" dirty="0" smtClean="0"/>
              <a:t>But!  No such thing as a List </a:t>
            </a:r>
            <a:r>
              <a:rPr lang="en-CA" i="1" dirty="0" smtClean="0"/>
              <a:t>object</a:t>
            </a:r>
            <a:endParaRPr lang="en-CA" dirty="0" smtClean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List&lt;String&gt; al = </a:t>
            </a:r>
            <a:r>
              <a:rPr lang="en-CA" sz="20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new List</a:t>
            </a:r>
            <a:r>
              <a:rPr lang="en-CA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 lvl="2">
              <a:buFontTx/>
              <a:buNone/>
              <a:defRPr/>
            </a:pPr>
            <a:r>
              <a:rPr lang="en-CA" dirty="0" err="1" smtClean="0">
                <a:solidFill>
                  <a:srgbClr val="C0C0C0"/>
                </a:solidFill>
              </a:rPr>
              <a:t>java.util.list</a:t>
            </a:r>
            <a:r>
              <a:rPr lang="en-CA" dirty="0" smtClean="0">
                <a:solidFill>
                  <a:srgbClr val="C0C0C0"/>
                </a:solidFill>
              </a:rPr>
              <a:t> is abstract; cannot be instantiated</a:t>
            </a:r>
          </a:p>
          <a:p>
            <a:pPr lvl="1">
              <a:defRPr/>
            </a:pP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knbars">
  <a:themeElements>
    <a:clrScheme name="">
      <a:dk1>
        <a:srgbClr val="000000"/>
      </a:dk1>
      <a:lt1>
        <a:srgbClr val="FFFFFF"/>
      </a:lt1>
      <a:dk2>
        <a:srgbClr val="CF0E30"/>
      </a:dk2>
      <a:lt2>
        <a:srgbClr val="FFFFFF"/>
      </a:lt2>
      <a:accent1>
        <a:srgbClr val="114FFB"/>
      </a:accent1>
      <a:accent2>
        <a:srgbClr val="FC0128"/>
      </a:accent2>
      <a:accent3>
        <a:srgbClr val="E4AAAD"/>
      </a:accent3>
      <a:accent4>
        <a:srgbClr val="DADADA"/>
      </a:accent4>
      <a:accent5>
        <a:srgbClr val="AAB2FD"/>
      </a:accent5>
      <a:accent6>
        <a:srgbClr val="E40123"/>
      </a:accent6>
      <a:hlink>
        <a:srgbClr val="00DFCA"/>
      </a:hlink>
      <a:folHlink>
        <a:srgbClr val="F76681"/>
      </a:folHlink>
    </a:clrScheme>
    <a:fontScheme name="brknbar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2000" dirty="0" smtClean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>
    <a:extraClrScheme>
      <a:clrScheme name="brknba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knba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knbar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knbar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knbar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knbar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knbar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x:\public\apps\powerpnt\template\sldshow\brknbars.ppt</Template>
  <TotalTime>259898046</TotalTime>
  <Pages>31</Pages>
  <Words>2454</Words>
  <Application>Microsoft Office PowerPoint</Application>
  <PresentationFormat>On-screen Show (4:3)</PresentationFormat>
  <Paragraphs>499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brknbars</vt:lpstr>
      <vt:lpstr>Interfaces,  and Polymorphism</vt:lpstr>
      <vt:lpstr>Outcomes</vt:lpstr>
      <vt:lpstr>Similar Classes</vt:lpstr>
      <vt:lpstr>ArrayList vs. LinkedList</vt:lpstr>
      <vt:lpstr>Calling AL/LL Methods</vt:lpstr>
      <vt:lpstr>“List” Actions</vt:lpstr>
      <vt:lpstr>Polymorphic printList Method</vt:lpstr>
      <vt:lpstr>Calling List Methods</vt:lpstr>
      <vt:lpstr>Polymorphic Variables</vt:lpstr>
      <vt:lpstr>What is java.util.List</vt:lpstr>
      <vt:lpstr>Why Use Interfaces?</vt:lpstr>
      <vt:lpstr>Interface Declaration</vt:lpstr>
      <vt:lpstr>Interface</vt:lpstr>
      <vt:lpstr>Using an Interface</vt:lpstr>
      <vt:lpstr>Using Measurable Objects</vt:lpstr>
      <vt:lpstr>Exercise</vt:lpstr>
      <vt:lpstr>Making Classes Measurable</vt:lpstr>
      <vt:lpstr>The Circle Implementation</vt:lpstr>
      <vt:lpstr>The @Override Annotation</vt:lpstr>
      <vt:lpstr>Overriding Interface Methods</vt:lpstr>
      <vt:lpstr>The Rectangle Implementation</vt:lpstr>
      <vt:lpstr>Exercise</vt:lpstr>
      <vt:lpstr>Non-Interface Methods</vt:lpstr>
      <vt:lpstr>What’s OK?</vt:lpstr>
      <vt:lpstr>Compile-Time Method Checking</vt:lpstr>
      <vt:lpstr>Run-Time Method Selection</vt:lpstr>
      <vt:lpstr>Variables &amp; Types</vt:lpstr>
      <vt:lpstr>Variables &amp; Types</vt:lpstr>
      <vt:lpstr>Type Casting</vt:lpstr>
      <vt:lpstr>Checking the Type</vt:lpstr>
      <vt:lpstr>Exercise</vt:lpstr>
      <vt:lpstr>Implementing Multiple Interfaces</vt:lpstr>
      <vt:lpstr>Extending Interfaces</vt:lpstr>
      <vt:lpstr>Implementing Polygonal</vt:lpstr>
      <vt:lpstr>And So On...</vt:lpstr>
      <vt:lpstr>Combining Interfaces</vt:lpstr>
      <vt:lpstr>Exercise</vt:lpstr>
      <vt:lpstr>Interface Summary</vt:lpstr>
      <vt:lpstr>The Comparable&lt;…&gt; Interface</vt:lpstr>
      <vt:lpstr>The Comparable&lt;…&gt; Interface</vt:lpstr>
      <vt:lpstr>Sorting Students</vt:lpstr>
      <vt:lpstr>Sorting Students</vt:lpstr>
      <vt:lpstr>Sorting by Grade</vt:lpstr>
      <vt:lpstr>Sorting by Double Values</vt:lpstr>
      <vt:lpstr>Exercise</vt:lpstr>
      <vt:lpstr>Questions?</vt:lpstr>
      <vt:lpstr>Sorting in Many Ways</vt:lpstr>
      <vt:lpstr>The Comparator&lt;…&gt; Interface</vt:lpstr>
      <vt:lpstr>The Comparator&lt;…&gt; Interface</vt:lpstr>
      <vt:lpstr>Student Comparators</vt:lpstr>
      <vt:lpstr>All Those Extra Classes?</vt:lpstr>
      <vt:lpstr>Anonymous Classes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>Mark</dc:creator>
  <cp:lastModifiedBy>Mark Young</cp:lastModifiedBy>
  <cp:revision>114</cp:revision>
  <cp:lastPrinted>1601-01-01T00:00:00Z</cp:lastPrinted>
  <dcterms:created xsi:type="dcterms:W3CDTF">1998-05-26T02:22:10Z</dcterms:created>
  <dcterms:modified xsi:type="dcterms:W3CDTF">2016-02-26T19:30:29Z</dcterms:modified>
</cp:coreProperties>
</file>