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9" r:id="rId1"/>
  </p:sldMasterIdLst>
  <p:notesMasterIdLst>
    <p:notesMasterId r:id="rId50"/>
  </p:notesMasterIdLst>
  <p:handoutMasterIdLst>
    <p:handoutMasterId r:id="rId51"/>
  </p:handoutMasterIdLst>
  <p:sldIdLst>
    <p:sldId id="293" r:id="rId2"/>
    <p:sldId id="473" r:id="rId3"/>
    <p:sldId id="446" r:id="rId4"/>
    <p:sldId id="482" r:id="rId5"/>
    <p:sldId id="465" r:id="rId6"/>
    <p:sldId id="466" r:id="rId7"/>
    <p:sldId id="530" r:id="rId8"/>
    <p:sldId id="467" r:id="rId9"/>
    <p:sldId id="468" r:id="rId10"/>
    <p:sldId id="469" r:id="rId11"/>
    <p:sldId id="472" r:id="rId12"/>
    <p:sldId id="488" r:id="rId13"/>
    <p:sldId id="487" r:id="rId14"/>
    <p:sldId id="534" r:id="rId15"/>
    <p:sldId id="536" r:id="rId16"/>
    <p:sldId id="537" r:id="rId17"/>
    <p:sldId id="491" r:id="rId18"/>
    <p:sldId id="494" r:id="rId19"/>
    <p:sldId id="515" r:id="rId20"/>
    <p:sldId id="493" r:id="rId21"/>
    <p:sldId id="518" r:id="rId22"/>
    <p:sldId id="492" r:id="rId23"/>
    <p:sldId id="495" r:id="rId24"/>
    <p:sldId id="516" r:id="rId25"/>
    <p:sldId id="517" r:id="rId26"/>
    <p:sldId id="498" r:id="rId27"/>
    <p:sldId id="499" r:id="rId28"/>
    <p:sldId id="501" r:id="rId29"/>
    <p:sldId id="511" r:id="rId30"/>
    <p:sldId id="497" r:id="rId31"/>
    <p:sldId id="503" r:id="rId32"/>
    <p:sldId id="502" r:id="rId33"/>
    <p:sldId id="538" r:id="rId34"/>
    <p:sldId id="505" r:id="rId35"/>
    <p:sldId id="506" r:id="rId36"/>
    <p:sldId id="523" r:id="rId37"/>
    <p:sldId id="525" r:id="rId38"/>
    <p:sldId id="526" r:id="rId39"/>
    <p:sldId id="520" r:id="rId40"/>
    <p:sldId id="531" r:id="rId41"/>
    <p:sldId id="521" r:id="rId42"/>
    <p:sldId id="522" r:id="rId43"/>
    <p:sldId id="524" r:id="rId44"/>
    <p:sldId id="539" r:id="rId45"/>
    <p:sldId id="510" r:id="rId46"/>
    <p:sldId id="514" r:id="rId47"/>
    <p:sldId id="528" r:id="rId48"/>
    <p:sldId id="529" r:id="rId4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33"/>
    <a:srgbClr val="C0C0C0"/>
    <a:srgbClr val="FFFF00"/>
    <a:srgbClr val="00FF00"/>
    <a:srgbClr val="FBB3C1"/>
    <a:srgbClr val="FBA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13" d="100"/>
          <a:sy n="113" d="100"/>
        </p:scale>
        <p:origin x="-21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354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74460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920642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600547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648302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92769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918219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758246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189609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247993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874494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79817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974203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811311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85100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938523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645648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011183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130632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155186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749878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976428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033710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263515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025149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118391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3809899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5745854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5110894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6162937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849635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8496356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0552273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400353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2025498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7B3BAF-4B97-49BA-8527-72385F656AEE}" type="slidenum">
              <a:rPr lang="en-US" altLang="en-US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2067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2945847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5960880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1036760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68721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24150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907696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907696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433766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7254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9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151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5" y="171450"/>
            <a:ext cx="1946275" cy="5924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1450"/>
            <a:ext cx="5686425" cy="5924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44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7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938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1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92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4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31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0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518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70718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9"/>
          <p:cNvGrpSpPr>
            <a:grpSpLocks/>
          </p:cNvGrpSpPr>
          <p:nvPr/>
        </p:nvGrpSpPr>
        <p:grpSpPr bwMode="auto">
          <a:xfrm>
            <a:off x="0" y="1385888"/>
            <a:ext cx="8364538" cy="290512"/>
            <a:chOff x="0" y="873"/>
            <a:chExt cx="5269" cy="183"/>
          </a:xfrm>
        </p:grpSpPr>
        <p:grpSp>
          <p:nvGrpSpPr>
            <p:cNvPr id="1029" name="Group 4"/>
            <p:cNvGrpSpPr>
              <a:grpSpLocks/>
            </p:cNvGrpSpPr>
            <p:nvPr/>
          </p:nvGrpSpPr>
          <p:grpSpPr bwMode="auto"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2" name="Rectangle 2"/>
              <p:cNvSpPr>
                <a:spLocks noChangeArrowheads="1"/>
              </p:cNvSpPr>
              <p:nvPr/>
            </p:nvSpPr>
            <p:spPr bwMode="auto">
              <a:xfrm>
                <a:off x="5240" y="873"/>
                <a:ext cx="29" cy="182"/>
              </a:xfrm>
              <a:prstGeom prst="rect">
                <a:avLst/>
              </a:prstGeom>
              <a:solidFill>
                <a:srgbClr val="C0C0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" name="Rectangle 3"/>
              <p:cNvSpPr>
                <a:spLocks noChangeArrowheads="1"/>
              </p:cNvSpPr>
              <p:nvPr/>
            </p:nvSpPr>
            <p:spPr bwMode="auto">
              <a:xfrm>
                <a:off x="5146" y="873"/>
                <a:ext cx="59" cy="182"/>
              </a:xfrm>
              <a:prstGeom prst="rect">
                <a:avLst/>
              </a:prstGeom>
              <a:solidFill>
                <a:srgbClr val="C0C0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1030" name="Group 7"/>
            <p:cNvGrpSpPr>
              <a:grpSpLocks/>
            </p:cNvGrpSpPr>
            <p:nvPr/>
          </p:nvGrpSpPr>
          <p:grpSpPr bwMode="auto"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1042" name="Rectangle 5"/>
              <p:cNvSpPr>
                <a:spLocks noChangeArrowheads="1"/>
              </p:cNvSpPr>
              <p:nvPr/>
            </p:nvSpPr>
            <p:spPr bwMode="auto">
              <a:xfrm>
                <a:off x="5006" y="873"/>
                <a:ext cx="93" cy="182"/>
              </a:xfrm>
              <a:prstGeom prst="rect">
                <a:avLst/>
              </a:prstGeom>
              <a:solidFill>
                <a:srgbClr val="8080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1043" name="Rectangle 6"/>
              <p:cNvSpPr>
                <a:spLocks noChangeArrowheads="1"/>
              </p:cNvSpPr>
              <p:nvPr/>
            </p:nvSpPr>
            <p:spPr bwMode="auto">
              <a:xfrm>
                <a:off x="4836" y="873"/>
                <a:ext cx="127" cy="182"/>
              </a:xfrm>
              <a:prstGeom prst="rect">
                <a:avLst/>
              </a:prstGeom>
              <a:solidFill>
                <a:srgbClr val="8080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1031" name="Group 10"/>
            <p:cNvGrpSpPr>
              <a:grpSpLocks/>
            </p:cNvGrpSpPr>
            <p:nvPr/>
          </p:nvGrpSpPr>
          <p:grpSpPr bwMode="auto"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1040" name="Rectangle 8"/>
              <p:cNvSpPr>
                <a:spLocks noChangeArrowheads="1"/>
              </p:cNvSpPr>
              <p:nvPr/>
            </p:nvSpPr>
            <p:spPr bwMode="auto">
              <a:xfrm>
                <a:off x="4639" y="873"/>
                <a:ext cx="154" cy="182"/>
              </a:xfrm>
              <a:prstGeom prst="rect">
                <a:avLst/>
              </a:prstGeom>
              <a:solidFill>
                <a:srgbClr val="4040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1041" name="Rectangle 9"/>
              <p:cNvSpPr>
                <a:spLocks noChangeArrowheads="1"/>
              </p:cNvSpPr>
              <p:nvPr/>
            </p:nvSpPr>
            <p:spPr bwMode="auto">
              <a:xfrm>
                <a:off x="4407" y="873"/>
                <a:ext cx="189" cy="182"/>
              </a:xfrm>
              <a:prstGeom prst="rect">
                <a:avLst/>
              </a:prstGeom>
              <a:solidFill>
                <a:srgbClr val="4040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1032" name="Group 15"/>
            <p:cNvGrpSpPr>
              <a:grpSpLocks/>
            </p:cNvGrpSpPr>
            <p:nvPr/>
          </p:nvGrpSpPr>
          <p:grpSpPr bwMode="auto"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1036" name="Rectangle 11"/>
              <p:cNvSpPr>
                <a:spLocks noChangeArrowheads="1"/>
              </p:cNvSpPr>
              <p:nvPr/>
            </p:nvSpPr>
            <p:spPr bwMode="auto">
              <a:xfrm>
                <a:off x="4146" y="873"/>
                <a:ext cx="218" cy="182"/>
              </a:xfrm>
              <a:prstGeom prst="rect">
                <a:avLst/>
              </a:prstGeom>
              <a:solidFill>
                <a:srgbClr val="0000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1037" name="Rectangle 12"/>
              <p:cNvSpPr>
                <a:spLocks noChangeArrowheads="1"/>
              </p:cNvSpPr>
              <p:nvPr/>
            </p:nvSpPr>
            <p:spPr bwMode="auto">
              <a:xfrm>
                <a:off x="3855" y="873"/>
                <a:ext cx="249" cy="182"/>
              </a:xfrm>
              <a:prstGeom prst="rect">
                <a:avLst/>
              </a:prstGeom>
              <a:solidFill>
                <a:srgbClr val="0000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1038" name="Rectangle 13"/>
              <p:cNvSpPr>
                <a:spLocks noChangeArrowheads="1"/>
              </p:cNvSpPr>
              <p:nvPr/>
            </p:nvSpPr>
            <p:spPr bwMode="auto">
              <a:xfrm>
                <a:off x="3530" y="873"/>
                <a:ext cx="283" cy="183"/>
              </a:xfrm>
              <a:prstGeom prst="rect">
                <a:avLst/>
              </a:prstGeom>
              <a:solidFill>
                <a:srgbClr val="0000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1039" name="Rectangle 14"/>
              <p:cNvSpPr>
                <a:spLocks noChangeArrowheads="1"/>
              </p:cNvSpPr>
              <p:nvPr/>
            </p:nvSpPr>
            <p:spPr bwMode="auto">
              <a:xfrm>
                <a:off x="3176" y="873"/>
                <a:ext cx="313" cy="182"/>
              </a:xfrm>
              <a:prstGeom prst="rect">
                <a:avLst/>
              </a:prstGeom>
              <a:solidFill>
                <a:srgbClr val="0000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1033" name="Group 18"/>
            <p:cNvGrpSpPr>
              <a:grpSpLocks/>
            </p:cNvGrpSpPr>
            <p:nvPr/>
          </p:nvGrpSpPr>
          <p:grpSpPr bwMode="auto"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1034" name="Rectangle 16"/>
              <p:cNvSpPr>
                <a:spLocks noChangeArrowheads="1"/>
              </p:cNvSpPr>
              <p:nvPr/>
            </p:nvSpPr>
            <p:spPr bwMode="auto">
              <a:xfrm>
                <a:off x="2792" y="873"/>
                <a:ext cx="344" cy="182"/>
              </a:xfrm>
              <a:prstGeom prst="rect">
                <a:avLst/>
              </a:prstGeom>
              <a:solidFill>
                <a:srgbClr val="0000E0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1035" name="Rectangle 17"/>
              <p:cNvSpPr>
                <a:spLocks noChangeArrowheads="1"/>
              </p:cNvSpPr>
              <p:nvPr/>
            </p:nvSpPr>
            <p:spPr bwMode="auto">
              <a:xfrm>
                <a:off x="0" y="873"/>
                <a:ext cx="2750" cy="182"/>
              </a:xfrm>
              <a:prstGeom prst="rect">
                <a:avLst/>
              </a:prstGeom>
              <a:solidFill>
                <a:srgbClr val="0000E0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</p:grp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171450"/>
            <a:ext cx="7753350" cy="112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10000"/>
        </a:spcBef>
        <a:spcAft>
          <a:spcPct val="0"/>
        </a:spcAft>
        <a:buClr>
          <a:schemeClr val="tx2"/>
        </a:buClr>
        <a:buSzPct val="10000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10000"/>
        </a:spcBef>
        <a:spcAft>
          <a:spcPct val="0"/>
        </a:spcAft>
        <a:buClr>
          <a:schemeClr val="tx2"/>
        </a:buClr>
        <a:buSzPct val="100000"/>
        <a:buChar char="»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1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7/docs/api/java/lang/Iterable.html" TargetMode="External"/><Relationship Id="rId13" Type="http://schemas.openxmlformats.org/officeDocument/2006/relationships/hyperlink" Target="http://docs.oracle.com/javase/7/docs/api/javax/management/relation/RoleList.html" TargetMode="External"/><Relationship Id="rId3" Type="http://schemas.openxmlformats.org/officeDocument/2006/relationships/hyperlink" Target="http://docs.oracle.com/javase/7/docs/api/java/lang/Object.html" TargetMode="External"/><Relationship Id="rId7" Type="http://schemas.openxmlformats.org/officeDocument/2006/relationships/hyperlink" Target="http://docs.oracle.com/javase/7/docs/api/java/lang/Cloneable.html" TargetMode="External"/><Relationship Id="rId12" Type="http://schemas.openxmlformats.org/officeDocument/2006/relationships/hyperlink" Target="http://docs.oracle.com/javase/7/docs/api/javax/management/AttributeList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7/docs/api/java/io/Serializable.html" TargetMode="External"/><Relationship Id="rId11" Type="http://schemas.openxmlformats.org/officeDocument/2006/relationships/hyperlink" Target="http://docs.oracle.com/javase/7/docs/api/java/util/RandomAccess.html" TargetMode="External"/><Relationship Id="rId5" Type="http://schemas.openxmlformats.org/officeDocument/2006/relationships/hyperlink" Target="http://docs.oracle.com/javase/7/docs/api/java/util/AbstractList.html" TargetMode="External"/><Relationship Id="rId10" Type="http://schemas.openxmlformats.org/officeDocument/2006/relationships/hyperlink" Target="http://docs.oracle.com/javase/7/docs/api/java/util/List.html" TargetMode="External"/><Relationship Id="rId4" Type="http://schemas.openxmlformats.org/officeDocument/2006/relationships/hyperlink" Target="http://docs.oracle.com/javase/7/docs/api/java/util/AbstractCollection.html" TargetMode="External"/><Relationship Id="rId9" Type="http://schemas.openxmlformats.org/officeDocument/2006/relationships/hyperlink" Target="http://docs.oracle.com/javase/7/docs/api/java/util/Collection.html" TargetMode="External"/><Relationship Id="rId14" Type="http://schemas.openxmlformats.org/officeDocument/2006/relationships/hyperlink" Target="http://docs.oracle.com/javase/7/docs/api/javax/management/relation/RoleUnresolvedLis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2057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Inheritance</a:t>
            </a:r>
            <a:endParaRPr lang="en-US" dirty="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Sections 8.4, 8.1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Combining Interfaces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When one interface extends two others...</a:t>
            </a:r>
          </a:p>
          <a:p>
            <a:pPr lvl="1">
              <a:defRPr/>
            </a:pPr>
            <a:r>
              <a:rPr lang="en-CA" dirty="0" smtClean="0"/>
              <a:t>(or more than two others)</a:t>
            </a:r>
          </a:p>
          <a:p>
            <a:pPr>
              <a:defRPr/>
            </a:pPr>
            <a:r>
              <a:rPr lang="en-CA" dirty="0" smtClean="0"/>
              <a:t>...it may not need any more methods</a:t>
            </a:r>
          </a:p>
          <a:p>
            <a:pPr lvl="1">
              <a:defRPr/>
            </a:pPr>
            <a:r>
              <a:rPr lang="en-CA" dirty="0" smtClean="0"/>
              <a:t>it just puts those two (or more) interfaces together</a:t>
            </a:r>
          </a:p>
          <a:p>
            <a:pPr lvl="1">
              <a:defRPr/>
            </a:pPr>
            <a:r>
              <a:rPr lang="en-CA" dirty="0" smtClean="0"/>
              <a:t>use empty braces (no new methods required)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2D050"/>
                </a:solidFill>
              </a:rPr>
              <a:t>public interface </a:t>
            </a:r>
            <a:r>
              <a:rPr lang="en-CA" sz="2400" dirty="0" err="1" smtClean="0">
                <a:solidFill>
                  <a:srgbClr val="92D050"/>
                </a:solidFill>
              </a:rPr>
              <a:t>FiniteSurface</a:t>
            </a:r>
            <a:r>
              <a:rPr lang="en-CA" sz="2400" dirty="0" smtClean="0">
                <a:solidFill>
                  <a:srgbClr val="92D05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2D050"/>
                </a:solidFill>
              </a:rPr>
              <a:t>    extends Measureable, Colourable {}</a:t>
            </a:r>
            <a:endParaRPr lang="en-CA" sz="24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CA" dirty="0" smtClean="0"/>
              <a:t>What methods must these classes implement?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2D050"/>
                </a:solidFill>
              </a:rPr>
              <a:t>public interface IA {public void is();}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2D050"/>
                </a:solidFill>
              </a:rPr>
              <a:t>public interface IB {public </a:t>
            </a:r>
            <a:r>
              <a:rPr lang="en-CA" sz="2400" dirty="0" err="1" smtClean="0">
                <a:solidFill>
                  <a:srgbClr val="92D050"/>
                </a:solidFill>
              </a:rPr>
              <a:t>int</a:t>
            </a:r>
            <a:r>
              <a:rPr lang="en-CA" sz="2400" dirty="0" smtClean="0">
                <a:solidFill>
                  <a:srgbClr val="92D050"/>
                </a:solidFill>
              </a:rPr>
              <a:t> </a:t>
            </a:r>
            <a:r>
              <a:rPr lang="en-CA" sz="2400" dirty="0" err="1" smtClean="0">
                <a:solidFill>
                  <a:srgbClr val="92D050"/>
                </a:solidFill>
              </a:rPr>
              <a:t>howMany</a:t>
            </a:r>
            <a:r>
              <a:rPr lang="en-CA" sz="2400" dirty="0" smtClean="0">
                <a:solidFill>
                  <a:srgbClr val="92D050"/>
                </a:solidFill>
              </a:rPr>
              <a:t>();}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2D050"/>
                </a:solidFill>
              </a:rPr>
              <a:t>public interface IC extends IB {public String </a:t>
            </a:r>
            <a:r>
              <a:rPr lang="en-CA" sz="2400" dirty="0" err="1" smtClean="0">
                <a:solidFill>
                  <a:srgbClr val="92D050"/>
                </a:solidFill>
              </a:rPr>
              <a:t>whatKind</a:t>
            </a:r>
            <a:r>
              <a:rPr lang="en-CA" sz="2400" dirty="0" smtClean="0">
                <a:solidFill>
                  <a:srgbClr val="92D050"/>
                </a:solidFill>
              </a:rPr>
              <a:t>();}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2D050"/>
                </a:solidFill>
              </a:rPr>
              <a:t>public interface ID extends IA, IC {}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2D050"/>
                </a:solidFill>
              </a:rPr>
              <a:t>public interface IE extends IA, IB {public void what();}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CA" sz="2400" dirty="0" smtClean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9FF33"/>
                </a:solidFill>
              </a:rPr>
              <a:t>public class A implements IE {...}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9FF33"/>
                </a:solidFill>
              </a:rPr>
              <a:t>public class B implements ID {...}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9FF33"/>
                </a:solidFill>
              </a:rPr>
              <a:t>public class C implements IA, IB {...}</a:t>
            </a:r>
            <a:endParaRPr lang="en-CA" sz="2400" dirty="0">
              <a:solidFill>
                <a:srgbClr val="99FF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Interface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An interface is a data type</a:t>
            </a:r>
          </a:p>
          <a:p>
            <a:pPr lvl="1">
              <a:defRPr/>
            </a:pPr>
            <a:r>
              <a:rPr lang="en-CA" dirty="0" smtClean="0"/>
              <a:t>variables can have that data type</a:t>
            </a:r>
          </a:p>
          <a:p>
            <a:pPr lvl="2">
              <a:defRPr/>
            </a:pPr>
            <a:r>
              <a:rPr lang="en-CA" dirty="0" smtClean="0"/>
              <a:t>including (</a:t>
            </a:r>
            <a:r>
              <a:rPr lang="en-CA" i="1" dirty="0" smtClean="0"/>
              <a:t>especially</a:t>
            </a:r>
            <a:r>
              <a:rPr lang="en-CA" dirty="0" smtClean="0"/>
              <a:t>) parameters for methods</a:t>
            </a:r>
          </a:p>
          <a:p>
            <a:pPr lvl="1">
              <a:defRPr/>
            </a:pPr>
            <a:r>
              <a:rPr lang="en-CA" dirty="0" smtClean="0"/>
              <a:t>such variables (methods) called polymorphic</a:t>
            </a:r>
          </a:p>
          <a:p>
            <a:pPr>
              <a:defRPr/>
            </a:pPr>
            <a:r>
              <a:rPr lang="en-CA" dirty="0" smtClean="0"/>
              <a:t>An interface lists public methods</a:t>
            </a:r>
          </a:p>
          <a:p>
            <a:pPr lvl="1">
              <a:defRPr/>
            </a:pPr>
            <a:r>
              <a:rPr lang="en-CA" dirty="0" smtClean="0"/>
              <a:t>each implementing class implements them</a:t>
            </a:r>
          </a:p>
          <a:p>
            <a:pPr lvl="1">
              <a:defRPr/>
            </a:pPr>
            <a:r>
              <a:rPr lang="en-CA" dirty="0" smtClean="0"/>
              <a:t>each class has its </a:t>
            </a:r>
            <a:r>
              <a:rPr lang="en-CA" i="1" dirty="0" smtClean="0"/>
              <a:t>own</a:t>
            </a:r>
            <a:r>
              <a:rPr lang="en-CA" dirty="0" smtClean="0"/>
              <a:t> </a:t>
            </a:r>
            <a:r>
              <a:rPr lang="en-CA" dirty="0" smtClean="0"/>
              <a:t>implementation</a:t>
            </a:r>
          </a:p>
          <a:p>
            <a:pPr lvl="2">
              <a:defRPr/>
            </a:pPr>
            <a:r>
              <a:rPr lang="en-CA" dirty="0" smtClean="0"/>
              <a:t>all the classes have in common is that they </a:t>
            </a:r>
            <a:r>
              <a:rPr lang="en-CA" i="1" dirty="0" smtClean="0"/>
              <a:t>know how to do those things</a:t>
            </a:r>
            <a:endParaRPr lang="en-CA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Different or Same?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Each class has its own implementation</a:t>
            </a:r>
          </a:p>
          <a:p>
            <a:pPr>
              <a:defRPr/>
            </a:pPr>
            <a:r>
              <a:rPr lang="en-CA" dirty="0" smtClean="0"/>
              <a:t>But </a:t>
            </a:r>
            <a:r>
              <a:rPr lang="en-CA" dirty="0" smtClean="0"/>
              <a:t>what if some methods are implemented the same way for every class?</a:t>
            </a:r>
          </a:p>
          <a:p>
            <a:pPr lvl="1">
              <a:defRPr/>
            </a:pPr>
            <a:r>
              <a:rPr lang="en-CA" i="1" dirty="0" smtClean="0"/>
              <a:t>e.g.</a:t>
            </a:r>
            <a:r>
              <a:rPr lang="en-CA" dirty="0" smtClean="0"/>
              <a:t> every </a:t>
            </a:r>
            <a:r>
              <a:rPr lang="en-CA" dirty="0" err="1" smtClean="0"/>
              <a:t>getName</a:t>
            </a:r>
            <a:r>
              <a:rPr lang="en-CA" dirty="0" smtClean="0"/>
              <a:t> </a:t>
            </a:r>
            <a:r>
              <a:rPr lang="en-CA" dirty="0" smtClean="0"/>
              <a:t>method is </a:t>
            </a:r>
            <a:r>
              <a:rPr lang="en-CA" dirty="0" smtClean="0"/>
              <a:t>same for Person, Student</a:t>
            </a:r>
            <a:r>
              <a:rPr lang="en-CA" dirty="0" smtClean="0"/>
              <a:t>, Faculty, </a:t>
            </a:r>
            <a:r>
              <a:rPr lang="en-CA" dirty="0" smtClean="0"/>
              <a:t>Staff, Administrator, …</a:t>
            </a:r>
          </a:p>
          <a:p>
            <a:pPr>
              <a:defRPr/>
            </a:pPr>
            <a:r>
              <a:rPr lang="en-CA" dirty="0" smtClean="0"/>
              <a:t>Do we have to write that code over and over and over and over …?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Repeated Code</a:t>
            </a:r>
            <a:endParaRPr lang="en-US" dirty="0" smtClean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Write classes for:</a:t>
            </a:r>
          </a:p>
          <a:p>
            <a:pPr lvl="1">
              <a:defRPr/>
            </a:pPr>
            <a:r>
              <a:rPr lang="en-US" dirty="0" smtClean="0"/>
              <a:t>Person</a:t>
            </a:r>
          </a:p>
          <a:p>
            <a:pPr lvl="2">
              <a:defRPr/>
            </a:pPr>
            <a:r>
              <a:rPr lang="en-US" dirty="0" smtClean="0"/>
              <a:t>has a name</a:t>
            </a:r>
          </a:p>
          <a:p>
            <a:pPr lvl="2">
              <a:defRPr/>
            </a:pPr>
            <a:r>
              <a:rPr lang="en-US" dirty="0" smtClean="0"/>
              <a:t>write constructors, getter, setter, </a:t>
            </a:r>
            <a:r>
              <a:rPr lang="en-US" dirty="0" err="1" smtClean="0"/>
              <a:t>toString</a:t>
            </a:r>
            <a:r>
              <a:rPr lang="en-US" dirty="0" smtClean="0"/>
              <a:t>, …</a:t>
            </a:r>
          </a:p>
          <a:p>
            <a:pPr lvl="1">
              <a:defRPr/>
            </a:pPr>
            <a:r>
              <a:rPr lang="en-US" dirty="0" smtClean="0"/>
              <a:t>Student</a:t>
            </a:r>
          </a:p>
          <a:p>
            <a:pPr lvl="2">
              <a:defRPr/>
            </a:pPr>
            <a:r>
              <a:rPr lang="en-US" dirty="0" smtClean="0"/>
              <a:t>has a name and a student number</a:t>
            </a:r>
          </a:p>
          <a:p>
            <a:pPr lvl="2">
              <a:defRPr/>
            </a:pPr>
            <a:r>
              <a:rPr lang="en-US" dirty="0" smtClean="0"/>
              <a:t>write constructors, getters, setters, </a:t>
            </a:r>
            <a:r>
              <a:rPr lang="en-US" dirty="0" err="1" smtClean="0"/>
              <a:t>toString</a:t>
            </a:r>
            <a:r>
              <a:rPr lang="en-US" dirty="0" smtClean="0"/>
              <a:t>, …</a:t>
            </a:r>
          </a:p>
          <a:p>
            <a:pPr lvl="1">
              <a:defRPr/>
            </a:pPr>
            <a:r>
              <a:rPr lang="en-US" dirty="0" smtClean="0"/>
              <a:t>Undergraduate</a:t>
            </a:r>
          </a:p>
          <a:p>
            <a:pPr lvl="2">
              <a:defRPr/>
            </a:pPr>
            <a:r>
              <a:rPr lang="en-US" dirty="0" smtClean="0"/>
              <a:t>has a name, student number, year/level</a:t>
            </a:r>
          </a:p>
          <a:p>
            <a:pPr lvl="2">
              <a:defRPr/>
            </a:pPr>
            <a:r>
              <a:rPr lang="en-US" dirty="0" smtClean="0"/>
              <a:t>write constructors, getters, setters, </a:t>
            </a:r>
            <a:r>
              <a:rPr lang="en-US" dirty="0" err="1" smtClean="0"/>
              <a:t>toString</a:t>
            </a:r>
            <a:r>
              <a:rPr lang="en-US" dirty="0" smtClean="0"/>
              <a:t>, …</a:t>
            </a:r>
          </a:p>
          <a:p>
            <a:pPr lvl="1">
              <a:defRPr/>
            </a:pPr>
            <a:r>
              <a:rPr lang="en-US" dirty="0" err="1" smtClean="0"/>
              <a:t>GraduateStudent</a:t>
            </a:r>
            <a:endParaRPr lang="en-US" dirty="0" smtClean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555875" y="2133600"/>
            <a:ext cx="6048375" cy="1223963"/>
            <a:chOff x="2555776" y="2132856"/>
            <a:chExt cx="6048672" cy="1224136"/>
          </a:xfrm>
        </p:grpSpPr>
        <p:sp>
          <p:nvSpPr>
            <p:cNvPr id="6161" name="Rectangle 3"/>
            <p:cNvSpPr>
              <a:spLocks noChangeArrowheads="1"/>
            </p:cNvSpPr>
            <p:nvPr/>
          </p:nvSpPr>
          <p:spPr bwMode="auto">
            <a:xfrm>
              <a:off x="2555776" y="3068960"/>
              <a:ext cx="720080" cy="28803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6162" name="Rectangle 4"/>
            <p:cNvSpPr>
              <a:spLocks noChangeArrowheads="1"/>
            </p:cNvSpPr>
            <p:nvPr/>
          </p:nvSpPr>
          <p:spPr bwMode="auto">
            <a:xfrm>
              <a:off x="5076056" y="2132856"/>
              <a:ext cx="3528392" cy="79208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CA" altLang="en-US"/>
                <a:t>getName()</a:t>
              </a:r>
            </a:p>
            <a:p>
              <a:r>
                <a:rPr lang="en-CA" altLang="en-US"/>
                <a:t>setName(String newName)</a:t>
              </a:r>
            </a:p>
          </p:txBody>
        </p:sp>
        <p:cxnSp>
          <p:nvCxnSpPr>
            <p:cNvPr id="6163" name="Curved Connector 6"/>
            <p:cNvCxnSpPr>
              <a:cxnSpLocks noChangeShapeType="1"/>
              <a:stCxn id="6161" idx="0"/>
              <a:endCxn id="6162" idx="1"/>
            </p:cNvCxnSpPr>
            <p:nvPr/>
          </p:nvCxnSpPr>
          <p:spPr bwMode="auto">
            <a:xfrm rot="5400000" flipH="1" flipV="1">
              <a:off x="3725906" y="1718810"/>
              <a:ext cx="540060" cy="2160240"/>
            </a:xfrm>
            <a:prstGeom prst="curvedConnector2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555875" y="3429000"/>
            <a:ext cx="6048375" cy="1223963"/>
            <a:chOff x="2555776" y="2132856"/>
            <a:chExt cx="6048672" cy="1224136"/>
          </a:xfrm>
        </p:grpSpPr>
        <p:sp>
          <p:nvSpPr>
            <p:cNvPr id="6158" name="Rectangle 15"/>
            <p:cNvSpPr>
              <a:spLocks noChangeArrowheads="1"/>
            </p:cNvSpPr>
            <p:nvPr/>
          </p:nvSpPr>
          <p:spPr bwMode="auto">
            <a:xfrm>
              <a:off x="2555776" y="3068960"/>
              <a:ext cx="720080" cy="28803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6159" name="Rectangle 16"/>
            <p:cNvSpPr>
              <a:spLocks noChangeArrowheads="1"/>
            </p:cNvSpPr>
            <p:nvPr/>
          </p:nvSpPr>
          <p:spPr bwMode="auto">
            <a:xfrm>
              <a:off x="5076056" y="2132856"/>
              <a:ext cx="3528392" cy="79208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CA" altLang="en-US"/>
                <a:t>getName()</a:t>
              </a:r>
            </a:p>
            <a:p>
              <a:r>
                <a:rPr lang="en-CA" altLang="en-US"/>
                <a:t>setName(String newName)</a:t>
              </a:r>
            </a:p>
          </p:txBody>
        </p:sp>
        <p:cxnSp>
          <p:nvCxnSpPr>
            <p:cNvPr id="6160" name="Curved Connector 6"/>
            <p:cNvCxnSpPr>
              <a:cxnSpLocks noChangeShapeType="1"/>
              <a:stCxn id="6158" idx="0"/>
              <a:endCxn id="6159" idx="1"/>
            </p:cNvCxnSpPr>
            <p:nvPr/>
          </p:nvCxnSpPr>
          <p:spPr bwMode="auto">
            <a:xfrm rot="5400000" flipH="1" flipV="1">
              <a:off x="3725906" y="1718810"/>
              <a:ext cx="540060" cy="2160240"/>
            </a:xfrm>
            <a:prstGeom prst="curvedConnector2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555875" y="4724400"/>
            <a:ext cx="6048375" cy="1225550"/>
            <a:chOff x="2555776" y="2132856"/>
            <a:chExt cx="6048672" cy="1224136"/>
          </a:xfrm>
        </p:grpSpPr>
        <p:sp>
          <p:nvSpPr>
            <p:cNvPr id="6155" name="Rectangle 19"/>
            <p:cNvSpPr>
              <a:spLocks noChangeArrowheads="1"/>
            </p:cNvSpPr>
            <p:nvPr/>
          </p:nvSpPr>
          <p:spPr bwMode="auto">
            <a:xfrm>
              <a:off x="2555776" y="3068960"/>
              <a:ext cx="720080" cy="28803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6156" name="Rectangle 20"/>
            <p:cNvSpPr>
              <a:spLocks noChangeArrowheads="1"/>
            </p:cNvSpPr>
            <p:nvPr/>
          </p:nvSpPr>
          <p:spPr bwMode="auto">
            <a:xfrm>
              <a:off x="5076056" y="2132856"/>
              <a:ext cx="3528392" cy="79208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CA" altLang="en-US"/>
                <a:t>getName()</a:t>
              </a:r>
            </a:p>
            <a:p>
              <a:r>
                <a:rPr lang="en-CA" altLang="en-US"/>
                <a:t>setName(String newName)</a:t>
              </a:r>
            </a:p>
          </p:txBody>
        </p:sp>
        <p:cxnSp>
          <p:nvCxnSpPr>
            <p:cNvPr id="6157" name="Curved Connector 6"/>
            <p:cNvCxnSpPr>
              <a:cxnSpLocks noChangeShapeType="1"/>
              <a:stCxn id="6155" idx="0"/>
              <a:endCxn id="6156" idx="1"/>
            </p:cNvCxnSpPr>
            <p:nvPr/>
          </p:nvCxnSpPr>
          <p:spPr bwMode="auto">
            <a:xfrm rot="5400000" flipH="1" flipV="1">
              <a:off x="3725906" y="1718810"/>
              <a:ext cx="540060" cy="2160240"/>
            </a:xfrm>
            <a:prstGeom prst="curvedConnector2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2555875" y="6021388"/>
            <a:ext cx="6048375" cy="1223962"/>
            <a:chOff x="2555776" y="2132856"/>
            <a:chExt cx="6048672" cy="1224136"/>
          </a:xfrm>
        </p:grpSpPr>
        <p:sp>
          <p:nvSpPr>
            <p:cNvPr id="6152" name="Rectangle 23"/>
            <p:cNvSpPr>
              <a:spLocks noChangeArrowheads="1"/>
            </p:cNvSpPr>
            <p:nvPr/>
          </p:nvSpPr>
          <p:spPr bwMode="auto">
            <a:xfrm>
              <a:off x="2555776" y="3068960"/>
              <a:ext cx="720080" cy="28803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6153" name="Rectangle 24"/>
            <p:cNvSpPr>
              <a:spLocks noChangeArrowheads="1"/>
            </p:cNvSpPr>
            <p:nvPr/>
          </p:nvSpPr>
          <p:spPr bwMode="auto">
            <a:xfrm>
              <a:off x="5076056" y="2132856"/>
              <a:ext cx="3528392" cy="79208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CA" altLang="en-US"/>
                <a:t>getName()</a:t>
              </a:r>
            </a:p>
            <a:p>
              <a:r>
                <a:rPr lang="en-CA" altLang="en-US"/>
                <a:t>setName(String newName)</a:t>
              </a:r>
            </a:p>
          </p:txBody>
        </p:sp>
        <p:cxnSp>
          <p:nvCxnSpPr>
            <p:cNvPr id="6154" name="Curved Connector 6"/>
            <p:cNvCxnSpPr>
              <a:cxnSpLocks noChangeShapeType="1"/>
              <a:stCxn id="6152" idx="0"/>
              <a:endCxn id="6153" idx="1"/>
            </p:cNvCxnSpPr>
            <p:nvPr/>
          </p:nvCxnSpPr>
          <p:spPr bwMode="auto">
            <a:xfrm rot="5400000" flipH="1" flipV="1">
              <a:off x="3725906" y="1718810"/>
              <a:ext cx="540060" cy="2160240"/>
            </a:xfrm>
            <a:prstGeom prst="curvedConnector2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5690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“Is-a” Hierarchy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Every student is a person</a:t>
            </a:r>
          </a:p>
          <a:p>
            <a:pPr lvl="1"/>
            <a:r>
              <a:rPr lang="en-CA" dirty="0" smtClean="0"/>
              <a:t>Every undergrad is a student</a:t>
            </a:r>
          </a:p>
          <a:p>
            <a:pPr lvl="1"/>
            <a:r>
              <a:rPr lang="en-CA" dirty="0" smtClean="0"/>
              <a:t>Every grad student is a student</a:t>
            </a:r>
          </a:p>
          <a:p>
            <a:r>
              <a:rPr lang="en-CA" dirty="0" smtClean="0"/>
              <a:t>Every professor is a person</a:t>
            </a:r>
            <a:endParaRPr lang="en-CA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864050"/>
              </p:ext>
            </p:extLst>
          </p:nvPr>
        </p:nvGraphicFramePr>
        <p:xfrm>
          <a:off x="690563" y="4267200"/>
          <a:ext cx="7762875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Organization Chart" r:id="rId3" imgW="7772400" imgH="1942920" progId="OrgPlusWOPX.4">
                  <p:embed followColorScheme="full"/>
                </p:oleObj>
              </mc:Choice>
              <mc:Fallback>
                <p:oleObj name="Organization Chart" r:id="rId3" imgW="7772400" imgH="1942920" progId="OrgPlusWOPX.4">
                  <p:embed followColorScheme="full"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4267200"/>
                        <a:ext cx="7762875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8335" y="6457950"/>
            <a:ext cx="406566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Also called an </a:t>
            </a:r>
            <a:r>
              <a:rPr lang="en-CA" sz="2000" b="1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hierarchy.</a:t>
            </a:r>
            <a:endParaRPr lang="en-CA" sz="2000" i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726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Inheritance in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 smtClean="0"/>
              <a:t>Tell</a:t>
            </a:r>
            <a:r>
              <a:rPr lang="en-CA" dirty="0" smtClean="0"/>
              <a:t> Java that every Student is a Person</a:t>
            </a:r>
          </a:p>
          <a:p>
            <a:pPr lvl="1"/>
            <a:r>
              <a:rPr lang="en-CA" dirty="0" smtClean="0"/>
              <a:t>that every Professor is a Person</a:t>
            </a:r>
          </a:p>
          <a:p>
            <a:pPr lvl="1"/>
            <a:r>
              <a:rPr lang="en-CA" dirty="0" smtClean="0"/>
              <a:t>that every Undergrad is a Student</a:t>
            </a:r>
          </a:p>
          <a:p>
            <a:r>
              <a:rPr lang="en-CA" dirty="0" smtClean="0"/>
              <a:t>Then Java lets Students use Person methods</a:t>
            </a:r>
          </a:p>
          <a:p>
            <a:pPr lvl="1"/>
            <a:r>
              <a:rPr lang="en-CA" dirty="0" smtClean="0"/>
              <a:t>without having to write them again!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public class Person { … public String </a:t>
            </a:r>
            <a:r>
              <a:rPr lang="en-CA" sz="2400" dirty="0" err="1" smtClean="0">
                <a:solidFill>
                  <a:srgbClr val="99FF33"/>
                </a:solidFill>
              </a:rPr>
              <a:t>getName</a:t>
            </a:r>
            <a:r>
              <a:rPr lang="en-CA" sz="2400" dirty="0" smtClean="0">
                <a:solidFill>
                  <a:srgbClr val="99FF33"/>
                </a:solidFill>
              </a:rPr>
              <a:t>() … }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public class Student </a:t>
            </a:r>
            <a:r>
              <a:rPr lang="en-CA" sz="2400" b="1" dirty="0" smtClean="0">
                <a:solidFill>
                  <a:srgbClr val="99FF33"/>
                </a:solidFill>
              </a:rPr>
              <a:t>extends Person </a:t>
            </a:r>
            <a:r>
              <a:rPr lang="en-CA" sz="2400" dirty="0" smtClean="0">
                <a:solidFill>
                  <a:srgbClr val="99FF33"/>
                </a:solidFill>
              </a:rPr>
              <a:t>{ … }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public class Professor </a:t>
            </a:r>
            <a:r>
              <a:rPr lang="en-CA" sz="2400" b="1" dirty="0" smtClean="0">
                <a:solidFill>
                  <a:srgbClr val="99FF33"/>
                </a:solidFill>
              </a:rPr>
              <a:t>extends Person </a:t>
            </a:r>
            <a:r>
              <a:rPr lang="en-CA" sz="2400" dirty="0" smtClean="0">
                <a:solidFill>
                  <a:srgbClr val="99FF33"/>
                </a:solidFill>
              </a:rPr>
              <a:t>{ … }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public class Undergrad </a:t>
            </a:r>
            <a:r>
              <a:rPr lang="en-CA" sz="2400" b="1" dirty="0" smtClean="0">
                <a:solidFill>
                  <a:srgbClr val="99FF33"/>
                </a:solidFill>
              </a:rPr>
              <a:t>extends Student </a:t>
            </a:r>
            <a:r>
              <a:rPr lang="en-CA" sz="2400" dirty="0" smtClean="0">
                <a:solidFill>
                  <a:srgbClr val="99FF33"/>
                </a:solidFill>
              </a:rPr>
              <a:t>{ … }</a:t>
            </a:r>
            <a:endParaRPr lang="en-CA" sz="2400" dirty="0">
              <a:solidFill>
                <a:srgbClr val="99FF3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401" y="6457950"/>
            <a:ext cx="808759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word we use to tell Java that Polygonal has every Measurable method!</a:t>
            </a:r>
            <a:endParaRPr lang="en-CA" sz="2000" i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373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Inheritance in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public class </a:t>
            </a:r>
            <a:r>
              <a:rPr lang="en-CA" sz="2000" dirty="0" smtClean="0">
                <a:solidFill>
                  <a:srgbClr val="99FF33"/>
                </a:solidFill>
              </a:rPr>
              <a:t>Person {</a:t>
            </a:r>
            <a:endParaRPr lang="en-CA" sz="2000" dirty="0" smtClean="0">
              <a:solidFill>
                <a:srgbClr val="99FF33"/>
              </a:solidFill>
            </a:endParaRP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private String </a:t>
            </a:r>
            <a:r>
              <a:rPr lang="en-CA" sz="2000" dirty="0" smtClean="0">
                <a:solidFill>
                  <a:srgbClr val="99FF33"/>
                </a:solidFill>
              </a:rPr>
              <a:t>name;</a:t>
            </a:r>
            <a:endParaRPr lang="en-CA" sz="2000" dirty="0" smtClean="0">
              <a:solidFill>
                <a:srgbClr val="99FF33"/>
              </a:solidFill>
            </a:endParaRP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public void </a:t>
            </a:r>
            <a:r>
              <a:rPr lang="en-CA" sz="2000" dirty="0" err="1" smtClean="0">
                <a:solidFill>
                  <a:srgbClr val="99FF33"/>
                </a:solidFill>
              </a:rPr>
              <a:t>setName</a:t>
            </a:r>
            <a:r>
              <a:rPr lang="en-CA" sz="2000" dirty="0" smtClean="0">
                <a:solidFill>
                  <a:srgbClr val="99FF33"/>
                </a:solidFill>
              </a:rPr>
              <a:t>(String n)     </a:t>
            </a:r>
            <a:r>
              <a:rPr lang="en-CA" sz="2000" dirty="0" smtClean="0">
                <a:solidFill>
                  <a:srgbClr val="99FF33"/>
                </a:solidFill>
              </a:rPr>
              <a:t>{ </a:t>
            </a:r>
            <a:r>
              <a:rPr lang="en-CA" sz="2000" dirty="0" smtClean="0">
                <a:solidFill>
                  <a:srgbClr val="99FF33"/>
                </a:solidFill>
              </a:rPr>
              <a:t>this.name = n; </a:t>
            </a:r>
            <a:r>
              <a:rPr lang="en-CA" sz="2000" dirty="0" smtClean="0">
                <a:solidFill>
                  <a:srgbClr val="99FF33"/>
                </a:solidFill>
              </a:rPr>
              <a:t>}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public String </a:t>
            </a:r>
            <a:r>
              <a:rPr lang="en-CA" sz="2000" dirty="0" err="1" smtClean="0">
                <a:solidFill>
                  <a:srgbClr val="99FF33"/>
                </a:solidFill>
              </a:rPr>
              <a:t>getName</a:t>
            </a:r>
            <a:r>
              <a:rPr lang="en-CA" sz="2000" dirty="0" smtClean="0">
                <a:solidFill>
                  <a:srgbClr val="99FF33"/>
                </a:solidFill>
              </a:rPr>
              <a:t>()          </a:t>
            </a:r>
            <a:r>
              <a:rPr lang="en-CA" sz="2000" dirty="0" smtClean="0">
                <a:solidFill>
                  <a:srgbClr val="99FF33"/>
                </a:solidFill>
              </a:rPr>
              <a:t>{ return </a:t>
            </a:r>
            <a:r>
              <a:rPr lang="en-CA" sz="2000" dirty="0" smtClean="0">
                <a:solidFill>
                  <a:srgbClr val="99FF33"/>
                </a:solidFill>
              </a:rPr>
              <a:t>this.name; </a:t>
            </a:r>
            <a:r>
              <a:rPr lang="en-CA" sz="2000" dirty="0" smtClean="0">
                <a:solidFill>
                  <a:srgbClr val="99FF33"/>
                </a:solidFill>
              </a:rPr>
              <a:t>}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}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public class </a:t>
            </a:r>
            <a:r>
              <a:rPr lang="en-CA" sz="2000" dirty="0" smtClean="0">
                <a:solidFill>
                  <a:srgbClr val="99FF33"/>
                </a:solidFill>
              </a:rPr>
              <a:t>Student </a:t>
            </a:r>
            <a:r>
              <a:rPr lang="en-CA" sz="2000" b="1" dirty="0" smtClean="0">
                <a:solidFill>
                  <a:srgbClr val="99FF33"/>
                </a:solidFill>
              </a:rPr>
              <a:t>extends Person </a:t>
            </a:r>
            <a:r>
              <a:rPr lang="en-CA" sz="2000" dirty="0" smtClean="0">
                <a:solidFill>
                  <a:srgbClr val="99FF33"/>
                </a:solidFill>
              </a:rPr>
              <a:t>{</a:t>
            </a:r>
            <a:endParaRPr lang="en-CA" sz="2000" dirty="0" smtClean="0">
              <a:solidFill>
                <a:srgbClr val="99FF33"/>
              </a:solidFill>
            </a:endParaRP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public void </a:t>
            </a:r>
            <a:r>
              <a:rPr lang="en-CA" sz="2000" dirty="0" err="1" smtClean="0">
                <a:solidFill>
                  <a:srgbClr val="99FF33"/>
                </a:solidFill>
              </a:rPr>
              <a:t>sayName</a:t>
            </a:r>
            <a:r>
              <a:rPr lang="en-CA" sz="2000" dirty="0" smtClean="0">
                <a:solidFill>
                  <a:srgbClr val="99FF33"/>
                </a:solidFill>
              </a:rPr>
              <a:t>() { 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    </a:t>
            </a:r>
            <a:r>
              <a:rPr lang="en-CA" sz="2000" dirty="0" err="1" smtClean="0">
                <a:solidFill>
                  <a:srgbClr val="99FF33"/>
                </a:solidFill>
              </a:rPr>
              <a:t>System.out.println</a:t>
            </a:r>
            <a:r>
              <a:rPr lang="en-CA" sz="2000" dirty="0" smtClean="0">
                <a:solidFill>
                  <a:srgbClr val="99FF33"/>
                </a:solidFill>
              </a:rPr>
              <a:t>(“My </a:t>
            </a:r>
            <a:r>
              <a:rPr lang="en-CA" sz="2000" dirty="0" smtClean="0">
                <a:solidFill>
                  <a:srgbClr val="99FF33"/>
                </a:solidFill>
              </a:rPr>
              <a:t>name is </a:t>
            </a:r>
            <a:r>
              <a:rPr lang="en-CA" sz="2000" dirty="0" smtClean="0">
                <a:solidFill>
                  <a:srgbClr val="99FF33"/>
                </a:solidFill>
              </a:rPr>
              <a:t>” + </a:t>
            </a:r>
            <a:r>
              <a:rPr lang="en-CA" sz="2000" dirty="0" err="1" smtClean="0">
                <a:solidFill>
                  <a:srgbClr val="99FF33"/>
                </a:solidFill>
              </a:rPr>
              <a:t>this.</a:t>
            </a:r>
            <a:r>
              <a:rPr lang="en-CA" sz="2000" b="1" dirty="0" err="1" smtClean="0">
                <a:solidFill>
                  <a:srgbClr val="99FF33"/>
                </a:solidFill>
              </a:rPr>
              <a:t>getName</a:t>
            </a:r>
            <a:r>
              <a:rPr lang="en-CA" sz="2000" dirty="0" smtClean="0">
                <a:solidFill>
                  <a:srgbClr val="99FF33"/>
                </a:solidFill>
              </a:rPr>
              <a:t>());</a:t>
            </a:r>
            <a:endParaRPr lang="en-CA" sz="2000" dirty="0" smtClean="0">
              <a:solidFill>
                <a:srgbClr val="99FF33"/>
              </a:solidFill>
            </a:endParaRP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}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}</a:t>
            </a:r>
          </a:p>
        </p:txBody>
      </p: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5816600" y="5105400"/>
            <a:ext cx="3251200" cy="1447800"/>
            <a:chOff x="5638800" y="5105400"/>
            <a:chExt cx="2667000" cy="1447800"/>
          </a:xfrm>
        </p:grpSpPr>
        <p:sp>
          <p:nvSpPr>
            <p:cNvPr id="4" name="TextBox 3"/>
            <p:cNvSpPr txBox="1"/>
            <p:nvPr/>
          </p:nvSpPr>
          <p:spPr>
            <a:xfrm>
              <a:off x="5638800" y="5105400"/>
              <a:ext cx="2667000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CA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Student s </a:t>
              </a:r>
              <a:r>
                <a:rPr lang="en-CA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 new </a:t>
              </a:r>
              <a:r>
                <a:rPr lang="en-CA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Student();</a:t>
              </a:r>
              <a:endParaRPr lang="en-CA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en-CA" sz="2000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s.</a:t>
              </a:r>
              <a:r>
                <a:rPr lang="en-CA" sz="2000" b="1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setName</a:t>
              </a:r>
              <a:r>
                <a:rPr lang="en-CA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(“</a:t>
              </a:r>
              <a:r>
                <a:rPr lang="en-CA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Fred”);</a:t>
              </a:r>
            </a:p>
            <a:p>
              <a:pPr>
                <a:defRPr/>
              </a:pPr>
              <a:r>
                <a:rPr lang="en-CA" sz="2000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s.sayName</a:t>
              </a:r>
              <a:r>
                <a:rPr lang="en-CA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();</a:t>
              </a:r>
              <a:endPara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039" name="Rectangle 4"/>
            <p:cNvSpPr>
              <a:spLocks noChangeArrowheads="1"/>
            </p:cNvSpPr>
            <p:nvPr/>
          </p:nvSpPr>
          <p:spPr bwMode="auto">
            <a:xfrm>
              <a:off x="5638800" y="6172200"/>
              <a:ext cx="2667000" cy="381000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 </a:t>
              </a:r>
              <a:r>
                <a:rPr lang="en-CA" alt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name is </a:t>
              </a:r>
              <a:r>
                <a:rPr lang="en-CA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Fred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60400" y="5638800"/>
            <a:ext cx="44958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object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a </a:t>
            </a:r>
            <a:r>
              <a:rPr lang="en-CA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getName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and a </a:t>
            </a:r>
            <a:r>
              <a:rPr lang="en-CA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setName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method, even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tho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it didn’t (</a:t>
            </a:r>
            <a:r>
              <a:rPr lang="en-CA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explicitly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say it did!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87470" y="3505200"/>
            <a:ext cx="3780330" cy="101566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say:</a:t>
            </a:r>
          </a:p>
          <a:p>
            <a:pPr>
              <a:defRPr/>
            </a:pP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Student is a </a:t>
            </a:r>
            <a:r>
              <a:rPr lang="en-CA" sz="2000" b="1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subclass</a:t>
            </a: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Person</a:t>
            </a:r>
          </a:p>
          <a:p>
            <a:pPr>
              <a:defRPr/>
            </a:pP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Person is a </a:t>
            </a:r>
            <a:r>
              <a:rPr lang="en-CA" sz="2000" b="1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superclass</a:t>
            </a: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Student</a:t>
            </a:r>
            <a:endParaRPr lang="en-CA" sz="2000" i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Inheritance and Private Fields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981200"/>
            <a:ext cx="7772400" cy="4114800"/>
          </a:xfrm>
        </p:spPr>
        <p:txBody>
          <a:bodyPr/>
          <a:lstStyle/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public class </a:t>
            </a:r>
            <a:r>
              <a:rPr lang="en-CA" sz="2000" dirty="0" smtClean="0">
                <a:solidFill>
                  <a:srgbClr val="99FF33"/>
                </a:solidFill>
              </a:rPr>
              <a:t>Person {</a:t>
            </a:r>
            <a:endParaRPr lang="en-CA" sz="2000" dirty="0" smtClean="0">
              <a:solidFill>
                <a:srgbClr val="99FF33"/>
              </a:solidFill>
            </a:endParaRP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private String </a:t>
            </a:r>
            <a:r>
              <a:rPr lang="en-CA" sz="2000" dirty="0" smtClean="0">
                <a:solidFill>
                  <a:srgbClr val="99FF33"/>
                </a:solidFill>
              </a:rPr>
              <a:t>name</a:t>
            </a:r>
            <a:r>
              <a:rPr lang="en-CA" sz="2000" dirty="0" smtClean="0">
                <a:solidFill>
                  <a:srgbClr val="99FF33"/>
                </a:solidFill>
              </a:rPr>
              <a:t>;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public void </a:t>
            </a:r>
            <a:r>
              <a:rPr lang="en-CA" sz="2000" dirty="0" err="1" smtClean="0">
                <a:solidFill>
                  <a:srgbClr val="99FF33"/>
                </a:solidFill>
              </a:rPr>
              <a:t>setName</a:t>
            </a:r>
            <a:r>
              <a:rPr lang="en-CA" sz="2000" dirty="0" smtClean="0">
                <a:solidFill>
                  <a:srgbClr val="99FF33"/>
                </a:solidFill>
              </a:rPr>
              <a:t>(String n)     </a:t>
            </a:r>
            <a:r>
              <a:rPr lang="en-CA" sz="2000" dirty="0" smtClean="0">
                <a:solidFill>
                  <a:srgbClr val="99FF33"/>
                </a:solidFill>
              </a:rPr>
              <a:t>{ </a:t>
            </a:r>
            <a:r>
              <a:rPr lang="en-CA" sz="2000" dirty="0" smtClean="0">
                <a:solidFill>
                  <a:srgbClr val="99FF33"/>
                </a:solidFill>
              </a:rPr>
              <a:t>this.name </a:t>
            </a:r>
            <a:r>
              <a:rPr lang="en-CA" sz="2000" dirty="0" smtClean="0">
                <a:solidFill>
                  <a:srgbClr val="99FF33"/>
                </a:solidFill>
              </a:rPr>
              <a:t>= </a:t>
            </a:r>
            <a:r>
              <a:rPr lang="en-CA" sz="2000" dirty="0" smtClean="0">
                <a:solidFill>
                  <a:srgbClr val="99FF33"/>
                </a:solidFill>
              </a:rPr>
              <a:t>n; </a:t>
            </a:r>
            <a:r>
              <a:rPr lang="en-CA" sz="2000" dirty="0" smtClean="0">
                <a:solidFill>
                  <a:srgbClr val="99FF33"/>
                </a:solidFill>
              </a:rPr>
              <a:t>}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public String </a:t>
            </a:r>
            <a:r>
              <a:rPr lang="en-CA" sz="2000" dirty="0" err="1" smtClean="0">
                <a:solidFill>
                  <a:srgbClr val="99FF33"/>
                </a:solidFill>
              </a:rPr>
              <a:t>getName</a:t>
            </a:r>
            <a:r>
              <a:rPr lang="en-CA" sz="2000" dirty="0" smtClean="0">
                <a:solidFill>
                  <a:srgbClr val="99FF33"/>
                </a:solidFill>
              </a:rPr>
              <a:t>()          { return </a:t>
            </a:r>
            <a:r>
              <a:rPr lang="en-CA" sz="2000" dirty="0" smtClean="0">
                <a:solidFill>
                  <a:srgbClr val="99FF33"/>
                </a:solidFill>
              </a:rPr>
              <a:t>this.name</a:t>
            </a:r>
            <a:r>
              <a:rPr lang="en-CA" sz="2000" dirty="0" smtClean="0">
                <a:solidFill>
                  <a:srgbClr val="99FF33"/>
                </a:solidFill>
              </a:rPr>
              <a:t>; }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}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public class </a:t>
            </a:r>
            <a:r>
              <a:rPr lang="en-CA" sz="2000" dirty="0" smtClean="0">
                <a:solidFill>
                  <a:srgbClr val="99FF33"/>
                </a:solidFill>
              </a:rPr>
              <a:t>Student </a:t>
            </a:r>
            <a:r>
              <a:rPr lang="en-CA" sz="2000" b="1" dirty="0" smtClean="0">
                <a:solidFill>
                  <a:srgbClr val="99FF33"/>
                </a:solidFill>
              </a:rPr>
              <a:t>extends </a:t>
            </a:r>
            <a:r>
              <a:rPr lang="en-CA" sz="2000" b="1" dirty="0" smtClean="0">
                <a:solidFill>
                  <a:srgbClr val="99FF33"/>
                </a:solidFill>
              </a:rPr>
              <a:t>Person </a:t>
            </a:r>
            <a:r>
              <a:rPr lang="en-CA" sz="2000" dirty="0" smtClean="0">
                <a:solidFill>
                  <a:srgbClr val="99FF33"/>
                </a:solidFill>
              </a:rPr>
              <a:t>{</a:t>
            </a:r>
            <a:endParaRPr lang="en-CA" sz="2000" dirty="0" smtClean="0">
              <a:solidFill>
                <a:srgbClr val="99FF33"/>
              </a:solidFill>
            </a:endParaRP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public void </a:t>
            </a:r>
            <a:r>
              <a:rPr lang="en-CA" sz="2000" dirty="0" err="1" smtClean="0">
                <a:solidFill>
                  <a:srgbClr val="99FF33"/>
                </a:solidFill>
              </a:rPr>
              <a:t>sayName</a:t>
            </a:r>
            <a:r>
              <a:rPr lang="en-CA" sz="2000" dirty="0" smtClean="0">
                <a:solidFill>
                  <a:srgbClr val="99FF33"/>
                </a:solidFill>
              </a:rPr>
              <a:t>() { 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    </a:t>
            </a:r>
            <a:r>
              <a:rPr lang="en-CA" sz="2000" dirty="0" err="1" smtClean="0">
                <a:solidFill>
                  <a:srgbClr val="99FF33"/>
                </a:solidFill>
              </a:rPr>
              <a:t>System.out.println</a:t>
            </a:r>
            <a:r>
              <a:rPr lang="en-CA" sz="2000" dirty="0" smtClean="0">
                <a:solidFill>
                  <a:srgbClr val="99FF33"/>
                </a:solidFill>
              </a:rPr>
              <a:t>(“My </a:t>
            </a:r>
            <a:r>
              <a:rPr lang="en-CA" sz="2000" dirty="0" smtClean="0">
                <a:solidFill>
                  <a:srgbClr val="99FF33"/>
                </a:solidFill>
              </a:rPr>
              <a:t>name is </a:t>
            </a:r>
            <a:r>
              <a:rPr lang="en-CA" sz="2000" dirty="0" smtClean="0">
                <a:solidFill>
                  <a:srgbClr val="99FF33"/>
                </a:solidFill>
              </a:rPr>
              <a:t>” + </a:t>
            </a:r>
            <a:r>
              <a:rPr lang="en-CA" sz="2000" b="1" dirty="0" smtClean="0">
                <a:solidFill>
                  <a:srgbClr val="C0C0C0"/>
                </a:solidFill>
              </a:rPr>
              <a:t>name</a:t>
            </a:r>
            <a:r>
              <a:rPr lang="en-CA" sz="2000" dirty="0" smtClean="0">
                <a:solidFill>
                  <a:srgbClr val="99FF33"/>
                </a:solidFill>
              </a:rPr>
              <a:t>);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}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4700" y="5638800"/>
            <a:ext cx="75692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tho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each 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object </a:t>
            </a:r>
            <a:r>
              <a:rPr lang="en-CA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it’s not allowed to </a:t>
            </a:r>
            <a:r>
              <a:rPr lang="en-CA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talk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about it!  It’s </a:t>
            </a:r>
            <a:r>
              <a:rPr lang="en-CA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Person!</a:t>
            </a:r>
            <a:endParaRPr lang="en-C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1312" y="6457950"/>
            <a:ext cx="72426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b="1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NOT </a:t>
            </a: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Student a name field!  It’d “hide” the </a:t>
            </a:r>
            <a:r>
              <a:rPr lang="en-CA" sz="2000" b="1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</a:t>
            </a: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name field.</a:t>
            </a:r>
            <a:endParaRPr lang="en-CA" sz="2000" i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4930914"/>
            <a:ext cx="3657600" cy="70788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</a:t>
            </a:r>
            <a:r>
              <a:rPr lang="en-CA" sz="2000" b="1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</a:t>
            </a: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name, BUT must use its </a:t>
            </a:r>
            <a:r>
              <a:rPr lang="en-CA" sz="2000" i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getName</a:t>
            </a: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to </a:t>
            </a:r>
            <a:r>
              <a:rPr lang="en-CA" sz="2000" b="1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it!</a:t>
            </a:r>
            <a:endParaRPr lang="en-CA" sz="2000" i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Calling Subclass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5105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When you call a subclass method…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Student s = </a:t>
            </a:r>
            <a:r>
              <a:rPr lang="en-CA" sz="2000" dirty="0" smtClean="0">
                <a:solidFill>
                  <a:srgbClr val="FFFF00"/>
                </a:solidFill>
              </a:rPr>
              <a:t>new </a:t>
            </a:r>
            <a:r>
              <a:rPr lang="en-CA" sz="2000" dirty="0" smtClean="0">
                <a:solidFill>
                  <a:srgbClr val="FFFF00"/>
                </a:solidFill>
              </a:rPr>
              <a:t>Student();</a:t>
            </a:r>
            <a:endParaRPr lang="en-CA" sz="2000" dirty="0" smtClean="0">
              <a:solidFill>
                <a:srgbClr val="FFFF00"/>
              </a:solidFill>
            </a:endParaRPr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000" dirty="0" err="1" smtClean="0">
                <a:solidFill>
                  <a:srgbClr val="FFFF00"/>
                </a:solidFill>
              </a:rPr>
              <a:t>s.setName</a:t>
            </a:r>
            <a:r>
              <a:rPr lang="en-CA" sz="2000" dirty="0" smtClean="0">
                <a:solidFill>
                  <a:srgbClr val="FFFF00"/>
                </a:solidFill>
              </a:rPr>
              <a:t>(“</a:t>
            </a:r>
            <a:r>
              <a:rPr lang="en-CA" sz="2000" dirty="0" smtClean="0">
                <a:solidFill>
                  <a:srgbClr val="FFFF00"/>
                </a:solidFill>
              </a:rPr>
              <a:t>Fred”);</a:t>
            </a:r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000" dirty="0" err="1" smtClean="0">
                <a:solidFill>
                  <a:srgbClr val="FFFF00"/>
                </a:solidFill>
              </a:rPr>
              <a:t>s.sayName</a:t>
            </a:r>
            <a:r>
              <a:rPr lang="en-CA" sz="20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defRPr/>
            </a:pPr>
            <a:r>
              <a:rPr lang="en-CA" dirty="0" smtClean="0"/>
              <a:t>starts looking for the method in the subclass</a:t>
            </a:r>
          </a:p>
          <a:p>
            <a:pPr lvl="1">
              <a:defRPr/>
            </a:pPr>
            <a:r>
              <a:rPr lang="en-CA" dirty="0"/>
              <a:t>o</a:t>
            </a:r>
            <a:r>
              <a:rPr lang="en-CA" dirty="0" smtClean="0"/>
              <a:t>nly checks superclass if not found in subclass</a:t>
            </a:r>
          </a:p>
          <a:p>
            <a:pPr lvl="2">
              <a:defRPr/>
            </a:pPr>
            <a:r>
              <a:rPr lang="en-CA" dirty="0" err="1" smtClean="0"/>
              <a:t>setName</a:t>
            </a:r>
            <a:r>
              <a:rPr lang="en-CA" dirty="0" smtClean="0"/>
              <a:t> </a:t>
            </a:r>
            <a:r>
              <a:rPr lang="en-CA" dirty="0" smtClean="0"/>
              <a:t>not found in </a:t>
            </a:r>
            <a:r>
              <a:rPr lang="en-CA" dirty="0" smtClean="0"/>
              <a:t>Student.java</a:t>
            </a:r>
            <a:endParaRPr lang="en-CA" dirty="0" smtClean="0"/>
          </a:p>
          <a:p>
            <a:pPr lvl="3">
              <a:defRPr/>
            </a:pPr>
            <a:r>
              <a:rPr lang="en-CA" dirty="0" err="1" smtClean="0"/>
              <a:t>setName</a:t>
            </a:r>
            <a:r>
              <a:rPr lang="en-CA" dirty="0" smtClean="0"/>
              <a:t> </a:t>
            </a:r>
            <a:r>
              <a:rPr lang="en-CA" dirty="0" smtClean="0"/>
              <a:t>found in </a:t>
            </a:r>
            <a:r>
              <a:rPr lang="en-CA" dirty="0" smtClean="0"/>
              <a:t>Person.java</a:t>
            </a:r>
            <a:endParaRPr lang="en-CA" dirty="0" smtClean="0"/>
          </a:p>
          <a:p>
            <a:pPr lvl="4">
              <a:defRPr/>
            </a:pPr>
            <a:r>
              <a:rPr lang="en-CA" dirty="0" smtClean="0"/>
              <a:t>Sets </a:t>
            </a:r>
            <a:r>
              <a:rPr lang="en-CA" dirty="0" smtClean="0"/>
              <a:t>nam</a:t>
            </a:r>
            <a:r>
              <a:rPr lang="en-CA" dirty="0" smtClean="0"/>
              <a:t>e </a:t>
            </a:r>
            <a:r>
              <a:rPr lang="en-CA" dirty="0" smtClean="0"/>
              <a:t>to “Fred</a:t>
            </a:r>
            <a:r>
              <a:rPr lang="en-CA" dirty="0" smtClean="0"/>
              <a:t>” (Person </a:t>
            </a:r>
            <a:r>
              <a:rPr lang="en-CA" i="1" dirty="0" smtClean="0"/>
              <a:t>can</a:t>
            </a:r>
            <a:r>
              <a:rPr lang="en-CA" dirty="0" smtClean="0"/>
              <a:t> set name)</a:t>
            </a:r>
            <a:endParaRPr lang="en-CA" dirty="0" smtClean="0"/>
          </a:p>
          <a:p>
            <a:pPr lvl="2">
              <a:defRPr/>
            </a:pPr>
            <a:r>
              <a:rPr lang="en-CA" dirty="0" err="1" smtClean="0"/>
              <a:t>sayName</a:t>
            </a:r>
            <a:r>
              <a:rPr lang="en-CA" dirty="0" smtClean="0"/>
              <a:t> </a:t>
            </a:r>
            <a:r>
              <a:rPr lang="en-CA" dirty="0" smtClean="0"/>
              <a:t>found in </a:t>
            </a:r>
            <a:r>
              <a:rPr lang="en-CA" dirty="0" smtClean="0"/>
              <a:t>Student.java</a:t>
            </a:r>
            <a:endParaRPr lang="en-CA" dirty="0" smtClean="0"/>
          </a:p>
          <a:p>
            <a:pPr lvl="3">
              <a:defRPr/>
            </a:pPr>
            <a:r>
              <a:rPr lang="en-CA" dirty="0" smtClean="0"/>
              <a:t>calls </a:t>
            </a:r>
            <a:r>
              <a:rPr lang="en-CA" dirty="0" err="1" smtClean="0"/>
              <a:t>getName</a:t>
            </a:r>
            <a:r>
              <a:rPr lang="en-CA" dirty="0" smtClean="0"/>
              <a:t> – not found in Student.java</a:t>
            </a:r>
          </a:p>
          <a:p>
            <a:pPr lvl="4">
              <a:defRPr/>
            </a:pPr>
            <a:r>
              <a:rPr lang="en-CA" dirty="0" err="1" smtClean="0"/>
              <a:t>getName</a:t>
            </a:r>
            <a:r>
              <a:rPr lang="en-CA" dirty="0" smtClean="0"/>
              <a:t> found in Person.java</a:t>
            </a:r>
          </a:p>
          <a:p>
            <a:pPr lvl="5">
              <a:defRPr/>
            </a:pPr>
            <a:r>
              <a:rPr lang="en-CA" dirty="0" smtClean="0"/>
              <a:t>returns “Fred” (Person </a:t>
            </a:r>
            <a:r>
              <a:rPr lang="en-CA" i="1" dirty="0" smtClean="0"/>
              <a:t>can</a:t>
            </a:r>
            <a:r>
              <a:rPr lang="en-CA" dirty="0" smtClean="0"/>
              <a:t> talk about name!)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Outcomes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Use inheritance to extend interfaces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Use inheritance to add methods to an existing class</a:t>
            </a:r>
          </a:p>
          <a:p>
            <a:pPr>
              <a:defRPr/>
            </a:pPr>
            <a:r>
              <a:rPr lang="en-CA" dirty="0" smtClean="0"/>
              <a:t>Override inherited methods such as </a:t>
            </a:r>
            <a:r>
              <a:rPr lang="en-CA" dirty="0" err="1" smtClean="0"/>
              <a:t>toString</a:t>
            </a:r>
            <a:r>
              <a:rPr lang="en-CA" dirty="0" smtClean="0"/>
              <a:t> and equals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Create a new class </a:t>
            </a:r>
            <a:r>
              <a:rPr lang="en-CA" dirty="0" err="1" smtClean="0"/>
              <a:t>SortableStringList</a:t>
            </a:r>
            <a:r>
              <a:rPr lang="en-CA" dirty="0" smtClean="0"/>
              <a:t> that does everything an </a:t>
            </a:r>
            <a:r>
              <a:rPr lang="en-CA" dirty="0" err="1" smtClean="0"/>
              <a:t>ArrayList</a:t>
            </a:r>
            <a:r>
              <a:rPr lang="en-CA" dirty="0" smtClean="0"/>
              <a:t>&lt;String&gt; does, but also has a sort method of its own.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SortableStringList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err="1" smtClean="0">
                <a:solidFill>
                  <a:srgbClr val="FFFF00"/>
                </a:solidFill>
              </a:rPr>
              <a:t>ssl</a:t>
            </a:r>
            <a:r>
              <a:rPr lang="en-CA" sz="2400" dirty="0" smtClean="0">
                <a:solidFill>
                  <a:srgbClr val="FFFF00"/>
                </a:solidFill>
              </a:rPr>
              <a:t> = new </a:t>
            </a:r>
            <a:r>
              <a:rPr lang="en-CA" sz="2400" dirty="0" err="1" smtClean="0">
                <a:solidFill>
                  <a:srgbClr val="FFFF00"/>
                </a:solidFill>
              </a:rPr>
              <a:t>SortableStringList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ssl.add</a:t>
            </a:r>
            <a:r>
              <a:rPr lang="en-CA" sz="2400" dirty="0" smtClean="0">
                <a:solidFill>
                  <a:srgbClr val="FFFF00"/>
                </a:solidFill>
              </a:rPr>
              <a:t>(“Ten”);  </a:t>
            </a:r>
            <a:r>
              <a:rPr lang="en-CA" sz="2400" dirty="0" err="1" smtClean="0">
                <a:solidFill>
                  <a:srgbClr val="FFFF00"/>
                </a:solidFill>
              </a:rPr>
              <a:t>ssl.add</a:t>
            </a:r>
            <a:r>
              <a:rPr lang="en-CA" sz="2400" dirty="0" smtClean="0">
                <a:solidFill>
                  <a:srgbClr val="FFFF00"/>
                </a:solidFill>
              </a:rPr>
              <a:t>(“Twenty”); </a:t>
            </a:r>
            <a:r>
              <a:rPr lang="en-CA" sz="2400" dirty="0" err="1" smtClean="0">
                <a:solidFill>
                  <a:srgbClr val="FFFF00"/>
                </a:solidFill>
              </a:rPr>
              <a:t>ssl.add</a:t>
            </a:r>
            <a:r>
              <a:rPr lang="en-CA" sz="2400" dirty="0" smtClean="0">
                <a:solidFill>
                  <a:srgbClr val="FFFF00"/>
                </a:solidFill>
              </a:rPr>
              <a:t>(“Thirty”);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ssl.sort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(“</a:t>
            </a:r>
            <a:r>
              <a:rPr lang="en-CA" sz="2400" dirty="0" err="1" smtClean="0">
                <a:solidFill>
                  <a:srgbClr val="FFFF00"/>
                </a:solidFill>
              </a:rPr>
              <a:t>ssl</a:t>
            </a:r>
            <a:r>
              <a:rPr lang="en-CA" sz="2400" dirty="0" smtClean="0">
                <a:solidFill>
                  <a:srgbClr val="FFFF00"/>
                </a:solidFill>
              </a:rPr>
              <a:t> sorted is ” + </a:t>
            </a:r>
            <a:r>
              <a:rPr lang="en-CA" sz="2400" dirty="0" err="1" smtClean="0">
                <a:solidFill>
                  <a:srgbClr val="FFFF00"/>
                </a:solidFill>
              </a:rPr>
              <a:t>ssl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</a:p>
          <a:p>
            <a:pPr lvl="2">
              <a:defRPr/>
            </a:pPr>
            <a:r>
              <a:rPr lang="en-CA" i="1" dirty="0" smtClean="0"/>
              <a:t>it’s really very easy!</a:t>
            </a:r>
          </a:p>
          <a:p>
            <a:pPr lvl="2">
              <a:defRPr/>
            </a:pPr>
            <a:r>
              <a:rPr lang="en-CA" i="1" dirty="0" smtClean="0"/>
              <a:t>the object you want to sort is </a:t>
            </a:r>
            <a:r>
              <a:rPr lang="en-CA" dirty="0" smtClean="0"/>
              <a:t>this</a:t>
            </a:r>
            <a:r>
              <a:rPr lang="en-CA" i="1" dirty="0" smtClean="0"/>
              <a:t> object!</a:t>
            </a:r>
            <a:endParaRPr lang="en-CA" i="1" dirty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219200" y="6019800"/>
            <a:ext cx="6553200" cy="533400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/>
              <a:t>ssl sorted is [Ten, Thirty, Twenty]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Inheritance and Extra Fields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Subclass can add fields as well as methods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just declare them and add getters/setters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>
                <a:solidFill>
                  <a:srgbClr val="99FF33"/>
                </a:solidFill>
              </a:rPr>
              <a:t>p</a:t>
            </a:r>
            <a:r>
              <a:rPr lang="en-CA" sz="2000" dirty="0" smtClean="0">
                <a:solidFill>
                  <a:srgbClr val="99FF33"/>
                </a:solidFill>
              </a:rPr>
              <a:t>ublic class </a:t>
            </a:r>
            <a:r>
              <a:rPr lang="en-CA" sz="2000" dirty="0" smtClean="0">
                <a:solidFill>
                  <a:srgbClr val="99FF33"/>
                </a:solidFill>
              </a:rPr>
              <a:t>Student extends Person {</a:t>
            </a:r>
            <a:endParaRPr lang="en-CA" sz="2000" dirty="0" smtClean="0">
              <a:solidFill>
                <a:srgbClr val="99FF33"/>
              </a:solidFill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   private </a:t>
            </a:r>
            <a:r>
              <a:rPr lang="en-CA" sz="2000" dirty="0" err="1" smtClean="0">
                <a:solidFill>
                  <a:srgbClr val="99FF33"/>
                </a:solidFill>
              </a:rPr>
              <a:t>int</a:t>
            </a:r>
            <a:r>
              <a:rPr lang="en-CA" sz="2000" dirty="0" smtClean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grade;</a:t>
            </a:r>
            <a:endParaRPr lang="en-CA" sz="2000" dirty="0" smtClean="0">
              <a:solidFill>
                <a:srgbClr val="99FF33"/>
              </a:solidFill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   public void </a:t>
            </a:r>
            <a:r>
              <a:rPr lang="en-CA" sz="2000" dirty="0" err="1" smtClean="0">
                <a:solidFill>
                  <a:srgbClr val="99FF33"/>
                </a:solidFill>
              </a:rPr>
              <a:t>setGrade</a:t>
            </a:r>
            <a:r>
              <a:rPr lang="en-CA" sz="2000" dirty="0" smtClean="0">
                <a:solidFill>
                  <a:srgbClr val="99FF33"/>
                </a:solidFill>
              </a:rPr>
              <a:t>(</a:t>
            </a:r>
            <a:r>
              <a:rPr lang="en-CA" sz="2000" dirty="0" err="1" smtClean="0">
                <a:solidFill>
                  <a:srgbClr val="99FF33"/>
                </a:solidFill>
              </a:rPr>
              <a:t>int</a:t>
            </a:r>
            <a:r>
              <a:rPr lang="en-CA" sz="2000" dirty="0" smtClean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n) { </a:t>
            </a:r>
            <a:r>
              <a:rPr lang="en-CA" sz="2000" dirty="0" smtClean="0">
                <a:solidFill>
                  <a:srgbClr val="99FF33"/>
                </a:solidFill>
              </a:rPr>
              <a:t>grade = </a:t>
            </a:r>
            <a:r>
              <a:rPr lang="en-CA" sz="2000" dirty="0" smtClean="0">
                <a:solidFill>
                  <a:srgbClr val="99FF33"/>
                </a:solidFill>
              </a:rPr>
              <a:t>n; }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   public </a:t>
            </a:r>
            <a:r>
              <a:rPr lang="en-CA" sz="2000" dirty="0" err="1" smtClean="0">
                <a:solidFill>
                  <a:srgbClr val="99FF33"/>
                </a:solidFill>
              </a:rPr>
              <a:t>int</a:t>
            </a:r>
            <a:r>
              <a:rPr lang="en-CA" sz="2000" dirty="0" smtClean="0">
                <a:solidFill>
                  <a:srgbClr val="99FF33"/>
                </a:solidFill>
              </a:rPr>
              <a:t> </a:t>
            </a:r>
            <a:r>
              <a:rPr lang="en-CA" sz="2000" dirty="0" err="1" smtClean="0">
                <a:solidFill>
                  <a:srgbClr val="99FF33"/>
                </a:solidFill>
              </a:rPr>
              <a:t>getGrade</a:t>
            </a:r>
            <a:r>
              <a:rPr lang="en-CA" sz="2000" dirty="0" smtClean="0">
                <a:solidFill>
                  <a:srgbClr val="99FF33"/>
                </a:solidFill>
              </a:rPr>
              <a:t>() </a:t>
            </a:r>
            <a:r>
              <a:rPr lang="en-CA" sz="2000" dirty="0" smtClean="0">
                <a:solidFill>
                  <a:srgbClr val="99FF33"/>
                </a:solidFill>
              </a:rPr>
              <a:t>{ return </a:t>
            </a:r>
            <a:r>
              <a:rPr lang="en-CA" sz="2000" dirty="0" smtClean="0">
                <a:solidFill>
                  <a:srgbClr val="99FF33"/>
                </a:solidFill>
              </a:rPr>
              <a:t>grade; </a:t>
            </a:r>
            <a:r>
              <a:rPr lang="en-CA" sz="2000" dirty="0" smtClean="0">
                <a:solidFill>
                  <a:srgbClr val="99FF33"/>
                </a:solidFill>
              </a:rPr>
              <a:t>}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public void </a:t>
            </a:r>
            <a:r>
              <a:rPr lang="en-CA" sz="2000" dirty="0" err="1" smtClean="0">
                <a:solidFill>
                  <a:srgbClr val="99FF33"/>
                </a:solidFill>
              </a:rPr>
              <a:t>sayName</a:t>
            </a:r>
            <a:r>
              <a:rPr lang="en-CA" sz="2000" dirty="0" smtClean="0">
                <a:solidFill>
                  <a:srgbClr val="99FF33"/>
                </a:solidFill>
              </a:rPr>
              <a:t>() {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       </a:t>
            </a:r>
            <a:r>
              <a:rPr lang="en-CA" sz="2000" dirty="0" err="1" smtClean="0">
                <a:solidFill>
                  <a:srgbClr val="99FF33"/>
                </a:solidFill>
              </a:rPr>
              <a:t>System.out.println</a:t>
            </a:r>
            <a:r>
              <a:rPr lang="en-CA" sz="2000" dirty="0" smtClean="0">
                <a:solidFill>
                  <a:srgbClr val="99FF33"/>
                </a:solidFill>
              </a:rPr>
              <a:t>(“My </a:t>
            </a:r>
            <a:r>
              <a:rPr lang="en-CA" sz="2000" dirty="0" smtClean="0">
                <a:solidFill>
                  <a:srgbClr val="99FF33"/>
                </a:solidFill>
              </a:rPr>
              <a:t>nam</a:t>
            </a:r>
            <a:r>
              <a:rPr lang="en-CA" sz="2000" dirty="0" smtClean="0">
                <a:solidFill>
                  <a:srgbClr val="99FF33"/>
                </a:solidFill>
              </a:rPr>
              <a:t>e </a:t>
            </a:r>
            <a:r>
              <a:rPr lang="en-CA" sz="2000" dirty="0" smtClean="0">
                <a:solidFill>
                  <a:srgbClr val="99FF33"/>
                </a:solidFill>
              </a:rPr>
              <a:t>is ” + </a:t>
            </a:r>
            <a:r>
              <a:rPr lang="en-CA" sz="2000" dirty="0" err="1" smtClean="0">
                <a:solidFill>
                  <a:srgbClr val="99FF33"/>
                </a:solidFill>
              </a:rPr>
              <a:t>getName</a:t>
            </a:r>
            <a:r>
              <a:rPr lang="en-CA" sz="2000" dirty="0" smtClean="0">
                <a:solidFill>
                  <a:srgbClr val="99FF33"/>
                </a:solidFill>
              </a:rPr>
              <a:t>());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   }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}</a:t>
            </a:r>
            <a:endParaRPr lang="en-CA" sz="2000" dirty="0">
              <a:solidFill>
                <a:srgbClr val="99FF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Changed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Sub gets </a:t>
            </a:r>
            <a:r>
              <a:rPr lang="en-CA" dirty="0" smtClean="0"/>
              <a:t>every public method from </a:t>
            </a:r>
            <a:r>
              <a:rPr lang="en-CA" dirty="0" smtClean="0"/>
              <a:t>Super but </a:t>
            </a:r>
            <a:r>
              <a:rPr lang="en-CA" i="1" dirty="0" smtClean="0"/>
              <a:t>doesn’t have to stick with it!</a:t>
            </a:r>
          </a:p>
          <a:p>
            <a:pPr lvl="1">
              <a:defRPr/>
            </a:pPr>
            <a:r>
              <a:rPr lang="en-CA" dirty="0" smtClean="0"/>
              <a:t>can </a:t>
            </a:r>
            <a:r>
              <a:rPr lang="en-CA" i="1" dirty="0" smtClean="0"/>
              <a:t>replace </a:t>
            </a:r>
            <a:r>
              <a:rPr lang="en-CA" dirty="0" smtClean="0"/>
              <a:t>inherited method’s </a:t>
            </a:r>
            <a:r>
              <a:rPr lang="en-CA" dirty="0" smtClean="0"/>
              <a:t>implementation</a:t>
            </a:r>
          </a:p>
          <a:p>
            <a:pPr lvl="1">
              <a:defRPr/>
            </a:pPr>
            <a:r>
              <a:rPr lang="en-CA" dirty="0" smtClean="0"/>
              <a:t>just say what the new implementation is</a:t>
            </a:r>
          </a:p>
          <a:p>
            <a:pPr lvl="2">
              <a:defRPr/>
            </a:pPr>
            <a:r>
              <a:rPr lang="en-CA" dirty="0" smtClean="0"/>
              <a:t>add </a:t>
            </a:r>
            <a:r>
              <a:rPr lang="en-CA" dirty="0" smtClean="0"/>
              <a:t>@Override </a:t>
            </a:r>
            <a:r>
              <a:rPr lang="en-CA" dirty="0" smtClean="0"/>
              <a:t>annotation</a:t>
            </a:r>
            <a:endParaRPr lang="en-CA" dirty="0" smtClean="0"/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public class </a:t>
            </a:r>
            <a:r>
              <a:rPr lang="en-CA" sz="2000" dirty="0" err="1" smtClean="0">
                <a:solidFill>
                  <a:srgbClr val="99FF33"/>
                </a:solidFill>
              </a:rPr>
              <a:t>SubClass</a:t>
            </a:r>
            <a:r>
              <a:rPr lang="en-CA" sz="2000" dirty="0" smtClean="0">
                <a:solidFill>
                  <a:srgbClr val="99FF33"/>
                </a:solidFill>
              </a:rPr>
              <a:t> </a:t>
            </a:r>
            <a:r>
              <a:rPr lang="en-CA" sz="2000" b="1" dirty="0" smtClean="0">
                <a:solidFill>
                  <a:srgbClr val="99FF33"/>
                </a:solidFill>
              </a:rPr>
              <a:t>extends </a:t>
            </a:r>
            <a:r>
              <a:rPr lang="en-CA" sz="2000" b="1" dirty="0" err="1" smtClean="0">
                <a:solidFill>
                  <a:srgbClr val="99FF33"/>
                </a:solidFill>
              </a:rPr>
              <a:t>SuperClass</a:t>
            </a:r>
            <a:r>
              <a:rPr lang="en-CA" sz="2000" b="1" dirty="0" smtClean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{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public void </a:t>
            </a:r>
            <a:r>
              <a:rPr lang="en-CA" sz="2000" dirty="0" err="1" smtClean="0">
                <a:solidFill>
                  <a:srgbClr val="99FF33"/>
                </a:solidFill>
              </a:rPr>
              <a:t>sayValue</a:t>
            </a:r>
            <a:r>
              <a:rPr lang="en-CA" sz="2000" dirty="0" smtClean="0">
                <a:solidFill>
                  <a:srgbClr val="99FF33"/>
                </a:solidFill>
              </a:rPr>
              <a:t>() { </a:t>
            </a:r>
            <a:r>
              <a:rPr lang="en-CA" sz="2000" i="1" dirty="0" err="1" smtClean="0">
                <a:solidFill>
                  <a:srgbClr val="99FF33"/>
                </a:solidFill>
              </a:rPr>
              <a:t>Sopln</a:t>
            </a:r>
            <a:r>
              <a:rPr lang="en-CA" sz="2000" dirty="0" smtClean="0">
                <a:solidFill>
                  <a:srgbClr val="99FF33"/>
                </a:solidFill>
              </a:rPr>
              <a:t>(“My value is ” + </a:t>
            </a:r>
            <a:r>
              <a:rPr lang="en-CA" sz="2000" dirty="0" err="1" smtClean="0">
                <a:solidFill>
                  <a:srgbClr val="99FF33"/>
                </a:solidFill>
              </a:rPr>
              <a:t>this.</a:t>
            </a:r>
            <a:r>
              <a:rPr lang="en-CA" sz="2000" b="1" dirty="0" err="1" smtClean="0">
                <a:solidFill>
                  <a:srgbClr val="99FF33"/>
                </a:solidFill>
              </a:rPr>
              <a:t>getValue</a:t>
            </a:r>
            <a:r>
              <a:rPr lang="en-CA" sz="2000" dirty="0" smtClean="0">
                <a:solidFill>
                  <a:srgbClr val="99FF33"/>
                </a:solidFill>
              </a:rPr>
              <a:t>()); }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</a:t>
            </a:r>
            <a:r>
              <a:rPr lang="en-CA" sz="2000" b="1" dirty="0" smtClean="0">
                <a:solidFill>
                  <a:srgbClr val="99FF33"/>
                </a:solidFill>
              </a:rPr>
              <a:t>@Override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b="1" dirty="0">
                <a:solidFill>
                  <a:srgbClr val="99FF33"/>
                </a:solidFill>
              </a:rPr>
              <a:t> </a:t>
            </a:r>
            <a:r>
              <a:rPr lang="en-CA" sz="2000" b="1" dirty="0" smtClean="0">
                <a:solidFill>
                  <a:srgbClr val="99FF33"/>
                </a:solidFill>
              </a:rPr>
              <a:t>   public String </a:t>
            </a:r>
            <a:r>
              <a:rPr lang="en-CA" sz="2000" b="1" dirty="0" err="1" smtClean="0">
                <a:solidFill>
                  <a:srgbClr val="99FF33"/>
                </a:solidFill>
              </a:rPr>
              <a:t>getValue</a:t>
            </a:r>
            <a:r>
              <a:rPr lang="en-CA" sz="2000" b="1" dirty="0" smtClean="0">
                <a:solidFill>
                  <a:srgbClr val="99FF33"/>
                </a:solidFill>
              </a:rPr>
              <a:t>() { return “Ba-</a:t>
            </a:r>
            <a:r>
              <a:rPr lang="en-CA" sz="2000" b="1" dirty="0" err="1" smtClean="0">
                <a:solidFill>
                  <a:srgbClr val="99FF33"/>
                </a:solidFill>
              </a:rPr>
              <a:t>ba</a:t>
            </a:r>
            <a:r>
              <a:rPr lang="en-CA" sz="2000" b="1" dirty="0" smtClean="0">
                <a:solidFill>
                  <a:srgbClr val="99FF33"/>
                </a:solidFill>
              </a:rPr>
              <a:t>”;}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b="1" dirty="0" smtClean="0">
                <a:solidFill>
                  <a:srgbClr val="99FF33"/>
                </a:solidFill>
              </a:rPr>
              <a:t>}</a:t>
            </a:r>
          </a:p>
        </p:txBody>
      </p:sp>
      <p:grpSp>
        <p:nvGrpSpPr>
          <p:cNvPr id="49156" name="Group 3"/>
          <p:cNvGrpSpPr>
            <a:grpSpLocks/>
          </p:cNvGrpSpPr>
          <p:nvPr/>
        </p:nvGrpSpPr>
        <p:grpSpPr bwMode="auto">
          <a:xfrm>
            <a:off x="5791200" y="5257800"/>
            <a:ext cx="3276600" cy="1447800"/>
            <a:chOff x="5638800" y="5105400"/>
            <a:chExt cx="26670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638800" y="5105400"/>
              <a:ext cx="266700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CA" sz="2000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SubClass</a:t>
              </a:r>
              <a:r>
                <a:rPr lang="en-CA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CA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 = new </a:t>
              </a:r>
              <a:r>
                <a:rPr lang="en-CA" sz="2000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SubClass</a:t>
              </a:r>
              <a:r>
                <a:rPr lang="en-CA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();</a:t>
              </a:r>
              <a:endParaRPr lang="en-CA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en-CA" sz="2000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c.</a:t>
              </a:r>
              <a:r>
                <a:rPr lang="en-CA" sz="2000" b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setValue</a:t>
              </a:r>
              <a:r>
                <a:rPr lang="en-CA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(“Fred”);</a:t>
              </a:r>
            </a:p>
            <a:p>
              <a:pPr>
                <a:defRPr/>
              </a:pPr>
              <a:r>
                <a:rPr lang="en-CA" sz="2000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c.sayValue</a:t>
              </a:r>
              <a:r>
                <a:rPr lang="en-CA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();</a:t>
              </a:r>
              <a:endPara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158" name="Rectangle 5"/>
            <p:cNvSpPr>
              <a:spLocks noChangeArrowheads="1"/>
            </p:cNvSpPr>
            <p:nvPr/>
          </p:nvSpPr>
          <p:spPr bwMode="auto">
            <a:xfrm>
              <a:off x="5638800" y="6172200"/>
              <a:ext cx="2667000" cy="381000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 sz="2000">
                  <a:latin typeface="Courier New" panose="02070309020205020404" pitchFamily="49" charset="0"/>
                  <a:cs typeface="Courier New" panose="02070309020205020404" pitchFamily="49" charset="0"/>
                </a:rPr>
                <a:t>My value is Ba-ba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Overriding Inherited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CA" dirty="0" smtClean="0"/>
              <a:t>Still inherits the changed method</a:t>
            </a:r>
            <a:endParaRPr lang="en-CA" i="1" dirty="0" smtClean="0"/>
          </a:p>
          <a:p>
            <a:pPr lvl="1">
              <a:defRPr/>
            </a:pPr>
            <a:r>
              <a:rPr lang="en-CA" dirty="0" smtClean="0"/>
              <a:t>use </a:t>
            </a:r>
            <a:r>
              <a:rPr lang="en-CA" b="1" dirty="0" err="1" smtClean="0"/>
              <a:t>super.</a:t>
            </a:r>
            <a:r>
              <a:rPr lang="en-CA" i="1" dirty="0" err="1" smtClean="0"/>
              <a:t>methodName</a:t>
            </a:r>
            <a:r>
              <a:rPr lang="en-CA" dirty="0" smtClean="0"/>
              <a:t> to get inherited version</a:t>
            </a:r>
          </a:p>
          <a:p>
            <a:pPr lvl="2">
              <a:defRPr/>
            </a:pPr>
            <a:r>
              <a:rPr lang="en-CA" dirty="0" smtClean="0"/>
              <a:t>compare </a:t>
            </a:r>
            <a:r>
              <a:rPr lang="en-CA" b="1" dirty="0" err="1" smtClean="0"/>
              <a:t>this.</a:t>
            </a:r>
            <a:r>
              <a:rPr lang="en-CA" i="1" dirty="0" err="1" smtClean="0"/>
              <a:t>methodName</a:t>
            </a:r>
            <a:endParaRPr lang="en-CA" i="1" dirty="0" smtClean="0"/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public class </a:t>
            </a:r>
            <a:r>
              <a:rPr lang="en-CA" sz="2000" dirty="0" err="1" smtClean="0">
                <a:solidFill>
                  <a:srgbClr val="99FF33"/>
                </a:solidFill>
              </a:rPr>
              <a:t>SubClass</a:t>
            </a:r>
            <a:r>
              <a:rPr lang="en-CA" sz="2000" dirty="0" smtClean="0">
                <a:solidFill>
                  <a:srgbClr val="99FF33"/>
                </a:solidFill>
              </a:rPr>
              <a:t> </a:t>
            </a:r>
            <a:r>
              <a:rPr lang="en-CA" sz="2000" b="1" dirty="0" smtClean="0">
                <a:solidFill>
                  <a:srgbClr val="99FF33"/>
                </a:solidFill>
              </a:rPr>
              <a:t>extends </a:t>
            </a:r>
            <a:r>
              <a:rPr lang="en-CA" sz="2000" b="1" dirty="0" err="1" smtClean="0">
                <a:solidFill>
                  <a:srgbClr val="99FF33"/>
                </a:solidFill>
              </a:rPr>
              <a:t>SuperClass</a:t>
            </a:r>
            <a:r>
              <a:rPr lang="en-CA" sz="2000" b="1" dirty="0" smtClean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{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public void </a:t>
            </a:r>
            <a:r>
              <a:rPr lang="en-CA" sz="2000" dirty="0" err="1" smtClean="0">
                <a:solidFill>
                  <a:srgbClr val="99FF33"/>
                </a:solidFill>
              </a:rPr>
              <a:t>sayValue</a:t>
            </a:r>
            <a:r>
              <a:rPr lang="en-CA" sz="2000" dirty="0" smtClean="0">
                <a:solidFill>
                  <a:srgbClr val="99FF33"/>
                </a:solidFill>
              </a:rPr>
              <a:t>() { </a:t>
            </a:r>
            <a:r>
              <a:rPr lang="en-CA" sz="2000" i="1" dirty="0" err="1" smtClean="0">
                <a:solidFill>
                  <a:srgbClr val="99FF33"/>
                </a:solidFill>
              </a:rPr>
              <a:t>Sopln</a:t>
            </a:r>
            <a:r>
              <a:rPr lang="en-CA" sz="2000" dirty="0" smtClean="0">
                <a:solidFill>
                  <a:srgbClr val="99FF33"/>
                </a:solidFill>
              </a:rPr>
              <a:t>(“My value is ” + </a:t>
            </a:r>
            <a:r>
              <a:rPr lang="en-CA" sz="2000" dirty="0" err="1" smtClean="0">
                <a:solidFill>
                  <a:srgbClr val="99FF33"/>
                </a:solidFill>
              </a:rPr>
              <a:t>this.</a:t>
            </a:r>
            <a:r>
              <a:rPr lang="en-CA" sz="2000" b="1" dirty="0" err="1" smtClean="0">
                <a:solidFill>
                  <a:srgbClr val="99FF33"/>
                </a:solidFill>
              </a:rPr>
              <a:t>getValue</a:t>
            </a:r>
            <a:r>
              <a:rPr lang="en-CA" sz="2000" dirty="0" smtClean="0">
                <a:solidFill>
                  <a:srgbClr val="99FF33"/>
                </a:solidFill>
              </a:rPr>
              <a:t>()); }</a:t>
            </a:r>
          </a:p>
          <a:p>
            <a:pPr>
              <a:buFont typeface="Monotype Sorts" panose="05010101010101010101" pitchFamily="2" charset="2"/>
              <a:buNone/>
              <a:defRPr/>
            </a:pPr>
            <a:r>
              <a:rPr lang="en-CA" sz="2000" dirty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   @</a:t>
            </a:r>
            <a:r>
              <a:rPr lang="en-CA" sz="2000" dirty="0" smtClean="0">
                <a:solidFill>
                  <a:srgbClr val="99FF33"/>
                </a:solidFill>
              </a:rPr>
              <a:t>Override</a:t>
            </a:r>
            <a:br>
              <a:rPr lang="en-CA" sz="2000" dirty="0" smtClean="0">
                <a:solidFill>
                  <a:srgbClr val="99FF33"/>
                </a:solidFill>
              </a:rPr>
            </a:br>
            <a:r>
              <a:rPr lang="en-CA" sz="2000" dirty="0" smtClean="0">
                <a:solidFill>
                  <a:srgbClr val="99FF33"/>
                </a:solidFill>
              </a:rPr>
              <a:t>public </a:t>
            </a:r>
            <a:r>
              <a:rPr lang="en-CA" sz="2000" dirty="0" smtClean="0">
                <a:solidFill>
                  <a:srgbClr val="99FF33"/>
                </a:solidFill>
              </a:rPr>
              <a:t>String </a:t>
            </a:r>
            <a:r>
              <a:rPr lang="en-CA" sz="2000" dirty="0" err="1" smtClean="0">
                <a:solidFill>
                  <a:srgbClr val="99FF33"/>
                </a:solidFill>
              </a:rPr>
              <a:t>getValue</a:t>
            </a:r>
            <a:r>
              <a:rPr lang="en-CA" sz="2000" dirty="0" smtClean="0">
                <a:solidFill>
                  <a:srgbClr val="99FF33"/>
                </a:solidFill>
              </a:rPr>
              <a:t>() { return </a:t>
            </a:r>
            <a:r>
              <a:rPr lang="en-CA" sz="2000" b="1" dirty="0" err="1" smtClean="0">
                <a:solidFill>
                  <a:srgbClr val="99FF33"/>
                </a:solidFill>
              </a:rPr>
              <a:t>super.getValue</a:t>
            </a:r>
            <a:r>
              <a:rPr lang="en-CA" sz="2000" b="1" dirty="0" smtClean="0">
                <a:solidFill>
                  <a:srgbClr val="99FF33"/>
                </a:solidFill>
              </a:rPr>
              <a:t>()</a:t>
            </a:r>
            <a:r>
              <a:rPr lang="en-CA" sz="2000" dirty="0" smtClean="0">
                <a:solidFill>
                  <a:srgbClr val="99FF33"/>
                </a:solidFill>
              </a:rPr>
              <a:t>.replace(‘</a:t>
            </a:r>
            <a:r>
              <a:rPr lang="en-CA" sz="2000" dirty="0" err="1" smtClean="0">
                <a:solidFill>
                  <a:srgbClr val="99FF33"/>
                </a:solidFill>
              </a:rPr>
              <a:t>r’,’w</a:t>
            </a:r>
            <a:r>
              <a:rPr lang="en-CA" sz="2000" dirty="0" smtClean="0">
                <a:solidFill>
                  <a:srgbClr val="99FF33"/>
                </a:solidFill>
              </a:rPr>
              <a:t>’); }</a:t>
            </a:r>
          </a:p>
          <a:p>
            <a:pPr lvl="2">
              <a:defRPr/>
            </a:pPr>
            <a:r>
              <a:rPr lang="en-CA" dirty="0" err="1" smtClean="0"/>
              <a:t>super.getValue</a:t>
            </a:r>
            <a:r>
              <a:rPr lang="en-CA" dirty="0" smtClean="0"/>
              <a:t> is </a:t>
            </a:r>
            <a:r>
              <a:rPr lang="en-CA" dirty="0" err="1" smtClean="0"/>
              <a:t>SuperClass’s</a:t>
            </a:r>
            <a:r>
              <a:rPr lang="en-CA" dirty="0" smtClean="0"/>
              <a:t> </a:t>
            </a:r>
            <a:r>
              <a:rPr lang="en-CA" dirty="0" smtClean="0"/>
              <a:t>version of </a:t>
            </a:r>
            <a:r>
              <a:rPr lang="en-CA" dirty="0" err="1" smtClean="0"/>
              <a:t>getValue</a:t>
            </a:r>
            <a:endParaRPr lang="en-CA" dirty="0" smtClean="0"/>
          </a:p>
          <a:p>
            <a:pPr lvl="2">
              <a:defRPr/>
            </a:pPr>
            <a:r>
              <a:rPr lang="en-CA" dirty="0" smtClean="0"/>
              <a:t>it returns “Fred”</a:t>
            </a:r>
          </a:p>
          <a:p>
            <a:pPr lvl="2">
              <a:defRPr/>
            </a:pPr>
            <a:r>
              <a:rPr lang="en-CA" dirty="0" smtClean="0"/>
              <a:t>replace(‘</a:t>
            </a:r>
            <a:r>
              <a:rPr lang="en-CA" dirty="0" err="1" smtClean="0"/>
              <a:t>r’,’w</a:t>
            </a:r>
            <a:r>
              <a:rPr lang="en-CA" dirty="0" smtClean="0"/>
              <a:t>’) changes that </a:t>
            </a:r>
            <a:br>
              <a:rPr lang="en-CA" dirty="0" smtClean="0"/>
            </a:br>
            <a:r>
              <a:rPr lang="en-CA" dirty="0" smtClean="0"/>
              <a:t>to “</a:t>
            </a:r>
            <a:r>
              <a:rPr lang="en-CA" dirty="0" err="1" smtClean="0"/>
              <a:t>Fwed</a:t>
            </a:r>
            <a:r>
              <a:rPr lang="en-CA" dirty="0" smtClean="0"/>
              <a:t>”</a:t>
            </a:r>
          </a:p>
        </p:txBody>
      </p:sp>
      <p:grpSp>
        <p:nvGrpSpPr>
          <p:cNvPr id="51204" name="Group 3"/>
          <p:cNvGrpSpPr>
            <a:grpSpLocks/>
          </p:cNvGrpSpPr>
          <p:nvPr/>
        </p:nvGrpSpPr>
        <p:grpSpPr bwMode="auto">
          <a:xfrm>
            <a:off x="5638800" y="5257800"/>
            <a:ext cx="3429000" cy="1447800"/>
            <a:chOff x="5638800" y="5105400"/>
            <a:chExt cx="26670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638800" y="5105400"/>
              <a:ext cx="2667000" cy="10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CA" sz="2000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SubClass</a:t>
              </a:r>
              <a:r>
                <a:rPr lang="en-CA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CA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 = new </a:t>
              </a:r>
              <a:r>
                <a:rPr lang="en-CA" sz="2000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SubClass</a:t>
              </a:r>
              <a:r>
                <a:rPr lang="en-CA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();</a:t>
              </a:r>
              <a:endParaRPr lang="en-CA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en-CA" sz="2000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c.</a:t>
              </a:r>
              <a:r>
                <a:rPr lang="en-CA" sz="2000" b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setValue</a:t>
              </a:r>
              <a:r>
                <a:rPr lang="en-CA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(“Fred”);</a:t>
              </a:r>
            </a:p>
            <a:p>
              <a:pPr>
                <a:defRPr/>
              </a:pPr>
              <a:r>
                <a:rPr lang="en-CA" sz="2000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c.sayValue</a:t>
              </a:r>
              <a:r>
                <a:rPr lang="en-CA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();</a:t>
              </a:r>
              <a:endPara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07" name="Rectangle 5"/>
            <p:cNvSpPr>
              <a:spLocks noChangeArrowheads="1"/>
            </p:cNvSpPr>
            <p:nvPr/>
          </p:nvSpPr>
          <p:spPr bwMode="auto">
            <a:xfrm>
              <a:off x="5638800" y="6172200"/>
              <a:ext cx="2667000" cy="381000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CA" altLang="en-US" sz="2000">
                  <a:latin typeface="Courier New" panose="02070309020205020404" pitchFamily="49" charset="0"/>
                  <a:cs typeface="Courier New" panose="02070309020205020404" pitchFamily="49" charset="0"/>
                </a:rPr>
                <a:t>My value is Fwed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4572000"/>
            <a:ext cx="3079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Inheritance and Constructors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CA" dirty="0" smtClean="0"/>
              <a:t>Each </a:t>
            </a:r>
            <a:r>
              <a:rPr lang="en-CA" dirty="0" err="1" smtClean="0"/>
              <a:t>SubClass</a:t>
            </a:r>
            <a:r>
              <a:rPr lang="en-CA" dirty="0" smtClean="0"/>
              <a:t> </a:t>
            </a:r>
            <a:r>
              <a:rPr lang="en-CA" dirty="0" smtClean="0"/>
              <a:t>object has a </a:t>
            </a:r>
            <a:r>
              <a:rPr lang="en-CA" dirty="0" err="1" smtClean="0"/>
              <a:t>SuperClass</a:t>
            </a:r>
            <a:r>
              <a:rPr lang="en-CA" dirty="0" smtClean="0"/>
              <a:t> </a:t>
            </a:r>
            <a:r>
              <a:rPr lang="en-CA" dirty="0" smtClean="0"/>
              <a:t>part</a:t>
            </a:r>
          </a:p>
          <a:p>
            <a:pPr>
              <a:defRPr/>
            </a:pPr>
            <a:r>
              <a:rPr lang="en-CA" dirty="0" smtClean="0"/>
              <a:t>When we construct a </a:t>
            </a:r>
            <a:r>
              <a:rPr lang="en-CA" dirty="0" err="1" smtClean="0"/>
              <a:t>SubClass</a:t>
            </a:r>
            <a:r>
              <a:rPr lang="en-CA" dirty="0" smtClean="0"/>
              <a:t> </a:t>
            </a:r>
            <a:r>
              <a:rPr lang="en-CA" dirty="0" smtClean="0"/>
              <a:t>object, we need to construct the </a:t>
            </a:r>
            <a:r>
              <a:rPr lang="en-CA" dirty="0" err="1" smtClean="0"/>
              <a:t>SuperClass</a:t>
            </a:r>
            <a:r>
              <a:rPr lang="en-CA" dirty="0" smtClean="0"/>
              <a:t> </a:t>
            </a:r>
            <a:r>
              <a:rPr lang="en-CA" dirty="0" smtClean="0"/>
              <a:t>part</a:t>
            </a:r>
          </a:p>
          <a:p>
            <a:pPr lvl="1">
              <a:defRPr/>
            </a:pPr>
            <a:r>
              <a:rPr lang="en-CA" dirty="0" smtClean="0"/>
              <a:t>call parent constructor using super(…)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>
                <a:solidFill>
                  <a:srgbClr val="99FF33"/>
                </a:solidFill>
              </a:rPr>
              <a:t>p</a:t>
            </a:r>
            <a:r>
              <a:rPr lang="en-CA" sz="2000" dirty="0" smtClean="0">
                <a:solidFill>
                  <a:srgbClr val="99FF33"/>
                </a:solidFill>
              </a:rPr>
              <a:t>ublic class </a:t>
            </a:r>
            <a:r>
              <a:rPr lang="en-CA" sz="2000" dirty="0" smtClean="0">
                <a:solidFill>
                  <a:srgbClr val="99FF33"/>
                </a:solidFill>
              </a:rPr>
              <a:t>Person </a:t>
            </a:r>
            <a:r>
              <a:rPr lang="en-CA" sz="2000" dirty="0" smtClean="0">
                <a:solidFill>
                  <a:srgbClr val="99FF33"/>
                </a:solidFill>
              </a:rPr>
              <a:t>{ 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   private String </a:t>
            </a:r>
            <a:r>
              <a:rPr lang="en-CA" sz="2000" dirty="0" smtClean="0">
                <a:solidFill>
                  <a:srgbClr val="99FF33"/>
                </a:solidFill>
              </a:rPr>
              <a:t>name;</a:t>
            </a:r>
            <a:endParaRPr lang="en-CA" sz="2000" dirty="0" smtClean="0">
              <a:solidFill>
                <a:srgbClr val="99FF33"/>
              </a:solidFill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   public </a:t>
            </a:r>
            <a:r>
              <a:rPr lang="en-CA" sz="2000" dirty="0" smtClean="0">
                <a:solidFill>
                  <a:srgbClr val="99FF33"/>
                </a:solidFill>
              </a:rPr>
              <a:t>Person</a:t>
            </a:r>
            <a:r>
              <a:rPr lang="en-CA" sz="2000" dirty="0" smtClean="0">
                <a:solidFill>
                  <a:srgbClr val="99FF33"/>
                </a:solidFill>
              </a:rPr>
              <a:t>(String </a:t>
            </a:r>
            <a:r>
              <a:rPr lang="en-CA" sz="2000" dirty="0">
                <a:solidFill>
                  <a:srgbClr val="99FF33"/>
                </a:solidFill>
              </a:rPr>
              <a:t>n</a:t>
            </a:r>
            <a:r>
              <a:rPr lang="en-CA" sz="2000" dirty="0" smtClean="0">
                <a:solidFill>
                  <a:srgbClr val="99FF33"/>
                </a:solidFill>
              </a:rPr>
              <a:t>) </a:t>
            </a:r>
            <a:r>
              <a:rPr lang="en-CA" sz="2000" dirty="0" smtClean="0">
                <a:solidFill>
                  <a:srgbClr val="99FF33"/>
                </a:solidFill>
              </a:rPr>
              <a:t>{ </a:t>
            </a:r>
            <a:r>
              <a:rPr lang="en-CA" sz="2000" dirty="0" smtClean="0">
                <a:solidFill>
                  <a:srgbClr val="99FF33"/>
                </a:solidFill>
              </a:rPr>
              <a:t>name = n; </a:t>
            </a:r>
            <a:r>
              <a:rPr lang="en-CA" sz="2000" dirty="0" smtClean="0">
                <a:solidFill>
                  <a:srgbClr val="99FF33"/>
                </a:solidFill>
              </a:rPr>
              <a:t>} … 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}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>
                <a:solidFill>
                  <a:srgbClr val="99FF33"/>
                </a:solidFill>
              </a:rPr>
              <a:t>p</a:t>
            </a:r>
            <a:r>
              <a:rPr lang="en-CA" sz="2000" dirty="0" smtClean="0">
                <a:solidFill>
                  <a:srgbClr val="99FF33"/>
                </a:solidFill>
              </a:rPr>
              <a:t>ublic class </a:t>
            </a:r>
            <a:r>
              <a:rPr lang="en-CA" sz="2000" dirty="0" smtClean="0">
                <a:solidFill>
                  <a:srgbClr val="99FF33"/>
                </a:solidFill>
              </a:rPr>
              <a:t>Student </a:t>
            </a:r>
            <a:r>
              <a:rPr lang="en-CA" sz="2000" b="1" dirty="0" smtClean="0">
                <a:solidFill>
                  <a:srgbClr val="99FF33"/>
                </a:solidFill>
              </a:rPr>
              <a:t>extends </a:t>
            </a:r>
            <a:r>
              <a:rPr lang="en-CA" sz="2000" b="1" dirty="0" smtClean="0">
                <a:solidFill>
                  <a:srgbClr val="99FF33"/>
                </a:solidFill>
              </a:rPr>
              <a:t>Person </a:t>
            </a:r>
            <a:r>
              <a:rPr lang="en-CA" sz="2000" dirty="0" smtClean="0">
                <a:solidFill>
                  <a:srgbClr val="99FF33"/>
                </a:solidFill>
              </a:rPr>
              <a:t>{ </a:t>
            </a:r>
            <a:endParaRPr lang="en-CA" sz="2000" dirty="0" smtClean="0">
              <a:solidFill>
                <a:srgbClr val="99FF33"/>
              </a:solidFill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   public </a:t>
            </a:r>
            <a:r>
              <a:rPr lang="en-CA" sz="2000" dirty="0" smtClean="0">
                <a:solidFill>
                  <a:srgbClr val="99FF33"/>
                </a:solidFill>
              </a:rPr>
              <a:t>Student(String n) </a:t>
            </a:r>
            <a:r>
              <a:rPr lang="en-CA" sz="2000" dirty="0" smtClean="0">
                <a:solidFill>
                  <a:srgbClr val="99FF33"/>
                </a:solidFill>
              </a:rPr>
              <a:t>{ </a:t>
            </a:r>
            <a:r>
              <a:rPr lang="en-CA" sz="2000" b="1" dirty="0" smtClean="0">
                <a:solidFill>
                  <a:srgbClr val="99FF33"/>
                </a:solidFill>
              </a:rPr>
              <a:t>super(n)</a:t>
            </a:r>
            <a:r>
              <a:rPr lang="en-CA" sz="2000" dirty="0" smtClean="0">
                <a:solidFill>
                  <a:srgbClr val="99FF33"/>
                </a:solidFill>
              </a:rPr>
              <a:t>; … } </a:t>
            </a:r>
            <a:r>
              <a:rPr lang="en-CA" sz="2000" dirty="0" smtClean="0">
                <a:solidFill>
                  <a:srgbClr val="99FF33"/>
                </a:solidFill>
              </a:rPr>
              <a:t>… 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}</a:t>
            </a:r>
            <a:endParaRPr lang="en-CA" sz="2000" dirty="0">
              <a:solidFill>
                <a:srgbClr val="99FF3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7140" y="6381750"/>
            <a:ext cx="660309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</a:t>
            </a:r>
            <a:r>
              <a:rPr lang="en-CA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Student(“</a:t>
            </a:r>
            <a:r>
              <a:rPr lang="en-CA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Fred”) </a:t>
            </a:r>
            <a:r>
              <a:rPr lang="en-CA" sz="20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CA" sz="2000" dirty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new </a:t>
            </a:r>
            <a:r>
              <a:rPr lang="en-CA" sz="2000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Person(“</a:t>
            </a:r>
            <a:r>
              <a:rPr lang="en-CA" sz="2000" dirty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Fred”) </a:t>
            </a:r>
            <a:r>
              <a:rPr lang="en-CA" sz="20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name = </a:t>
            </a:r>
            <a:r>
              <a:rPr lang="en-CA" sz="20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“Fred”</a:t>
            </a:r>
            <a:endParaRPr lang="en-CA" sz="20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Inheritance and Constructors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CA" dirty="0" smtClean="0"/>
              <a:t>Can do more than just super(…), but super(…) must come first</a:t>
            </a:r>
          </a:p>
          <a:p>
            <a:pPr lvl="1">
              <a:defRPr/>
            </a:pPr>
            <a:r>
              <a:rPr lang="en-CA" dirty="0" smtClean="0"/>
              <a:t>recall: constructor’s job is to set </a:t>
            </a:r>
            <a:r>
              <a:rPr lang="en-CA" i="1" dirty="0" smtClean="0"/>
              <a:t>all</a:t>
            </a:r>
            <a:r>
              <a:rPr lang="en-CA" dirty="0" smtClean="0"/>
              <a:t> IVs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>
                <a:solidFill>
                  <a:srgbClr val="99FF33"/>
                </a:solidFill>
              </a:rPr>
              <a:t>p</a:t>
            </a:r>
            <a:r>
              <a:rPr lang="en-CA" sz="2000" dirty="0" smtClean="0">
                <a:solidFill>
                  <a:srgbClr val="99FF33"/>
                </a:solidFill>
              </a:rPr>
              <a:t>ublic class </a:t>
            </a:r>
            <a:r>
              <a:rPr lang="en-CA" sz="2000" dirty="0" smtClean="0">
                <a:solidFill>
                  <a:srgbClr val="99FF33"/>
                </a:solidFill>
              </a:rPr>
              <a:t>Student extends Person {</a:t>
            </a:r>
            <a:endParaRPr lang="en-CA" sz="2000" dirty="0" smtClean="0">
              <a:solidFill>
                <a:srgbClr val="99FF33"/>
              </a:solidFill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   private </a:t>
            </a:r>
            <a:r>
              <a:rPr lang="en-CA" sz="2000" dirty="0" err="1" smtClean="0">
                <a:solidFill>
                  <a:srgbClr val="99FF33"/>
                </a:solidFill>
              </a:rPr>
              <a:t>int</a:t>
            </a:r>
            <a:r>
              <a:rPr lang="en-CA" sz="2000" dirty="0" smtClean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grade;</a:t>
            </a:r>
            <a:endParaRPr lang="en-CA" sz="2000" dirty="0" smtClean="0">
              <a:solidFill>
                <a:srgbClr val="99FF33"/>
              </a:solidFill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   public </a:t>
            </a:r>
            <a:r>
              <a:rPr lang="en-CA" sz="2000" dirty="0" smtClean="0">
                <a:solidFill>
                  <a:srgbClr val="99FF33"/>
                </a:solidFill>
              </a:rPr>
              <a:t>Student(String n, </a:t>
            </a:r>
            <a:r>
              <a:rPr lang="en-CA" sz="2000" dirty="0" err="1" smtClean="0">
                <a:solidFill>
                  <a:srgbClr val="99FF33"/>
                </a:solidFill>
              </a:rPr>
              <a:t>int</a:t>
            </a:r>
            <a:r>
              <a:rPr lang="en-CA" sz="2000" dirty="0" smtClean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g) </a:t>
            </a:r>
            <a:r>
              <a:rPr lang="en-CA" sz="2000" dirty="0" smtClean="0">
                <a:solidFill>
                  <a:srgbClr val="99FF33"/>
                </a:solidFill>
              </a:rPr>
              <a:t>{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       </a:t>
            </a:r>
            <a:r>
              <a:rPr lang="en-CA" sz="2000" dirty="0" smtClean="0">
                <a:solidFill>
                  <a:srgbClr val="99FF33"/>
                </a:solidFill>
              </a:rPr>
              <a:t>super(n);</a:t>
            </a:r>
            <a:r>
              <a:rPr lang="en-CA" sz="2000" dirty="0" smtClean="0">
                <a:solidFill>
                  <a:srgbClr val="99FF33"/>
                </a:solidFill>
              </a:rPr>
              <a:t>	// sets </a:t>
            </a:r>
            <a:r>
              <a:rPr lang="en-CA" sz="2000" dirty="0" smtClean="0">
                <a:solidFill>
                  <a:srgbClr val="99FF33"/>
                </a:solidFill>
              </a:rPr>
              <a:t>name </a:t>
            </a:r>
            <a:r>
              <a:rPr lang="en-CA" sz="2000" dirty="0" smtClean="0">
                <a:solidFill>
                  <a:srgbClr val="99FF33"/>
                </a:solidFill>
              </a:rPr>
              <a:t>in </a:t>
            </a:r>
            <a:r>
              <a:rPr lang="en-CA" sz="2000" dirty="0" smtClean="0">
                <a:solidFill>
                  <a:srgbClr val="99FF33"/>
                </a:solidFill>
              </a:rPr>
              <a:t>Person</a:t>
            </a:r>
            <a:endParaRPr lang="en-CA" sz="2000" dirty="0" smtClean="0">
              <a:solidFill>
                <a:srgbClr val="99FF33"/>
              </a:solidFill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       </a:t>
            </a:r>
            <a:r>
              <a:rPr lang="en-CA" sz="2000" dirty="0" smtClean="0">
                <a:solidFill>
                  <a:srgbClr val="99FF33"/>
                </a:solidFill>
              </a:rPr>
              <a:t>grade = g;</a:t>
            </a:r>
            <a:r>
              <a:rPr lang="en-CA" sz="2000" dirty="0" smtClean="0">
                <a:solidFill>
                  <a:srgbClr val="99FF33"/>
                </a:solidFill>
              </a:rPr>
              <a:t>	// sets </a:t>
            </a:r>
            <a:r>
              <a:rPr lang="en-CA" sz="2000" dirty="0" smtClean="0">
                <a:solidFill>
                  <a:srgbClr val="99FF33"/>
                </a:solidFill>
              </a:rPr>
              <a:t>grade in Student</a:t>
            </a:r>
            <a:endParaRPr lang="en-CA" sz="2000" dirty="0" smtClean="0">
              <a:solidFill>
                <a:srgbClr val="99FF33"/>
              </a:solidFill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   }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>
                <a:solidFill>
                  <a:srgbClr val="99FF33"/>
                </a:solidFill>
              </a:rPr>
              <a:t>	</a:t>
            </a:r>
            <a:r>
              <a:rPr lang="en-CA" sz="2000" dirty="0" smtClean="0">
                <a:solidFill>
                  <a:srgbClr val="99FF33"/>
                </a:solidFill>
              </a:rPr>
              <a:t>…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>
                <a:solidFill>
                  <a:srgbClr val="99FF33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Inheritance and Polymorphism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CA" dirty="0" smtClean="0"/>
              <a:t>If a method asks for a </a:t>
            </a:r>
            <a:r>
              <a:rPr lang="en-CA" dirty="0" smtClean="0"/>
              <a:t>superclass object</a:t>
            </a:r>
            <a:r>
              <a:rPr lang="en-CA" dirty="0" smtClean="0"/>
              <a:t>…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static void </a:t>
            </a:r>
            <a:r>
              <a:rPr lang="en-CA" sz="2400" dirty="0" err="1" smtClean="0">
                <a:solidFill>
                  <a:srgbClr val="FFFF00"/>
                </a:solidFill>
              </a:rPr>
              <a:t>printName</a:t>
            </a:r>
            <a:r>
              <a:rPr lang="en-CA" sz="2400" dirty="0" smtClean="0">
                <a:solidFill>
                  <a:srgbClr val="FFFF00"/>
                </a:solidFill>
              </a:rPr>
              <a:t>(Person </a:t>
            </a:r>
            <a:r>
              <a:rPr lang="en-CA" sz="2400" dirty="0" smtClean="0">
                <a:solidFill>
                  <a:srgbClr val="FFFF00"/>
                </a:solidFill>
              </a:rPr>
              <a:t>p) { … }</a:t>
            </a:r>
          </a:p>
          <a:p>
            <a:pPr>
              <a:defRPr/>
            </a:pPr>
            <a:r>
              <a:rPr lang="en-CA" dirty="0" smtClean="0"/>
              <a:t>…a </a:t>
            </a:r>
            <a:r>
              <a:rPr lang="en-CA" dirty="0" smtClean="0"/>
              <a:t>subclass object is fine</a:t>
            </a:r>
            <a:endParaRPr lang="en-CA" dirty="0" smtClean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Student s </a:t>
            </a:r>
            <a:r>
              <a:rPr lang="en-CA" sz="2400" dirty="0" smtClean="0">
                <a:solidFill>
                  <a:srgbClr val="FFFF00"/>
                </a:solidFill>
              </a:rPr>
              <a:t>= new </a:t>
            </a:r>
            <a:r>
              <a:rPr lang="en-CA" sz="2400" dirty="0" smtClean="0">
                <a:solidFill>
                  <a:srgbClr val="FFFF00"/>
                </a:solidFill>
              </a:rPr>
              <a:t>Student(“Fred”);</a:t>
            </a:r>
            <a:endParaRPr lang="en-CA" sz="2400" dirty="0" smtClean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printName</a:t>
            </a:r>
            <a:r>
              <a:rPr lang="en-CA" sz="2400" dirty="0" smtClean="0">
                <a:solidFill>
                  <a:srgbClr val="FFFF00"/>
                </a:solidFill>
              </a:rPr>
              <a:t>(s);</a:t>
            </a:r>
            <a:endParaRPr lang="en-CA" sz="24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CA" dirty="0" smtClean="0"/>
              <a:t>Just like interfaces</a:t>
            </a:r>
          </a:p>
          <a:p>
            <a:pPr lvl="1">
              <a:defRPr/>
            </a:pPr>
            <a:r>
              <a:rPr lang="en-CA" dirty="0" err="1" smtClean="0"/>
              <a:t>SubClass</a:t>
            </a:r>
            <a:r>
              <a:rPr lang="en-CA" dirty="0" smtClean="0"/>
              <a:t> </a:t>
            </a:r>
            <a:r>
              <a:rPr lang="en-CA" dirty="0" smtClean="0"/>
              <a:t>has all the methods </a:t>
            </a:r>
            <a:r>
              <a:rPr lang="en-CA" dirty="0" err="1" smtClean="0"/>
              <a:t>SuperClass</a:t>
            </a:r>
            <a:r>
              <a:rPr lang="en-CA" dirty="0" smtClean="0"/>
              <a:t> </a:t>
            </a:r>
            <a:r>
              <a:rPr lang="en-CA" dirty="0" smtClean="0"/>
              <a:t>has</a:t>
            </a:r>
          </a:p>
          <a:p>
            <a:pPr lvl="1">
              <a:defRPr/>
            </a:pPr>
            <a:r>
              <a:rPr lang="en-CA" dirty="0" smtClean="0"/>
              <a:t>so </a:t>
            </a:r>
            <a:r>
              <a:rPr lang="en-CA" dirty="0" err="1" smtClean="0"/>
              <a:t>SubClass</a:t>
            </a:r>
            <a:r>
              <a:rPr lang="en-CA" dirty="0" smtClean="0"/>
              <a:t> </a:t>
            </a:r>
            <a:r>
              <a:rPr lang="en-CA" dirty="0" smtClean="0"/>
              <a:t>can do anything </a:t>
            </a:r>
            <a:r>
              <a:rPr lang="en-CA" dirty="0" err="1" smtClean="0"/>
              <a:t>SuperClass</a:t>
            </a:r>
            <a:r>
              <a:rPr lang="en-CA" dirty="0" smtClean="0"/>
              <a:t> </a:t>
            </a:r>
            <a:r>
              <a:rPr lang="en-CA" dirty="0" smtClean="0"/>
              <a:t>can</a:t>
            </a:r>
          </a:p>
          <a:p>
            <a:pPr lvl="1">
              <a:defRPr/>
            </a:pPr>
            <a:r>
              <a:rPr lang="en-CA" dirty="0" smtClean="0"/>
              <a:t>so </a:t>
            </a:r>
            <a:r>
              <a:rPr lang="en-CA" dirty="0" err="1" smtClean="0"/>
              <a:t>SubClass</a:t>
            </a:r>
            <a:r>
              <a:rPr lang="en-CA" dirty="0" smtClean="0"/>
              <a:t> </a:t>
            </a:r>
            <a:r>
              <a:rPr lang="en-CA" dirty="0" smtClean="0"/>
              <a:t>can </a:t>
            </a:r>
            <a:r>
              <a:rPr lang="en-CA" dirty="0" smtClean="0"/>
              <a:t>be used where </a:t>
            </a:r>
            <a:r>
              <a:rPr lang="en-CA" dirty="0" err="1" smtClean="0"/>
              <a:t>SuperClass</a:t>
            </a:r>
            <a:r>
              <a:rPr lang="en-CA" dirty="0" smtClean="0"/>
              <a:t> needed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Inheritance and Polymorphism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If a method asks for a </a:t>
            </a:r>
            <a:r>
              <a:rPr lang="en-CA" i="1" dirty="0" smtClean="0"/>
              <a:t>subclass</a:t>
            </a:r>
            <a:r>
              <a:rPr lang="en-CA" dirty="0" smtClean="0"/>
              <a:t> </a:t>
            </a:r>
            <a:r>
              <a:rPr lang="en-CA" dirty="0" smtClean="0"/>
              <a:t>object…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static void </a:t>
            </a:r>
            <a:r>
              <a:rPr lang="en-CA" sz="2400" dirty="0" err="1" smtClean="0">
                <a:solidFill>
                  <a:srgbClr val="FFFF00"/>
                </a:solidFill>
              </a:rPr>
              <a:t>printGrade</a:t>
            </a:r>
            <a:r>
              <a:rPr lang="en-CA" sz="2400" dirty="0" smtClean="0">
                <a:solidFill>
                  <a:srgbClr val="FFFF00"/>
                </a:solidFill>
              </a:rPr>
              <a:t>(Student s) </a:t>
            </a:r>
            <a:r>
              <a:rPr lang="en-CA" sz="2400" dirty="0" smtClean="0">
                <a:solidFill>
                  <a:srgbClr val="FFFF00"/>
                </a:solidFill>
              </a:rPr>
              <a:t>{ … }</a:t>
            </a:r>
          </a:p>
          <a:p>
            <a:pPr>
              <a:defRPr/>
            </a:pPr>
            <a:r>
              <a:rPr lang="en-CA" dirty="0" smtClean="0"/>
              <a:t>…a </a:t>
            </a:r>
            <a:r>
              <a:rPr lang="en-CA" dirty="0" smtClean="0"/>
              <a:t>superclass </a:t>
            </a:r>
            <a:r>
              <a:rPr lang="en-CA" dirty="0" smtClean="0"/>
              <a:t>object </a:t>
            </a:r>
            <a:r>
              <a:rPr lang="en-CA" i="1" dirty="0" smtClean="0"/>
              <a:t>will not </a:t>
            </a:r>
            <a:r>
              <a:rPr lang="en-CA" dirty="0" smtClean="0"/>
              <a:t>do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Person p </a:t>
            </a:r>
            <a:r>
              <a:rPr lang="en-CA" sz="2400" dirty="0" smtClean="0">
                <a:solidFill>
                  <a:srgbClr val="FFFF00"/>
                </a:solidFill>
              </a:rPr>
              <a:t>= new </a:t>
            </a:r>
            <a:r>
              <a:rPr lang="en-CA" sz="2400" dirty="0" smtClean="0">
                <a:solidFill>
                  <a:srgbClr val="FFFF00"/>
                </a:solidFill>
              </a:rPr>
              <a:t>Person(“</a:t>
            </a:r>
            <a:r>
              <a:rPr lang="en-CA" sz="2400" dirty="0" err="1" smtClean="0">
                <a:solidFill>
                  <a:srgbClr val="FFFF00"/>
                </a:solidFill>
              </a:rPr>
              <a:t>Geety</a:t>
            </a:r>
            <a:r>
              <a:rPr lang="en-CA" sz="2400" dirty="0" smtClean="0">
                <a:solidFill>
                  <a:srgbClr val="FFFF00"/>
                </a:solidFill>
              </a:rPr>
              <a:t>”);</a:t>
            </a:r>
            <a:endParaRPr lang="en-CA" sz="2400" dirty="0" smtClean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printGrade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smtClean="0">
                <a:solidFill>
                  <a:srgbClr val="C0C0C0"/>
                </a:solidFill>
              </a:rPr>
              <a:t>p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</a:p>
          <a:p>
            <a:pPr lvl="1">
              <a:defRPr/>
            </a:pPr>
            <a:r>
              <a:rPr lang="en-CA" dirty="0" err="1" smtClean="0"/>
              <a:t>SubClass</a:t>
            </a:r>
            <a:r>
              <a:rPr lang="en-CA" dirty="0" smtClean="0"/>
              <a:t> </a:t>
            </a:r>
            <a:r>
              <a:rPr lang="en-CA" dirty="0" smtClean="0"/>
              <a:t>has all </a:t>
            </a:r>
            <a:r>
              <a:rPr lang="en-CA" dirty="0" err="1" smtClean="0"/>
              <a:t>SuperClass</a:t>
            </a:r>
            <a:r>
              <a:rPr lang="en-CA" dirty="0" smtClean="0"/>
              <a:t> methods</a:t>
            </a:r>
            <a:endParaRPr lang="en-CA" dirty="0" smtClean="0"/>
          </a:p>
          <a:p>
            <a:pPr lvl="1">
              <a:defRPr/>
            </a:pPr>
            <a:r>
              <a:rPr lang="en-CA" dirty="0" err="1" smtClean="0"/>
              <a:t>SuperClass</a:t>
            </a:r>
            <a:r>
              <a:rPr lang="en-CA" dirty="0" smtClean="0"/>
              <a:t> doesn’t </a:t>
            </a:r>
            <a:r>
              <a:rPr lang="en-CA" dirty="0" smtClean="0"/>
              <a:t>have </a:t>
            </a:r>
            <a:r>
              <a:rPr lang="en-CA" dirty="0" err="1" smtClean="0"/>
              <a:t>SubClass</a:t>
            </a:r>
            <a:r>
              <a:rPr lang="en-CA" dirty="0" smtClean="0"/>
              <a:t> methods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so </a:t>
            </a:r>
            <a:r>
              <a:rPr lang="en-CA" dirty="0" err="1" smtClean="0"/>
              <a:t>SuperClass</a:t>
            </a:r>
            <a:r>
              <a:rPr lang="en-CA" dirty="0" smtClean="0"/>
              <a:t> </a:t>
            </a:r>
            <a:r>
              <a:rPr lang="en-CA" dirty="0" smtClean="0"/>
              <a:t>cannot replace </a:t>
            </a:r>
            <a:r>
              <a:rPr lang="en-CA" dirty="0" err="1" smtClean="0"/>
              <a:t>SubClass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More Inheritance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You can extend a class that extends another</a:t>
            </a:r>
          </a:p>
          <a:p>
            <a:pPr lvl="1">
              <a:defRPr/>
            </a:pPr>
            <a:r>
              <a:rPr lang="en-CA" dirty="0" smtClean="0">
                <a:sym typeface="Wingdings" pitchFamily="2" charset="2"/>
              </a:rPr>
              <a:t>Undergrad </a:t>
            </a:r>
            <a:r>
              <a:rPr lang="en-CA" i="1" dirty="0" smtClean="0">
                <a:sym typeface="Wingdings" pitchFamily="2" charset="2"/>
              </a:rPr>
              <a:t>extends</a:t>
            </a:r>
            <a:r>
              <a:rPr lang="en-CA" dirty="0" smtClean="0">
                <a:sym typeface="Wingdings" pitchFamily="2" charset="2"/>
              </a:rPr>
              <a:t> Student </a:t>
            </a:r>
            <a:r>
              <a:rPr lang="en-CA" i="1" dirty="0" smtClean="0">
                <a:sym typeface="Wingdings" pitchFamily="2" charset="2"/>
              </a:rPr>
              <a:t>extends</a:t>
            </a:r>
            <a:r>
              <a:rPr lang="en-CA" dirty="0" smtClean="0">
                <a:sym typeface="Wingdings" pitchFamily="2" charset="2"/>
              </a:rPr>
              <a:t> Person</a:t>
            </a:r>
            <a:endParaRPr lang="en-CA" dirty="0" smtClean="0">
              <a:sym typeface="Wingdings" pitchFamily="2" charset="2"/>
            </a:endParaRPr>
          </a:p>
          <a:p>
            <a:pPr lvl="2">
              <a:defRPr/>
            </a:pPr>
            <a:r>
              <a:rPr lang="en-CA" dirty="0" smtClean="0">
                <a:sym typeface="Wingdings" pitchFamily="2" charset="2"/>
              </a:rPr>
              <a:t>as many levels as you need/want!</a:t>
            </a:r>
            <a:endParaRPr lang="en-CA" dirty="0" smtClean="0">
              <a:sym typeface="Wingdings" pitchFamily="2" charset="2"/>
            </a:endParaRPr>
          </a:p>
          <a:p>
            <a:pPr lvl="1">
              <a:defRPr/>
            </a:pPr>
            <a:r>
              <a:rPr lang="en-CA" dirty="0" smtClean="0">
                <a:sym typeface="Wingdings" pitchFamily="2" charset="2"/>
              </a:rPr>
              <a:t>Student inherits </a:t>
            </a:r>
            <a:r>
              <a:rPr lang="en-CA" dirty="0" smtClean="0">
                <a:sym typeface="Wingdings" pitchFamily="2" charset="2"/>
              </a:rPr>
              <a:t>all </a:t>
            </a:r>
            <a:r>
              <a:rPr lang="en-CA" dirty="0" smtClean="0">
                <a:sym typeface="Wingdings" pitchFamily="2" charset="2"/>
              </a:rPr>
              <a:t>Person’s </a:t>
            </a:r>
            <a:r>
              <a:rPr lang="en-CA" dirty="0" smtClean="0">
                <a:sym typeface="Wingdings" pitchFamily="2" charset="2"/>
              </a:rPr>
              <a:t>public methods</a:t>
            </a:r>
          </a:p>
          <a:p>
            <a:pPr lvl="1">
              <a:defRPr/>
            </a:pPr>
            <a:r>
              <a:rPr lang="en-CA" dirty="0" smtClean="0">
                <a:sym typeface="Wingdings" pitchFamily="2" charset="2"/>
              </a:rPr>
              <a:t>Undergrad inherits </a:t>
            </a:r>
            <a:r>
              <a:rPr lang="en-CA" dirty="0" smtClean="0">
                <a:sym typeface="Wingdings" pitchFamily="2" charset="2"/>
              </a:rPr>
              <a:t>all </a:t>
            </a:r>
            <a:r>
              <a:rPr lang="en-CA" dirty="0" smtClean="0">
                <a:sym typeface="Wingdings" pitchFamily="2" charset="2"/>
              </a:rPr>
              <a:t>Student’s public </a:t>
            </a:r>
            <a:r>
              <a:rPr lang="en-CA" dirty="0" smtClean="0">
                <a:sym typeface="Wingdings" pitchFamily="2" charset="2"/>
              </a:rPr>
              <a:t>methods</a:t>
            </a:r>
          </a:p>
          <a:p>
            <a:pPr lvl="2">
              <a:defRPr/>
            </a:pPr>
            <a:r>
              <a:rPr lang="en-CA" i="1" dirty="0" smtClean="0">
                <a:sym typeface="Wingdings" pitchFamily="2" charset="2"/>
              </a:rPr>
              <a:t>including</a:t>
            </a:r>
            <a:r>
              <a:rPr lang="en-CA" dirty="0" smtClean="0">
                <a:sym typeface="Wingdings" pitchFamily="2" charset="2"/>
              </a:rPr>
              <a:t> the ones it inherited from </a:t>
            </a:r>
            <a:r>
              <a:rPr lang="en-CA" dirty="0" smtClean="0">
                <a:sym typeface="Wingdings" pitchFamily="2" charset="2"/>
              </a:rPr>
              <a:t>Person</a:t>
            </a:r>
          </a:p>
          <a:p>
            <a:pPr>
              <a:defRPr/>
            </a:pPr>
            <a:r>
              <a:rPr lang="en-CA" dirty="0" smtClean="0">
                <a:sym typeface="Wingdings" pitchFamily="2" charset="2"/>
              </a:rPr>
              <a:t>In fact, in Java, every class extends Object</a:t>
            </a:r>
          </a:p>
          <a:p>
            <a:pPr lvl="1">
              <a:defRPr/>
            </a:pPr>
            <a:r>
              <a:rPr lang="en-CA" dirty="0" smtClean="0">
                <a:sym typeface="Wingdings" pitchFamily="2" charset="2"/>
              </a:rPr>
              <a:t>even if you don’t </a:t>
            </a:r>
            <a:r>
              <a:rPr lang="en-CA" i="1" dirty="0" smtClean="0">
                <a:sym typeface="Wingdings" pitchFamily="2" charset="2"/>
              </a:rPr>
              <a:t>say</a:t>
            </a:r>
            <a:r>
              <a:rPr lang="en-CA" dirty="0" smtClean="0">
                <a:sym typeface="Wingdings" pitchFamily="2" charset="2"/>
              </a:rPr>
              <a:t> it does!</a:t>
            </a:r>
            <a:endParaRPr lang="en-CA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Inheritance Hierarchies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Java uses inheritance (and interfaces) lots</a:t>
            </a:r>
          </a:p>
          <a:p>
            <a:pPr lvl="1">
              <a:defRPr/>
            </a:pPr>
            <a:r>
              <a:rPr lang="en-CA" dirty="0" smtClean="0"/>
              <a:t>for example, </a:t>
            </a:r>
            <a:r>
              <a:rPr lang="en-CA" dirty="0" err="1" smtClean="0"/>
              <a:t>ArrayList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005138"/>
            <a:ext cx="7467600" cy="258532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CA" sz="1800" dirty="0" err="1"/>
              <a:t>java.util</a:t>
            </a:r>
            <a:endParaRPr lang="en-CA" sz="1800" dirty="0"/>
          </a:p>
          <a:p>
            <a:pPr>
              <a:defRPr/>
            </a:pPr>
            <a:r>
              <a:rPr lang="en-CA" sz="1800" b="1" dirty="0"/>
              <a:t>Class </a:t>
            </a:r>
            <a:r>
              <a:rPr lang="en-CA" sz="1800" b="1" dirty="0" err="1"/>
              <a:t>ArrayList</a:t>
            </a:r>
            <a:r>
              <a:rPr lang="en-CA" sz="1800" b="1" dirty="0"/>
              <a:t>&lt;E&gt;</a:t>
            </a:r>
          </a:p>
          <a:p>
            <a:pPr>
              <a:defRPr/>
            </a:pPr>
            <a:r>
              <a:rPr lang="en-CA" sz="1800" dirty="0" err="1">
                <a:hlinkClick r:id="rId3" action="ppaction://hlinkfile" tooltip="class in java.lang"/>
              </a:rPr>
              <a:t>java.lang.Object</a:t>
            </a:r>
            <a:endParaRPr lang="en-CA" sz="1800" dirty="0"/>
          </a:p>
          <a:p>
            <a:pPr lvl="1">
              <a:defRPr/>
            </a:pPr>
            <a:r>
              <a:rPr lang="en-CA" sz="1800" dirty="0" err="1">
                <a:hlinkClick r:id="rId4" action="ppaction://hlinkfile" tooltip="class in java.util"/>
              </a:rPr>
              <a:t>java.util.AbstractCollection</a:t>
            </a:r>
            <a:r>
              <a:rPr lang="en-CA" sz="1800" dirty="0"/>
              <a:t>&lt;E&gt;</a:t>
            </a:r>
          </a:p>
          <a:p>
            <a:pPr lvl="2">
              <a:defRPr/>
            </a:pPr>
            <a:r>
              <a:rPr lang="en-CA" sz="1800" dirty="0" err="1">
                <a:hlinkClick r:id="rId5" action="ppaction://hlinkfile" tooltip="class in java.util"/>
              </a:rPr>
              <a:t>java.util.AbstractList</a:t>
            </a:r>
            <a:r>
              <a:rPr lang="en-CA" sz="1800" dirty="0"/>
              <a:t>&lt;E&gt;</a:t>
            </a:r>
          </a:p>
          <a:p>
            <a:pPr lvl="3">
              <a:defRPr/>
            </a:pPr>
            <a:r>
              <a:rPr lang="en-CA" sz="1800" dirty="0" err="1"/>
              <a:t>java.util.ArrayList</a:t>
            </a:r>
            <a:r>
              <a:rPr lang="en-CA" sz="1800" dirty="0"/>
              <a:t>&lt;E&gt;</a:t>
            </a:r>
          </a:p>
          <a:p>
            <a:pPr>
              <a:defRPr/>
            </a:pPr>
            <a:r>
              <a:rPr lang="en-CA" sz="1800" dirty="0"/>
              <a:t>All Implemented Interfaces: </a:t>
            </a:r>
            <a:r>
              <a:rPr lang="en-CA" sz="1800" dirty="0" err="1">
                <a:hlinkClick r:id="rId6" action="ppaction://hlinkfile" tooltip="interface in java.io"/>
              </a:rPr>
              <a:t>Serializable</a:t>
            </a:r>
            <a:r>
              <a:rPr lang="en-CA" sz="1800" dirty="0"/>
              <a:t>, </a:t>
            </a:r>
            <a:r>
              <a:rPr lang="en-CA" sz="1800" dirty="0" err="1">
                <a:hlinkClick r:id="rId7" action="ppaction://hlinkfile" tooltip="interface in java.lang"/>
              </a:rPr>
              <a:t>Cloneable</a:t>
            </a:r>
            <a:r>
              <a:rPr lang="en-CA" sz="1800" dirty="0"/>
              <a:t>, </a:t>
            </a:r>
            <a:r>
              <a:rPr lang="en-CA" sz="1800" dirty="0" err="1">
                <a:hlinkClick r:id="rId8" action="ppaction://hlinkfile" tooltip="interface in java.lang"/>
              </a:rPr>
              <a:t>Iterable</a:t>
            </a:r>
            <a:r>
              <a:rPr lang="en-CA" sz="1800" dirty="0"/>
              <a:t>&lt;E&gt;, 	</a:t>
            </a:r>
            <a:r>
              <a:rPr lang="en-CA" sz="1800" dirty="0">
                <a:hlinkClick r:id="rId9" action="ppaction://hlinkfile" tooltip="interface in java.util"/>
              </a:rPr>
              <a:t>Collection</a:t>
            </a:r>
            <a:r>
              <a:rPr lang="en-CA" sz="1800" dirty="0"/>
              <a:t>&lt;E&gt;, </a:t>
            </a:r>
            <a:r>
              <a:rPr lang="en-CA" sz="1800" dirty="0">
                <a:hlinkClick r:id="rId10" action="ppaction://hlinkfile" tooltip="interface in java.util"/>
              </a:rPr>
              <a:t>List</a:t>
            </a:r>
            <a:r>
              <a:rPr lang="en-CA" sz="1800" dirty="0"/>
              <a:t>&lt;E&gt;, </a:t>
            </a:r>
            <a:r>
              <a:rPr lang="en-CA" sz="1800" dirty="0" err="1">
                <a:hlinkClick r:id="rId11" action="ppaction://hlinkfile" tooltip="interface in java.util"/>
              </a:rPr>
              <a:t>RandomAccess</a:t>
            </a:r>
            <a:r>
              <a:rPr lang="en-CA" sz="1800" dirty="0"/>
              <a:t> </a:t>
            </a:r>
            <a:br>
              <a:rPr lang="en-CA" sz="1800" dirty="0"/>
            </a:br>
            <a:r>
              <a:rPr lang="en-CA" sz="1800" dirty="0"/>
              <a:t>Direct Known Subclasses: </a:t>
            </a:r>
            <a:r>
              <a:rPr lang="en-CA" sz="1800" dirty="0" err="1">
                <a:hlinkClick r:id="rId12" action="ppaction://hlinkfile" tooltip="class in javax.management"/>
              </a:rPr>
              <a:t>AttributeList</a:t>
            </a:r>
            <a:r>
              <a:rPr lang="en-CA" sz="1800" dirty="0"/>
              <a:t>, </a:t>
            </a:r>
            <a:r>
              <a:rPr lang="en-CA" sz="1800" dirty="0" err="1">
                <a:hlinkClick r:id="rId13" action="ppaction://hlinkfile" tooltip="class in javax.management.relation"/>
              </a:rPr>
              <a:t>RoleList</a:t>
            </a:r>
            <a:r>
              <a:rPr lang="en-CA" sz="1800" dirty="0"/>
              <a:t>, </a:t>
            </a:r>
            <a:r>
              <a:rPr lang="en-CA" sz="1800" dirty="0" err="1">
                <a:hlinkClick r:id="rId14" action="ppaction://hlinkfile" tooltip="class in javax.management.relation"/>
              </a:rPr>
              <a:t>RoleUnresolvedList</a:t>
            </a:r>
            <a:endParaRPr lang="en-CA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504" y="5791200"/>
            <a:ext cx="8258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CA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ArrayList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extends </a:t>
            </a:r>
            <a:r>
              <a:rPr lang="en-CA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AbstractList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extends </a:t>
            </a:r>
            <a:r>
              <a:rPr lang="en-CA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AbstractCollection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extends 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</a:t>
            </a:r>
            <a:endParaRPr lang="en-CA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957" y="6086475"/>
            <a:ext cx="8828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implements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Serializable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Cloneable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Iterable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RandomAccess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CA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8829" y="6381750"/>
            <a:ext cx="72463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CA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AttributeList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RoleList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RoleUnresolvedL</a:t>
            </a:r>
            <a:r>
              <a:rPr lang="en-CA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extend </a:t>
            </a:r>
            <a:r>
              <a:rPr lang="en-CA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ArrayList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CA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Tell Java that group of actions goes together</a:t>
            </a:r>
          </a:p>
          <a:p>
            <a:pPr lvl="1">
              <a:defRPr/>
            </a:pPr>
            <a:r>
              <a:rPr lang="en-US" dirty="0" smtClean="0"/>
              <a:t>name the group of actions</a:t>
            </a:r>
          </a:p>
          <a:p>
            <a:pPr lvl="1">
              <a:defRPr/>
            </a:pPr>
            <a:r>
              <a:rPr lang="en-US" dirty="0" smtClean="0"/>
              <a:t>say what the actions are</a:t>
            </a:r>
          </a:p>
          <a:p>
            <a:pPr lvl="1">
              <a:defRPr/>
            </a:pPr>
            <a:r>
              <a:rPr lang="en-US" i="1" dirty="0" smtClean="0"/>
              <a:t>do not </a:t>
            </a:r>
            <a:r>
              <a:rPr lang="en-US" dirty="0" smtClean="0"/>
              <a:t>say how to do them</a:t>
            </a:r>
          </a:p>
          <a:p>
            <a:pPr lvl="2">
              <a:defRPr/>
            </a:pPr>
            <a:r>
              <a:rPr lang="en-US" dirty="0" smtClean="0"/>
              <a:t>different kinds of things may do them different ways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92D050"/>
                </a:solidFill>
              </a:rPr>
              <a:t>public interface Measurable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92D050"/>
                </a:solidFill>
              </a:rPr>
              <a:t>    public double </a:t>
            </a:r>
            <a:r>
              <a:rPr lang="en-US" sz="2400" dirty="0" err="1" smtClean="0">
                <a:solidFill>
                  <a:srgbClr val="92D050"/>
                </a:solidFill>
              </a:rPr>
              <a:t>getArea</a:t>
            </a:r>
            <a:r>
              <a:rPr lang="en-US" sz="2400" dirty="0" smtClean="0">
                <a:solidFill>
                  <a:srgbClr val="92D050"/>
                </a:solidFill>
              </a:rPr>
              <a:t>();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92D050"/>
                </a:solidFill>
              </a:rPr>
              <a:t>    public double </a:t>
            </a:r>
            <a:r>
              <a:rPr lang="en-US" sz="2400" dirty="0" err="1" smtClean="0">
                <a:solidFill>
                  <a:srgbClr val="92D050"/>
                </a:solidFill>
              </a:rPr>
              <a:t>getPerimeter</a:t>
            </a:r>
            <a:r>
              <a:rPr lang="en-US" sz="2400" dirty="0" smtClean="0">
                <a:solidFill>
                  <a:srgbClr val="92D050"/>
                </a:solidFill>
              </a:rPr>
              <a:t>();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92D05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1963" y="6457950"/>
            <a:ext cx="23320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Measurable.java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The Object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Every class extends Object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even if it doesn’t say so</a:t>
            </a:r>
          </a:p>
          <a:p>
            <a:pPr marL="457200" lvl="1" indent="0">
              <a:buNone/>
              <a:defRPr/>
            </a:pPr>
            <a:r>
              <a:rPr lang="en-CA" sz="2400" dirty="0" smtClean="0">
                <a:solidFill>
                  <a:srgbClr val="99FF33"/>
                </a:solidFill>
              </a:rPr>
              <a:t>public class Person </a:t>
            </a:r>
            <a:r>
              <a:rPr lang="en-CA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CA" sz="2400" dirty="0" smtClean="0">
                <a:solidFill>
                  <a:srgbClr val="99FF33"/>
                </a:solidFill>
                <a:sym typeface="Wingdings" panose="05000000000000000000" pitchFamily="2" charset="2"/>
              </a:rPr>
              <a:t> public class Person </a:t>
            </a:r>
            <a:r>
              <a:rPr lang="en-CA" sz="2400" dirty="0" smtClean="0">
                <a:solidFill>
                  <a:srgbClr val="FFC000"/>
                </a:solidFill>
                <a:sym typeface="Wingdings" panose="05000000000000000000" pitchFamily="2" charset="2"/>
              </a:rPr>
              <a:t>extends Object</a:t>
            </a:r>
            <a:endParaRPr lang="en-CA" dirty="0" smtClean="0">
              <a:solidFill>
                <a:srgbClr val="FFC000"/>
              </a:solidFill>
            </a:endParaRPr>
          </a:p>
          <a:p>
            <a:pPr>
              <a:defRPr/>
            </a:pPr>
            <a:r>
              <a:rPr lang="en-CA" dirty="0" smtClean="0"/>
              <a:t>Every </a:t>
            </a:r>
            <a:r>
              <a:rPr lang="en-CA" dirty="0" smtClean="0"/>
              <a:t>class inherits Object’s methods</a:t>
            </a:r>
          </a:p>
          <a:p>
            <a:pPr lvl="1">
              <a:defRPr/>
            </a:pPr>
            <a:r>
              <a:rPr lang="en-CA" dirty="0" smtClean="0"/>
              <a:t>including its </a:t>
            </a:r>
            <a:r>
              <a:rPr lang="en-CA" dirty="0" smtClean="0"/>
              <a:t>implementations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Object’s methods include </a:t>
            </a:r>
            <a:r>
              <a:rPr lang="en-CA" dirty="0" err="1" smtClean="0"/>
              <a:t>toString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which we @Override in our own classes</a:t>
            </a:r>
          </a:p>
          <a:p>
            <a:pPr lvl="2">
              <a:defRPr/>
            </a:pPr>
            <a:r>
              <a:rPr lang="en-CA" dirty="0" smtClean="0"/>
              <a:t>because Object’s implementation is not very nice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Overriding </a:t>
            </a:r>
            <a:r>
              <a:rPr lang="en-CA" dirty="0" err="1" smtClean="0"/>
              <a:t>toString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Nice to do for any class you create</a:t>
            </a:r>
          </a:p>
          <a:p>
            <a:pPr lvl="1">
              <a:defRPr/>
            </a:pPr>
            <a:r>
              <a:rPr lang="en-CA" dirty="0" smtClean="0"/>
              <a:t>so prints something nicer than Circle@9304b1</a:t>
            </a:r>
          </a:p>
          <a:p>
            <a:pPr>
              <a:defRPr/>
            </a:pPr>
            <a:r>
              <a:rPr lang="en-CA" dirty="0" smtClean="0"/>
              <a:t>We already covered this!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public class Circle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   @Override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public String </a:t>
            </a:r>
            <a:r>
              <a:rPr lang="en-CA" sz="2000" dirty="0" err="1" smtClean="0">
                <a:solidFill>
                  <a:srgbClr val="99FF33"/>
                </a:solidFill>
              </a:rPr>
              <a:t>toString</a:t>
            </a:r>
            <a:r>
              <a:rPr lang="en-CA" sz="2000" dirty="0" smtClean="0">
                <a:solidFill>
                  <a:srgbClr val="99FF33"/>
                </a:solidFill>
              </a:rPr>
              <a:t>() { </a:t>
            </a:r>
            <a:r>
              <a:rPr lang="en-CA" sz="2000" b="1" dirty="0" smtClean="0">
                <a:solidFill>
                  <a:srgbClr val="99FF33"/>
                </a:solidFill>
              </a:rPr>
              <a:t>return</a:t>
            </a:r>
            <a:r>
              <a:rPr lang="en-CA" sz="2000" dirty="0" smtClean="0">
                <a:solidFill>
                  <a:srgbClr val="99FF33"/>
                </a:solidFill>
              </a:rPr>
              <a:t> “Circle (r = ” + radius + “)”; 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…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    Circle c = new Circle(5.2); </a:t>
            </a:r>
            <a:r>
              <a:rPr lang="en-CA" sz="2000" b="1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000" b="1" dirty="0" smtClean="0">
                <a:solidFill>
                  <a:srgbClr val="FFFF00"/>
                </a:solidFill>
              </a:rPr>
              <a:t>(c)</a:t>
            </a:r>
            <a:r>
              <a:rPr lang="en-CA" sz="2000" dirty="0" smtClean="0">
                <a:solidFill>
                  <a:srgbClr val="FFFF00"/>
                </a:solidFill>
              </a:rPr>
              <a:t>;</a:t>
            </a:r>
            <a:endParaRPr lang="en-CA" dirty="0">
              <a:solidFill>
                <a:srgbClr val="FFFF00"/>
              </a:solidFill>
            </a:endParaRPr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1676400" y="6172200"/>
            <a:ext cx="4648200" cy="381000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Circle (r = 5.2)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The equals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Another Object method is equals</a:t>
            </a:r>
          </a:p>
          <a:p>
            <a:pPr marL="457200" lvl="1" indent="0">
              <a:buNone/>
              <a:defRPr/>
            </a:pPr>
            <a:r>
              <a:rPr lang="en-CA" sz="2400" dirty="0" smtClean="0">
                <a:solidFill>
                  <a:srgbClr val="99FF33"/>
                </a:solidFill>
              </a:rPr>
              <a:t>public </a:t>
            </a:r>
            <a:r>
              <a:rPr lang="en-CA" sz="2400" dirty="0" err="1" smtClean="0">
                <a:solidFill>
                  <a:srgbClr val="99FF33"/>
                </a:solidFill>
              </a:rPr>
              <a:t>boolean</a:t>
            </a:r>
            <a:r>
              <a:rPr lang="en-CA" sz="2400" dirty="0" smtClean="0">
                <a:solidFill>
                  <a:srgbClr val="99FF33"/>
                </a:solidFill>
              </a:rPr>
              <a:t> equals(Object other)</a:t>
            </a:r>
          </a:p>
          <a:p>
            <a:pPr lvl="1">
              <a:defRPr/>
            </a:pPr>
            <a:r>
              <a:rPr lang="en-CA" dirty="0" smtClean="0"/>
              <a:t>expects to be given an Object</a:t>
            </a:r>
          </a:p>
          <a:p>
            <a:pPr>
              <a:defRPr/>
            </a:pPr>
            <a:r>
              <a:rPr lang="en-CA" dirty="0" smtClean="0"/>
              <a:t>equals is a useful method</a:t>
            </a:r>
          </a:p>
          <a:p>
            <a:pPr lvl="1">
              <a:defRPr/>
            </a:pPr>
            <a:r>
              <a:rPr lang="en-CA" dirty="0" smtClean="0"/>
              <a:t>but Object’s implementation not so useful</a:t>
            </a:r>
          </a:p>
          <a:p>
            <a:pPr lvl="2">
              <a:defRPr/>
            </a:pPr>
            <a:r>
              <a:rPr lang="en-CA" dirty="0" smtClean="0"/>
              <a:t>just uses ==</a:t>
            </a:r>
          </a:p>
          <a:p>
            <a:pPr lvl="1">
              <a:defRPr/>
            </a:pPr>
            <a:r>
              <a:rPr lang="en-CA" dirty="0" smtClean="0"/>
              <a:t>need to @Override it to make it better</a:t>
            </a:r>
          </a:p>
          <a:p>
            <a:pPr lvl="2">
              <a:defRPr/>
            </a:pPr>
            <a:r>
              <a:rPr lang="en-CA" dirty="0" smtClean="0"/>
              <a:t>just like String does!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</a:t>
            </a:r>
            <a:r>
              <a:rPr lang="en-CA" i="1" dirty="0" smtClean="0"/>
              <a:t>load</a:t>
            </a:r>
            <a:r>
              <a:rPr lang="en-CA" dirty="0" smtClean="0"/>
              <a:t>ing equals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Don’t do this!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public </a:t>
            </a:r>
            <a:r>
              <a:rPr lang="en-CA" sz="2400" dirty="0" err="1" smtClean="0">
                <a:solidFill>
                  <a:srgbClr val="99FF33"/>
                </a:solidFill>
              </a:rPr>
              <a:t>boolean</a:t>
            </a:r>
            <a:r>
              <a:rPr lang="en-CA" sz="2400" dirty="0" smtClean="0">
                <a:solidFill>
                  <a:srgbClr val="99FF33"/>
                </a:solidFill>
              </a:rPr>
              <a:t> </a:t>
            </a:r>
            <a:r>
              <a:rPr lang="en-CA" sz="2400" b="1" dirty="0" smtClean="0">
                <a:solidFill>
                  <a:srgbClr val="99FF33"/>
                </a:solidFill>
              </a:rPr>
              <a:t>equals(Circle</a:t>
            </a:r>
            <a:r>
              <a:rPr lang="en-CA" sz="2400" dirty="0" smtClean="0">
                <a:solidFill>
                  <a:srgbClr val="99FF33"/>
                </a:solidFill>
              </a:rPr>
              <a:t> other) {</a:t>
            </a:r>
          </a:p>
          <a:p>
            <a:pPr marL="457200" lvl="1" indent="0">
              <a:buNone/>
            </a:pPr>
            <a:r>
              <a:rPr lang="en-CA" sz="2400" dirty="0">
                <a:solidFill>
                  <a:srgbClr val="99FF33"/>
                </a:solidFill>
              </a:rPr>
              <a:t> </a:t>
            </a:r>
            <a:r>
              <a:rPr lang="en-CA" sz="2400" dirty="0" smtClean="0">
                <a:solidFill>
                  <a:srgbClr val="99FF33"/>
                </a:solidFill>
              </a:rPr>
              <a:t>   return </a:t>
            </a:r>
            <a:r>
              <a:rPr lang="en-CA" sz="2400" dirty="0" err="1" smtClean="0">
                <a:solidFill>
                  <a:srgbClr val="99FF33"/>
                </a:solidFill>
              </a:rPr>
              <a:t>this.radius</a:t>
            </a:r>
            <a:r>
              <a:rPr lang="en-CA" sz="2400" dirty="0" smtClean="0">
                <a:solidFill>
                  <a:srgbClr val="99FF33"/>
                </a:solidFill>
              </a:rPr>
              <a:t> == </a:t>
            </a:r>
            <a:r>
              <a:rPr lang="en-CA" sz="2400" dirty="0" err="1" smtClean="0">
                <a:solidFill>
                  <a:srgbClr val="99FF33"/>
                </a:solidFill>
              </a:rPr>
              <a:t>other.radius</a:t>
            </a:r>
            <a:r>
              <a:rPr lang="en-CA" sz="2400" dirty="0" smtClean="0">
                <a:solidFill>
                  <a:srgbClr val="99FF33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}</a:t>
            </a:r>
          </a:p>
          <a:p>
            <a:pPr lvl="1"/>
            <a:r>
              <a:rPr lang="en-CA" dirty="0" smtClean="0"/>
              <a:t>it’s not overriding Object’s equals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rgbClr val="C0C0C0"/>
                </a:solidFill>
              </a:rPr>
              <a:t>@Override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public </a:t>
            </a:r>
            <a:r>
              <a:rPr lang="en-CA" sz="2400" dirty="0" err="1" smtClean="0">
                <a:solidFill>
                  <a:srgbClr val="99FF33"/>
                </a:solidFill>
              </a:rPr>
              <a:t>boolean</a:t>
            </a:r>
            <a:r>
              <a:rPr lang="en-CA" sz="2400" dirty="0" smtClean="0">
                <a:solidFill>
                  <a:srgbClr val="99FF33"/>
                </a:solidFill>
              </a:rPr>
              <a:t> </a:t>
            </a:r>
            <a:r>
              <a:rPr lang="en-CA" sz="2400" b="1" dirty="0" smtClean="0">
                <a:solidFill>
                  <a:srgbClr val="99FF33"/>
                </a:solidFill>
              </a:rPr>
              <a:t>equals(Circle</a:t>
            </a:r>
            <a:r>
              <a:rPr lang="en-CA" sz="2400" dirty="0" smtClean="0">
                <a:solidFill>
                  <a:srgbClr val="99FF33"/>
                </a:solidFill>
              </a:rPr>
              <a:t> other) {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    return </a:t>
            </a:r>
            <a:r>
              <a:rPr lang="en-CA" sz="2400" dirty="0" err="1" smtClean="0">
                <a:solidFill>
                  <a:srgbClr val="99FF33"/>
                </a:solidFill>
              </a:rPr>
              <a:t>this.radius</a:t>
            </a:r>
            <a:r>
              <a:rPr lang="en-CA" sz="2400" dirty="0" smtClean="0">
                <a:solidFill>
                  <a:srgbClr val="99FF33"/>
                </a:solidFill>
              </a:rPr>
              <a:t> == </a:t>
            </a:r>
            <a:r>
              <a:rPr lang="en-CA" sz="2400" dirty="0" err="1" smtClean="0">
                <a:solidFill>
                  <a:srgbClr val="99FF33"/>
                </a:solidFill>
              </a:rPr>
              <a:t>other.radius</a:t>
            </a:r>
            <a:r>
              <a:rPr lang="en-CA" sz="2400" dirty="0" smtClean="0">
                <a:solidFill>
                  <a:srgbClr val="99FF33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}</a:t>
            </a:r>
          </a:p>
          <a:p>
            <a:pPr lvl="2"/>
            <a:r>
              <a:rPr lang="en-CA" dirty="0" smtClean="0"/>
              <a:t>your code might sometimes do the wrong thing!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8684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Over</a:t>
            </a:r>
            <a:r>
              <a:rPr lang="en-CA" i="1" dirty="0" smtClean="0"/>
              <a:t>rid</a:t>
            </a:r>
            <a:r>
              <a:rPr lang="en-CA" dirty="0" smtClean="0"/>
              <a:t>ing equals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equals </a:t>
            </a:r>
            <a:r>
              <a:rPr lang="en-CA" dirty="0" smtClean="0"/>
              <a:t>takes </a:t>
            </a:r>
            <a:r>
              <a:rPr lang="en-CA" dirty="0" smtClean="0"/>
              <a:t>an Object</a:t>
            </a:r>
          </a:p>
          <a:p>
            <a:pPr lvl="1">
              <a:defRPr/>
            </a:pPr>
            <a:r>
              <a:rPr lang="en-CA" dirty="0" smtClean="0"/>
              <a:t>check </a:t>
            </a:r>
            <a:r>
              <a:rPr lang="en-CA" dirty="0" smtClean="0"/>
              <a:t>if other is a same class (using </a:t>
            </a:r>
            <a:r>
              <a:rPr lang="en-CA" dirty="0" err="1" smtClean="0"/>
              <a:t>instanceof</a:t>
            </a:r>
            <a:r>
              <a:rPr lang="en-CA" dirty="0" smtClean="0"/>
              <a:t>)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if so, compare their fields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@Override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public </a:t>
            </a:r>
            <a:r>
              <a:rPr lang="en-CA" sz="2000" dirty="0" err="1" smtClean="0">
                <a:solidFill>
                  <a:srgbClr val="99FF33"/>
                </a:solidFill>
              </a:rPr>
              <a:t>boolean</a:t>
            </a:r>
            <a:r>
              <a:rPr lang="en-CA" sz="2000" dirty="0" smtClean="0">
                <a:solidFill>
                  <a:srgbClr val="99FF33"/>
                </a:solidFill>
              </a:rPr>
              <a:t> equals(Object </a:t>
            </a:r>
            <a:r>
              <a:rPr lang="en-CA" sz="2000" dirty="0" err="1" smtClean="0">
                <a:solidFill>
                  <a:srgbClr val="99FF33"/>
                </a:solidFill>
              </a:rPr>
              <a:t>obj</a:t>
            </a:r>
            <a:r>
              <a:rPr lang="en-CA" sz="2000" dirty="0" smtClean="0">
                <a:solidFill>
                  <a:srgbClr val="99FF33"/>
                </a:solidFill>
              </a:rPr>
              <a:t>)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if (</a:t>
            </a:r>
            <a:r>
              <a:rPr lang="en-CA" sz="2000" dirty="0" err="1" smtClean="0">
                <a:solidFill>
                  <a:srgbClr val="99FF33"/>
                </a:solidFill>
              </a:rPr>
              <a:t>obj</a:t>
            </a:r>
            <a:r>
              <a:rPr lang="en-CA" sz="2000" dirty="0" smtClean="0">
                <a:solidFill>
                  <a:srgbClr val="99FF33"/>
                </a:solidFill>
              </a:rPr>
              <a:t> </a:t>
            </a:r>
            <a:r>
              <a:rPr lang="en-CA" sz="2000" dirty="0" err="1" smtClean="0">
                <a:solidFill>
                  <a:srgbClr val="99FF33"/>
                </a:solidFill>
              </a:rPr>
              <a:t>instanceof</a:t>
            </a:r>
            <a:r>
              <a:rPr lang="en-CA" sz="2000" dirty="0" smtClean="0">
                <a:solidFill>
                  <a:srgbClr val="99FF33"/>
                </a:solidFill>
              </a:rPr>
              <a:t> Circle) {	// if </a:t>
            </a:r>
            <a:r>
              <a:rPr lang="en-CA" sz="2000" dirty="0" err="1" smtClean="0">
                <a:solidFill>
                  <a:srgbClr val="99FF33"/>
                </a:solidFill>
              </a:rPr>
              <a:t>obj</a:t>
            </a:r>
            <a:r>
              <a:rPr lang="en-CA" sz="2000" dirty="0" smtClean="0">
                <a:solidFill>
                  <a:srgbClr val="99FF33"/>
                </a:solidFill>
              </a:rPr>
              <a:t> is a Circle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    Circle c = (Circle) </a:t>
            </a:r>
            <a:r>
              <a:rPr lang="en-CA" sz="2000" dirty="0" err="1" smtClean="0">
                <a:solidFill>
                  <a:srgbClr val="99FF33"/>
                </a:solidFill>
              </a:rPr>
              <a:t>obj</a:t>
            </a:r>
            <a:r>
              <a:rPr lang="en-CA" sz="2000" dirty="0" smtClean="0">
                <a:solidFill>
                  <a:srgbClr val="99FF33"/>
                </a:solidFill>
              </a:rPr>
              <a:t>;		// make a circle variable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    return </a:t>
            </a:r>
            <a:r>
              <a:rPr lang="en-CA" sz="2000" dirty="0" err="1" smtClean="0">
                <a:solidFill>
                  <a:srgbClr val="99FF33"/>
                </a:solidFill>
              </a:rPr>
              <a:t>c.radius</a:t>
            </a:r>
            <a:r>
              <a:rPr lang="en-CA" sz="2000" dirty="0" smtClean="0">
                <a:solidFill>
                  <a:srgbClr val="99FF33"/>
                </a:solidFill>
              </a:rPr>
              <a:t> == </a:t>
            </a:r>
            <a:r>
              <a:rPr lang="en-CA" sz="2000" dirty="0" err="1" smtClean="0">
                <a:solidFill>
                  <a:srgbClr val="99FF33"/>
                </a:solidFill>
              </a:rPr>
              <a:t>this.radius</a:t>
            </a:r>
            <a:r>
              <a:rPr lang="en-CA" sz="2000" dirty="0" smtClean="0">
                <a:solidFill>
                  <a:srgbClr val="99FF33"/>
                </a:solidFill>
              </a:rPr>
              <a:t>;	// compare the </a:t>
            </a:r>
            <a:r>
              <a:rPr lang="en-CA" sz="2000" dirty="0" err="1" smtClean="0">
                <a:solidFill>
                  <a:srgbClr val="99FF33"/>
                </a:solidFill>
              </a:rPr>
              <a:t>radiusses</a:t>
            </a:r>
            <a:endParaRPr lang="en-CA" sz="2000" dirty="0" smtClean="0">
              <a:solidFill>
                <a:srgbClr val="99FF33"/>
              </a:solidFill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return false;		// not equals to non-Circles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}</a:t>
            </a:r>
            <a:endParaRPr lang="en-CA" sz="2000" dirty="0">
              <a:solidFill>
                <a:srgbClr val="99FF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CA" dirty="0" smtClean="0"/>
              <a:t>Write an equals method for Rectangle class</a:t>
            </a:r>
          </a:p>
          <a:p>
            <a:pPr lvl="1">
              <a:defRPr/>
            </a:pPr>
            <a:r>
              <a:rPr lang="en-CA" dirty="0" smtClean="0"/>
              <a:t>equals if have same length and width</a:t>
            </a:r>
          </a:p>
          <a:p>
            <a:pPr lvl="1">
              <a:defRPr/>
            </a:pPr>
            <a:r>
              <a:rPr lang="en-CA" dirty="0" smtClean="0"/>
              <a:t>remember: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public class Rectangle implements Measurable {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2000" b="1" dirty="0" smtClean="0">
                <a:solidFill>
                  <a:srgbClr val="99FF33"/>
                </a:solidFill>
              </a:rPr>
              <a:t>    private double length, width;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public Rectangle(double l, double w) 	{ length = l; width = w; }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public double </a:t>
            </a:r>
            <a:r>
              <a:rPr lang="en-CA" sz="2000" dirty="0" err="1" smtClean="0">
                <a:solidFill>
                  <a:srgbClr val="99FF33"/>
                </a:solidFill>
              </a:rPr>
              <a:t>getLength</a:t>
            </a:r>
            <a:r>
              <a:rPr lang="en-CA" sz="2000" dirty="0" smtClean="0">
                <a:solidFill>
                  <a:srgbClr val="99FF33"/>
                </a:solidFill>
              </a:rPr>
              <a:t>()	{ return length; }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public double </a:t>
            </a:r>
            <a:r>
              <a:rPr lang="en-CA" sz="2000" dirty="0" err="1" smtClean="0">
                <a:solidFill>
                  <a:srgbClr val="99FF33"/>
                </a:solidFill>
              </a:rPr>
              <a:t>getWidth</a:t>
            </a:r>
            <a:r>
              <a:rPr lang="en-CA" sz="2000" dirty="0" smtClean="0">
                <a:solidFill>
                  <a:srgbClr val="99FF33"/>
                </a:solidFill>
              </a:rPr>
              <a:t>()	{ return width; }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@Override public double </a:t>
            </a:r>
            <a:r>
              <a:rPr lang="en-CA" sz="2000" dirty="0" err="1" smtClean="0">
                <a:solidFill>
                  <a:srgbClr val="99FF33"/>
                </a:solidFill>
              </a:rPr>
              <a:t>getArea</a:t>
            </a:r>
            <a:r>
              <a:rPr lang="en-CA" sz="2000" dirty="0" smtClean="0">
                <a:solidFill>
                  <a:srgbClr val="99FF33"/>
                </a:solidFill>
              </a:rPr>
              <a:t>() 	{ return length * width; }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@Override public double </a:t>
            </a:r>
            <a:r>
              <a:rPr lang="en-CA" sz="2000" dirty="0" err="1" smtClean="0">
                <a:solidFill>
                  <a:srgbClr val="99FF33"/>
                </a:solidFill>
              </a:rPr>
              <a:t>getPerimeter</a:t>
            </a:r>
            <a:r>
              <a:rPr lang="en-CA" sz="2000" dirty="0" smtClean="0">
                <a:solidFill>
                  <a:srgbClr val="99FF33"/>
                </a:solidFill>
              </a:rPr>
              <a:t> ()	{ return 2 * (length + width); }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}</a:t>
            </a:r>
            <a:endParaRPr lang="en-CA" dirty="0">
              <a:solidFill>
                <a:srgbClr val="99FF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Exception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Exceptions form an inheritance hierarchy</a:t>
            </a:r>
          </a:p>
          <a:p>
            <a:pPr lvl="1">
              <a:defRPr/>
            </a:pPr>
            <a:r>
              <a:rPr lang="en-CA" dirty="0" smtClean="0"/>
              <a:t>(Lots more than I’m showing you here!)</a:t>
            </a:r>
            <a:endParaRPr lang="en-CA" dirty="0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962400" y="3200400"/>
            <a:ext cx="1627188" cy="3524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tIns="0" bIns="0"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 sz="2000"/>
              <a:t>Exception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295400" y="3951288"/>
            <a:ext cx="1625600" cy="3524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tIns="0" bIns="0"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 sz="2000"/>
              <a:t>IOException</a:t>
            </a:r>
          </a:p>
        </p:txBody>
      </p:sp>
      <p:sp>
        <p:nvSpPr>
          <p:cNvPr id="64518" name="Rectangle 7"/>
          <p:cNvSpPr>
            <a:spLocks noChangeArrowheads="1"/>
          </p:cNvSpPr>
          <p:nvPr/>
        </p:nvSpPr>
        <p:spPr bwMode="auto">
          <a:xfrm>
            <a:off x="4648200" y="3951288"/>
            <a:ext cx="2295525" cy="3524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tIns="0" bIns="0"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 sz="2000"/>
              <a:t>RuntimeException</a:t>
            </a:r>
          </a:p>
        </p:txBody>
      </p:sp>
      <p:cxnSp>
        <p:nvCxnSpPr>
          <p:cNvPr id="64519" name="Elbow Connector 14"/>
          <p:cNvCxnSpPr>
            <a:cxnSpLocks noChangeShapeType="1"/>
            <a:stCxn id="64517" idx="0"/>
            <a:endCxn id="64516" idx="2"/>
          </p:cNvCxnSpPr>
          <p:nvPr/>
        </p:nvCxnSpPr>
        <p:spPr bwMode="auto">
          <a:xfrm rot="5400000" flipH="1" flipV="1">
            <a:off x="3242468" y="2418557"/>
            <a:ext cx="398463" cy="26670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Elbow Connector 16"/>
          <p:cNvCxnSpPr>
            <a:cxnSpLocks noChangeShapeType="1"/>
            <a:stCxn id="64518" idx="0"/>
            <a:endCxn id="64516" idx="2"/>
          </p:cNvCxnSpPr>
          <p:nvPr/>
        </p:nvCxnSpPr>
        <p:spPr bwMode="auto">
          <a:xfrm rot="16200000" flipV="1">
            <a:off x="5086350" y="3241675"/>
            <a:ext cx="398463" cy="1020763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Rectangle 13"/>
          <p:cNvSpPr>
            <a:spLocks noChangeArrowheads="1"/>
          </p:cNvSpPr>
          <p:nvPr/>
        </p:nvSpPr>
        <p:spPr bwMode="auto">
          <a:xfrm>
            <a:off x="6076950" y="4700588"/>
            <a:ext cx="2905125" cy="3524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tIns="0" bIns="0"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 sz="2000"/>
              <a:t>NoSuchElementException</a:t>
            </a:r>
          </a:p>
        </p:txBody>
      </p:sp>
      <p:sp>
        <p:nvSpPr>
          <p:cNvPr id="64522" name="Rectangle 14"/>
          <p:cNvSpPr>
            <a:spLocks noChangeArrowheads="1"/>
          </p:cNvSpPr>
          <p:nvPr/>
        </p:nvSpPr>
        <p:spPr bwMode="auto">
          <a:xfrm>
            <a:off x="6019800" y="5362575"/>
            <a:ext cx="3019425" cy="3524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tIns="0" bIns="0"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 sz="2000"/>
              <a:t>InputMismatchException</a:t>
            </a:r>
          </a:p>
        </p:txBody>
      </p:sp>
      <p:cxnSp>
        <p:nvCxnSpPr>
          <p:cNvPr id="64523" name="Elbow Connector 16"/>
          <p:cNvCxnSpPr>
            <a:cxnSpLocks noChangeShapeType="1"/>
            <a:stCxn id="64521" idx="0"/>
            <a:endCxn id="64518" idx="2"/>
          </p:cNvCxnSpPr>
          <p:nvPr/>
        </p:nvCxnSpPr>
        <p:spPr bwMode="auto">
          <a:xfrm rot="16200000" flipV="1">
            <a:off x="6464300" y="3635376"/>
            <a:ext cx="396875" cy="173355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4" name="Elbow Connector 16"/>
          <p:cNvCxnSpPr>
            <a:cxnSpLocks noChangeShapeType="1"/>
            <a:stCxn id="64522" idx="0"/>
            <a:endCxn id="64521" idx="2"/>
          </p:cNvCxnSpPr>
          <p:nvPr/>
        </p:nvCxnSpPr>
        <p:spPr bwMode="auto">
          <a:xfrm rot="5400000" flipH="1" flipV="1">
            <a:off x="7374732" y="5207794"/>
            <a:ext cx="309562" cy="127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5" name="Rectangle 24"/>
          <p:cNvSpPr>
            <a:spLocks noChangeArrowheads="1"/>
          </p:cNvSpPr>
          <p:nvPr/>
        </p:nvSpPr>
        <p:spPr bwMode="auto">
          <a:xfrm>
            <a:off x="685800" y="4600575"/>
            <a:ext cx="2844800" cy="3524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tIns="0" bIns="0"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 sz="2000"/>
              <a:t>FileNotFoundException</a:t>
            </a:r>
          </a:p>
        </p:txBody>
      </p:sp>
      <p:cxnSp>
        <p:nvCxnSpPr>
          <p:cNvPr id="64526" name="Elbow Connector 14"/>
          <p:cNvCxnSpPr>
            <a:cxnSpLocks noChangeShapeType="1"/>
            <a:stCxn id="64525" idx="0"/>
            <a:endCxn id="64517" idx="2"/>
          </p:cNvCxnSpPr>
          <p:nvPr/>
        </p:nvCxnSpPr>
        <p:spPr bwMode="auto">
          <a:xfrm rot="5400000" flipH="1" flipV="1">
            <a:off x="1959769" y="4452144"/>
            <a:ext cx="296862" cy="127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7" name="Rectangle 28"/>
          <p:cNvSpPr>
            <a:spLocks noChangeArrowheads="1"/>
          </p:cNvSpPr>
          <p:nvPr/>
        </p:nvSpPr>
        <p:spPr bwMode="auto">
          <a:xfrm>
            <a:off x="2362200" y="5238750"/>
            <a:ext cx="3400425" cy="3524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tIns="0" bIns="0"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 sz="2000"/>
              <a:t>IndexOutOfBoundsException</a:t>
            </a:r>
          </a:p>
        </p:txBody>
      </p:sp>
      <p:sp>
        <p:nvSpPr>
          <p:cNvPr id="64528" name="Rectangle 29"/>
          <p:cNvSpPr>
            <a:spLocks noChangeArrowheads="1"/>
          </p:cNvSpPr>
          <p:nvPr/>
        </p:nvSpPr>
        <p:spPr bwMode="auto">
          <a:xfrm>
            <a:off x="304800" y="6200775"/>
            <a:ext cx="3933825" cy="3524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tIns="0" bIns="0"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 sz="2000"/>
              <a:t>ArrayIndexOutOfBoundsException</a:t>
            </a:r>
          </a:p>
        </p:txBody>
      </p:sp>
      <p:sp>
        <p:nvSpPr>
          <p:cNvPr id="64529" name="Rectangle 30"/>
          <p:cNvSpPr>
            <a:spLocks noChangeArrowheads="1"/>
          </p:cNvSpPr>
          <p:nvPr/>
        </p:nvSpPr>
        <p:spPr bwMode="auto">
          <a:xfrm>
            <a:off x="4419600" y="6200775"/>
            <a:ext cx="3933825" cy="3524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tIns="0" bIns="0"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 sz="2000"/>
              <a:t>StringIndexOutOfBoundsException</a:t>
            </a:r>
          </a:p>
        </p:txBody>
      </p:sp>
      <p:cxnSp>
        <p:nvCxnSpPr>
          <p:cNvPr id="64530" name="Elbow Connector 16"/>
          <p:cNvCxnSpPr>
            <a:cxnSpLocks noChangeShapeType="1"/>
            <a:stCxn id="64527" idx="0"/>
            <a:endCxn id="64518" idx="2"/>
          </p:cNvCxnSpPr>
          <p:nvPr/>
        </p:nvCxnSpPr>
        <p:spPr bwMode="auto">
          <a:xfrm rot="5400000" flipH="1" flipV="1">
            <a:off x="4461669" y="3904457"/>
            <a:ext cx="935037" cy="173355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1" name="Elbow Connector 16"/>
          <p:cNvCxnSpPr>
            <a:cxnSpLocks noChangeShapeType="1"/>
            <a:stCxn id="64529" idx="0"/>
            <a:endCxn id="64527" idx="2"/>
          </p:cNvCxnSpPr>
          <p:nvPr/>
        </p:nvCxnSpPr>
        <p:spPr bwMode="auto">
          <a:xfrm rot="16200000" flipV="1">
            <a:off x="4919663" y="4733925"/>
            <a:ext cx="609600" cy="23241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2" name="Elbow Connector 16"/>
          <p:cNvCxnSpPr>
            <a:cxnSpLocks noChangeShapeType="1"/>
            <a:stCxn id="64528" idx="0"/>
            <a:endCxn id="64527" idx="2"/>
          </p:cNvCxnSpPr>
          <p:nvPr/>
        </p:nvCxnSpPr>
        <p:spPr bwMode="auto">
          <a:xfrm rot="5400000" flipH="1" flipV="1">
            <a:off x="2862263" y="5000625"/>
            <a:ext cx="609600" cy="17907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Exception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Some of our exceptions extend others</a:t>
            </a:r>
          </a:p>
          <a:p>
            <a:pPr lvl="1">
              <a:defRPr/>
            </a:pPr>
            <a:r>
              <a:rPr lang="en-CA" dirty="0" err="1" smtClean="0"/>
              <a:t>InputMismatchEx</a:t>
            </a:r>
            <a:r>
              <a:rPr lang="en-CA" dirty="0" smtClean="0"/>
              <a:t>. extends </a:t>
            </a:r>
            <a:r>
              <a:rPr lang="en-CA" dirty="0" err="1" smtClean="0"/>
              <a:t>NoSuchElementEx</a:t>
            </a:r>
            <a:r>
              <a:rPr lang="en-CA" dirty="0" smtClean="0"/>
              <a:t>.</a:t>
            </a:r>
          </a:p>
          <a:p>
            <a:pPr>
              <a:defRPr/>
            </a:pPr>
            <a:r>
              <a:rPr lang="en-CA" dirty="0" smtClean="0"/>
              <a:t>Thus can use IME wherever NSEE needed</a:t>
            </a:r>
          </a:p>
          <a:p>
            <a:pPr lvl="1">
              <a:defRPr/>
            </a:pPr>
            <a:r>
              <a:rPr lang="en-CA" dirty="0" smtClean="0"/>
              <a:t>including in a catch block!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catch (</a:t>
            </a:r>
            <a:r>
              <a:rPr lang="en-CA" sz="2400" dirty="0" err="1" smtClean="0">
                <a:solidFill>
                  <a:srgbClr val="FFFF00"/>
                </a:solidFill>
              </a:rPr>
              <a:t>NoSuchElementException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err="1" smtClean="0">
                <a:solidFill>
                  <a:srgbClr val="FFFF00"/>
                </a:solidFill>
              </a:rPr>
              <a:t>nsee</a:t>
            </a:r>
            <a:r>
              <a:rPr lang="en-CA" sz="2400" dirty="0" smtClean="0">
                <a:solidFill>
                  <a:srgbClr val="FFFF00"/>
                </a:solidFill>
              </a:rPr>
              <a:t>)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    </a:t>
            </a: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nsee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</a:p>
          <a:p>
            <a:pPr lvl="2">
              <a:defRPr/>
            </a:pPr>
            <a:r>
              <a:rPr lang="en-CA" dirty="0" smtClean="0"/>
              <a:t>NSEE catch block catches IMEs!</a:t>
            </a:r>
          </a:p>
        </p:txBody>
      </p:sp>
      <p:sp>
        <p:nvSpPr>
          <p:cNvPr id="65540" name="Rectangle 20"/>
          <p:cNvSpPr>
            <a:spLocks noChangeArrowheads="1"/>
          </p:cNvSpPr>
          <p:nvPr/>
        </p:nvSpPr>
        <p:spPr bwMode="auto">
          <a:xfrm>
            <a:off x="1066800" y="5715000"/>
            <a:ext cx="4800600" cy="457200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 sz="2000"/>
              <a:t>java.util.InputMismatchException: What???</a:t>
            </a:r>
          </a:p>
        </p:txBody>
      </p:sp>
      <p:sp>
        <p:nvSpPr>
          <p:cNvPr id="65541" name="Rectangle 21"/>
          <p:cNvSpPr>
            <a:spLocks noChangeArrowheads="1"/>
          </p:cNvSpPr>
          <p:nvPr/>
        </p:nvSpPr>
        <p:spPr bwMode="auto">
          <a:xfrm>
            <a:off x="6076950" y="4700588"/>
            <a:ext cx="2905125" cy="3524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tIns="0" bIns="0"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 sz="2000"/>
              <a:t>NoSuchElementException</a:t>
            </a:r>
          </a:p>
        </p:txBody>
      </p:sp>
      <p:sp>
        <p:nvSpPr>
          <p:cNvPr id="65542" name="Rectangle 22"/>
          <p:cNvSpPr>
            <a:spLocks noChangeArrowheads="1"/>
          </p:cNvSpPr>
          <p:nvPr/>
        </p:nvSpPr>
        <p:spPr bwMode="auto">
          <a:xfrm>
            <a:off x="6019800" y="5362575"/>
            <a:ext cx="3019425" cy="3524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tIns="0" bIns="0"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 sz="2000"/>
              <a:t>InputMismatchException</a:t>
            </a:r>
          </a:p>
        </p:txBody>
      </p:sp>
      <p:cxnSp>
        <p:nvCxnSpPr>
          <p:cNvPr id="65543" name="Elbow Connector 16"/>
          <p:cNvCxnSpPr>
            <a:cxnSpLocks noChangeShapeType="1"/>
            <a:stCxn id="65542" idx="0"/>
            <a:endCxn id="65541" idx="2"/>
          </p:cNvCxnSpPr>
          <p:nvPr/>
        </p:nvCxnSpPr>
        <p:spPr bwMode="auto">
          <a:xfrm rot="5400000" flipH="1" flipV="1">
            <a:off x="7374732" y="5207794"/>
            <a:ext cx="309562" cy="127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Ordering Catch Blocks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CA" dirty="0" smtClean="0"/>
              <a:t>If IME needs different handling than NSEE, then catch IME before NSEE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try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…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 catch (</a:t>
            </a:r>
            <a:r>
              <a:rPr lang="en-CA" sz="2000" dirty="0" err="1" smtClean="0">
                <a:solidFill>
                  <a:srgbClr val="FFFF00"/>
                </a:solidFill>
              </a:rPr>
              <a:t>InputMismatchException</a:t>
            </a:r>
            <a:r>
              <a:rPr lang="en-CA" sz="2000" dirty="0" smtClean="0">
                <a:solidFill>
                  <a:srgbClr val="FFFF00"/>
                </a:solidFill>
              </a:rPr>
              <a:t> </a:t>
            </a:r>
            <a:r>
              <a:rPr lang="en-CA" sz="2000" dirty="0" err="1" smtClean="0">
                <a:solidFill>
                  <a:srgbClr val="FFFF00"/>
                </a:solidFill>
              </a:rPr>
              <a:t>ime</a:t>
            </a:r>
            <a:r>
              <a:rPr lang="en-CA" sz="2000" dirty="0" smtClean="0">
                <a:solidFill>
                  <a:srgbClr val="FFFF00"/>
                </a:solidFill>
              </a:rPr>
              <a:t>)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…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 catch (</a:t>
            </a:r>
            <a:r>
              <a:rPr lang="en-CA" sz="2000" dirty="0" err="1" smtClean="0">
                <a:solidFill>
                  <a:srgbClr val="FFFF00"/>
                </a:solidFill>
              </a:rPr>
              <a:t>NoSuchElementException</a:t>
            </a:r>
            <a:r>
              <a:rPr lang="en-CA" sz="2000" dirty="0" smtClean="0">
                <a:solidFill>
                  <a:srgbClr val="FFFF00"/>
                </a:solidFill>
              </a:rPr>
              <a:t> </a:t>
            </a:r>
            <a:r>
              <a:rPr lang="en-CA" sz="2000" dirty="0" err="1" smtClean="0">
                <a:solidFill>
                  <a:srgbClr val="FFFF00"/>
                </a:solidFill>
              </a:rPr>
              <a:t>nsee</a:t>
            </a:r>
            <a:r>
              <a:rPr lang="en-CA" sz="2000" dirty="0" smtClean="0">
                <a:solidFill>
                  <a:srgbClr val="FFFF00"/>
                </a:solidFill>
              </a:rPr>
              <a:t>)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…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defRPr/>
            </a:pPr>
            <a:r>
              <a:rPr lang="en-CA" dirty="0" smtClean="0"/>
              <a:t>if you reverse them, compiler will complain that the IME has “already been caught”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Creating Your Own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876800"/>
          </a:xfrm>
        </p:spPr>
        <p:txBody>
          <a:bodyPr>
            <a:normAutofit/>
          </a:bodyPr>
          <a:lstStyle/>
          <a:p>
            <a:pPr>
              <a:tabLst>
                <a:tab pos="7543800" algn="r"/>
              </a:tabLst>
              <a:defRPr/>
            </a:pPr>
            <a:r>
              <a:rPr lang="en-CA" dirty="0" smtClean="0"/>
              <a:t>Can create classes to represent errors</a:t>
            </a:r>
          </a:p>
          <a:p>
            <a:pPr lvl="1">
              <a:tabLst>
                <a:tab pos="7543800" algn="r"/>
              </a:tabLst>
              <a:defRPr/>
            </a:pPr>
            <a:r>
              <a:rPr lang="en-CA" dirty="0" smtClean="0"/>
              <a:t>e.g. </a:t>
            </a:r>
            <a:r>
              <a:rPr lang="en-CA" dirty="0" err="1" smtClean="0"/>
              <a:t>InvalidGradeException</a:t>
            </a:r>
            <a:r>
              <a:rPr lang="en-CA" dirty="0" smtClean="0"/>
              <a:t> for </a:t>
            </a:r>
            <a:r>
              <a:rPr lang="en-CA" dirty="0" smtClean="0"/>
              <a:t>Student class</a:t>
            </a:r>
            <a:endParaRPr lang="en-CA" dirty="0" smtClean="0"/>
          </a:p>
          <a:p>
            <a:pPr>
              <a:tabLst>
                <a:tab pos="7543800" algn="r"/>
              </a:tabLst>
              <a:defRPr/>
            </a:pPr>
            <a:r>
              <a:rPr lang="en-CA" dirty="0" smtClean="0"/>
              <a:t>Extend </a:t>
            </a:r>
            <a:r>
              <a:rPr lang="en-CA" dirty="0" err="1" smtClean="0"/>
              <a:t>RuntimeException</a:t>
            </a:r>
            <a:endParaRPr lang="en-CA" dirty="0" smtClean="0"/>
          </a:p>
          <a:p>
            <a:pPr lvl="2">
              <a:tabLst>
                <a:tab pos="7543800" algn="r"/>
              </a:tabLst>
              <a:defRPr/>
            </a:pPr>
            <a:r>
              <a:rPr lang="en-CA" dirty="0" smtClean="0"/>
              <a:t>or extend Exception, but then need throws clauses</a:t>
            </a:r>
          </a:p>
          <a:p>
            <a:pPr lvl="1">
              <a:tabLst>
                <a:tab pos="7543800" algn="r"/>
              </a:tabLst>
              <a:defRPr/>
            </a:pPr>
            <a:r>
              <a:rPr lang="en-CA" dirty="0" smtClean="0"/>
              <a:t>add constructor(s)</a:t>
            </a:r>
          </a:p>
          <a:p>
            <a:pPr lvl="1">
              <a:buFont typeface="Wingdings" panose="05000000000000000000" pitchFamily="2" charset="2"/>
              <a:buNone/>
              <a:tabLst>
                <a:tab pos="7543800" algn="r"/>
              </a:tabLst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public class </a:t>
            </a:r>
            <a:r>
              <a:rPr lang="en-CA" sz="2000" dirty="0" err="1" smtClean="0">
                <a:solidFill>
                  <a:srgbClr val="99FF33"/>
                </a:solidFill>
              </a:rPr>
              <a:t>InvalidGradeException</a:t>
            </a:r>
            <a:r>
              <a:rPr lang="en-CA" sz="2000" dirty="0" smtClean="0">
                <a:solidFill>
                  <a:srgbClr val="99FF33"/>
                </a:solidFill>
              </a:rPr>
              <a:t> extends </a:t>
            </a:r>
            <a:r>
              <a:rPr lang="en-CA" sz="2000" dirty="0" err="1" smtClean="0">
                <a:solidFill>
                  <a:srgbClr val="99FF33"/>
                </a:solidFill>
              </a:rPr>
              <a:t>RuntimeException</a:t>
            </a:r>
            <a:r>
              <a:rPr lang="en-CA" sz="2000" dirty="0" smtClean="0">
                <a:solidFill>
                  <a:srgbClr val="99FF33"/>
                </a:solidFill>
              </a:rPr>
              <a:t> {</a:t>
            </a:r>
          </a:p>
          <a:p>
            <a:pPr lvl="1">
              <a:buFont typeface="Wingdings" panose="05000000000000000000" pitchFamily="2" charset="2"/>
              <a:buNone/>
              <a:tabLst>
                <a:tab pos="7543800" algn="r"/>
              </a:tabLst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// @</a:t>
            </a:r>
            <a:r>
              <a:rPr lang="en-CA" sz="2000" dirty="0" err="1" smtClean="0">
                <a:solidFill>
                  <a:srgbClr val="99FF33"/>
                </a:solidFill>
              </a:rPr>
              <a:t>param</a:t>
            </a:r>
            <a:r>
              <a:rPr lang="en-CA" sz="2000" dirty="0" smtClean="0">
                <a:solidFill>
                  <a:srgbClr val="99FF33"/>
                </a:solidFill>
              </a:rPr>
              <a:t> g  the invalid </a:t>
            </a:r>
            <a:r>
              <a:rPr lang="en-CA" sz="2000" dirty="0" smtClean="0">
                <a:solidFill>
                  <a:srgbClr val="99FF33"/>
                </a:solidFill>
              </a:rPr>
              <a:t>grade (will be changed to String)</a:t>
            </a:r>
          </a:p>
          <a:p>
            <a:pPr lvl="1">
              <a:buFont typeface="Wingdings" panose="05000000000000000000" pitchFamily="2" charset="2"/>
              <a:buNone/>
              <a:tabLst>
                <a:tab pos="7543800" algn="r"/>
              </a:tabLst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</a:t>
            </a:r>
            <a:r>
              <a:rPr lang="en-CA" sz="2000" dirty="0" smtClean="0">
                <a:solidFill>
                  <a:srgbClr val="99FF33"/>
                </a:solidFill>
              </a:rPr>
              <a:t>public </a:t>
            </a:r>
            <a:r>
              <a:rPr lang="en-CA" sz="2000" dirty="0" err="1" smtClean="0">
                <a:solidFill>
                  <a:srgbClr val="99FF33"/>
                </a:solidFill>
              </a:rPr>
              <a:t>InvalidGradeException</a:t>
            </a:r>
            <a:r>
              <a:rPr lang="en-CA" sz="2000" dirty="0" smtClean="0">
                <a:solidFill>
                  <a:srgbClr val="99FF33"/>
                </a:solidFill>
              </a:rPr>
              <a:t>(</a:t>
            </a:r>
            <a:r>
              <a:rPr lang="en-CA" sz="2000" dirty="0" err="1" smtClean="0">
                <a:solidFill>
                  <a:srgbClr val="99FF33"/>
                </a:solidFill>
              </a:rPr>
              <a:t>int</a:t>
            </a:r>
            <a:r>
              <a:rPr lang="en-CA" sz="2000" dirty="0" smtClean="0">
                <a:solidFill>
                  <a:srgbClr val="99FF33"/>
                </a:solidFill>
              </a:rPr>
              <a:t> g)	{ super(</a:t>
            </a:r>
            <a:r>
              <a:rPr lang="en-CA" sz="2000" dirty="0" err="1" smtClean="0">
                <a:solidFill>
                  <a:srgbClr val="99FF33"/>
                </a:solidFill>
              </a:rPr>
              <a:t>Integer.toString</a:t>
            </a:r>
            <a:r>
              <a:rPr lang="en-CA" sz="2000" dirty="0" smtClean="0">
                <a:solidFill>
                  <a:srgbClr val="99FF33"/>
                </a:solidFill>
              </a:rPr>
              <a:t>(g)); </a:t>
            </a:r>
            <a:r>
              <a:rPr lang="en-CA" sz="2000" dirty="0" smtClean="0">
                <a:solidFill>
                  <a:srgbClr val="99FF33"/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None/>
              <a:tabLst>
                <a:tab pos="7543800" algn="r"/>
              </a:tabLst>
              <a:defRPr/>
            </a:pPr>
            <a:r>
              <a:rPr lang="en-CA" sz="2000" dirty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   …</a:t>
            </a:r>
            <a:endParaRPr lang="en-CA" sz="2000" dirty="0" smtClean="0">
              <a:solidFill>
                <a:srgbClr val="99FF33"/>
              </a:solidFill>
            </a:endParaRPr>
          </a:p>
          <a:p>
            <a:pPr lvl="1">
              <a:buFont typeface="Wingdings" panose="05000000000000000000" pitchFamily="2" charset="2"/>
              <a:buNone/>
              <a:tabLst>
                <a:tab pos="7543800" algn="r"/>
              </a:tabLst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}</a:t>
            </a:r>
            <a:endParaRPr lang="en-CA" dirty="0">
              <a:solidFill>
                <a:srgbClr val="99FF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Implementing Interfaces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It’s </a:t>
            </a:r>
            <a:r>
              <a:rPr lang="en-CA" dirty="0" smtClean="0"/>
              <a:t>not </a:t>
            </a:r>
            <a:r>
              <a:rPr lang="en-CA" dirty="0" err="1" smtClean="0"/>
              <a:t>enuf</a:t>
            </a:r>
            <a:r>
              <a:rPr lang="en-CA" dirty="0" smtClean="0"/>
              <a:t> to just </a:t>
            </a:r>
            <a:r>
              <a:rPr lang="en-CA" i="1" dirty="0" smtClean="0"/>
              <a:t>have</a:t>
            </a:r>
            <a:r>
              <a:rPr lang="en-CA" dirty="0" smtClean="0"/>
              <a:t> the methods</a:t>
            </a:r>
          </a:p>
          <a:p>
            <a:pPr lvl="1">
              <a:defRPr/>
            </a:pPr>
            <a:r>
              <a:rPr lang="en-CA" dirty="0" smtClean="0"/>
              <a:t>need to </a:t>
            </a:r>
            <a:r>
              <a:rPr lang="en-CA" i="1" dirty="0" smtClean="0"/>
              <a:t>tell</a:t>
            </a:r>
            <a:r>
              <a:rPr lang="en-CA" dirty="0" smtClean="0"/>
              <a:t> Java </a:t>
            </a:r>
            <a:r>
              <a:rPr lang="en-CA" dirty="0" smtClean="0"/>
              <a:t>that we have the methods</a:t>
            </a:r>
          </a:p>
          <a:p>
            <a:pPr>
              <a:defRPr/>
            </a:pPr>
            <a:r>
              <a:rPr lang="en-CA" dirty="0" smtClean="0"/>
              <a:t>Done in the class declaration</a:t>
            </a:r>
          </a:p>
          <a:p>
            <a:pPr lvl="1">
              <a:defRPr/>
            </a:pPr>
            <a:r>
              <a:rPr lang="en-CA" dirty="0" smtClean="0"/>
              <a:t>an </a:t>
            </a:r>
            <a:r>
              <a:rPr lang="en-CA" i="1" dirty="0" smtClean="0"/>
              <a:t>implements</a:t>
            </a:r>
            <a:r>
              <a:rPr lang="en-CA" dirty="0" smtClean="0"/>
              <a:t> </a:t>
            </a:r>
            <a:r>
              <a:rPr lang="en-CA" dirty="0" smtClean="0"/>
              <a:t>clause</a:t>
            </a:r>
            <a:endParaRPr lang="en-CA" dirty="0" smtClean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9FF33"/>
                </a:solidFill>
              </a:rPr>
              <a:t>public class Circle </a:t>
            </a:r>
            <a:r>
              <a:rPr lang="en-CA" sz="2400" b="1" dirty="0" smtClean="0">
                <a:solidFill>
                  <a:srgbClr val="99FF33"/>
                </a:solidFill>
              </a:rPr>
              <a:t>implements Measurable </a:t>
            </a:r>
            <a:r>
              <a:rPr lang="en-CA" sz="2400" dirty="0" smtClean="0">
                <a:solidFill>
                  <a:srgbClr val="99FF33"/>
                </a:solidFill>
              </a:rPr>
              <a:t>{ … 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9FF33"/>
                </a:solidFill>
              </a:rPr>
              <a:t>public class Rectangle </a:t>
            </a:r>
            <a:r>
              <a:rPr lang="en-CA" sz="2400" b="1" dirty="0" smtClean="0">
                <a:solidFill>
                  <a:srgbClr val="99FF33"/>
                </a:solidFill>
              </a:rPr>
              <a:t>implements Measurable </a:t>
            </a:r>
            <a:r>
              <a:rPr lang="en-CA" sz="2400" dirty="0" smtClean="0">
                <a:solidFill>
                  <a:srgbClr val="99FF33"/>
                </a:solidFill>
              </a:rPr>
              <a:t>{ … }</a:t>
            </a:r>
          </a:p>
          <a:p>
            <a:pPr lvl="1">
              <a:defRPr/>
            </a:pPr>
            <a:r>
              <a:rPr lang="en-CA" dirty="0" smtClean="0"/>
              <a:t>tells Java they have </a:t>
            </a:r>
            <a:r>
              <a:rPr lang="en-CA" dirty="0" err="1" smtClean="0"/>
              <a:t>getArea</a:t>
            </a:r>
            <a:r>
              <a:rPr lang="en-CA" dirty="0" smtClean="0"/>
              <a:t> &amp; </a:t>
            </a:r>
            <a:r>
              <a:rPr lang="en-CA" dirty="0" err="1" smtClean="0"/>
              <a:t>getPerimeter</a:t>
            </a:r>
            <a:endParaRPr lang="en-CA" dirty="0" smtClean="0"/>
          </a:p>
          <a:p>
            <a:pPr lvl="2">
              <a:defRPr/>
            </a:pPr>
            <a:r>
              <a:rPr lang="en-CA" dirty="0" smtClean="0"/>
              <a:t>don’t lie!  Java </a:t>
            </a:r>
            <a:r>
              <a:rPr lang="en-CA" i="1" dirty="0" smtClean="0"/>
              <a:t>will</a:t>
            </a:r>
            <a:r>
              <a:rPr lang="en-CA" dirty="0" smtClean="0"/>
              <a:t> catch you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Creating Your Own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876800"/>
          </a:xfrm>
        </p:spPr>
        <p:txBody>
          <a:bodyPr>
            <a:normAutofit/>
          </a:bodyPr>
          <a:lstStyle/>
          <a:p>
            <a:pPr>
              <a:tabLst>
                <a:tab pos="7543800" algn="r"/>
              </a:tabLst>
              <a:defRPr/>
            </a:pPr>
            <a:r>
              <a:rPr lang="en-CA" dirty="0" smtClean="0"/>
              <a:t>Create at least two constructors</a:t>
            </a:r>
            <a:endParaRPr lang="en-CA" dirty="0" smtClean="0"/>
          </a:p>
          <a:p>
            <a:pPr lvl="1">
              <a:tabLst>
                <a:tab pos="7543800" algn="r"/>
              </a:tabLst>
              <a:defRPr/>
            </a:pPr>
            <a:r>
              <a:rPr lang="en-CA" dirty="0" smtClean="0"/>
              <a:t>one with (String </a:t>
            </a:r>
            <a:r>
              <a:rPr lang="en-CA" dirty="0" err="1" smtClean="0"/>
              <a:t>msg</a:t>
            </a:r>
            <a:r>
              <a:rPr lang="en-CA" dirty="0" smtClean="0"/>
              <a:t>); other with ()</a:t>
            </a:r>
          </a:p>
          <a:p>
            <a:pPr lvl="1">
              <a:buFont typeface="Wingdings" panose="05000000000000000000" pitchFamily="2" charset="2"/>
              <a:buNone/>
              <a:tabLst>
                <a:tab pos="7543800" algn="r"/>
              </a:tabLst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public </a:t>
            </a:r>
            <a:r>
              <a:rPr lang="en-CA" sz="2000" dirty="0" smtClean="0">
                <a:solidFill>
                  <a:srgbClr val="99FF33"/>
                </a:solidFill>
              </a:rPr>
              <a:t>class </a:t>
            </a:r>
            <a:r>
              <a:rPr lang="en-CA" sz="2000" dirty="0" err="1" smtClean="0">
                <a:solidFill>
                  <a:srgbClr val="99FF33"/>
                </a:solidFill>
              </a:rPr>
              <a:t>InvalidGradeException</a:t>
            </a:r>
            <a:r>
              <a:rPr lang="en-CA" sz="2000" dirty="0" smtClean="0">
                <a:solidFill>
                  <a:srgbClr val="99FF33"/>
                </a:solidFill>
              </a:rPr>
              <a:t> extends </a:t>
            </a:r>
            <a:r>
              <a:rPr lang="en-CA" sz="2000" dirty="0" err="1" smtClean="0">
                <a:solidFill>
                  <a:srgbClr val="99FF33"/>
                </a:solidFill>
              </a:rPr>
              <a:t>RuntimeException</a:t>
            </a:r>
            <a:r>
              <a:rPr lang="en-CA" sz="2000" dirty="0" smtClean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{</a:t>
            </a:r>
          </a:p>
          <a:p>
            <a:pPr lvl="1">
              <a:buFont typeface="Wingdings" panose="05000000000000000000" pitchFamily="2" charset="2"/>
              <a:buNone/>
              <a:tabLst>
                <a:tab pos="7543800" algn="r"/>
              </a:tabLst>
              <a:defRPr/>
            </a:pPr>
            <a:r>
              <a:rPr lang="en-CA" sz="2000" dirty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   public </a:t>
            </a:r>
            <a:r>
              <a:rPr lang="en-CA" sz="2000" dirty="0" err="1" smtClean="0">
                <a:solidFill>
                  <a:srgbClr val="99FF33"/>
                </a:solidFill>
              </a:rPr>
              <a:t>InvalidGradeException</a:t>
            </a:r>
            <a:r>
              <a:rPr lang="en-CA" sz="2000" dirty="0" smtClean="0">
                <a:solidFill>
                  <a:srgbClr val="99FF33"/>
                </a:solidFill>
              </a:rPr>
              <a:t>() { super(); }</a:t>
            </a:r>
          </a:p>
          <a:p>
            <a:pPr lvl="1">
              <a:buFont typeface="Wingdings" panose="05000000000000000000" pitchFamily="2" charset="2"/>
              <a:buNone/>
              <a:tabLst>
                <a:tab pos="7543800" algn="r"/>
              </a:tabLst>
              <a:defRPr/>
            </a:pPr>
            <a:r>
              <a:rPr lang="en-CA" sz="2000" dirty="0">
                <a:solidFill>
                  <a:srgbClr val="99FF33"/>
                </a:solidFill>
              </a:rPr>
              <a:t> </a:t>
            </a:r>
            <a:r>
              <a:rPr lang="en-CA" sz="2000" dirty="0" smtClean="0">
                <a:solidFill>
                  <a:srgbClr val="99FF33"/>
                </a:solidFill>
              </a:rPr>
              <a:t>   public </a:t>
            </a:r>
            <a:r>
              <a:rPr lang="en-CA" sz="2000" dirty="0" err="1" smtClean="0">
                <a:solidFill>
                  <a:srgbClr val="99FF33"/>
                </a:solidFill>
              </a:rPr>
              <a:t>InvalidGradeException</a:t>
            </a:r>
            <a:r>
              <a:rPr lang="en-CA" sz="2000" dirty="0" smtClean="0">
                <a:solidFill>
                  <a:srgbClr val="99FF33"/>
                </a:solidFill>
              </a:rPr>
              <a:t>(String </a:t>
            </a:r>
            <a:r>
              <a:rPr lang="en-CA" sz="2000" dirty="0" err="1" smtClean="0">
                <a:solidFill>
                  <a:srgbClr val="99FF33"/>
                </a:solidFill>
              </a:rPr>
              <a:t>msg</a:t>
            </a:r>
            <a:r>
              <a:rPr lang="en-CA" sz="2000" dirty="0" smtClean="0">
                <a:solidFill>
                  <a:srgbClr val="99FF33"/>
                </a:solidFill>
              </a:rPr>
              <a:t>) { super(</a:t>
            </a:r>
            <a:r>
              <a:rPr lang="en-CA" sz="2000" dirty="0" err="1" smtClean="0">
                <a:solidFill>
                  <a:srgbClr val="99FF33"/>
                </a:solidFill>
              </a:rPr>
              <a:t>msg</a:t>
            </a:r>
            <a:r>
              <a:rPr lang="en-CA" sz="2000" dirty="0" smtClean="0">
                <a:solidFill>
                  <a:srgbClr val="99FF33"/>
                </a:solidFill>
              </a:rPr>
              <a:t>); }</a:t>
            </a:r>
          </a:p>
          <a:p>
            <a:pPr lvl="1">
              <a:buFont typeface="Wingdings" panose="05000000000000000000" pitchFamily="2" charset="2"/>
              <a:buNone/>
              <a:tabLst>
                <a:tab pos="7543800" algn="r"/>
              </a:tabLst>
              <a:defRPr/>
            </a:pPr>
            <a:endParaRPr lang="en-CA" sz="2000" dirty="0" smtClean="0">
              <a:solidFill>
                <a:srgbClr val="99FF33"/>
              </a:solidFill>
            </a:endParaRPr>
          </a:p>
          <a:p>
            <a:pPr lvl="1">
              <a:buFont typeface="Wingdings" panose="05000000000000000000" pitchFamily="2" charset="2"/>
              <a:buNone/>
              <a:tabLst>
                <a:tab pos="7543800" algn="r"/>
              </a:tabLst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// @</a:t>
            </a:r>
            <a:r>
              <a:rPr lang="en-CA" sz="2000" dirty="0" err="1" smtClean="0">
                <a:solidFill>
                  <a:srgbClr val="99FF33"/>
                </a:solidFill>
              </a:rPr>
              <a:t>param</a:t>
            </a:r>
            <a:r>
              <a:rPr lang="en-CA" sz="2000" dirty="0" smtClean="0">
                <a:solidFill>
                  <a:srgbClr val="99FF33"/>
                </a:solidFill>
              </a:rPr>
              <a:t> g  the invalid </a:t>
            </a:r>
            <a:r>
              <a:rPr lang="en-CA" sz="2000" dirty="0" smtClean="0">
                <a:solidFill>
                  <a:srgbClr val="99FF33"/>
                </a:solidFill>
              </a:rPr>
              <a:t>grade (will be changed to String)</a:t>
            </a:r>
          </a:p>
          <a:p>
            <a:pPr lvl="1">
              <a:buFont typeface="Wingdings" panose="05000000000000000000" pitchFamily="2" charset="2"/>
              <a:buNone/>
              <a:tabLst>
                <a:tab pos="7543800" algn="r"/>
              </a:tabLst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    </a:t>
            </a:r>
            <a:r>
              <a:rPr lang="en-CA" sz="2000" dirty="0" smtClean="0">
                <a:solidFill>
                  <a:srgbClr val="99FF33"/>
                </a:solidFill>
              </a:rPr>
              <a:t>public </a:t>
            </a:r>
            <a:r>
              <a:rPr lang="en-CA" sz="2000" dirty="0" err="1" smtClean="0">
                <a:solidFill>
                  <a:srgbClr val="99FF33"/>
                </a:solidFill>
              </a:rPr>
              <a:t>InvalidGradeException</a:t>
            </a:r>
            <a:r>
              <a:rPr lang="en-CA" sz="2000" dirty="0" smtClean="0">
                <a:solidFill>
                  <a:srgbClr val="99FF33"/>
                </a:solidFill>
              </a:rPr>
              <a:t>(</a:t>
            </a:r>
            <a:r>
              <a:rPr lang="en-CA" sz="2000" dirty="0" err="1" smtClean="0">
                <a:solidFill>
                  <a:srgbClr val="99FF33"/>
                </a:solidFill>
              </a:rPr>
              <a:t>int</a:t>
            </a:r>
            <a:r>
              <a:rPr lang="en-CA" sz="2000" dirty="0" smtClean="0">
                <a:solidFill>
                  <a:srgbClr val="99FF33"/>
                </a:solidFill>
              </a:rPr>
              <a:t> g)	{ super(</a:t>
            </a:r>
            <a:r>
              <a:rPr lang="en-CA" sz="2000" dirty="0" err="1" smtClean="0">
                <a:solidFill>
                  <a:srgbClr val="99FF33"/>
                </a:solidFill>
              </a:rPr>
              <a:t>Integer.toString</a:t>
            </a:r>
            <a:r>
              <a:rPr lang="en-CA" sz="2000" dirty="0" smtClean="0">
                <a:solidFill>
                  <a:srgbClr val="99FF33"/>
                </a:solidFill>
              </a:rPr>
              <a:t>(g)); </a:t>
            </a:r>
            <a:r>
              <a:rPr lang="en-CA" sz="2000" dirty="0" smtClean="0">
                <a:solidFill>
                  <a:srgbClr val="99FF33"/>
                </a:solidFill>
              </a:rPr>
              <a:t>}</a:t>
            </a:r>
            <a:endParaRPr lang="en-CA" sz="2000" dirty="0" smtClean="0">
              <a:solidFill>
                <a:srgbClr val="99FF33"/>
              </a:solidFill>
            </a:endParaRPr>
          </a:p>
          <a:p>
            <a:pPr lvl="1">
              <a:buFont typeface="Wingdings" panose="05000000000000000000" pitchFamily="2" charset="2"/>
              <a:buNone/>
              <a:tabLst>
                <a:tab pos="7543800" algn="r"/>
              </a:tabLst>
              <a:defRPr/>
            </a:pPr>
            <a:r>
              <a:rPr lang="en-CA" sz="2000" dirty="0" smtClean="0">
                <a:solidFill>
                  <a:srgbClr val="99FF33"/>
                </a:solidFill>
              </a:rPr>
              <a:t>}</a:t>
            </a:r>
          </a:p>
          <a:p>
            <a:pPr lvl="1">
              <a:tabLst>
                <a:tab pos="7543800" algn="r"/>
              </a:tabLst>
              <a:defRPr/>
            </a:pPr>
            <a:r>
              <a:rPr lang="en-CA" dirty="0" smtClean="0"/>
              <a:t>don’t need any other methods</a:t>
            </a:r>
          </a:p>
          <a:p>
            <a:pPr lvl="2">
              <a:tabLst>
                <a:tab pos="7543800" algn="r"/>
              </a:tabLst>
              <a:defRPr/>
            </a:pPr>
            <a:r>
              <a:rPr lang="en-CA" dirty="0" smtClean="0"/>
              <a:t>but can </a:t>
            </a:r>
            <a:r>
              <a:rPr lang="en-CA" dirty="0" smtClean="0"/>
              <a:t>add more if they’d be helpful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7314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Throwing Your Own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If you detect the error condition:</a:t>
            </a:r>
          </a:p>
          <a:p>
            <a:pPr lvl="1">
              <a:defRPr/>
            </a:pPr>
            <a:r>
              <a:rPr lang="en-CA" dirty="0" smtClean="0"/>
              <a:t>create and throw the new exception object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9FF33"/>
                </a:solidFill>
              </a:rPr>
              <a:t>if (!</a:t>
            </a:r>
            <a:r>
              <a:rPr lang="en-CA" sz="2400" dirty="0" err="1" smtClean="0">
                <a:solidFill>
                  <a:srgbClr val="99FF33"/>
                </a:solidFill>
              </a:rPr>
              <a:t>isValidGrade</a:t>
            </a:r>
            <a:r>
              <a:rPr lang="en-CA" sz="2400" dirty="0" smtClean="0">
                <a:solidFill>
                  <a:srgbClr val="99FF33"/>
                </a:solidFill>
              </a:rPr>
              <a:t>(</a:t>
            </a:r>
            <a:r>
              <a:rPr lang="en-CA" sz="2400" dirty="0" err="1" smtClean="0">
                <a:solidFill>
                  <a:srgbClr val="99FF33"/>
                </a:solidFill>
              </a:rPr>
              <a:t>newGrade</a:t>
            </a:r>
            <a:r>
              <a:rPr lang="en-CA" sz="2400" dirty="0" smtClean="0">
                <a:solidFill>
                  <a:srgbClr val="99FF33"/>
                </a:solidFill>
              </a:rPr>
              <a:t>))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9FF33"/>
                </a:solidFill>
              </a:rPr>
              <a:t>    throw new </a:t>
            </a:r>
            <a:r>
              <a:rPr lang="en-CA" sz="2400" dirty="0" err="1" smtClean="0">
                <a:solidFill>
                  <a:srgbClr val="99FF33"/>
                </a:solidFill>
              </a:rPr>
              <a:t>InvalidGradeException</a:t>
            </a:r>
            <a:r>
              <a:rPr lang="en-CA" sz="2400" dirty="0" smtClean="0">
                <a:solidFill>
                  <a:srgbClr val="99FF33"/>
                </a:solidFill>
              </a:rPr>
              <a:t>(</a:t>
            </a:r>
            <a:r>
              <a:rPr lang="en-CA" sz="2400" dirty="0" err="1" smtClean="0">
                <a:solidFill>
                  <a:srgbClr val="99FF33"/>
                </a:solidFill>
              </a:rPr>
              <a:t>newGrade</a:t>
            </a:r>
            <a:r>
              <a:rPr lang="en-CA" sz="2400" dirty="0" smtClean="0">
                <a:solidFill>
                  <a:srgbClr val="99FF33"/>
                </a:solidFill>
              </a:rPr>
              <a:t>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9FF33"/>
                </a:solidFill>
              </a:rPr>
              <a:t>}</a:t>
            </a:r>
          </a:p>
          <a:p>
            <a:pPr lvl="2">
              <a:defRPr/>
            </a:pPr>
            <a:r>
              <a:rPr lang="en-CA" dirty="0" err="1" smtClean="0"/>
              <a:t>isValidGrade</a:t>
            </a:r>
            <a:r>
              <a:rPr lang="en-CA" dirty="0" smtClean="0"/>
              <a:t> checks if grade is valid</a:t>
            </a:r>
          </a:p>
          <a:p>
            <a:pPr lvl="2">
              <a:defRPr/>
            </a:pPr>
            <a:r>
              <a:rPr lang="en-CA" dirty="0" smtClean="0"/>
              <a:t>throw is the command to throw something</a:t>
            </a:r>
          </a:p>
          <a:p>
            <a:pPr lvl="2">
              <a:defRPr/>
            </a:pPr>
            <a:r>
              <a:rPr lang="en-CA" dirty="0" smtClean="0"/>
              <a:t>new … creates the new exception object</a:t>
            </a:r>
          </a:p>
          <a:p>
            <a:pPr lvl="2">
              <a:defRPr/>
            </a:pPr>
            <a:r>
              <a:rPr lang="en-CA" dirty="0" err="1" smtClean="0"/>
              <a:t>InvalidGradeException</a:t>
            </a:r>
            <a:r>
              <a:rPr lang="en-CA" dirty="0" smtClean="0"/>
              <a:t> constructor is told the grade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Throw vs. Throws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Throw is a command:  Throw the rock!</a:t>
            </a:r>
          </a:p>
          <a:p>
            <a:pPr>
              <a:defRPr/>
            </a:pPr>
            <a:r>
              <a:rPr lang="en-CA" dirty="0" smtClean="0"/>
              <a:t>Throws is a statement:  Joe throws rocks.</a:t>
            </a:r>
          </a:p>
          <a:p>
            <a:pPr>
              <a:defRPr/>
            </a:pPr>
            <a:r>
              <a:rPr lang="en-CA" dirty="0" smtClean="0"/>
              <a:t>Throw tells computer to throw (something)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9FF33"/>
                </a:solidFill>
              </a:rPr>
              <a:t>if (</a:t>
            </a:r>
            <a:r>
              <a:rPr lang="en-CA" sz="2400" dirty="0" err="1" smtClean="0">
                <a:solidFill>
                  <a:srgbClr val="99FF33"/>
                </a:solidFill>
              </a:rPr>
              <a:t>isAngry</a:t>
            </a:r>
            <a:r>
              <a:rPr lang="en-CA" sz="2400" dirty="0" smtClean="0">
                <a:solidFill>
                  <a:srgbClr val="99FF33"/>
                </a:solidFill>
              </a:rPr>
              <a:t>())  { throw new Rock(); }</a:t>
            </a:r>
          </a:p>
          <a:p>
            <a:pPr>
              <a:defRPr/>
            </a:pPr>
            <a:r>
              <a:rPr lang="en-CA" dirty="0" smtClean="0"/>
              <a:t>Throws tells computer that (something) could get thrown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9FF33"/>
                </a:solidFill>
              </a:rPr>
              <a:t>public void </a:t>
            </a:r>
            <a:r>
              <a:rPr lang="en-CA" sz="2400" dirty="0" err="1" smtClean="0">
                <a:solidFill>
                  <a:srgbClr val="99FF33"/>
                </a:solidFill>
              </a:rPr>
              <a:t>joe</a:t>
            </a:r>
            <a:r>
              <a:rPr lang="en-CA" sz="2400" dirty="0" smtClean="0">
                <a:solidFill>
                  <a:srgbClr val="99FF33"/>
                </a:solidFill>
              </a:rPr>
              <a:t>() throws Rock { … }</a:t>
            </a:r>
          </a:p>
          <a:p>
            <a:pPr lvl="2">
              <a:defRPr/>
            </a:pPr>
            <a:r>
              <a:rPr lang="en-CA" dirty="0" smtClean="0"/>
              <a:t>“throws” </a:t>
            </a:r>
            <a:r>
              <a:rPr lang="en-CA" dirty="0" smtClean="0">
                <a:sym typeface="Wingdings" pitchFamily="2" charset="2"/>
              </a:rPr>
              <a:t> “could throw a”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Exercise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Write a new exception class </a:t>
            </a:r>
            <a:r>
              <a:rPr lang="en-CA" dirty="0" err="1" smtClean="0"/>
              <a:t>NotEnufSleepException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allow client to specify how many hours of sleep they got, as a double value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800600"/>
          </a:xfrm>
        </p:spPr>
        <p:txBody>
          <a:bodyPr/>
          <a:lstStyle/>
          <a:p>
            <a:r>
              <a:rPr lang="en-CA" dirty="0" smtClean="0"/>
              <a:t>Next week we will start putting inheritance and polymorphism to good use!</a:t>
            </a:r>
          </a:p>
          <a:p>
            <a:pPr lvl="1"/>
            <a:r>
              <a:rPr lang="en-CA" dirty="0" smtClean="0"/>
              <a:t>we’re going to learn how to make a GUI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public class </a:t>
            </a:r>
            <a:r>
              <a:rPr lang="en-CA" sz="2400" dirty="0" err="1" smtClean="0">
                <a:solidFill>
                  <a:srgbClr val="99FF33"/>
                </a:solidFill>
              </a:rPr>
              <a:t>MyGUI</a:t>
            </a:r>
            <a:r>
              <a:rPr lang="en-CA" sz="2400" dirty="0" smtClean="0">
                <a:solidFill>
                  <a:srgbClr val="99FF33"/>
                </a:solidFill>
              </a:rPr>
              <a:t> </a:t>
            </a:r>
            <a:br>
              <a:rPr lang="en-CA" sz="2400" dirty="0" smtClean="0">
                <a:solidFill>
                  <a:srgbClr val="99FF33"/>
                </a:solidFill>
              </a:rPr>
            </a:br>
            <a:r>
              <a:rPr lang="en-CA" sz="2400" dirty="0" smtClean="0">
                <a:solidFill>
                  <a:srgbClr val="99FF33"/>
                </a:solidFill>
              </a:rPr>
              <a:t>	extends </a:t>
            </a:r>
            <a:r>
              <a:rPr lang="en-CA" sz="2400" dirty="0" err="1" smtClean="0">
                <a:solidFill>
                  <a:srgbClr val="99FF33"/>
                </a:solidFill>
              </a:rPr>
              <a:t>JFrame</a:t>
            </a:r>
            <a:r>
              <a:rPr lang="en-CA" sz="2400" dirty="0" smtClean="0">
                <a:solidFill>
                  <a:srgbClr val="99FF33"/>
                </a:solidFill>
              </a:rPr>
              <a:t> </a:t>
            </a:r>
            <a:br>
              <a:rPr lang="en-CA" sz="2400" dirty="0" smtClean="0">
                <a:solidFill>
                  <a:srgbClr val="99FF33"/>
                </a:solidFill>
              </a:rPr>
            </a:br>
            <a:r>
              <a:rPr lang="en-CA" sz="2400" dirty="0" smtClean="0">
                <a:solidFill>
                  <a:srgbClr val="99FF33"/>
                </a:solidFill>
              </a:rPr>
              <a:t>	implements </a:t>
            </a:r>
            <a:r>
              <a:rPr lang="en-CA" sz="2400" dirty="0" err="1" smtClean="0">
                <a:solidFill>
                  <a:srgbClr val="99FF33"/>
                </a:solidFill>
              </a:rPr>
              <a:t>ActionListener</a:t>
            </a:r>
            <a:r>
              <a:rPr lang="en-CA" sz="2400" dirty="0" smtClean="0">
                <a:solidFill>
                  <a:srgbClr val="99FF33"/>
                </a:solidFill>
              </a:rPr>
              <a:t> {</a:t>
            </a:r>
          </a:p>
          <a:p>
            <a:pPr lvl="1"/>
            <a:r>
              <a:rPr lang="en-CA" dirty="0" err="1" smtClean="0"/>
              <a:t>JFrame</a:t>
            </a:r>
            <a:r>
              <a:rPr lang="en-CA" dirty="0" smtClean="0"/>
              <a:t> is a window class; </a:t>
            </a:r>
            <a:r>
              <a:rPr lang="en-CA" dirty="0" err="1" smtClean="0"/>
              <a:t>MyGUI</a:t>
            </a:r>
            <a:r>
              <a:rPr lang="en-CA" dirty="0" smtClean="0"/>
              <a:t> is a </a:t>
            </a:r>
            <a:r>
              <a:rPr lang="en-CA" dirty="0" err="1" smtClean="0"/>
              <a:t>JFrame</a:t>
            </a:r>
            <a:endParaRPr lang="en-CA" dirty="0" smtClean="0"/>
          </a:p>
          <a:p>
            <a:pPr lvl="2"/>
            <a:r>
              <a:rPr lang="en-CA" dirty="0" smtClean="0"/>
              <a:t>thus </a:t>
            </a:r>
            <a:r>
              <a:rPr lang="en-CA" dirty="0" err="1" smtClean="0"/>
              <a:t>MyGUI</a:t>
            </a:r>
            <a:r>
              <a:rPr lang="en-CA" dirty="0" smtClean="0"/>
              <a:t> is a window class</a:t>
            </a:r>
          </a:p>
          <a:p>
            <a:pPr lvl="1"/>
            <a:r>
              <a:rPr lang="en-CA" dirty="0" err="1" smtClean="0"/>
              <a:t>MyGUI</a:t>
            </a:r>
            <a:r>
              <a:rPr lang="en-CA" dirty="0" smtClean="0"/>
              <a:t> knows how to listen for actions</a:t>
            </a:r>
          </a:p>
          <a:p>
            <a:pPr lvl="2"/>
            <a:r>
              <a:rPr lang="en-CA" dirty="0" smtClean="0"/>
              <a:t>like, for example, if a button gets clicked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4564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Bonus Material: Abstract </a:t>
            </a:r>
            <a:r>
              <a:rPr lang="en-CA" dirty="0" smtClean="0"/>
              <a:t>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CA" dirty="0" smtClean="0"/>
              <a:t>Abstract classes are classes...</a:t>
            </a:r>
          </a:p>
          <a:p>
            <a:pPr lvl="1">
              <a:defRPr/>
            </a:pPr>
            <a:r>
              <a:rPr lang="en-CA" dirty="0" smtClean="0"/>
              <a:t>uses “class” not “interface”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</a:t>
            </a:r>
            <a:r>
              <a:rPr lang="en-CA" sz="2400" b="1" dirty="0" smtClean="0">
                <a:solidFill>
                  <a:srgbClr val="FFFF00"/>
                </a:solidFill>
              </a:rPr>
              <a:t>abstract</a:t>
            </a:r>
            <a:r>
              <a:rPr lang="en-CA" sz="2400" dirty="0" smtClean="0">
                <a:solidFill>
                  <a:srgbClr val="FFFF00"/>
                </a:solidFill>
              </a:rPr>
              <a:t> class </a:t>
            </a:r>
            <a:r>
              <a:rPr lang="en-CA" sz="2400" dirty="0" err="1" smtClean="0">
                <a:solidFill>
                  <a:srgbClr val="FFFF00"/>
                </a:solidFill>
              </a:rPr>
              <a:t>AbstractList</a:t>
            </a:r>
            <a:r>
              <a:rPr lang="en-CA" sz="2400" dirty="0" smtClean="0">
                <a:solidFill>
                  <a:srgbClr val="FFFF00"/>
                </a:solidFill>
              </a:rPr>
              <a:t> ...</a:t>
            </a:r>
          </a:p>
          <a:p>
            <a:pPr>
              <a:defRPr/>
            </a:pPr>
            <a:r>
              <a:rPr lang="en-CA" dirty="0" smtClean="0"/>
              <a:t>...but don’t implement every method...</a:t>
            </a:r>
          </a:p>
          <a:p>
            <a:pPr lvl="1">
              <a:defRPr/>
            </a:pPr>
            <a:r>
              <a:rPr lang="en-CA" i="1" dirty="0" smtClean="0"/>
              <a:t>some</a:t>
            </a:r>
            <a:r>
              <a:rPr lang="en-CA" dirty="0" smtClean="0"/>
              <a:t> methods declared abstract—no body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</a:t>
            </a:r>
            <a:r>
              <a:rPr lang="en-CA" sz="2400" b="1" dirty="0" smtClean="0">
                <a:solidFill>
                  <a:srgbClr val="FFFF00"/>
                </a:solidFill>
              </a:rPr>
              <a:t>abstract</a:t>
            </a:r>
            <a:r>
              <a:rPr lang="en-CA" sz="2400" dirty="0" smtClean="0">
                <a:solidFill>
                  <a:srgbClr val="FFFF00"/>
                </a:solidFill>
              </a:rPr>
              <a:t> void get(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index);</a:t>
            </a:r>
          </a:p>
          <a:p>
            <a:pPr>
              <a:defRPr/>
            </a:pPr>
            <a:r>
              <a:rPr lang="en-CA" dirty="0" smtClean="0"/>
              <a:t>...so class can’t be instantiated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AbstractList</a:t>
            </a:r>
            <a:r>
              <a:rPr lang="en-CA" sz="2400" dirty="0" smtClean="0">
                <a:solidFill>
                  <a:srgbClr val="FFFF00"/>
                </a:solidFill>
              </a:rPr>
              <a:t>&lt;String&gt; abs = </a:t>
            </a:r>
            <a:r>
              <a:rPr lang="en-CA" sz="2400" dirty="0" smtClean="0">
                <a:solidFill>
                  <a:srgbClr val="C0C0C0"/>
                </a:solidFill>
              </a:rPr>
              <a:t>new </a:t>
            </a:r>
            <a:r>
              <a:rPr lang="en-CA" sz="2400" dirty="0" err="1" smtClean="0">
                <a:solidFill>
                  <a:srgbClr val="C0C0C0"/>
                </a:solidFill>
              </a:rPr>
              <a:t>AbstractList</a:t>
            </a:r>
            <a:r>
              <a:rPr lang="en-CA" sz="2400" dirty="0" smtClean="0">
                <a:solidFill>
                  <a:srgbClr val="FFFF00"/>
                </a:solidFill>
              </a:rPr>
              <a:t>&lt;String&gt;();</a:t>
            </a:r>
            <a:endParaRPr lang="en-CA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CA" dirty="0" smtClean="0"/>
              <a:t>half-way between classes &amp; interfaces</a:t>
            </a:r>
          </a:p>
          <a:p>
            <a:pPr lvl="1">
              <a:defRPr/>
            </a:pP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Use of Abstract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Know how to do some, but not all, methods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public abstract void </a:t>
            </a:r>
            <a:r>
              <a:rPr lang="en-CA" sz="2000" dirty="0" err="1" smtClean="0">
                <a:solidFill>
                  <a:srgbClr val="FFFF00"/>
                </a:solidFill>
              </a:rPr>
              <a:t>dontKnowThis</a:t>
            </a:r>
            <a:r>
              <a:rPr lang="en-CA" sz="2000" dirty="0" smtClean="0">
                <a:solidFill>
                  <a:srgbClr val="FFFF00"/>
                </a:solidFill>
              </a:rPr>
              <a:t>();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public void </a:t>
            </a:r>
            <a:r>
              <a:rPr lang="en-CA" sz="2000" dirty="0" err="1" smtClean="0">
                <a:solidFill>
                  <a:srgbClr val="FFFF00"/>
                </a:solidFill>
              </a:rPr>
              <a:t>doKnowThat</a:t>
            </a:r>
            <a:r>
              <a:rPr lang="en-CA" sz="2000" dirty="0" smtClean="0">
                <a:solidFill>
                  <a:srgbClr val="FFFF00"/>
                </a:solidFill>
              </a:rPr>
              <a:t>() { … }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public void </a:t>
            </a:r>
            <a:r>
              <a:rPr lang="en-CA" sz="2000" dirty="0" err="1" smtClean="0">
                <a:solidFill>
                  <a:srgbClr val="FFFF00"/>
                </a:solidFill>
              </a:rPr>
              <a:t>knowThisToo</a:t>
            </a:r>
            <a:r>
              <a:rPr lang="en-CA" sz="2000" dirty="0" smtClean="0">
                <a:solidFill>
                  <a:srgbClr val="FFFF00"/>
                </a:solidFill>
              </a:rPr>
              <a:t>() { … }</a:t>
            </a:r>
          </a:p>
          <a:p>
            <a:pPr>
              <a:defRPr/>
            </a:pPr>
            <a:r>
              <a:rPr lang="en-CA" dirty="0" smtClean="0"/>
              <a:t>Known method calls unknown method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public void </a:t>
            </a:r>
            <a:r>
              <a:rPr lang="en-CA" sz="2000" dirty="0" err="1" smtClean="0">
                <a:solidFill>
                  <a:srgbClr val="FFFF00"/>
                </a:solidFill>
              </a:rPr>
              <a:t>doKnowThat</a:t>
            </a:r>
            <a:r>
              <a:rPr lang="en-CA" sz="2000" dirty="0" smtClean="0">
                <a:solidFill>
                  <a:srgbClr val="FFFF00"/>
                </a:solidFill>
              </a:rPr>
              <a:t>() {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</a:t>
            </a:r>
            <a:r>
              <a:rPr lang="en-CA" sz="2000" dirty="0" err="1" smtClean="0">
                <a:solidFill>
                  <a:srgbClr val="FFFF00"/>
                </a:solidFill>
              </a:rPr>
              <a:t>knowThisToo</a:t>
            </a:r>
            <a:r>
              <a:rPr lang="en-CA" sz="2000" dirty="0" smtClean="0">
                <a:solidFill>
                  <a:srgbClr val="FFFF00"/>
                </a:solidFill>
              </a:rPr>
              <a:t>();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</a:t>
            </a:r>
            <a:r>
              <a:rPr lang="en-CA" sz="2000" dirty="0" err="1" smtClean="0">
                <a:solidFill>
                  <a:srgbClr val="FFFF00"/>
                </a:solidFill>
              </a:rPr>
              <a:t>dontKnowThis</a:t>
            </a:r>
            <a:r>
              <a:rPr lang="en-CA" sz="2000" dirty="0" smtClean="0">
                <a:solidFill>
                  <a:srgbClr val="FFFF00"/>
                </a:solidFill>
              </a:rPr>
              <a:t>();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defRPr/>
            </a:pPr>
            <a:r>
              <a:rPr lang="en-CA" dirty="0" smtClean="0"/>
              <a:t>every subclass will override </a:t>
            </a:r>
            <a:r>
              <a:rPr lang="en-CA" dirty="0" err="1" smtClean="0">
                <a:solidFill>
                  <a:srgbClr val="FFFF00"/>
                </a:solidFill>
              </a:rPr>
              <a:t>dontKnowThis</a:t>
            </a:r>
            <a:endParaRPr lang="en-CA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CA" dirty="0"/>
              <a:t>b</a:t>
            </a:r>
            <a:r>
              <a:rPr lang="en-CA" dirty="0" smtClean="0"/>
              <a:t>ut will use </a:t>
            </a:r>
            <a:r>
              <a:rPr lang="en-CA" dirty="0" err="1" smtClean="0">
                <a:solidFill>
                  <a:srgbClr val="FFFF00"/>
                </a:solidFill>
              </a:rPr>
              <a:t>doKnowThat</a:t>
            </a:r>
            <a:r>
              <a:rPr lang="en-CA" dirty="0" smtClean="0">
                <a:solidFill>
                  <a:srgbClr val="FFFF00"/>
                </a:solidFill>
              </a:rPr>
              <a:t> </a:t>
            </a:r>
            <a:r>
              <a:rPr lang="en-CA" dirty="0" smtClean="0"/>
              <a:t>from the parent class</a:t>
            </a:r>
          </a:p>
          <a:p>
            <a:pPr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Abstract Game Player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Human and non-human players</a:t>
            </a:r>
          </a:p>
          <a:p>
            <a:pPr lvl="1">
              <a:defRPr/>
            </a:pPr>
            <a:r>
              <a:rPr lang="en-CA" dirty="0" smtClean="0"/>
              <a:t>human/computer choose move differently</a:t>
            </a:r>
          </a:p>
          <a:p>
            <a:pPr lvl="2">
              <a:defRPr/>
            </a:pPr>
            <a:r>
              <a:rPr lang="en-CA" dirty="0" smtClean="0"/>
              <a:t>but executing move is the same!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public abstract class </a:t>
            </a:r>
            <a:r>
              <a:rPr lang="en-CA" sz="2000" dirty="0" err="1" smtClean="0">
                <a:solidFill>
                  <a:srgbClr val="FFFF00"/>
                </a:solidFill>
              </a:rPr>
              <a:t>AbstractPlayer</a:t>
            </a:r>
            <a:r>
              <a:rPr lang="en-CA" sz="2000" dirty="0" smtClean="0">
                <a:solidFill>
                  <a:srgbClr val="FFFF00"/>
                </a:solidFill>
              </a:rPr>
              <a:t>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public void </a:t>
            </a:r>
            <a:r>
              <a:rPr lang="en-CA" sz="2000" dirty="0" err="1" smtClean="0">
                <a:solidFill>
                  <a:srgbClr val="FFFF00"/>
                </a:solidFill>
              </a:rPr>
              <a:t>playTurn</a:t>
            </a:r>
            <a:r>
              <a:rPr lang="en-CA" sz="2000" dirty="0" smtClean="0">
                <a:solidFill>
                  <a:srgbClr val="FFFF00"/>
                </a:solidFill>
              </a:rPr>
              <a:t>()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    Move m = </a:t>
            </a:r>
            <a:r>
              <a:rPr lang="en-CA" sz="2000" dirty="0" err="1" smtClean="0">
                <a:solidFill>
                  <a:srgbClr val="FFFF00"/>
                </a:solidFill>
              </a:rPr>
              <a:t>chooseMove</a:t>
            </a:r>
            <a:r>
              <a:rPr lang="en-CA" sz="2000" dirty="0" smtClean="0">
                <a:solidFill>
                  <a:srgbClr val="FFFF00"/>
                </a:solidFill>
              </a:rPr>
              <a:t>();		// abstract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    </a:t>
            </a:r>
            <a:r>
              <a:rPr lang="en-CA" sz="2000" dirty="0" err="1" smtClean="0">
                <a:solidFill>
                  <a:srgbClr val="FFFF00"/>
                </a:solidFill>
              </a:rPr>
              <a:t>executeMove</a:t>
            </a:r>
            <a:r>
              <a:rPr lang="en-CA" sz="2000" dirty="0" smtClean="0">
                <a:solidFill>
                  <a:srgbClr val="FFFF00"/>
                </a:solidFill>
              </a:rPr>
              <a:t>(m);		// NOT abstract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}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public abstract Move </a:t>
            </a:r>
            <a:r>
              <a:rPr lang="en-CA" sz="2000" dirty="0" err="1" smtClean="0">
                <a:solidFill>
                  <a:srgbClr val="FFFF00"/>
                </a:solidFill>
              </a:rPr>
              <a:t>chooseMove</a:t>
            </a:r>
            <a:r>
              <a:rPr lang="en-CA" sz="20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public void </a:t>
            </a:r>
            <a:r>
              <a:rPr lang="en-CA" sz="2000" dirty="0" err="1" smtClean="0">
                <a:solidFill>
                  <a:srgbClr val="FFFF00"/>
                </a:solidFill>
              </a:rPr>
              <a:t>executeMove</a:t>
            </a:r>
            <a:r>
              <a:rPr lang="en-CA" sz="2000" dirty="0" smtClean="0">
                <a:solidFill>
                  <a:srgbClr val="FFFF00"/>
                </a:solidFill>
              </a:rPr>
              <a:t>(Move m) { … 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…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6096000" y="5010150"/>
            <a:ext cx="2028825" cy="3524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tIns="0" bIns="0"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 sz="2000" i="1"/>
              <a:t>AbstractPlayer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5084763" y="5876925"/>
            <a:ext cx="1649412" cy="3524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tIns="0" bIns="0"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 sz="2000"/>
              <a:t>HumanPlayer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6962775" y="5876925"/>
            <a:ext cx="2028825" cy="3524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tIns="0" bIns="0"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 sz="2000"/>
              <a:t>ComputerPlayer</a:t>
            </a:r>
          </a:p>
        </p:txBody>
      </p:sp>
      <p:cxnSp>
        <p:nvCxnSpPr>
          <p:cNvPr id="74759" name="Elbow Connector 16"/>
          <p:cNvCxnSpPr>
            <a:cxnSpLocks noChangeShapeType="1"/>
            <a:stCxn id="74758" idx="0"/>
            <a:endCxn id="74756" idx="2"/>
          </p:cNvCxnSpPr>
          <p:nvPr/>
        </p:nvCxnSpPr>
        <p:spPr bwMode="auto">
          <a:xfrm rot="16200000" flipV="1">
            <a:off x="7286626" y="5186362"/>
            <a:ext cx="514350" cy="86677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0" name="Elbow Connector 16"/>
          <p:cNvCxnSpPr>
            <a:cxnSpLocks noChangeShapeType="1"/>
            <a:stCxn id="74757" idx="0"/>
            <a:endCxn id="74756" idx="2"/>
          </p:cNvCxnSpPr>
          <p:nvPr/>
        </p:nvCxnSpPr>
        <p:spPr bwMode="auto">
          <a:xfrm rot="5400000" flipH="1" flipV="1">
            <a:off x="6252369" y="5018881"/>
            <a:ext cx="514350" cy="120173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410200" y="6229350"/>
            <a:ext cx="30718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(each define </a:t>
            </a:r>
            <a:r>
              <a:rPr lang="en-CA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chooseMove</a:t>
            </a:r>
            <a:r>
              <a:rPr lang="en-CA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Create an abstract class named </a:t>
            </a:r>
            <a:r>
              <a:rPr lang="en-CA" dirty="0" err="1" smtClean="0"/>
              <a:t>AbsClass</a:t>
            </a:r>
            <a:r>
              <a:rPr lang="en-CA" dirty="0" smtClean="0"/>
              <a:t> with methods:</a:t>
            </a:r>
          </a:p>
          <a:p>
            <a:pPr lvl="1">
              <a:defRPr/>
            </a:pPr>
            <a:r>
              <a:rPr lang="en-CA" dirty="0" err="1" smtClean="0"/>
              <a:t>doThis</a:t>
            </a:r>
            <a:r>
              <a:rPr lang="en-CA" dirty="0" smtClean="0"/>
              <a:t>, </a:t>
            </a:r>
            <a:r>
              <a:rPr lang="en-CA" dirty="0" err="1" smtClean="0"/>
              <a:t>doThat</a:t>
            </a:r>
            <a:r>
              <a:rPr lang="en-CA" dirty="0" smtClean="0"/>
              <a:t> (both abstract)</a:t>
            </a:r>
          </a:p>
          <a:p>
            <a:pPr lvl="1">
              <a:defRPr/>
            </a:pPr>
            <a:r>
              <a:rPr lang="en-CA" dirty="0" err="1" smtClean="0"/>
              <a:t>doTheOther</a:t>
            </a:r>
            <a:r>
              <a:rPr lang="en-CA" dirty="0" smtClean="0"/>
              <a:t> (prints “Hey, what?”)</a:t>
            </a:r>
          </a:p>
          <a:p>
            <a:pPr lvl="1">
              <a:defRPr/>
            </a:pPr>
            <a:r>
              <a:rPr lang="en-CA" dirty="0" err="1" smtClean="0"/>
              <a:t>doItAll</a:t>
            </a:r>
            <a:r>
              <a:rPr lang="en-CA" dirty="0" smtClean="0"/>
              <a:t> (calls all three of above, in that order)</a:t>
            </a:r>
          </a:p>
          <a:p>
            <a:pPr>
              <a:defRPr/>
            </a:pPr>
            <a:r>
              <a:rPr lang="en-CA" dirty="0" smtClean="0"/>
              <a:t>Create two subclasses with distinct implementations of </a:t>
            </a:r>
            <a:r>
              <a:rPr lang="en-CA" dirty="0" err="1" smtClean="0"/>
              <a:t>doThis</a:t>
            </a:r>
            <a:r>
              <a:rPr lang="en-CA" dirty="0" smtClean="0"/>
              <a:t> and </a:t>
            </a:r>
            <a:r>
              <a:rPr lang="en-CA" smtClean="0"/>
              <a:t>doThat</a:t>
            </a: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Implementing Multiple Interfaces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Can implement more than one interface</a:t>
            </a:r>
          </a:p>
          <a:p>
            <a:pPr lvl="1">
              <a:defRPr/>
            </a:pPr>
            <a:r>
              <a:rPr lang="en-CA" dirty="0" smtClean="0"/>
              <a:t>list interfaces, separated by commas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9FF33"/>
                </a:solidFill>
              </a:rPr>
              <a:t>public class </a:t>
            </a:r>
            <a:r>
              <a:rPr lang="en-CA" sz="2400" dirty="0" err="1" smtClean="0">
                <a:solidFill>
                  <a:srgbClr val="99FF33"/>
                </a:solidFill>
              </a:rPr>
              <a:t>MultiPurpose</a:t>
            </a:r>
            <a:r>
              <a:rPr lang="en-CA" sz="2400" dirty="0" smtClean="0">
                <a:solidFill>
                  <a:srgbClr val="99FF33"/>
                </a:solidFill>
              </a:rPr>
              <a:t> implements </a:t>
            </a:r>
            <a:r>
              <a:rPr lang="en-CA" sz="2400" dirty="0" err="1" smtClean="0">
                <a:solidFill>
                  <a:srgbClr val="99FF33"/>
                </a:solidFill>
              </a:rPr>
              <a:t>InterA</a:t>
            </a:r>
            <a:r>
              <a:rPr lang="en-CA" sz="2400" dirty="0" smtClean="0">
                <a:solidFill>
                  <a:srgbClr val="99FF33"/>
                </a:solidFill>
              </a:rPr>
              <a:t>, </a:t>
            </a:r>
            <a:r>
              <a:rPr lang="en-CA" sz="2400" dirty="0" err="1" smtClean="0">
                <a:solidFill>
                  <a:srgbClr val="99FF33"/>
                </a:solidFill>
              </a:rPr>
              <a:t>InterB</a:t>
            </a:r>
            <a:r>
              <a:rPr lang="en-CA" sz="2400" dirty="0" smtClean="0">
                <a:solidFill>
                  <a:srgbClr val="99FF33"/>
                </a:solidFill>
              </a:rPr>
              <a:t> {...}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9FF33"/>
                </a:solidFill>
              </a:rPr>
              <a:t>public class Yikes implements IA, IB, IC, </a:t>
            </a:r>
            <a:r>
              <a:rPr lang="en-CA" sz="2400" dirty="0" err="1" smtClean="0">
                <a:solidFill>
                  <a:srgbClr val="99FF33"/>
                </a:solidFill>
              </a:rPr>
              <a:t>IDa</a:t>
            </a:r>
            <a:r>
              <a:rPr lang="en-CA" sz="2400" dirty="0" smtClean="0">
                <a:solidFill>
                  <a:srgbClr val="99FF33"/>
                </a:solidFill>
              </a:rPr>
              <a:t>, </a:t>
            </a:r>
            <a:r>
              <a:rPr lang="en-CA" sz="2400" dirty="0" err="1" smtClean="0">
                <a:solidFill>
                  <a:srgbClr val="99FF33"/>
                </a:solidFill>
              </a:rPr>
              <a:t>IDb</a:t>
            </a:r>
            <a:r>
              <a:rPr lang="en-CA" sz="2400" dirty="0" smtClean="0">
                <a:solidFill>
                  <a:srgbClr val="99FF33"/>
                </a:solidFill>
              </a:rPr>
              <a:t> {...}</a:t>
            </a:r>
            <a:endParaRPr lang="en-CA" dirty="0" smtClean="0">
              <a:solidFill>
                <a:srgbClr val="99FF33"/>
              </a:solidFill>
            </a:endParaRPr>
          </a:p>
          <a:p>
            <a:pPr>
              <a:defRPr/>
            </a:pPr>
            <a:r>
              <a:rPr lang="en-CA" dirty="0" smtClean="0"/>
              <a:t>Must define every method from every interface it implements</a:t>
            </a:r>
          </a:p>
          <a:p>
            <a:pPr lvl="1">
              <a:defRPr/>
            </a:pPr>
            <a:r>
              <a:rPr lang="en-CA" dirty="0" smtClean="0"/>
              <a:t>no lying!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Knowing More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Consider this interface: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2D050"/>
                </a:solidFill>
              </a:rPr>
              <a:t>public interface Polygonal {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2D050"/>
                </a:solidFill>
              </a:rPr>
              <a:t>    public double </a:t>
            </a:r>
            <a:r>
              <a:rPr lang="en-CA" sz="2400" dirty="0" err="1" smtClean="0">
                <a:solidFill>
                  <a:srgbClr val="92D050"/>
                </a:solidFill>
              </a:rPr>
              <a:t>getArea</a:t>
            </a:r>
            <a:r>
              <a:rPr lang="en-CA" sz="2400" dirty="0" smtClean="0">
                <a:solidFill>
                  <a:srgbClr val="92D050"/>
                </a:solidFill>
              </a:rPr>
              <a:t>();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2D050"/>
                </a:solidFill>
              </a:rPr>
              <a:t>    public double </a:t>
            </a:r>
            <a:r>
              <a:rPr lang="en-CA" sz="2400" dirty="0" err="1" smtClean="0">
                <a:solidFill>
                  <a:srgbClr val="92D050"/>
                </a:solidFill>
              </a:rPr>
              <a:t>getPerimeter</a:t>
            </a:r>
            <a:r>
              <a:rPr lang="en-CA" sz="2400" dirty="0" smtClean="0">
                <a:solidFill>
                  <a:srgbClr val="92D050"/>
                </a:solidFill>
              </a:rPr>
              <a:t>();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2D050"/>
                </a:solidFill>
              </a:rPr>
              <a:t>    public </a:t>
            </a:r>
            <a:r>
              <a:rPr lang="en-CA" sz="2400" dirty="0" err="1" smtClean="0">
                <a:solidFill>
                  <a:srgbClr val="92D050"/>
                </a:solidFill>
              </a:rPr>
              <a:t>int</a:t>
            </a:r>
            <a:r>
              <a:rPr lang="en-CA" sz="2400" dirty="0" smtClean="0">
                <a:solidFill>
                  <a:srgbClr val="92D050"/>
                </a:solidFill>
              </a:rPr>
              <a:t> </a:t>
            </a:r>
            <a:r>
              <a:rPr lang="en-CA" sz="2400" dirty="0" err="1" smtClean="0">
                <a:solidFill>
                  <a:srgbClr val="92D050"/>
                </a:solidFill>
              </a:rPr>
              <a:t>getNumberOfSides</a:t>
            </a:r>
            <a:r>
              <a:rPr lang="en-CA" sz="2400" dirty="0" smtClean="0">
                <a:solidFill>
                  <a:srgbClr val="92D050"/>
                </a:solidFill>
              </a:rPr>
              <a:t>();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2D050"/>
                </a:solidFill>
              </a:rPr>
              <a:t>}</a:t>
            </a:r>
          </a:p>
          <a:p>
            <a:pPr lvl="1">
              <a:defRPr/>
            </a:pPr>
            <a:r>
              <a:rPr lang="en-CA" dirty="0" smtClean="0"/>
              <a:t>has all </a:t>
            </a:r>
            <a:r>
              <a:rPr lang="en-CA" dirty="0" err="1" smtClean="0"/>
              <a:t>Measurable’s</a:t>
            </a:r>
            <a:r>
              <a:rPr lang="en-CA" dirty="0" smtClean="0"/>
              <a:t> methods, plus one </a:t>
            </a:r>
            <a:r>
              <a:rPr lang="en-CA" dirty="0" smtClean="0"/>
              <a:t>more</a:t>
            </a:r>
          </a:p>
          <a:p>
            <a:pPr lvl="1">
              <a:defRPr/>
            </a:pPr>
            <a:r>
              <a:rPr lang="en-CA" dirty="0" smtClean="0"/>
              <a:t>but Java won’t recognize it as a Measurable</a:t>
            </a:r>
          </a:p>
          <a:p>
            <a:pPr lvl="2">
              <a:defRPr/>
            </a:pPr>
            <a:r>
              <a:rPr lang="en-CA" dirty="0" smtClean="0"/>
              <a:t>have to say </a:t>
            </a:r>
            <a:r>
              <a:rPr lang="en-CA" dirty="0" smtClean="0">
                <a:solidFill>
                  <a:srgbClr val="99FF33"/>
                </a:solidFill>
              </a:rPr>
              <a:t>implements Polygonal, Measurable</a:t>
            </a:r>
            <a:endParaRPr lang="en-CA" dirty="0" smtClean="0">
              <a:solidFill>
                <a:srgbClr val="99FF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Extending Interfaces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Classes that implement Polygonal also implement Measurable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can tell Java that:</a:t>
            </a:r>
            <a:endParaRPr lang="en-CA" dirty="0" smtClean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>
                <a:solidFill>
                  <a:srgbClr val="92D050"/>
                </a:solidFill>
              </a:rPr>
              <a:t>public interface Polygonal </a:t>
            </a:r>
            <a:r>
              <a:rPr lang="en-CA" sz="2400" b="1" dirty="0">
                <a:solidFill>
                  <a:srgbClr val="92D050"/>
                </a:solidFill>
              </a:rPr>
              <a:t>extends</a:t>
            </a:r>
            <a:r>
              <a:rPr lang="en-CA" sz="2400" dirty="0">
                <a:solidFill>
                  <a:srgbClr val="92D050"/>
                </a:solidFill>
              </a:rPr>
              <a:t> Measurable {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>
                <a:solidFill>
                  <a:srgbClr val="92D050"/>
                </a:solidFill>
              </a:rPr>
              <a:t>    public </a:t>
            </a:r>
            <a:r>
              <a:rPr lang="en-CA" sz="2400" dirty="0" err="1">
                <a:solidFill>
                  <a:srgbClr val="92D050"/>
                </a:solidFill>
              </a:rPr>
              <a:t>int</a:t>
            </a:r>
            <a:r>
              <a:rPr lang="en-CA" sz="2400" dirty="0">
                <a:solidFill>
                  <a:srgbClr val="92D050"/>
                </a:solidFill>
              </a:rPr>
              <a:t> </a:t>
            </a:r>
            <a:r>
              <a:rPr lang="en-CA" sz="2400" dirty="0" err="1">
                <a:solidFill>
                  <a:srgbClr val="92D050"/>
                </a:solidFill>
              </a:rPr>
              <a:t>getNumberOfSides</a:t>
            </a:r>
            <a:r>
              <a:rPr lang="en-CA" sz="2400" dirty="0">
                <a:solidFill>
                  <a:srgbClr val="92D050"/>
                </a:solidFill>
              </a:rPr>
              <a:t>();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>
                <a:solidFill>
                  <a:srgbClr val="92D050"/>
                </a:solidFill>
              </a:rPr>
              <a:t>}</a:t>
            </a:r>
          </a:p>
          <a:p>
            <a:pPr>
              <a:defRPr/>
            </a:pPr>
            <a:r>
              <a:rPr lang="en-CA" dirty="0" smtClean="0"/>
              <a:t>extends = has all of that (and more!!!)</a:t>
            </a:r>
          </a:p>
          <a:p>
            <a:pPr lvl="1">
              <a:defRPr/>
            </a:pPr>
            <a:r>
              <a:rPr lang="en-CA" dirty="0" smtClean="0"/>
              <a:t>Measurable has </a:t>
            </a:r>
            <a:r>
              <a:rPr lang="en-CA" dirty="0" err="1" smtClean="0"/>
              <a:t>getArea</a:t>
            </a:r>
            <a:r>
              <a:rPr lang="en-CA" dirty="0" smtClean="0"/>
              <a:t> and </a:t>
            </a:r>
            <a:r>
              <a:rPr lang="en-CA" dirty="0" err="1" smtClean="0"/>
              <a:t>getPerimeter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so Polygonal has them, too!</a:t>
            </a:r>
            <a:endParaRPr lang="en-C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81825" y="6457950"/>
            <a:ext cx="21621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Polygonal.java</a:t>
            </a:r>
          </a:p>
        </p:txBody>
      </p:sp>
    </p:spTree>
    <p:extLst>
      <p:ext uri="{BB962C8B-B14F-4D97-AF65-F5344CB8AC3E}">
        <p14:creationId xmlns:p14="http://schemas.microsoft.com/office/powerpoint/2010/main" val="23140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Implementing Polygonal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Anything that implements Polygonal must define all the methods mentioned in Polygonal interface...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9FF33"/>
                </a:solidFill>
              </a:rPr>
              <a:t>public </a:t>
            </a:r>
            <a:r>
              <a:rPr lang="en-CA" sz="2400" dirty="0" err="1" smtClean="0">
                <a:solidFill>
                  <a:srgbClr val="99FF33"/>
                </a:solidFill>
              </a:rPr>
              <a:t>int</a:t>
            </a:r>
            <a:r>
              <a:rPr lang="en-CA" sz="2400" dirty="0" smtClean="0">
                <a:solidFill>
                  <a:srgbClr val="99FF33"/>
                </a:solidFill>
              </a:rPr>
              <a:t> </a:t>
            </a:r>
            <a:r>
              <a:rPr lang="en-CA" sz="2400" dirty="0" err="1" smtClean="0">
                <a:solidFill>
                  <a:srgbClr val="99FF33"/>
                </a:solidFill>
              </a:rPr>
              <a:t>getNumberOfSides</a:t>
            </a:r>
            <a:r>
              <a:rPr lang="en-CA" sz="2400" dirty="0" smtClean="0">
                <a:solidFill>
                  <a:srgbClr val="99FF33"/>
                </a:solidFill>
              </a:rPr>
              <a:t>()</a:t>
            </a:r>
          </a:p>
          <a:p>
            <a:pPr>
              <a:defRPr/>
            </a:pPr>
            <a:r>
              <a:rPr lang="en-CA" dirty="0" smtClean="0"/>
              <a:t>...plus all those mentioned in Measurable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9FF33"/>
                </a:solidFill>
              </a:rPr>
              <a:t>public double </a:t>
            </a:r>
            <a:r>
              <a:rPr lang="en-CA" sz="2400" dirty="0" err="1" smtClean="0">
                <a:solidFill>
                  <a:srgbClr val="99FF33"/>
                </a:solidFill>
              </a:rPr>
              <a:t>getArea</a:t>
            </a:r>
            <a:r>
              <a:rPr lang="en-CA" sz="2400" dirty="0" smtClean="0">
                <a:solidFill>
                  <a:srgbClr val="99FF33"/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9FF33"/>
                </a:solidFill>
              </a:rPr>
              <a:t>public double </a:t>
            </a:r>
            <a:r>
              <a:rPr lang="en-CA" sz="2400" dirty="0" err="1" smtClean="0">
                <a:solidFill>
                  <a:srgbClr val="99FF33"/>
                </a:solidFill>
              </a:rPr>
              <a:t>getPerimeter</a:t>
            </a:r>
            <a:r>
              <a:rPr lang="en-CA" sz="2400" dirty="0" smtClean="0">
                <a:solidFill>
                  <a:srgbClr val="99FF33"/>
                </a:solidFill>
              </a:rPr>
              <a:t>()</a:t>
            </a:r>
            <a:endParaRPr lang="en-CA" sz="2400" dirty="0">
              <a:solidFill>
                <a:srgbClr val="99FF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And So On...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CA" dirty="0" smtClean="0"/>
              <a:t>Can extend an interface that extends another</a:t>
            </a:r>
          </a:p>
          <a:p>
            <a:pPr lvl="1">
              <a:defRPr/>
            </a:pPr>
            <a:r>
              <a:rPr lang="en-CA" dirty="0" smtClean="0"/>
              <a:t>just adding more methods to implement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2D050"/>
                </a:solidFill>
              </a:rPr>
              <a:t>public interface </a:t>
            </a:r>
            <a:r>
              <a:rPr lang="en-CA" sz="2400" dirty="0" err="1" smtClean="0">
                <a:solidFill>
                  <a:srgbClr val="92D050"/>
                </a:solidFill>
              </a:rPr>
              <a:t>RegularPolygonal</a:t>
            </a:r>
            <a:r>
              <a:rPr lang="en-CA" sz="2400" dirty="0" smtClean="0">
                <a:solidFill>
                  <a:srgbClr val="92D050"/>
                </a:solidFill>
              </a:rPr>
              <a:t> extends Polygonal {...}</a:t>
            </a:r>
          </a:p>
          <a:p>
            <a:pPr>
              <a:defRPr/>
            </a:pPr>
            <a:r>
              <a:rPr lang="en-CA" dirty="0" smtClean="0"/>
              <a:t>Can extend more than one interface</a:t>
            </a:r>
          </a:p>
          <a:p>
            <a:pPr lvl="1">
              <a:defRPr/>
            </a:pPr>
            <a:r>
              <a:rPr lang="en-CA" dirty="0" smtClean="0"/>
              <a:t>again, adding more methods to implement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2D050"/>
                </a:solidFill>
              </a:rPr>
              <a:t>public interface </a:t>
            </a:r>
            <a:r>
              <a:rPr lang="en-CA" sz="2400" dirty="0" err="1" smtClean="0">
                <a:solidFill>
                  <a:srgbClr val="92D050"/>
                </a:solidFill>
              </a:rPr>
              <a:t>FiniteSurface</a:t>
            </a:r>
            <a:r>
              <a:rPr lang="en-CA" sz="2400" dirty="0" smtClean="0">
                <a:solidFill>
                  <a:srgbClr val="92D050"/>
                </a:solidFill>
              </a:rPr>
              <a:t> </a:t>
            </a:r>
            <a:br>
              <a:rPr lang="en-CA" sz="2400" dirty="0" smtClean="0">
                <a:solidFill>
                  <a:srgbClr val="92D050"/>
                </a:solidFill>
              </a:rPr>
            </a:br>
            <a:r>
              <a:rPr lang="en-CA" sz="2400" dirty="0" smtClean="0">
                <a:solidFill>
                  <a:srgbClr val="92D050"/>
                </a:solidFill>
              </a:rPr>
              <a:t>extends Measurable,</a:t>
            </a:r>
            <a:br>
              <a:rPr lang="en-CA" sz="2400" dirty="0" smtClean="0">
                <a:solidFill>
                  <a:srgbClr val="92D050"/>
                </a:solidFill>
              </a:rPr>
            </a:br>
            <a:r>
              <a:rPr lang="en-CA" sz="2400" dirty="0" smtClean="0">
                <a:solidFill>
                  <a:srgbClr val="92D050"/>
                </a:solidFill>
              </a:rPr>
              <a:t>             Colourable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2D050"/>
                </a:solidFill>
              </a:rPr>
              <a:t>    ...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92D050"/>
                </a:solidFill>
              </a:rPr>
              <a:t>}</a:t>
            </a:r>
            <a:endParaRPr lang="en-CA" sz="2400" dirty="0">
              <a:solidFill>
                <a:srgbClr val="92D050"/>
              </a:solidFill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4953000" y="4800600"/>
            <a:ext cx="1752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/>
              <a:t>Measurable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4953000" y="5486400"/>
            <a:ext cx="1752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/>
              <a:t>Polygonal</a:t>
            </a: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4572000" y="61722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/>
              <a:t>RegularPolygonal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7010400" y="4953000"/>
            <a:ext cx="1752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/>
              <a:t>Colourable</a:t>
            </a:r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6858000" y="5638800"/>
            <a:ext cx="20574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/>
              <a:t>FiniteSurface</a:t>
            </a:r>
          </a:p>
        </p:txBody>
      </p:sp>
      <p:cxnSp>
        <p:nvCxnSpPr>
          <p:cNvPr id="36873" name="Straight Arrow Connector 9"/>
          <p:cNvCxnSpPr>
            <a:cxnSpLocks noChangeShapeType="1"/>
            <a:stCxn id="36869" idx="0"/>
            <a:endCxn id="36868" idx="2"/>
          </p:cNvCxnSpPr>
          <p:nvPr/>
        </p:nvCxnSpPr>
        <p:spPr bwMode="auto">
          <a:xfrm rot="5400000" flipH="1" flipV="1">
            <a:off x="5676901" y="5334000"/>
            <a:ext cx="304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4" name="Straight Arrow Connector 11"/>
          <p:cNvCxnSpPr>
            <a:cxnSpLocks noChangeShapeType="1"/>
            <a:stCxn id="36870" idx="0"/>
            <a:endCxn id="36869" idx="2"/>
          </p:cNvCxnSpPr>
          <p:nvPr/>
        </p:nvCxnSpPr>
        <p:spPr bwMode="auto">
          <a:xfrm rot="5400000" flipH="1" flipV="1">
            <a:off x="5676901" y="6019800"/>
            <a:ext cx="304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5" name="Straight Arrow Connector 13"/>
          <p:cNvCxnSpPr>
            <a:cxnSpLocks noChangeShapeType="1"/>
            <a:stCxn id="36872" idx="0"/>
            <a:endCxn id="36871" idx="2"/>
          </p:cNvCxnSpPr>
          <p:nvPr/>
        </p:nvCxnSpPr>
        <p:spPr bwMode="auto">
          <a:xfrm rot="5400000" flipH="1" flipV="1">
            <a:off x="7734301" y="5486400"/>
            <a:ext cx="304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6" name="Curved Connector 19"/>
          <p:cNvCxnSpPr>
            <a:cxnSpLocks noChangeShapeType="1"/>
            <a:stCxn id="36872" idx="0"/>
            <a:endCxn id="36868" idx="2"/>
          </p:cNvCxnSpPr>
          <p:nvPr/>
        </p:nvCxnSpPr>
        <p:spPr bwMode="auto">
          <a:xfrm rot="16200000" flipV="1">
            <a:off x="6629400" y="4381500"/>
            <a:ext cx="457200" cy="2057400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7956550" y="6457950"/>
            <a:ext cx="11874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them!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knbars">
  <a:themeElements>
    <a:clrScheme name="">
      <a:dk1>
        <a:srgbClr val="000000"/>
      </a:dk1>
      <a:lt1>
        <a:srgbClr val="FFFFFF"/>
      </a:lt1>
      <a:dk2>
        <a:srgbClr val="CF0E30"/>
      </a:dk2>
      <a:lt2>
        <a:srgbClr val="FFFFFF"/>
      </a:lt2>
      <a:accent1>
        <a:srgbClr val="114FFB"/>
      </a:accent1>
      <a:accent2>
        <a:srgbClr val="FC0128"/>
      </a:accent2>
      <a:accent3>
        <a:srgbClr val="E4AAAD"/>
      </a:accent3>
      <a:accent4>
        <a:srgbClr val="DADADA"/>
      </a:accent4>
      <a:accent5>
        <a:srgbClr val="AAB2FD"/>
      </a:accent5>
      <a:accent6>
        <a:srgbClr val="E40123"/>
      </a:accent6>
      <a:hlink>
        <a:srgbClr val="00DFCA"/>
      </a:hlink>
      <a:folHlink>
        <a:srgbClr val="F76681"/>
      </a:folHlink>
    </a:clrScheme>
    <a:fontScheme name="brknbar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rknba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knba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knbar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knbar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knbar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knbar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knbar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2015-02-Conditionals</Template>
  <TotalTime>259897853</TotalTime>
  <Pages>31</Pages>
  <Words>2711</Words>
  <Application>Microsoft Office PowerPoint</Application>
  <PresentationFormat>On-screen Show (4:3)</PresentationFormat>
  <Paragraphs>500</Paragraphs>
  <Slides>48</Slides>
  <Notes>44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brknbars</vt:lpstr>
      <vt:lpstr>Organization Chart Add-in for Microsoft Office programs</vt:lpstr>
      <vt:lpstr>Inheritance</vt:lpstr>
      <vt:lpstr>Outcomes</vt:lpstr>
      <vt:lpstr>Interface</vt:lpstr>
      <vt:lpstr>Implementing Interfaces</vt:lpstr>
      <vt:lpstr>Implementing Multiple Interfaces</vt:lpstr>
      <vt:lpstr>Knowing More</vt:lpstr>
      <vt:lpstr>Extending Interfaces</vt:lpstr>
      <vt:lpstr>Implementing Polygonal</vt:lpstr>
      <vt:lpstr>And So On...</vt:lpstr>
      <vt:lpstr>Combining Interfaces</vt:lpstr>
      <vt:lpstr>Exercise</vt:lpstr>
      <vt:lpstr>Interface Summary</vt:lpstr>
      <vt:lpstr>Different or Same?</vt:lpstr>
      <vt:lpstr>Repeated Code</vt:lpstr>
      <vt:lpstr>“Is-a” Hierarchy</vt:lpstr>
      <vt:lpstr>Inheritance in Java</vt:lpstr>
      <vt:lpstr>Inheritance in Java</vt:lpstr>
      <vt:lpstr>Inheritance and Private Fields</vt:lpstr>
      <vt:lpstr>Calling Subclass Methods</vt:lpstr>
      <vt:lpstr>Exercise</vt:lpstr>
      <vt:lpstr>Inheritance and Extra Fields</vt:lpstr>
      <vt:lpstr>Changed Methods</vt:lpstr>
      <vt:lpstr>Overriding Inherited Methods</vt:lpstr>
      <vt:lpstr>Inheritance and Constructors</vt:lpstr>
      <vt:lpstr>Inheritance and Constructors</vt:lpstr>
      <vt:lpstr>Inheritance and Polymorphism</vt:lpstr>
      <vt:lpstr>Inheritance and Polymorphism</vt:lpstr>
      <vt:lpstr>More Inheritance</vt:lpstr>
      <vt:lpstr>Inheritance Hierarchies</vt:lpstr>
      <vt:lpstr>The Object Class</vt:lpstr>
      <vt:lpstr>Overriding toString</vt:lpstr>
      <vt:lpstr>The equals Method</vt:lpstr>
      <vt:lpstr>Overloading equals</vt:lpstr>
      <vt:lpstr>Overriding equals</vt:lpstr>
      <vt:lpstr>Exercise</vt:lpstr>
      <vt:lpstr>Exception Classes</vt:lpstr>
      <vt:lpstr>Exception Classes</vt:lpstr>
      <vt:lpstr>Ordering Catch Blocks</vt:lpstr>
      <vt:lpstr>Creating Your Own Exceptions</vt:lpstr>
      <vt:lpstr>Creating Your Own Exceptions</vt:lpstr>
      <vt:lpstr>Throwing Your Own Exceptions</vt:lpstr>
      <vt:lpstr>Throw vs. Throws</vt:lpstr>
      <vt:lpstr>Exercise</vt:lpstr>
      <vt:lpstr>Next Week</vt:lpstr>
      <vt:lpstr>Bonus Material: Abstract Classes</vt:lpstr>
      <vt:lpstr>Use of Abstract Classes</vt:lpstr>
      <vt:lpstr>Abstract Game Player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>Mark</dc:creator>
  <cp:lastModifiedBy>Mark Young</cp:lastModifiedBy>
  <cp:revision>114</cp:revision>
  <cp:lastPrinted>1601-01-01T00:00:00Z</cp:lastPrinted>
  <dcterms:created xsi:type="dcterms:W3CDTF">1998-05-26T02:22:10Z</dcterms:created>
  <dcterms:modified xsi:type="dcterms:W3CDTF">2016-03-10T16:48:58Z</dcterms:modified>
</cp:coreProperties>
</file>