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7"/>
  </p:notesMasterIdLst>
  <p:sldIdLst>
    <p:sldId id="309" r:id="rId2"/>
    <p:sldId id="459" r:id="rId3"/>
    <p:sldId id="431" r:id="rId4"/>
    <p:sldId id="514" r:id="rId5"/>
    <p:sldId id="460" r:id="rId6"/>
    <p:sldId id="461" r:id="rId7"/>
    <p:sldId id="462" r:id="rId8"/>
    <p:sldId id="495" r:id="rId9"/>
    <p:sldId id="463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98" r:id="rId22"/>
    <p:sldId id="478" r:id="rId23"/>
    <p:sldId id="479" r:id="rId24"/>
    <p:sldId id="482" r:id="rId25"/>
    <p:sldId id="448" r:id="rId26"/>
    <p:sldId id="480" r:id="rId27"/>
    <p:sldId id="481" r:id="rId28"/>
    <p:sldId id="499" r:id="rId29"/>
    <p:sldId id="477" r:id="rId30"/>
    <p:sldId id="500" r:id="rId31"/>
    <p:sldId id="501" r:id="rId32"/>
    <p:sldId id="502" r:id="rId33"/>
    <p:sldId id="503" r:id="rId34"/>
    <p:sldId id="504" r:id="rId35"/>
    <p:sldId id="528" r:id="rId36"/>
    <p:sldId id="505" r:id="rId37"/>
    <p:sldId id="506" r:id="rId38"/>
    <p:sldId id="486" r:id="rId39"/>
    <p:sldId id="487" r:id="rId40"/>
    <p:sldId id="488" r:id="rId41"/>
    <p:sldId id="507" r:id="rId42"/>
    <p:sldId id="508" r:id="rId43"/>
    <p:sldId id="491" r:id="rId44"/>
    <p:sldId id="492" r:id="rId45"/>
    <p:sldId id="518" r:id="rId46"/>
    <p:sldId id="523" r:id="rId47"/>
    <p:sldId id="520" r:id="rId48"/>
    <p:sldId id="524" r:id="rId49"/>
    <p:sldId id="521" r:id="rId50"/>
    <p:sldId id="522" r:id="rId51"/>
    <p:sldId id="526" r:id="rId52"/>
    <p:sldId id="525" r:id="rId53"/>
    <p:sldId id="527" r:id="rId54"/>
    <p:sldId id="529" r:id="rId55"/>
    <p:sldId id="308" r:id="rId5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33"/>
    <a:srgbClr val="FFFF00"/>
    <a:srgbClr val="969696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89" d="100"/>
          <a:sy n="89" d="100"/>
        </p:scale>
        <p:origin x="-16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7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6.xml"/><Relationship Id="rId1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14E1D7-3E8C-4F5A-8017-E814647C23D6}" type="datetimeFigureOut">
              <a:rPr lang="en-US"/>
              <a:pPr>
                <a:defRPr/>
              </a:pPr>
              <a:t>3/21/2016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64F8163-394A-4152-B9C8-92A05A2F8D8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660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E723F5-19C8-4A35-B568-DC50595A3B3C}" type="slidenum">
              <a:rPr lang="en-CA" altLang="en-US" smtClean="0"/>
              <a:pPr/>
              <a:t>1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15803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FEDAD4-A503-400D-840F-25BC2EBEC57D}" type="slidenum">
              <a:rPr lang="en-CA" altLang="en-US" smtClean="0"/>
              <a:pPr/>
              <a:t>10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12712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11D5D5-7B1A-4939-B167-FA7410F5B443}" type="slidenum">
              <a:rPr lang="en-CA" altLang="en-US" smtClean="0"/>
              <a:pPr/>
              <a:t>11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27411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05D51E-F983-456F-99B6-E5BCE71C690F}" type="slidenum">
              <a:rPr lang="en-CA" altLang="en-US" smtClean="0"/>
              <a:pPr/>
              <a:t>12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35090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C8068F-4AC8-4312-BE9C-58089BC104A0}" type="slidenum">
              <a:rPr lang="en-CA" altLang="en-US" smtClean="0"/>
              <a:pPr/>
              <a:t>13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37446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B13DD5-8551-428B-90DE-4435D01CB99B}" type="slidenum">
              <a:rPr lang="en-CA" altLang="en-US" smtClean="0"/>
              <a:pPr/>
              <a:t>14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39628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78B905-7634-4491-88E2-2B2D4D1AAEBC}" type="slidenum">
              <a:rPr lang="en-CA" altLang="en-US" smtClean="0"/>
              <a:pPr/>
              <a:t>15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60258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E22E01-B18F-4208-854D-5AE03264F062}" type="slidenum">
              <a:rPr lang="en-CA" altLang="en-US" smtClean="0"/>
              <a:pPr/>
              <a:t>16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718540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3573F7-11E8-470F-A69D-7CC7B3D2451F}" type="slidenum">
              <a:rPr lang="en-CA" altLang="en-US" smtClean="0"/>
              <a:pPr/>
              <a:t>17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11428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B77E9C-F6DA-434B-90A8-306C7413267A}" type="slidenum">
              <a:rPr lang="en-CA" altLang="en-US" smtClean="0"/>
              <a:pPr/>
              <a:t>18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39183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56399E-95F1-4A8C-9B6E-2E0BB631E4F2}" type="slidenum">
              <a:rPr lang="en-CA" altLang="en-US" smtClean="0"/>
              <a:pPr/>
              <a:t>19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49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8DA495-33DD-4890-930D-FB90DE19A999}" type="slidenum">
              <a:rPr lang="en-CA" altLang="en-US" smtClean="0"/>
              <a:pPr/>
              <a:t>2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83377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4179B5-B79E-4CC0-A98A-D47BE7958D96}" type="slidenum">
              <a:rPr lang="en-CA" altLang="en-US" smtClean="0"/>
              <a:pPr/>
              <a:t>20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8629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BAE55D-008F-4F7E-B17B-151AF76F175E}" type="slidenum">
              <a:rPr lang="en-CA" altLang="en-US" smtClean="0"/>
              <a:pPr/>
              <a:t>21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70107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0E751D-19B8-425A-A4DC-74D009984CAE}" type="slidenum">
              <a:rPr lang="en-CA" altLang="en-US" smtClean="0"/>
              <a:pPr/>
              <a:t>22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14859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22188B-BC8F-4A43-BE99-028FB666A8A7}" type="slidenum">
              <a:rPr lang="en-CA" altLang="en-US" smtClean="0"/>
              <a:pPr/>
              <a:t>23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31428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8F7FDD-F4CE-4A04-BAE9-80C43591EF87}" type="slidenum">
              <a:rPr lang="en-CA" altLang="en-US" smtClean="0"/>
              <a:pPr/>
              <a:t>24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32966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2C6A13-1EEB-4446-BFF1-3F28FA4BAF34}" type="slidenum">
              <a:rPr lang="en-CA" altLang="en-US" smtClean="0"/>
              <a:pPr/>
              <a:t>25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20610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7F153B-7730-499D-841C-E2C08991A2EC}" type="slidenum">
              <a:rPr lang="en-CA" altLang="en-US" smtClean="0"/>
              <a:pPr/>
              <a:t>26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11896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C3A4D0-3E98-4627-988C-23193E01AFC5}" type="slidenum">
              <a:rPr lang="en-CA" altLang="en-US" smtClean="0"/>
              <a:pPr/>
              <a:t>27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395502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1706B0-24BD-4EAD-BB35-CB66124E55AC}" type="slidenum">
              <a:rPr lang="en-CA" altLang="en-US" smtClean="0"/>
              <a:pPr/>
              <a:t>28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07497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DD8F9C-1F7A-4D07-A87C-FBD1EAB014DB}" type="slidenum">
              <a:rPr lang="en-CA" altLang="en-US" smtClean="0"/>
              <a:pPr/>
              <a:t>29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18727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C3FFA1-A83C-4319-B241-70E91849C417}" type="slidenum">
              <a:rPr lang="en-CA" altLang="en-US" smtClean="0"/>
              <a:pPr/>
              <a:t>3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34485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06B358-E78A-4470-BEEE-DFA753C8F2B8}" type="slidenum">
              <a:rPr lang="en-CA" altLang="en-US" smtClean="0"/>
              <a:pPr/>
              <a:t>30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501238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6D68B-D115-4296-BFEE-68329533A066}" type="slidenum">
              <a:rPr lang="en-CA" altLang="en-US" smtClean="0"/>
              <a:pPr/>
              <a:t>31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14624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F7677E-E2F1-4ACD-A1B5-C8C0C52DA04A}" type="slidenum">
              <a:rPr lang="en-CA" altLang="en-US" smtClean="0"/>
              <a:pPr/>
              <a:t>32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1141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53462B-F9AE-4A19-ADB4-4D125BEDE1C1}" type="slidenum">
              <a:rPr lang="en-CA" altLang="en-US" smtClean="0"/>
              <a:pPr/>
              <a:t>33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83858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D7E3FC-E309-4CBE-B229-9243C2AB219E}" type="slidenum">
              <a:rPr lang="en-CA" altLang="en-US" smtClean="0"/>
              <a:pPr/>
              <a:t>34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612500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4F8163-394A-4152-B9C8-92A05A2F8D8F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B42B74-B82C-4B49-9C1E-15DC0B280936}" type="slidenum">
              <a:rPr lang="en-CA" altLang="en-US" smtClean="0"/>
              <a:pPr/>
              <a:t>36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106070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3F1097-17EC-42A3-8096-C96F6E525A74}" type="slidenum">
              <a:rPr lang="en-CA" altLang="en-US" smtClean="0"/>
              <a:pPr/>
              <a:t>37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03494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74582C-EC89-4043-BEB8-BB6BF52726D3}" type="slidenum">
              <a:rPr lang="en-CA" altLang="en-US" smtClean="0"/>
              <a:pPr/>
              <a:t>38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715362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3768DE-096E-40A5-AEC4-1B2B5E186B6F}" type="slidenum">
              <a:rPr lang="en-CA" altLang="en-US" smtClean="0"/>
              <a:pPr/>
              <a:t>39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4526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99F31B-70BE-48EB-8F99-610FED570BC7}" type="slidenum">
              <a:rPr lang="en-CA" altLang="en-US" smtClean="0"/>
              <a:pPr/>
              <a:t>4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0835601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2A5454-002B-4B78-8204-43A7C435CE11}" type="slidenum">
              <a:rPr lang="en-CA" altLang="en-US" smtClean="0"/>
              <a:pPr/>
              <a:t>40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949230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299015-B0ED-4CE9-9430-1D323B7243D1}" type="slidenum">
              <a:rPr lang="en-CA" altLang="en-US" smtClean="0"/>
              <a:pPr/>
              <a:t>41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171121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D2531D-E446-4E8D-94EF-86F2A0CD3B15}" type="slidenum">
              <a:rPr lang="en-CA" altLang="en-US" smtClean="0"/>
              <a:pPr/>
              <a:t>42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7993880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23707C-6E90-4A7F-8B84-E01C47B08D5E}" type="slidenum">
              <a:rPr lang="en-CA" altLang="en-US" smtClean="0"/>
              <a:pPr/>
              <a:t>43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942139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A14130-9B7A-49A0-869A-01CFB9E8DDAC}" type="slidenum">
              <a:rPr lang="en-CA" altLang="en-US" smtClean="0"/>
              <a:pPr/>
              <a:t>44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30171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9B95BA-1A28-451D-9B68-8D1DF507E695}" type="slidenum">
              <a:rPr lang="en-CA" altLang="en-US" smtClean="0"/>
              <a:pPr/>
              <a:t>45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263897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6F5D58-93A5-467C-8779-2F04CF327FD5}" type="slidenum">
              <a:rPr lang="en-CA" altLang="en-US" smtClean="0"/>
              <a:pPr/>
              <a:t>46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646149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783098-4E84-49D2-8BD0-05E46AA0F360}" type="slidenum">
              <a:rPr lang="en-CA" altLang="en-US" smtClean="0"/>
              <a:pPr/>
              <a:t>47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848625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C870BB-3155-43DE-8D01-D2E5183E7D2B}" type="slidenum">
              <a:rPr lang="en-CA" altLang="en-US" smtClean="0"/>
              <a:pPr/>
              <a:t>48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06581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B8A07F-82B8-4811-AEE0-F7A8BA3903D5}" type="slidenum">
              <a:rPr lang="en-CA" altLang="en-US" smtClean="0"/>
              <a:pPr/>
              <a:t>49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25574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99D19E-3578-4304-A377-7CE7A4C3232C}" type="slidenum">
              <a:rPr lang="en-CA" altLang="en-US" smtClean="0"/>
              <a:pPr/>
              <a:t>5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795656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D5C923-B32D-4D49-909E-CC4D234548E5}" type="slidenum">
              <a:rPr lang="en-CA" altLang="en-US" smtClean="0"/>
              <a:pPr/>
              <a:t>50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31588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F44ABE-49BC-49F3-AA95-6371B984F01D}" type="slidenum">
              <a:rPr lang="en-CA" altLang="en-US" smtClean="0"/>
              <a:pPr/>
              <a:t>51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798777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EEB966-7419-4A1D-BC7F-26C58502E92F}" type="slidenum">
              <a:rPr lang="en-CA" altLang="en-US" smtClean="0"/>
              <a:pPr/>
              <a:t>52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674660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A59ED9-D8C8-4648-94D9-CD5021300153}" type="slidenum">
              <a:rPr lang="en-CA" altLang="en-US" smtClean="0"/>
              <a:pPr/>
              <a:t>53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645624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4F8163-394A-4152-B9C8-92A05A2F8D8F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6D6F43-CF74-4DE0-8FD5-222F26E3EB08}" type="slidenum">
              <a:rPr lang="en-CA" altLang="en-US" smtClean="0"/>
              <a:pPr/>
              <a:t>55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22090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6630E6-1D8F-4B95-AB49-C4BEDEDC0222}" type="slidenum">
              <a:rPr lang="en-CA" altLang="en-US" smtClean="0"/>
              <a:pPr/>
              <a:t>6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24497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F65D69-7F9E-4956-A9B9-33FF25536C1A}" type="slidenum">
              <a:rPr lang="en-CA" altLang="en-US" smtClean="0"/>
              <a:pPr/>
              <a:t>7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34452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D63EE8-29C5-4CBA-90D1-684221326D49}" type="slidenum">
              <a:rPr lang="en-CA" altLang="en-US" smtClean="0"/>
              <a:pPr/>
              <a:t>8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83325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BFCD70-ADA7-44F9-BDE1-FE338B9254F2}" type="slidenum">
              <a:rPr lang="en-CA" altLang="en-US" smtClean="0"/>
              <a:pPr/>
              <a:t>9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2824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25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7278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5" y="171450"/>
            <a:ext cx="1946275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1450"/>
            <a:ext cx="5686425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3820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1148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3057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8837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8641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61872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7531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6266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517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70718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1385888"/>
            <a:ext cx="8364538" cy="290512"/>
            <a:chOff x="0" y="873"/>
            <a:chExt cx="5269" cy="183"/>
          </a:xfrm>
        </p:grpSpPr>
        <p:grpSp>
          <p:nvGrpSpPr>
            <p:cNvPr id="7173" name="Group 3"/>
            <p:cNvGrpSpPr>
              <a:grpSpLocks/>
            </p:cNvGrpSpPr>
            <p:nvPr/>
          </p:nvGrpSpPr>
          <p:grpSpPr bwMode="auto"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20484" name="Rectangle 4"/>
              <p:cNvSpPr>
                <a:spLocks noChangeArrowheads="1"/>
              </p:cNvSpPr>
              <p:nvPr/>
            </p:nvSpPr>
            <p:spPr bwMode="auto">
              <a:xfrm>
                <a:off x="5240" y="873"/>
                <a:ext cx="29" cy="182"/>
              </a:xfrm>
              <a:prstGeom prst="rect">
                <a:avLst/>
              </a:prstGeom>
              <a:solidFill>
                <a:srgbClr val="C0C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0485" name="Rectangle 5"/>
              <p:cNvSpPr>
                <a:spLocks noChangeArrowheads="1"/>
              </p:cNvSpPr>
              <p:nvPr/>
            </p:nvSpPr>
            <p:spPr bwMode="auto">
              <a:xfrm>
                <a:off x="5146" y="873"/>
                <a:ext cx="59" cy="182"/>
              </a:xfrm>
              <a:prstGeom prst="rect">
                <a:avLst/>
              </a:prstGeom>
              <a:solidFill>
                <a:srgbClr val="C0C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20487" name="Rectangle 7"/>
              <p:cNvSpPr>
                <a:spLocks noChangeArrowheads="1"/>
              </p:cNvSpPr>
              <p:nvPr/>
            </p:nvSpPr>
            <p:spPr bwMode="auto">
              <a:xfrm>
                <a:off x="5006" y="873"/>
                <a:ext cx="93" cy="182"/>
              </a:xfrm>
              <a:prstGeom prst="rect">
                <a:avLst/>
              </a:prstGeom>
              <a:solidFill>
                <a:srgbClr val="808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0488" name="Rectangle 8"/>
              <p:cNvSpPr>
                <a:spLocks noChangeArrowheads="1"/>
              </p:cNvSpPr>
              <p:nvPr/>
            </p:nvSpPr>
            <p:spPr bwMode="auto">
              <a:xfrm>
                <a:off x="4836" y="873"/>
                <a:ext cx="127" cy="182"/>
              </a:xfrm>
              <a:prstGeom prst="rect">
                <a:avLst/>
              </a:prstGeom>
              <a:solidFill>
                <a:srgbClr val="808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7175" name="Group 9"/>
            <p:cNvGrpSpPr>
              <a:grpSpLocks/>
            </p:cNvGrpSpPr>
            <p:nvPr/>
          </p:nvGrpSpPr>
          <p:grpSpPr bwMode="auto"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20490" name="Rectangle 10"/>
              <p:cNvSpPr>
                <a:spLocks noChangeArrowheads="1"/>
              </p:cNvSpPr>
              <p:nvPr/>
            </p:nvSpPr>
            <p:spPr bwMode="auto">
              <a:xfrm>
                <a:off x="4639" y="873"/>
                <a:ext cx="154" cy="182"/>
              </a:xfrm>
              <a:prstGeom prst="rect">
                <a:avLst/>
              </a:prstGeom>
              <a:solidFill>
                <a:srgbClr val="404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0491" name="Rectangle 11"/>
              <p:cNvSpPr>
                <a:spLocks noChangeArrowheads="1"/>
              </p:cNvSpPr>
              <p:nvPr/>
            </p:nvSpPr>
            <p:spPr bwMode="auto">
              <a:xfrm>
                <a:off x="4407" y="873"/>
                <a:ext cx="189" cy="182"/>
              </a:xfrm>
              <a:prstGeom prst="rect">
                <a:avLst/>
              </a:prstGeom>
              <a:solidFill>
                <a:srgbClr val="404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7176" name="Group 12"/>
            <p:cNvGrpSpPr>
              <a:grpSpLocks/>
            </p:cNvGrpSpPr>
            <p:nvPr/>
          </p:nvGrpSpPr>
          <p:grpSpPr bwMode="auto"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20493" name="Rectangle 13"/>
              <p:cNvSpPr>
                <a:spLocks noChangeArrowheads="1"/>
              </p:cNvSpPr>
              <p:nvPr/>
            </p:nvSpPr>
            <p:spPr bwMode="auto">
              <a:xfrm>
                <a:off x="4146" y="873"/>
                <a:ext cx="218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0494" name="Rectangle 14"/>
              <p:cNvSpPr>
                <a:spLocks noChangeArrowheads="1"/>
              </p:cNvSpPr>
              <p:nvPr/>
            </p:nvSpPr>
            <p:spPr bwMode="auto">
              <a:xfrm>
                <a:off x="3855" y="873"/>
                <a:ext cx="249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0495" name="Rectangle 15"/>
              <p:cNvSpPr>
                <a:spLocks noChangeArrowheads="1"/>
              </p:cNvSpPr>
              <p:nvPr/>
            </p:nvSpPr>
            <p:spPr bwMode="auto">
              <a:xfrm>
                <a:off x="3530" y="873"/>
                <a:ext cx="283" cy="183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0496" name="Rectangle 16"/>
              <p:cNvSpPr>
                <a:spLocks noChangeArrowheads="1"/>
              </p:cNvSpPr>
              <p:nvPr/>
            </p:nvSpPr>
            <p:spPr bwMode="auto">
              <a:xfrm>
                <a:off x="3176" y="873"/>
                <a:ext cx="313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7177" name="Group 17"/>
            <p:cNvGrpSpPr>
              <a:grpSpLocks/>
            </p:cNvGrpSpPr>
            <p:nvPr/>
          </p:nvGrpSpPr>
          <p:grpSpPr bwMode="auto"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20498" name="Rectangle 18"/>
              <p:cNvSpPr>
                <a:spLocks noChangeArrowheads="1"/>
              </p:cNvSpPr>
              <p:nvPr/>
            </p:nvSpPr>
            <p:spPr bwMode="auto">
              <a:xfrm>
                <a:off x="2792" y="873"/>
                <a:ext cx="344" cy="182"/>
              </a:xfrm>
              <a:prstGeom prst="rect">
                <a:avLst/>
              </a:prstGeom>
              <a:solidFill>
                <a:srgbClr val="0000E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0499" name="Rectangle 19"/>
              <p:cNvSpPr>
                <a:spLocks noChangeArrowheads="1"/>
              </p:cNvSpPr>
              <p:nvPr/>
            </p:nvSpPr>
            <p:spPr bwMode="auto">
              <a:xfrm>
                <a:off x="0" y="873"/>
                <a:ext cx="2750" cy="182"/>
              </a:xfrm>
              <a:prstGeom prst="rect">
                <a:avLst/>
              </a:prstGeom>
              <a:solidFill>
                <a:srgbClr val="0000E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</p:grpSp>
      <p:sp>
        <p:nvSpPr>
          <p:cNvPr id="20500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171450"/>
            <a:ext cx="7753350" cy="112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01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s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nhall.com/savitch/detail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books/tutorial/uisw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Graphical User Interfaces (GUIs)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13</a:t>
            </a:r>
          </a:p>
          <a:p>
            <a:pPr>
              <a:defRPr/>
            </a:pPr>
            <a:r>
              <a:rPr lang="en-US" dirty="0" smtClean="0"/>
              <a:t>(available </a:t>
            </a:r>
            <a:r>
              <a:rPr lang="en-US" dirty="0" smtClean="0">
                <a:hlinkClick r:id="rId3"/>
              </a:rPr>
              <a:t>on the Web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Things to Add to Your Window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All in </a:t>
            </a:r>
            <a:r>
              <a:rPr lang="en-US" dirty="0" err="1" smtClean="0"/>
              <a:t>javax.swing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dirty="0" err="1" smtClean="0"/>
              <a:t>JLabel</a:t>
            </a:r>
            <a:r>
              <a:rPr lang="en-US" dirty="0" smtClean="0"/>
              <a:t> – text for user to read</a:t>
            </a:r>
          </a:p>
          <a:p>
            <a:pPr lvl="1">
              <a:defRPr/>
            </a:pPr>
            <a:r>
              <a:rPr lang="en-US" dirty="0" err="1" smtClean="0"/>
              <a:t>JTextField</a:t>
            </a:r>
            <a:r>
              <a:rPr lang="en-US" dirty="0" smtClean="0"/>
              <a:t> – box for user to type in</a:t>
            </a:r>
          </a:p>
          <a:p>
            <a:pPr lvl="1">
              <a:defRPr/>
            </a:pPr>
            <a:r>
              <a:rPr lang="en-US" dirty="0" err="1" smtClean="0"/>
              <a:t>JButton</a:t>
            </a:r>
            <a:r>
              <a:rPr lang="en-US" dirty="0" smtClean="0"/>
              <a:t> – button for user to push</a:t>
            </a:r>
          </a:p>
          <a:p>
            <a:pPr lvl="1">
              <a:defRPr/>
            </a:pPr>
            <a:r>
              <a:rPr lang="en-US" dirty="0" err="1" smtClean="0"/>
              <a:t>JCheckBox</a:t>
            </a:r>
            <a:r>
              <a:rPr lang="en-US" dirty="0" smtClean="0"/>
              <a:t> – box for user to check/uncheck</a:t>
            </a:r>
          </a:p>
          <a:p>
            <a:pPr lvl="1">
              <a:defRPr/>
            </a:pPr>
            <a:r>
              <a:rPr lang="en-US" dirty="0" err="1" smtClean="0"/>
              <a:t>JRadioButton</a:t>
            </a:r>
            <a:r>
              <a:rPr lang="en-US" dirty="0" smtClean="0"/>
              <a:t> – one radio button</a:t>
            </a:r>
          </a:p>
          <a:p>
            <a:pPr lvl="2">
              <a:defRPr/>
            </a:pPr>
            <a:r>
              <a:rPr lang="en-US" dirty="0" err="1" smtClean="0"/>
              <a:t>ButtonGroup</a:t>
            </a:r>
            <a:r>
              <a:rPr lang="en-US" dirty="0" smtClean="0"/>
              <a:t> – for grouping radio buttons</a:t>
            </a:r>
          </a:p>
          <a:p>
            <a:pPr lvl="1">
              <a:defRPr/>
            </a:pPr>
            <a:r>
              <a:rPr lang="en-US" dirty="0" smtClean="0"/>
              <a:t>…</a:t>
            </a:r>
            <a:r>
              <a:rPr lang="en-US" i="1" dirty="0" smtClean="0"/>
              <a:t>many more</a:t>
            </a:r>
            <a:r>
              <a:rPr lang="en-US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Labels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 needs to know its text</a:t>
            </a:r>
          </a:p>
          <a:p>
            <a:pPr lvl="1">
              <a:defRPr/>
            </a:pPr>
            <a:r>
              <a:rPr lang="en-US" dirty="0" smtClean="0"/>
              <a:t>need to tell the window to repaint itself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JLabel</a:t>
            </a:r>
            <a:r>
              <a:rPr lang="en-US" sz="2400" dirty="0" smtClean="0">
                <a:solidFill>
                  <a:srgbClr val="FFFF00"/>
                </a:solidFill>
              </a:rPr>
              <a:t> lbl1 = new </a:t>
            </a:r>
            <a:r>
              <a:rPr lang="en-US" sz="2400" dirty="0" err="1" smtClean="0">
                <a:solidFill>
                  <a:srgbClr val="FFFF00"/>
                </a:solidFill>
              </a:rPr>
              <a:t>JLabel</a:t>
            </a:r>
            <a:r>
              <a:rPr lang="en-US" sz="2400" dirty="0" smtClean="0">
                <a:solidFill>
                  <a:srgbClr val="FFFF00"/>
                </a:solidFill>
              </a:rPr>
              <a:t>(“Hello, World!”);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win.add</a:t>
            </a:r>
            <a:r>
              <a:rPr lang="en-US" sz="2400" dirty="0" smtClean="0">
                <a:solidFill>
                  <a:srgbClr val="FFFF00"/>
                </a:solidFill>
              </a:rPr>
              <a:t>(lbl1);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win.setVisible</a:t>
            </a:r>
            <a:r>
              <a:rPr lang="en-US" sz="2400" dirty="0" smtClean="0">
                <a:solidFill>
                  <a:srgbClr val="FFFF00"/>
                </a:solidFill>
              </a:rPr>
              <a:t>(true);</a:t>
            </a:r>
          </a:p>
          <a:p>
            <a:pPr>
              <a:defRPr/>
            </a:pPr>
            <a:r>
              <a:rPr lang="en-US" dirty="0" smtClean="0"/>
              <a:t>Didn’t say where to put the</a:t>
            </a:r>
            <a:br>
              <a:rPr lang="en-US" dirty="0" smtClean="0"/>
            </a:br>
            <a:r>
              <a:rPr lang="en-US" dirty="0" smtClean="0"/>
              <a:t>label, so it filled the pane</a:t>
            </a:r>
          </a:p>
          <a:p>
            <a:pPr lvl="1">
              <a:defRPr/>
            </a:pPr>
            <a:r>
              <a:rPr lang="en-US" dirty="0" smtClean="0"/>
              <a:t>add method can be told where to put the object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52813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5638800" y="2719388"/>
          <a:ext cx="3086100" cy="3086100"/>
        </p:xfrm>
        <a:graphic>
          <a:graphicData uri="http://schemas.openxmlformats.org/presentationml/2006/ole">
            <p:oleObj spid="_x0000_s1040" name="Bitmap Image" r:id="rId4" imgW="1905266" imgH="1905266" progId="PBrush">
              <p:embed/>
            </p:oleObj>
          </a:graphicData>
        </a:graphic>
      </p:graphicFrame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Component Placement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“layout” gives you five places to put components:</a:t>
            </a:r>
          </a:p>
          <a:p>
            <a:pPr lvl="1">
              <a:defRPr/>
            </a:pPr>
            <a:r>
              <a:rPr lang="en-US" dirty="0" smtClean="0"/>
              <a:t>PAGE_START (NORTH)</a:t>
            </a:r>
          </a:p>
          <a:p>
            <a:pPr lvl="1">
              <a:defRPr/>
            </a:pPr>
            <a:r>
              <a:rPr lang="en-US" dirty="0" smtClean="0"/>
              <a:t>PAGE_END (SOUTH)</a:t>
            </a:r>
          </a:p>
          <a:p>
            <a:pPr lvl="1">
              <a:defRPr/>
            </a:pPr>
            <a:r>
              <a:rPr lang="en-US" dirty="0" smtClean="0"/>
              <a:t>LINE_START (WEST)</a:t>
            </a:r>
          </a:p>
          <a:p>
            <a:pPr lvl="1">
              <a:defRPr/>
            </a:pPr>
            <a:r>
              <a:rPr lang="en-US" dirty="0" smtClean="0"/>
              <a:t>LINE_END (EAST)</a:t>
            </a:r>
          </a:p>
          <a:p>
            <a:pPr lvl="1">
              <a:defRPr/>
            </a:pPr>
            <a:r>
              <a:rPr lang="en-US" dirty="0" smtClean="0"/>
              <a:t>CENTER</a:t>
            </a:r>
          </a:p>
          <a:p>
            <a:pPr>
              <a:defRPr/>
            </a:pPr>
            <a:r>
              <a:rPr lang="en-US" dirty="0" smtClean="0"/>
              <a:t>Need to </a:t>
            </a:r>
            <a:r>
              <a:rPr lang="en-US" dirty="0" smtClean="0">
                <a:solidFill>
                  <a:srgbClr val="FFFF00"/>
                </a:solidFill>
              </a:rPr>
              <a:t>import java.awt.*;</a:t>
            </a:r>
          </a:p>
          <a:p>
            <a:pPr lvl="1">
              <a:defRPr/>
            </a:pPr>
            <a:r>
              <a:rPr lang="en-US" dirty="0" smtClean="0"/>
              <a:t>use like: </a:t>
            </a:r>
            <a:r>
              <a:rPr lang="en-US" dirty="0" err="1" smtClean="0">
                <a:solidFill>
                  <a:srgbClr val="FFFF00"/>
                </a:solidFill>
              </a:rPr>
              <a:t>BorderLayout.NORTH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715000" y="3100388"/>
            <a:ext cx="28956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PAGE_START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715000" y="5233988"/>
            <a:ext cx="28956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PAGE_END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924800" y="3557588"/>
            <a:ext cx="685800" cy="167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LINE_END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715000" y="3557588"/>
            <a:ext cx="685800" cy="167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LINE_START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400800" y="3557588"/>
            <a:ext cx="1524000" cy="167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CENTER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776913" y="3657600"/>
          <a:ext cx="3062287" cy="3062288"/>
        </p:xfrm>
        <a:graphic>
          <a:graphicData uri="http://schemas.openxmlformats.org/presentationml/2006/ole">
            <p:oleObj spid="_x0000_s2060" name="Bitmap Image" r:id="rId4" imgW="1895238" imgH="1895238" progId="PBrush">
              <p:embed/>
            </p:oleObj>
          </a:graphicData>
        </a:graphic>
      </p:graphicFrame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Text Fields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 don’t do anything</a:t>
            </a:r>
          </a:p>
          <a:p>
            <a:pPr>
              <a:defRPr/>
            </a:pPr>
            <a:r>
              <a:rPr lang="en-US" dirty="0" smtClean="0"/>
              <a:t>For text you can edit, use </a:t>
            </a:r>
            <a:r>
              <a:rPr lang="en-US" dirty="0" err="1" smtClean="0"/>
              <a:t>JTextField</a:t>
            </a:r>
            <a:endParaRPr lang="en-US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JTextField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tf</a:t>
            </a:r>
            <a:r>
              <a:rPr lang="en-US" sz="2400" dirty="0" smtClean="0">
                <a:solidFill>
                  <a:srgbClr val="FFFF00"/>
                </a:solidFill>
              </a:rPr>
              <a:t> = new </a:t>
            </a:r>
            <a:r>
              <a:rPr lang="en-US" sz="2400" dirty="0" err="1" smtClean="0">
                <a:solidFill>
                  <a:srgbClr val="FFFF00"/>
                </a:solidFill>
              </a:rPr>
              <a:t>JTextField</a:t>
            </a:r>
            <a:r>
              <a:rPr lang="en-US" sz="2400" dirty="0" smtClean="0">
                <a:solidFill>
                  <a:srgbClr val="FFFF00"/>
                </a:solidFill>
              </a:rPr>
              <a:t>(“Initial Text”);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win.add</a:t>
            </a:r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tf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err="1" smtClean="0">
                <a:solidFill>
                  <a:srgbClr val="FFFF00"/>
                </a:solidFill>
              </a:rPr>
              <a:t>BorderLayout.PAGE_END</a:t>
            </a:r>
            <a:r>
              <a:rPr lang="en-US" sz="2400" dirty="0" smtClean="0">
                <a:solidFill>
                  <a:srgbClr val="FFFF00"/>
                </a:solidFill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win.setVisible</a:t>
            </a:r>
            <a:r>
              <a:rPr lang="en-US" sz="2400" dirty="0" smtClean="0">
                <a:solidFill>
                  <a:srgbClr val="FFFF00"/>
                </a:solidFill>
              </a:rPr>
              <a:t>(true);</a:t>
            </a:r>
          </a:p>
          <a:p>
            <a:pPr lvl="1">
              <a:defRPr/>
            </a:pPr>
            <a:r>
              <a:rPr lang="en-US" dirty="0" smtClean="0"/>
              <a:t>small amount of plain text</a:t>
            </a:r>
          </a:p>
          <a:p>
            <a:pPr lvl="1">
              <a:defRPr/>
            </a:pPr>
            <a:r>
              <a:rPr lang="en-US" dirty="0" err="1" smtClean="0"/>
              <a:t>JTextPane</a:t>
            </a:r>
            <a:r>
              <a:rPr lang="en-US" dirty="0" smtClean="0"/>
              <a:t> for more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Buttons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Buttons can be clicked</a:t>
            </a:r>
          </a:p>
          <a:p>
            <a:pPr lvl="1">
              <a:defRPr/>
            </a:pPr>
            <a:r>
              <a:rPr lang="en-US" dirty="0" smtClean="0"/>
              <a:t>lets the user select an action to carry out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JButton</a:t>
            </a:r>
            <a:r>
              <a:rPr lang="en-US" sz="2400" dirty="0" smtClean="0">
                <a:solidFill>
                  <a:srgbClr val="FFFF00"/>
                </a:solidFill>
              </a:rPr>
              <a:t> b1 = new </a:t>
            </a:r>
            <a:r>
              <a:rPr lang="en-US" sz="2400" dirty="0" err="1" smtClean="0">
                <a:solidFill>
                  <a:srgbClr val="FFFF00"/>
                </a:solidFill>
              </a:rPr>
              <a:t>JButton</a:t>
            </a:r>
            <a:r>
              <a:rPr lang="en-US" sz="2400" dirty="0" smtClean="0">
                <a:solidFill>
                  <a:srgbClr val="FFFF00"/>
                </a:solidFill>
              </a:rPr>
              <a:t>(“OK”);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win.add</a:t>
            </a:r>
            <a:r>
              <a:rPr lang="en-US" sz="2400" dirty="0" smtClean="0">
                <a:solidFill>
                  <a:srgbClr val="FFFF00"/>
                </a:solidFill>
              </a:rPr>
              <a:t>(b1);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win.setVisible</a:t>
            </a:r>
            <a:r>
              <a:rPr lang="en-US" sz="2400" dirty="0" smtClean="0">
                <a:solidFill>
                  <a:srgbClr val="FFFF00"/>
                </a:solidFill>
              </a:rPr>
              <a:t>(true);</a:t>
            </a:r>
          </a:p>
          <a:p>
            <a:pPr lvl="1">
              <a:defRPr/>
            </a:pPr>
            <a:r>
              <a:rPr lang="en-US" dirty="0" smtClean="0"/>
              <a:t>computer put it CENTER, </a:t>
            </a:r>
            <a:br>
              <a:rPr lang="en-US" dirty="0" smtClean="0"/>
            </a:br>
            <a:r>
              <a:rPr lang="en-US" dirty="0" smtClean="0"/>
              <a:t>right over the label, because</a:t>
            </a:r>
            <a:br>
              <a:rPr lang="en-US" dirty="0" smtClean="0"/>
            </a:br>
            <a:r>
              <a:rPr lang="en-US" dirty="0" smtClean="0"/>
              <a:t>we didn’t say where it went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0700" y="3284984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 Layout Managers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It’s possible to tell the window exactly where you want each piece you add to it</a:t>
            </a:r>
          </a:p>
          <a:p>
            <a:pPr lvl="1">
              <a:defRPr/>
            </a:pPr>
            <a:r>
              <a:rPr lang="en-US" dirty="0" smtClean="0"/>
              <a:t>how many pixels across, down</a:t>
            </a:r>
          </a:p>
          <a:p>
            <a:pPr lvl="1">
              <a:defRPr/>
            </a:pPr>
            <a:r>
              <a:rPr lang="en-US" dirty="0" smtClean="0"/>
              <a:t>looks real good if you do it right</a:t>
            </a:r>
          </a:p>
          <a:p>
            <a:pPr lvl="1">
              <a:defRPr/>
            </a:pPr>
            <a:r>
              <a:rPr lang="en-US" dirty="0" smtClean="0"/>
              <a:t>generally gets messed up if user resizes window</a:t>
            </a:r>
          </a:p>
          <a:p>
            <a:pPr>
              <a:defRPr/>
            </a:pPr>
            <a:r>
              <a:rPr lang="en-US" dirty="0" smtClean="0"/>
              <a:t>Easier and more portable to use manager</a:t>
            </a:r>
          </a:p>
          <a:p>
            <a:pPr lvl="1">
              <a:defRPr/>
            </a:pPr>
            <a:r>
              <a:rPr lang="en-US" dirty="0" smtClean="0"/>
              <a:t>default manager: </a:t>
            </a:r>
            <a:r>
              <a:rPr lang="en-US" dirty="0" err="1" smtClean="0"/>
              <a:t>BorderLayout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others available:  we’ll look at two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 Layout Managers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7369175" algn="r"/>
              </a:tabLst>
              <a:defRPr/>
            </a:pPr>
            <a:r>
              <a:rPr lang="en-US" smtClean="0"/>
              <a:t>Window layout managers in java.awt</a:t>
            </a:r>
          </a:p>
          <a:p>
            <a:pPr lvl="1">
              <a:tabLst>
                <a:tab pos="7369175" algn="r"/>
              </a:tabLst>
              <a:defRPr/>
            </a:pPr>
            <a:r>
              <a:rPr lang="en-US" smtClean="0"/>
              <a:t>BorderLayout</a:t>
            </a:r>
          </a:p>
          <a:p>
            <a:pPr lvl="1">
              <a:tabLst>
                <a:tab pos="7369175" algn="r"/>
              </a:tabLst>
              <a:defRPr/>
            </a:pPr>
            <a:r>
              <a:rPr lang="en-US" smtClean="0"/>
              <a:t>CardLayout</a:t>
            </a:r>
          </a:p>
          <a:p>
            <a:pPr lvl="1">
              <a:tabLst>
                <a:tab pos="7369175" algn="r"/>
              </a:tabLst>
              <a:defRPr/>
            </a:pPr>
            <a:r>
              <a:rPr lang="en-US" smtClean="0"/>
              <a:t>FlowLayout</a:t>
            </a:r>
          </a:p>
          <a:p>
            <a:pPr lvl="1">
              <a:tabLst>
                <a:tab pos="7369175" algn="r"/>
              </a:tabLst>
              <a:defRPr/>
            </a:pPr>
            <a:r>
              <a:rPr lang="en-US" smtClean="0"/>
              <a:t>GridBagLayout</a:t>
            </a:r>
          </a:p>
          <a:p>
            <a:pPr lvl="1">
              <a:tabLst>
                <a:tab pos="7369175" algn="r"/>
              </a:tabLst>
              <a:defRPr/>
            </a:pPr>
            <a:r>
              <a:rPr lang="en-US" smtClean="0"/>
              <a:t>GridLayout</a:t>
            </a:r>
          </a:p>
          <a:p>
            <a:pPr>
              <a:tabLst>
                <a:tab pos="7369175" algn="r"/>
              </a:tabLst>
              <a:defRPr/>
            </a:pPr>
            <a:r>
              <a:rPr lang="en-US" smtClean="0"/>
              <a:t>Each has its own way of determining what goes where…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561013" y="2895600"/>
            <a:ext cx="2820987" cy="1565275"/>
          </a:xfrm>
          <a:prstGeom prst="rect">
            <a:avLst/>
          </a:prstGeom>
          <a:noFill/>
          <a:ln w="12700">
            <a:solidFill>
              <a:schemeClr val="accent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i="1">
                <a:solidFill>
                  <a:schemeClr val="accent5"/>
                </a:solidFill>
              </a:rPr>
              <a:t>We’ll look at</a:t>
            </a:r>
          </a:p>
          <a:p>
            <a:pPr algn="l"/>
            <a:r>
              <a:rPr lang="en-US" altLang="en-US" sz="2400" i="1">
                <a:solidFill>
                  <a:schemeClr val="accent5"/>
                </a:solidFill>
              </a:rPr>
              <a:t>	BorderLayout</a:t>
            </a:r>
          </a:p>
          <a:p>
            <a:pPr algn="l"/>
            <a:r>
              <a:rPr lang="en-US" altLang="en-US" sz="2400" i="1">
                <a:solidFill>
                  <a:schemeClr val="accent5"/>
                </a:solidFill>
              </a:rPr>
              <a:t>	FlowLayout</a:t>
            </a:r>
          </a:p>
          <a:p>
            <a:pPr algn="l"/>
            <a:r>
              <a:rPr lang="en-US" altLang="en-US" sz="2400" i="1">
                <a:solidFill>
                  <a:schemeClr val="accent5"/>
                </a:solidFill>
              </a:rPr>
              <a:t>	GridLayout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703678" y="6351711"/>
            <a:ext cx="240482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400" i="1" dirty="0" smtClean="0">
                <a:solidFill>
                  <a:schemeClr val="accent5"/>
                </a:solidFill>
              </a:rPr>
              <a:t>See GUIStuff.java</a:t>
            </a:r>
            <a:endParaRPr lang="en-US" altLang="en-US" sz="2400" i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5715000" y="3124200"/>
          <a:ext cx="3086100" cy="3086100"/>
        </p:xfrm>
        <a:graphic>
          <a:graphicData uri="http://schemas.openxmlformats.org/presentationml/2006/ole">
            <p:oleObj spid="_x0000_s3088" name="Bitmap Image" r:id="rId4" imgW="1905266" imgH="1905266" progId="PBrush">
              <p:embed/>
            </p:oleObj>
          </a:graphicData>
        </a:graphic>
      </p:graphicFrame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BorderLayout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Five locations to place objects</a:t>
            </a:r>
          </a:p>
          <a:p>
            <a:pPr lvl="1">
              <a:defRPr/>
            </a:pPr>
            <a:r>
              <a:rPr lang="en-US" smtClean="0"/>
              <a:t>objects in the same location are placed one on top of the other</a:t>
            </a:r>
          </a:p>
          <a:p>
            <a:pPr lvl="1">
              <a:defRPr/>
            </a:pPr>
            <a:r>
              <a:rPr lang="en-US" smtClean="0"/>
              <a:t>objects are stretched or </a:t>
            </a:r>
            <a:br>
              <a:rPr lang="en-US" smtClean="0"/>
            </a:br>
            <a:r>
              <a:rPr lang="en-US" smtClean="0"/>
              <a:t>squashed in order to fill the </a:t>
            </a:r>
            <a:br>
              <a:rPr lang="en-US" smtClean="0"/>
            </a:br>
            <a:r>
              <a:rPr lang="en-US" smtClean="0"/>
              <a:t>space allotted</a:t>
            </a:r>
          </a:p>
          <a:p>
            <a:pPr lvl="1">
              <a:defRPr/>
            </a:pPr>
            <a:r>
              <a:rPr lang="en-US" smtClean="0"/>
              <a:t>empty locations are not used</a:t>
            </a:r>
            <a:br>
              <a:rPr lang="en-US" smtClean="0"/>
            </a:br>
            <a:r>
              <a:rPr lang="en-US" smtClean="0"/>
              <a:t>(other objects expand)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791200" y="3505200"/>
            <a:ext cx="28956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PAGE_START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791200" y="5638800"/>
            <a:ext cx="28956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PAGE_END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8001000" y="3962400"/>
            <a:ext cx="685800" cy="167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LINE_END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5791200" y="3962400"/>
            <a:ext cx="685800" cy="167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LINE_START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477000" y="3962400"/>
            <a:ext cx="1524000" cy="167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CENTER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3"/>
          <p:cNvGraphicFramePr>
            <a:graphicFrameLocks noChangeAspect="1"/>
          </p:cNvGraphicFramePr>
          <p:nvPr/>
        </p:nvGraphicFramePr>
        <p:xfrm>
          <a:off x="5676900" y="3086100"/>
          <a:ext cx="3086100" cy="3086100"/>
        </p:xfrm>
        <a:graphic>
          <a:graphicData uri="http://schemas.openxmlformats.org/presentationml/2006/ole">
            <p:oleObj spid="_x0000_s4114" name="Bitmap Image" r:id="rId4" imgW="1905266" imgH="1905266" progId="PBrush">
              <p:embed/>
            </p:oleObj>
          </a:graphicData>
        </a:graphic>
      </p:graphicFrame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FlowLayout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FlowLayout just puts the objects into the window one after the other</a:t>
            </a:r>
          </a:p>
          <a:p>
            <a:pPr lvl="1">
              <a:defRPr/>
            </a:pPr>
            <a:r>
              <a:rPr lang="en-US" smtClean="0"/>
              <a:t>if there’s not enough room </a:t>
            </a:r>
            <a:br>
              <a:rPr lang="en-US" smtClean="0"/>
            </a:br>
            <a:r>
              <a:rPr lang="en-US" smtClean="0"/>
              <a:t>across, it goes down to the </a:t>
            </a:r>
            <a:br>
              <a:rPr lang="en-US" smtClean="0"/>
            </a:br>
            <a:r>
              <a:rPr lang="en-US" smtClean="0"/>
              <a:t>next “line”</a:t>
            </a:r>
          </a:p>
          <a:p>
            <a:pPr lvl="1">
              <a:defRPr/>
            </a:pPr>
            <a:r>
              <a:rPr lang="en-US" smtClean="0"/>
              <a:t>objects centred on each line</a:t>
            </a:r>
          </a:p>
          <a:p>
            <a:pPr lvl="1">
              <a:defRPr/>
            </a:pPr>
            <a:r>
              <a:rPr lang="en-US" smtClean="0"/>
              <a:t>objects move around when </a:t>
            </a:r>
            <a:br>
              <a:rPr lang="en-US" smtClean="0"/>
            </a:br>
            <a:r>
              <a:rPr lang="en-US" smtClean="0"/>
              <a:t>window gets resized</a:t>
            </a:r>
          </a:p>
        </p:txBody>
      </p:sp>
      <p:grpSp>
        <p:nvGrpSpPr>
          <p:cNvPr id="4101" name="Group 11"/>
          <p:cNvGrpSpPr>
            <a:grpSpLocks/>
          </p:cNvGrpSpPr>
          <p:nvPr/>
        </p:nvGrpSpPr>
        <p:grpSpPr bwMode="auto">
          <a:xfrm>
            <a:off x="6115050" y="3505200"/>
            <a:ext cx="2209800" cy="457200"/>
            <a:chOff x="3840" y="2208"/>
            <a:chExt cx="1392" cy="288"/>
          </a:xfrm>
        </p:grpSpPr>
        <p:sp>
          <p:nvSpPr>
            <p:cNvPr id="4106" name="Rectangle 5"/>
            <p:cNvSpPr>
              <a:spLocks noChangeArrowheads="1"/>
            </p:cNvSpPr>
            <p:nvPr/>
          </p:nvSpPr>
          <p:spPr bwMode="auto">
            <a:xfrm>
              <a:off x="3840" y="2208"/>
              <a:ext cx="624" cy="288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FIRST</a:t>
              </a:r>
            </a:p>
          </p:txBody>
        </p:sp>
        <p:sp>
          <p:nvSpPr>
            <p:cNvPr id="4107" name="Rectangle 6"/>
            <p:cNvSpPr>
              <a:spLocks noChangeArrowheads="1"/>
            </p:cNvSpPr>
            <p:nvPr/>
          </p:nvSpPr>
          <p:spPr bwMode="auto">
            <a:xfrm>
              <a:off x="4464" y="2208"/>
              <a:ext cx="768" cy="288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SECOND</a:t>
              </a:r>
            </a:p>
          </p:txBody>
        </p:sp>
      </p:grpSp>
      <p:grpSp>
        <p:nvGrpSpPr>
          <p:cNvPr id="4102" name="Group 12"/>
          <p:cNvGrpSpPr>
            <a:grpSpLocks/>
          </p:cNvGrpSpPr>
          <p:nvPr/>
        </p:nvGrpSpPr>
        <p:grpSpPr bwMode="auto">
          <a:xfrm>
            <a:off x="6076950" y="4038600"/>
            <a:ext cx="2286000" cy="457200"/>
            <a:chOff x="3840" y="2544"/>
            <a:chExt cx="1440" cy="288"/>
          </a:xfrm>
        </p:grpSpPr>
        <p:sp>
          <p:nvSpPr>
            <p:cNvPr id="4104" name="Rectangle 7"/>
            <p:cNvSpPr>
              <a:spLocks noChangeArrowheads="1"/>
            </p:cNvSpPr>
            <p:nvPr/>
          </p:nvSpPr>
          <p:spPr bwMode="auto">
            <a:xfrm>
              <a:off x="3840" y="2544"/>
              <a:ext cx="624" cy="288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THIRD</a:t>
              </a:r>
            </a:p>
          </p:txBody>
        </p:sp>
        <p:sp>
          <p:nvSpPr>
            <p:cNvPr id="4105" name="Rectangle 8"/>
            <p:cNvSpPr>
              <a:spLocks noChangeArrowheads="1"/>
            </p:cNvSpPr>
            <p:nvPr/>
          </p:nvSpPr>
          <p:spPr bwMode="auto">
            <a:xfrm>
              <a:off x="4464" y="2544"/>
              <a:ext cx="816" cy="288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FOURTH</a:t>
              </a:r>
            </a:p>
          </p:txBody>
        </p:sp>
      </p:grp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6724650" y="4572000"/>
            <a:ext cx="9906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FIFTH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GridLayout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Creates a small table</a:t>
            </a:r>
          </a:p>
          <a:p>
            <a:pPr lvl="1">
              <a:defRPr/>
            </a:pPr>
            <a:r>
              <a:rPr lang="en-US" dirty="0" smtClean="0"/>
              <a:t>each object goes in the next cell of the table</a:t>
            </a:r>
          </a:p>
          <a:p>
            <a:pPr>
              <a:defRPr/>
            </a:pPr>
            <a:r>
              <a:rPr lang="en-US" dirty="0" smtClean="0"/>
              <a:t>Need to say how many </a:t>
            </a:r>
            <a:br>
              <a:rPr lang="en-US" dirty="0" smtClean="0"/>
            </a:br>
            <a:r>
              <a:rPr lang="en-US" dirty="0" smtClean="0"/>
              <a:t>rows and/or columns</a:t>
            </a:r>
          </a:p>
          <a:p>
            <a:pPr lvl="1">
              <a:defRPr/>
            </a:pPr>
            <a:r>
              <a:rPr lang="en-US" dirty="0" smtClean="0">
                <a:solidFill>
                  <a:srgbClr val="FFFF00"/>
                </a:solidFill>
              </a:rPr>
              <a:t>new </a:t>
            </a:r>
            <a:r>
              <a:rPr lang="en-US" dirty="0" err="1" smtClean="0">
                <a:solidFill>
                  <a:srgbClr val="FFFF00"/>
                </a:solidFill>
              </a:rPr>
              <a:t>GridLayout</a:t>
            </a:r>
            <a:r>
              <a:rPr lang="en-US" dirty="0" smtClean="0">
                <a:solidFill>
                  <a:srgbClr val="FFFF00"/>
                </a:solidFill>
              </a:rPr>
              <a:t>(5, 3)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lvl="2">
              <a:defRPr/>
            </a:pPr>
            <a:r>
              <a:rPr lang="en-US" dirty="0" smtClean="0">
                <a:sym typeface="Wingdings" panose="05000000000000000000" pitchFamily="2" charset="2"/>
              </a:rPr>
              <a:t>don’t put more than 15 things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in the grid!</a:t>
            </a:r>
          </a:p>
          <a:p>
            <a:pPr lvl="1">
              <a:defRPr/>
            </a:pPr>
            <a:r>
              <a:rPr lang="en-US" dirty="0" smtClean="0">
                <a:sym typeface="Wingdings" panose="05000000000000000000" pitchFamily="2" charset="2"/>
              </a:rPr>
              <a:t>(0, 3) means 3 columns and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as many rows as you need</a:t>
            </a:r>
            <a:endParaRPr lang="en-US" dirty="0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5676900" y="3086100"/>
          <a:ext cx="3086100" cy="3086100"/>
        </p:xfrm>
        <a:graphic>
          <a:graphicData uri="http://schemas.openxmlformats.org/presentationml/2006/ole">
            <p:oleObj spid="_x0000_s5143" name="Bitmap Image" r:id="rId4" imgW="1905266" imgH="1905266" progId="PBrush">
              <p:embed/>
            </p:oleObj>
          </a:graphicData>
        </a:graphic>
      </p:graphicFrame>
      <p:sp>
        <p:nvSpPr>
          <p:cNvPr id="5125" name="Line 12"/>
          <p:cNvSpPr>
            <a:spLocks noChangeShapeType="1"/>
          </p:cNvSpPr>
          <p:nvPr/>
        </p:nvSpPr>
        <p:spPr bwMode="auto">
          <a:xfrm>
            <a:off x="6731000" y="3429000"/>
            <a:ext cx="0" cy="274320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26" name="Line 13"/>
          <p:cNvSpPr>
            <a:spLocks noChangeShapeType="1"/>
          </p:cNvSpPr>
          <p:nvPr/>
        </p:nvSpPr>
        <p:spPr bwMode="auto">
          <a:xfrm>
            <a:off x="7747000" y="3429000"/>
            <a:ext cx="0" cy="274320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27" name="Line 14"/>
          <p:cNvSpPr>
            <a:spLocks noChangeShapeType="1"/>
          </p:cNvSpPr>
          <p:nvPr/>
        </p:nvSpPr>
        <p:spPr bwMode="auto">
          <a:xfrm>
            <a:off x="5715000" y="3886200"/>
            <a:ext cx="30480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28" name="Line 15"/>
          <p:cNvSpPr>
            <a:spLocks noChangeShapeType="1"/>
          </p:cNvSpPr>
          <p:nvPr/>
        </p:nvSpPr>
        <p:spPr bwMode="auto">
          <a:xfrm>
            <a:off x="5715000" y="4470400"/>
            <a:ext cx="30480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29" name="Line 16"/>
          <p:cNvSpPr>
            <a:spLocks noChangeShapeType="1"/>
          </p:cNvSpPr>
          <p:nvPr/>
        </p:nvSpPr>
        <p:spPr bwMode="auto">
          <a:xfrm>
            <a:off x="5715000" y="5054600"/>
            <a:ext cx="30480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30" name="Line 17"/>
          <p:cNvSpPr>
            <a:spLocks noChangeShapeType="1"/>
          </p:cNvSpPr>
          <p:nvPr/>
        </p:nvSpPr>
        <p:spPr bwMode="auto">
          <a:xfrm>
            <a:off x="5715000" y="5638800"/>
            <a:ext cx="30480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31" name="Rectangle 21"/>
          <p:cNvSpPr>
            <a:spLocks noChangeArrowheads="1"/>
          </p:cNvSpPr>
          <p:nvPr/>
        </p:nvSpPr>
        <p:spPr bwMode="auto">
          <a:xfrm>
            <a:off x="5715000" y="3505200"/>
            <a:ext cx="609600" cy="381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1st</a:t>
            </a:r>
          </a:p>
        </p:txBody>
      </p:sp>
      <p:sp>
        <p:nvSpPr>
          <p:cNvPr id="5132" name="Rectangle 22"/>
          <p:cNvSpPr>
            <a:spLocks noChangeArrowheads="1"/>
          </p:cNvSpPr>
          <p:nvPr/>
        </p:nvSpPr>
        <p:spPr bwMode="auto">
          <a:xfrm>
            <a:off x="6731000" y="3505200"/>
            <a:ext cx="742950" cy="381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2nd</a:t>
            </a:r>
          </a:p>
        </p:txBody>
      </p:sp>
      <p:sp>
        <p:nvSpPr>
          <p:cNvPr id="5133" name="Rectangle 27"/>
          <p:cNvSpPr>
            <a:spLocks noChangeArrowheads="1"/>
          </p:cNvSpPr>
          <p:nvPr/>
        </p:nvSpPr>
        <p:spPr bwMode="auto">
          <a:xfrm>
            <a:off x="7747000" y="3505200"/>
            <a:ext cx="742950" cy="381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3rd</a:t>
            </a:r>
          </a:p>
        </p:txBody>
      </p:sp>
      <p:sp>
        <p:nvSpPr>
          <p:cNvPr id="5134" name="Rectangle 28"/>
          <p:cNvSpPr>
            <a:spLocks noChangeArrowheads="1"/>
          </p:cNvSpPr>
          <p:nvPr/>
        </p:nvSpPr>
        <p:spPr bwMode="auto">
          <a:xfrm>
            <a:off x="5715000" y="4089400"/>
            <a:ext cx="914400" cy="381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Fourth</a:t>
            </a:r>
          </a:p>
        </p:txBody>
      </p:sp>
      <p:sp>
        <p:nvSpPr>
          <p:cNvPr id="5135" name="Rectangle 29"/>
          <p:cNvSpPr>
            <a:spLocks noChangeArrowheads="1"/>
          </p:cNvSpPr>
          <p:nvPr/>
        </p:nvSpPr>
        <p:spPr bwMode="auto">
          <a:xfrm>
            <a:off x="6731000" y="4089400"/>
            <a:ext cx="762000" cy="381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Fifth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Overview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a GUI?</a:t>
            </a:r>
          </a:p>
          <a:p>
            <a:pPr>
              <a:defRPr/>
            </a:pPr>
            <a:r>
              <a:rPr lang="en-US" dirty="0" smtClean="0"/>
              <a:t>Creating GUIs in Java</a:t>
            </a:r>
          </a:p>
          <a:p>
            <a:pPr>
              <a:defRPr/>
            </a:pPr>
            <a:r>
              <a:rPr lang="en-US" dirty="0" smtClean="0"/>
              <a:t>GUI components &amp; layout managers</a:t>
            </a:r>
          </a:p>
          <a:p>
            <a:pPr>
              <a:defRPr/>
            </a:pPr>
            <a:r>
              <a:rPr lang="en-US" dirty="0" smtClean="0"/>
              <a:t>GUI (sub)classes</a:t>
            </a:r>
          </a:p>
          <a:p>
            <a:pPr>
              <a:defRPr/>
            </a:pPr>
            <a:r>
              <a:rPr lang="en-US" dirty="0" smtClean="0"/>
              <a:t>Event control</a:t>
            </a:r>
          </a:p>
          <a:p>
            <a:pPr lvl="1">
              <a:defRPr/>
            </a:pPr>
            <a:r>
              <a:rPr lang="en-US" dirty="0" smtClean="0"/>
              <a:t>(getting the GUI to </a:t>
            </a:r>
            <a:r>
              <a:rPr lang="en-US" i="1" dirty="0" smtClean="0"/>
              <a:t>do</a:t>
            </a:r>
            <a:r>
              <a:rPr lang="en-US" dirty="0" smtClean="0"/>
              <a:t> </a:t>
            </a:r>
            <a:r>
              <a:rPr lang="en-US" i="1" dirty="0" smtClean="0"/>
              <a:t>something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err="1" smtClean="0"/>
              <a:t>NetBeans</a:t>
            </a:r>
            <a:r>
              <a:rPr lang="en-US" dirty="0" smtClean="0"/>
              <a:t>’ GUI design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Choosing a Layout Manager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Create a new layout object and tell the content pane to use it (</a:t>
            </a:r>
            <a:r>
              <a:rPr lang="en-US" dirty="0" err="1" smtClean="0"/>
              <a:t>setLayout</a:t>
            </a:r>
            <a:r>
              <a:rPr lang="en-US" dirty="0" smtClean="0"/>
              <a:t> method)</a:t>
            </a:r>
          </a:p>
          <a:p>
            <a:pPr lvl="1">
              <a:defRPr/>
            </a:pPr>
            <a:r>
              <a:rPr lang="en-US" dirty="0" smtClean="0"/>
              <a:t>flow layout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win.setLayout</a:t>
            </a:r>
            <a:r>
              <a:rPr lang="en-US" sz="2400" dirty="0" smtClean="0">
                <a:solidFill>
                  <a:srgbClr val="FFFF00"/>
                </a:solidFill>
              </a:rPr>
              <a:t>(new </a:t>
            </a:r>
            <a:r>
              <a:rPr lang="en-US" sz="2400" dirty="0" err="1" smtClean="0">
                <a:solidFill>
                  <a:srgbClr val="FFFF00"/>
                </a:solidFill>
              </a:rPr>
              <a:t>FlowLayout</a:t>
            </a:r>
            <a:r>
              <a:rPr lang="en-US" sz="2400" dirty="0" smtClean="0">
                <a:solidFill>
                  <a:srgbClr val="FFFF00"/>
                </a:solidFill>
              </a:rPr>
              <a:t>());</a:t>
            </a:r>
          </a:p>
          <a:p>
            <a:pPr lvl="1">
              <a:defRPr/>
            </a:pPr>
            <a:r>
              <a:rPr lang="en-US" dirty="0" smtClean="0"/>
              <a:t>border layout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win.setLayout</a:t>
            </a:r>
            <a:r>
              <a:rPr lang="en-US" sz="2400" dirty="0" smtClean="0">
                <a:solidFill>
                  <a:srgbClr val="FFFF00"/>
                </a:solidFill>
              </a:rPr>
              <a:t>(new </a:t>
            </a:r>
            <a:r>
              <a:rPr lang="en-US" sz="2400" dirty="0" err="1" smtClean="0">
                <a:solidFill>
                  <a:srgbClr val="FFFF00"/>
                </a:solidFill>
              </a:rPr>
              <a:t>BorderLayout</a:t>
            </a:r>
            <a:r>
              <a:rPr lang="en-US" sz="2400" dirty="0" smtClean="0">
                <a:solidFill>
                  <a:srgbClr val="FFFF00"/>
                </a:solidFill>
              </a:rPr>
              <a:t>());</a:t>
            </a:r>
          </a:p>
          <a:p>
            <a:pPr lvl="1">
              <a:defRPr/>
            </a:pPr>
            <a:r>
              <a:rPr lang="en-US" dirty="0" smtClean="0"/>
              <a:t>grid layout (2 rows, 3 columns)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win.setLayout</a:t>
            </a:r>
            <a:r>
              <a:rPr lang="en-US" sz="2400" dirty="0" smtClean="0">
                <a:solidFill>
                  <a:srgbClr val="FFFF00"/>
                </a:solidFill>
              </a:rPr>
              <a:t>(new </a:t>
            </a:r>
            <a:r>
              <a:rPr lang="en-US" sz="2400" dirty="0" err="1" smtClean="0">
                <a:solidFill>
                  <a:srgbClr val="FFFF00"/>
                </a:solidFill>
              </a:rPr>
              <a:t>GridLayout</a:t>
            </a:r>
            <a:r>
              <a:rPr lang="en-US" sz="2400" dirty="0" smtClean="0">
                <a:solidFill>
                  <a:srgbClr val="FFFF00"/>
                </a:solidFill>
              </a:rPr>
              <a:t>(2, 3));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Some Windows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143125"/>
            <a:ext cx="6324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Putting it Together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 have created a lot of objects</a:t>
            </a:r>
          </a:p>
          <a:p>
            <a:pPr lvl="1">
              <a:defRPr/>
            </a:pPr>
            <a:r>
              <a:rPr lang="en-US" dirty="0" smtClean="0"/>
              <a:t>window (</a:t>
            </a:r>
            <a:r>
              <a:rPr lang="en-US" dirty="0" err="1" smtClean="0"/>
              <a:t>JFrame</a:t>
            </a:r>
            <a:r>
              <a:rPr lang="en-US" dirty="0" smtClean="0"/>
              <a:t>), label (</a:t>
            </a:r>
            <a:r>
              <a:rPr lang="en-US" dirty="0" err="1" smtClean="0"/>
              <a:t>JLabel</a:t>
            </a:r>
            <a:r>
              <a:rPr lang="en-US" dirty="0" smtClean="0"/>
              <a:t>), text fields (</a:t>
            </a:r>
            <a:r>
              <a:rPr lang="en-US" dirty="0" err="1" smtClean="0"/>
              <a:t>JTextField</a:t>
            </a:r>
            <a:r>
              <a:rPr lang="en-US" dirty="0" smtClean="0"/>
              <a:t>), buttons (</a:t>
            </a:r>
            <a:r>
              <a:rPr lang="en-US" dirty="0" err="1" smtClean="0"/>
              <a:t>JButton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Want them all to work together</a:t>
            </a:r>
          </a:p>
          <a:p>
            <a:pPr lvl="1">
              <a:defRPr/>
            </a:pPr>
            <a:r>
              <a:rPr lang="en-US" dirty="0" smtClean="0"/>
              <a:t>but we’ve done it all in a very </a:t>
            </a:r>
            <a:r>
              <a:rPr lang="en-US" i="1" dirty="0" smtClean="0"/>
              <a:t>procedural</a:t>
            </a:r>
            <a:r>
              <a:rPr lang="en-US" dirty="0" smtClean="0"/>
              <a:t> way</a:t>
            </a:r>
          </a:p>
          <a:p>
            <a:pPr lvl="1">
              <a:defRPr/>
            </a:pPr>
            <a:r>
              <a:rPr lang="en-US" dirty="0" smtClean="0"/>
              <a:t>should do </a:t>
            </a:r>
            <a:r>
              <a:rPr lang="en-US" i="1" dirty="0" smtClean="0"/>
              <a:t>object oriented</a:t>
            </a:r>
            <a:r>
              <a:rPr lang="en-US" dirty="0" smtClean="0"/>
              <a:t> way</a:t>
            </a:r>
          </a:p>
          <a:p>
            <a:pPr>
              <a:defRPr/>
            </a:pPr>
            <a:r>
              <a:rPr lang="en-US" dirty="0" smtClean="0"/>
              <a:t>Create a class for this kind of window</a:t>
            </a:r>
          </a:p>
          <a:p>
            <a:pPr lvl="1">
              <a:defRPr/>
            </a:pPr>
            <a:r>
              <a:rPr lang="en-US" dirty="0" smtClean="0"/>
              <a:t>create window objects as required</a:t>
            </a:r>
          </a:p>
          <a:p>
            <a:pPr lvl="2">
              <a:defRPr/>
            </a:pPr>
            <a:r>
              <a:rPr lang="en-US" dirty="0" smtClean="0"/>
              <a:t>(use main to test:  create an object and show 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GUI Window Class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defTabSz="450850">
              <a:defRPr/>
            </a:pPr>
            <a:r>
              <a:rPr lang="en-US" dirty="0" smtClean="0"/>
              <a:t>Create a window class that inherits from the Java window class (</a:t>
            </a:r>
            <a:r>
              <a:rPr lang="en-US" dirty="0" err="1" smtClean="0"/>
              <a:t>javax.swing.JFrame</a:t>
            </a:r>
            <a:r>
              <a:rPr lang="en-US" dirty="0" smtClean="0"/>
              <a:t>)</a:t>
            </a:r>
          </a:p>
          <a:p>
            <a:pPr marL="400050" lvl="2" indent="0" defTabSz="450850">
              <a:spcBef>
                <a:spcPct val="20000"/>
              </a:spcBef>
              <a:buClr>
                <a:schemeClr val="accent1"/>
              </a:buClr>
              <a:buSzPct val="75000"/>
              <a:buNone/>
              <a:defRPr/>
            </a:pPr>
            <a:r>
              <a:rPr lang="en-US" dirty="0">
                <a:solidFill>
                  <a:srgbClr val="FFFF00"/>
                </a:solidFill>
              </a:rPr>
              <a:t>public class </a:t>
            </a:r>
            <a:r>
              <a:rPr lang="en-US" dirty="0" err="1">
                <a:solidFill>
                  <a:srgbClr val="FFFF00"/>
                </a:solidFill>
              </a:rPr>
              <a:t>MyWinClass</a:t>
            </a:r>
            <a:r>
              <a:rPr lang="en-US" dirty="0">
                <a:solidFill>
                  <a:srgbClr val="FFFF00"/>
                </a:solidFill>
              </a:rPr>
              <a:t> extends </a:t>
            </a:r>
            <a:r>
              <a:rPr lang="en-US" dirty="0" err="1">
                <a:solidFill>
                  <a:srgbClr val="FFFF00"/>
                </a:solidFill>
              </a:rPr>
              <a:t>JFrame</a:t>
            </a:r>
            <a:r>
              <a:rPr lang="en-US" dirty="0">
                <a:solidFill>
                  <a:srgbClr val="FFFF00"/>
                </a:solidFill>
              </a:rPr>
              <a:t> {</a:t>
            </a:r>
          </a:p>
          <a:p>
            <a:pPr lvl="1" defTabSz="450850">
              <a:defRPr/>
            </a:pPr>
            <a:r>
              <a:rPr lang="en-US" dirty="0" smtClean="0"/>
              <a:t>constructor sets the title using super</a:t>
            </a:r>
          </a:p>
          <a:p>
            <a:pPr lvl="1" defTabSz="45085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public </a:t>
            </a:r>
            <a:r>
              <a:rPr lang="en-US" sz="2400" dirty="0" err="1" smtClean="0">
                <a:solidFill>
                  <a:srgbClr val="FFFF00"/>
                </a:solidFill>
              </a:rPr>
              <a:t>MyWinClass</a:t>
            </a:r>
            <a:r>
              <a:rPr lang="en-US" sz="2400" dirty="0" smtClean="0">
                <a:solidFill>
                  <a:srgbClr val="FFFF00"/>
                </a:solidFill>
              </a:rPr>
              <a:t>(String title) {</a:t>
            </a:r>
          </a:p>
          <a:p>
            <a:pPr lvl="1" defTabSz="45085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	</a:t>
            </a:r>
            <a:r>
              <a:rPr lang="en-US" sz="2400" b="1" dirty="0" smtClean="0">
                <a:solidFill>
                  <a:srgbClr val="FFFF00"/>
                </a:solidFill>
              </a:rPr>
              <a:t>super(title);</a:t>
            </a:r>
          </a:p>
          <a:p>
            <a:pPr lvl="1" defTabSz="450850"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FFFF00"/>
                </a:solidFill>
              </a:rPr>
              <a:t>	</a:t>
            </a:r>
            <a:r>
              <a:rPr lang="en-US" sz="2400" b="1" dirty="0" smtClean="0">
                <a:solidFill>
                  <a:srgbClr val="FFFF00"/>
                </a:solidFill>
              </a:rPr>
              <a:t>		…</a:t>
            </a:r>
          </a:p>
          <a:p>
            <a:pPr lvl="1" defTabSz="450850">
              <a:defRPr/>
            </a:pPr>
            <a:r>
              <a:rPr lang="en-US" dirty="0" smtClean="0"/>
              <a:t>then constructor adds stuff to </a:t>
            </a:r>
            <a:r>
              <a:rPr lang="en-US" i="1" dirty="0" smtClean="0"/>
              <a:t>this</a:t>
            </a:r>
            <a:r>
              <a:rPr lang="en-US" dirty="0" smtClean="0"/>
              <a:t>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GUI Window Class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object created will be a window object (in the class </a:t>
            </a:r>
            <a:r>
              <a:rPr lang="en-US" dirty="0" err="1" smtClean="0"/>
              <a:t>JFrame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FF00"/>
                </a:solidFill>
              </a:rPr>
              <a:t>this</a:t>
            </a:r>
            <a:r>
              <a:rPr lang="en-US" dirty="0"/>
              <a:t> — there is </a:t>
            </a:r>
            <a:r>
              <a:rPr lang="en-US" dirty="0" smtClean="0"/>
              <a:t>no variable named win here</a:t>
            </a:r>
          </a:p>
          <a:p>
            <a:pPr marL="914400" lvl="2" indent="0">
              <a:buNone/>
              <a:defRPr/>
            </a:pPr>
            <a:r>
              <a:rPr lang="en-US" dirty="0" err="1" smtClean="0">
                <a:solidFill>
                  <a:srgbClr val="FFFF00"/>
                </a:solidFill>
              </a:rPr>
              <a:t>this.add</a:t>
            </a:r>
            <a:r>
              <a:rPr lang="en-US" dirty="0" smtClean="0">
                <a:solidFill>
                  <a:srgbClr val="FFFF00"/>
                </a:solidFill>
              </a:rPr>
              <a:t>(new </a:t>
            </a:r>
            <a:r>
              <a:rPr lang="en-US" dirty="0" err="1" smtClean="0">
                <a:solidFill>
                  <a:srgbClr val="FFFF00"/>
                </a:solidFill>
              </a:rPr>
              <a:t>JLabel</a:t>
            </a:r>
            <a:r>
              <a:rPr lang="en-US" dirty="0" smtClean="0">
                <a:solidFill>
                  <a:srgbClr val="FFFF00"/>
                </a:solidFill>
              </a:rPr>
              <a:t>(“Hello!”));</a:t>
            </a:r>
          </a:p>
          <a:p>
            <a:pPr lvl="1">
              <a:defRPr/>
            </a:pPr>
            <a:r>
              <a:rPr lang="en-US" dirty="0"/>
              <a:t>o</a:t>
            </a:r>
            <a:r>
              <a:rPr lang="en-US" dirty="0" smtClean="0"/>
              <a:t>r use </a:t>
            </a:r>
            <a:r>
              <a:rPr lang="en-US" dirty="0" smtClean="0">
                <a:solidFill>
                  <a:srgbClr val="FFFF00"/>
                </a:solidFill>
              </a:rPr>
              <a:t>super</a:t>
            </a:r>
            <a:r>
              <a:rPr lang="en-US" dirty="0" smtClean="0"/>
              <a:t> – to get rid of </a:t>
            </a:r>
            <a:r>
              <a:rPr lang="en-US" dirty="0" err="1" smtClean="0"/>
              <a:t>NetBeans</a:t>
            </a:r>
            <a:r>
              <a:rPr lang="en-US" dirty="0" smtClean="0"/>
              <a:t>’ complaint</a:t>
            </a:r>
          </a:p>
          <a:p>
            <a:pPr marL="914400" lvl="2" indent="0">
              <a:buNone/>
              <a:defRPr/>
            </a:pPr>
            <a:r>
              <a:rPr lang="en-US" dirty="0" err="1" smtClean="0">
                <a:solidFill>
                  <a:srgbClr val="FFFF00"/>
                </a:solidFill>
              </a:rPr>
              <a:t>super.add</a:t>
            </a:r>
            <a:r>
              <a:rPr lang="en-US" dirty="0" smtClean="0">
                <a:solidFill>
                  <a:srgbClr val="FFFF00"/>
                </a:solidFill>
              </a:rPr>
              <a:t>(new </a:t>
            </a:r>
            <a:r>
              <a:rPr lang="en-US" dirty="0" err="1" smtClean="0">
                <a:solidFill>
                  <a:srgbClr val="FFFF00"/>
                </a:solidFill>
              </a:rPr>
              <a:t>JButton</a:t>
            </a:r>
            <a:r>
              <a:rPr lang="en-US" dirty="0" smtClean="0">
                <a:solidFill>
                  <a:srgbClr val="FFFF00"/>
                </a:solidFill>
              </a:rPr>
              <a:t>(“OK”));</a:t>
            </a:r>
          </a:p>
          <a:p>
            <a:pPr>
              <a:defRPr/>
            </a:pPr>
            <a:r>
              <a:rPr lang="en-US" dirty="0" smtClean="0"/>
              <a:t>Don’t make it visible in the constructor</a:t>
            </a:r>
          </a:p>
          <a:p>
            <a:pPr lvl="1">
              <a:defRPr/>
            </a:pPr>
            <a:r>
              <a:rPr lang="en-US" dirty="0" smtClean="0"/>
              <a:t>let client decide when to make it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Adder Dialog Mock-Up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b="1"/>
              <a:t>Adding Numbers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847725" y="2743200"/>
            <a:ext cx="486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1">
                <a:solidFill>
                  <a:schemeClr val="bg2"/>
                </a:solidFill>
              </a:rPr>
              <a:t>Enter two numbers to add together: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1828800" y="3429000"/>
            <a:ext cx="202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1">
                <a:solidFill>
                  <a:schemeClr val="bg2"/>
                </a:solidFill>
              </a:rPr>
              <a:t>First number:</a:t>
            </a:r>
          </a:p>
        </p:txBody>
      </p:sp>
      <p:sp>
        <p:nvSpPr>
          <p:cNvPr id="30728" name="Text Box 10"/>
          <p:cNvSpPr txBox="1">
            <a:spLocks noChangeArrowheads="1"/>
          </p:cNvSpPr>
          <p:nvPr/>
        </p:nvSpPr>
        <p:spPr bwMode="auto">
          <a:xfrm>
            <a:off x="1522413" y="3962400"/>
            <a:ext cx="232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400" b="1">
                <a:solidFill>
                  <a:schemeClr val="bg2"/>
                </a:solidFill>
              </a:rPr>
              <a:t>Second number:</a:t>
            </a:r>
          </a:p>
        </p:txBody>
      </p:sp>
      <p:sp>
        <p:nvSpPr>
          <p:cNvPr id="30729" name="Text Box 11"/>
          <p:cNvSpPr txBox="1">
            <a:spLocks noChangeArrowheads="1"/>
          </p:cNvSpPr>
          <p:nvPr/>
        </p:nvSpPr>
        <p:spPr bwMode="auto">
          <a:xfrm>
            <a:off x="2733675" y="4495800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1">
                <a:solidFill>
                  <a:schemeClr val="bg2"/>
                </a:solidFill>
              </a:rPr>
              <a:t>Result:</a:t>
            </a:r>
          </a:p>
        </p:txBody>
      </p:sp>
      <p:sp>
        <p:nvSpPr>
          <p:cNvPr id="30730" name="Rectangle 12"/>
          <p:cNvSpPr>
            <a:spLocks noChangeArrowheads="1"/>
          </p:cNvSpPr>
          <p:nvPr/>
        </p:nvSpPr>
        <p:spPr bwMode="auto">
          <a:xfrm>
            <a:off x="3962400" y="3429000"/>
            <a:ext cx="2971800" cy="457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400" b="1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30731" name="Rectangle 13"/>
          <p:cNvSpPr>
            <a:spLocks noChangeArrowheads="1"/>
          </p:cNvSpPr>
          <p:nvPr/>
        </p:nvSpPr>
        <p:spPr bwMode="auto">
          <a:xfrm>
            <a:off x="3962400" y="3962400"/>
            <a:ext cx="2971800" cy="457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400" b="1">
                <a:solidFill>
                  <a:schemeClr val="bg2"/>
                </a:solidFill>
              </a:rPr>
              <a:t>25</a:t>
            </a:r>
          </a:p>
        </p:txBody>
      </p:sp>
      <p:sp>
        <p:nvSpPr>
          <p:cNvPr id="30732" name="Rectangle 14"/>
          <p:cNvSpPr>
            <a:spLocks noChangeArrowheads="1"/>
          </p:cNvSpPr>
          <p:nvPr/>
        </p:nvSpPr>
        <p:spPr bwMode="auto">
          <a:xfrm>
            <a:off x="3962400" y="4495800"/>
            <a:ext cx="2971800" cy="457200"/>
          </a:xfrm>
          <a:prstGeom prst="rect">
            <a:avLst/>
          </a:prstGeom>
          <a:solidFill>
            <a:srgbClr val="969696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400" b="1">
                <a:solidFill>
                  <a:schemeClr val="bg2"/>
                </a:solidFill>
              </a:rPr>
              <a:t>35</a:t>
            </a:r>
          </a:p>
        </p:txBody>
      </p:sp>
      <p:sp>
        <p:nvSpPr>
          <p:cNvPr id="258063" name="AutoShape 15"/>
          <p:cNvSpPr>
            <a:spLocks noChangeArrowheads="1"/>
          </p:cNvSpPr>
          <p:nvPr/>
        </p:nvSpPr>
        <p:spPr bwMode="auto">
          <a:xfrm>
            <a:off x="1905000" y="5334000"/>
            <a:ext cx="2286000" cy="45720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 b="1">
                <a:solidFill>
                  <a:schemeClr val="bg2"/>
                </a:solidFill>
              </a:rPr>
              <a:t>Calculate</a:t>
            </a:r>
          </a:p>
        </p:txBody>
      </p:sp>
      <p:sp>
        <p:nvSpPr>
          <p:cNvPr id="258064" name="AutoShape 16"/>
          <p:cNvSpPr>
            <a:spLocks noChangeArrowheads="1"/>
          </p:cNvSpPr>
          <p:nvPr/>
        </p:nvSpPr>
        <p:spPr bwMode="auto">
          <a:xfrm>
            <a:off x="5029200" y="5334000"/>
            <a:ext cx="2286000" cy="45720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 b="1">
                <a:solidFill>
                  <a:schemeClr val="bg2"/>
                </a:solidFill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Adder Dialog Grid Mock-Up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b="1"/>
              <a:t>Adding Numbers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47725" y="2743200"/>
            <a:ext cx="391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b="1">
                <a:solidFill>
                  <a:schemeClr val="bg2"/>
                </a:solidFill>
              </a:rPr>
              <a:t>Enter two numbers to add…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838200" y="3429000"/>
            <a:ext cx="202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b="1">
                <a:solidFill>
                  <a:schemeClr val="bg2"/>
                </a:solidFill>
              </a:rPr>
              <a:t>First number: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838200" y="3962400"/>
            <a:ext cx="232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b="1">
                <a:solidFill>
                  <a:schemeClr val="bg2"/>
                </a:solidFill>
              </a:rPr>
              <a:t>Second number: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838200" y="4495800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b="1">
                <a:solidFill>
                  <a:schemeClr val="bg2"/>
                </a:solidFill>
              </a:rPr>
              <a:t>Result: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800600" y="3429000"/>
            <a:ext cx="3505200" cy="457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b="1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4800600" y="3962400"/>
            <a:ext cx="3505200" cy="457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b="1">
                <a:solidFill>
                  <a:schemeClr val="bg2"/>
                </a:solidFill>
              </a:rPr>
              <a:t>25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800600" y="4495800"/>
            <a:ext cx="3505200" cy="457200"/>
          </a:xfrm>
          <a:prstGeom prst="rect">
            <a:avLst/>
          </a:prstGeom>
          <a:solidFill>
            <a:srgbClr val="969696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b="1">
                <a:solidFill>
                  <a:schemeClr val="bg2"/>
                </a:solidFill>
              </a:rPr>
              <a:t>35</a:t>
            </a:r>
          </a:p>
        </p:txBody>
      </p:sp>
      <p:sp>
        <p:nvSpPr>
          <p:cNvPr id="293901" name="AutoShape 13"/>
          <p:cNvSpPr>
            <a:spLocks noChangeArrowheads="1"/>
          </p:cNvSpPr>
          <p:nvPr/>
        </p:nvSpPr>
        <p:spPr bwMode="auto">
          <a:xfrm>
            <a:off x="914400" y="5334000"/>
            <a:ext cx="3276600" cy="45720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 b="1">
                <a:solidFill>
                  <a:schemeClr val="bg2"/>
                </a:solidFill>
              </a:rPr>
              <a:t>Calculate</a:t>
            </a:r>
          </a:p>
        </p:txBody>
      </p:sp>
      <p:sp>
        <p:nvSpPr>
          <p:cNvPr id="293902" name="AutoShape 14"/>
          <p:cNvSpPr>
            <a:spLocks noChangeArrowheads="1"/>
          </p:cNvSpPr>
          <p:nvPr/>
        </p:nvSpPr>
        <p:spPr bwMode="auto">
          <a:xfrm>
            <a:off x="4800600" y="5334000"/>
            <a:ext cx="3505200" cy="45720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 b="1">
                <a:solidFill>
                  <a:schemeClr val="bg2"/>
                </a:solidFill>
              </a:rPr>
              <a:t>Done</a:t>
            </a: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4800600" y="2743200"/>
            <a:ext cx="3505200" cy="4572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i="1">
                <a:solidFill>
                  <a:schemeClr val="bg1"/>
                </a:solidFill>
              </a:rPr>
              <a:t>note this empty cell…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Adder Dialog (version 1)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marL="0" indent="0" defTabSz="233363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public class AdderDialog1 extends </a:t>
            </a:r>
            <a:r>
              <a:rPr lang="en-US" sz="2400" dirty="0" err="1" smtClean="0">
                <a:solidFill>
                  <a:srgbClr val="FFFF00"/>
                </a:solidFill>
              </a:rPr>
              <a:t>JFrame</a:t>
            </a:r>
            <a:r>
              <a:rPr lang="en-US" sz="2400" dirty="0" smtClean="0">
                <a:solidFill>
                  <a:srgbClr val="FFFF00"/>
                </a:solidFill>
              </a:rPr>
              <a:t> {</a:t>
            </a:r>
          </a:p>
          <a:p>
            <a:pPr marL="0" indent="0" defTabSz="233363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public AdderDialog1() {</a:t>
            </a:r>
          </a:p>
          <a:p>
            <a:pPr marL="0" indent="0" defTabSz="233363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super(“Adding Numbers”);</a:t>
            </a:r>
          </a:p>
          <a:p>
            <a:pPr marL="0" indent="0" defTabSz="233363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</a:t>
            </a:r>
            <a:r>
              <a:rPr lang="en-US" sz="2400" dirty="0" err="1" smtClean="0">
                <a:solidFill>
                  <a:srgbClr val="FFFF00"/>
                </a:solidFill>
              </a:rPr>
              <a:t>this.setSize</a:t>
            </a:r>
            <a:r>
              <a:rPr lang="en-US" sz="2400" dirty="0" smtClean="0">
                <a:solidFill>
                  <a:srgbClr val="FFFF00"/>
                </a:solidFill>
              </a:rPr>
              <a:t>(450, 250);		</a:t>
            </a:r>
            <a:r>
              <a:rPr lang="en-US" sz="2400" i="1" dirty="0" smtClean="0">
                <a:solidFill>
                  <a:srgbClr val="FFFF00"/>
                </a:solidFill>
              </a:rPr>
              <a:t>// or </a:t>
            </a:r>
            <a:r>
              <a:rPr lang="en-US" sz="2400" i="1" dirty="0" err="1" smtClean="0">
                <a:solidFill>
                  <a:srgbClr val="FFFF00"/>
                </a:solidFill>
              </a:rPr>
              <a:t>super.setSize</a:t>
            </a:r>
            <a:r>
              <a:rPr lang="en-US" sz="2400" i="1" dirty="0" smtClean="0">
                <a:solidFill>
                  <a:srgbClr val="FFFF00"/>
                </a:solidFill>
              </a:rPr>
              <a:t>(450, 250);</a:t>
            </a:r>
          </a:p>
          <a:p>
            <a:pPr marL="0" indent="0" defTabSz="233363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</a:t>
            </a:r>
            <a:r>
              <a:rPr lang="en-US" sz="2400" dirty="0" err="1" smtClean="0">
                <a:solidFill>
                  <a:srgbClr val="FFFF00"/>
                </a:solidFill>
              </a:rPr>
              <a:t>this.setLayout</a:t>
            </a:r>
            <a:r>
              <a:rPr lang="en-US" sz="2400" dirty="0" smtClean="0">
                <a:solidFill>
                  <a:srgbClr val="FFFF00"/>
                </a:solidFill>
              </a:rPr>
              <a:t>( new </a:t>
            </a:r>
            <a:r>
              <a:rPr lang="en-US" sz="2400" dirty="0" err="1" smtClean="0">
                <a:solidFill>
                  <a:srgbClr val="FFFF00"/>
                </a:solidFill>
              </a:rPr>
              <a:t>GridLayout</a:t>
            </a:r>
            <a:r>
              <a:rPr lang="en-US" sz="2400" dirty="0" smtClean="0">
                <a:solidFill>
                  <a:srgbClr val="FFFF00"/>
                </a:solidFill>
              </a:rPr>
              <a:t>(0, 2, 10, 5) );</a:t>
            </a:r>
          </a:p>
          <a:p>
            <a:pPr marL="0" indent="0" defTabSz="233363"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2400" dirty="0" smtClean="0">
              <a:solidFill>
                <a:srgbClr val="FFFF00"/>
              </a:solidFill>
            </a:endParaRPr>
          </a:p>
          <a:p>
            <a:pPr marL="0" indent="0" defTabSz="233363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… // add labels/fields/buttons to this window</a:t>
            </a:r>
          </a:p>
          <a:p>
            <a:pPr marL="0" indent="0" defTabSz="233363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}</a:t>
            </a:r>
          </a:p>
          <a:p>
            <a:pPr marL="0" indent="0" defTabSz="233363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572125" y="5586413"/>
            <a:ext cx="3471863" cy="1200150"/>
          </a:xfrm>
          <a:prstGeom prst="rect">
            <a:avLst/>
          </a:prstGeom>
          <a:noFill/>
          <a:ln w="12700">
            <a:solidFill>
              <a:schemeClr val="accent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i="1" dirty="0" smtClean="0">
                <a:solidFill>
                  <a:schemeClr val="accent5"/>
                </a:solidFill>
              </a:rPr>
              <a:t>? rows, </a:t>
            </a:r>
            <a:r>
              <a:rPr lang="en-US" altLang="en-US" sz="2400" i="1" dirty="0">
                <a:solidFill>
                  <a:schemeClr val="accent5"/>
                </a:solidFill>
              </a:rPr>
              <a:t>2 columns</a:t>
            </a:r>
          </a:p>
          <a:p>
            <a:pPr algn="l"/>
            <a:r>
              <a:rPr lang="en-US" altLang="en-US" sz="2400" i="1" dirty="0">
                <a:solidFill>
                  <a:schemeClr val="accent5"/>
                </a:solidFill>
              </a:rPr>
              <a:t>10 pixels between columns</a:t>
            </a:r>
          </a:p>
          <a:p>
            <a:pPr algn="l"/>
            <a:r>
              <a:rPr lang="en-US" altLang="en-US" sz="2400" i="1" dirty="0">
                <a:solidFill>
                  <a:schemeClr val="accent5"/>
                </a:solidFill>
              </a:rPr>
              <a:t>5 pixels between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Adder Dialog (version 1) main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marL="0" indent="0" defTabSz="233363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400" smtClean="0">
                <a:solidFill>
                  <a:srgbClr val="FFFF00"/>
                </a:solidFill>
              </a:rPr>
              <a:t>public class AdderDialog1 extends JFrame {</a:t>
            </a:r>
          </a:p>
          <a:p>
            <a:pPr marL="0" indent="0" defTabSz="233363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400" smtClean="0">
                <a:solidFill>
                  <a:srgbClr val="FFFF00"/>
                </a:solidFill>
              </a:rPr>
              <a:t>	…</a:t>
            </a:r>
          </a:p>
          <a:p>
            <a:pPr marL="0" indent="0" defTabSz="233363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400" smtClean="0">
                <a:solidFill>
                  <a:srgbClr val="FFFF00"/>
                </a:solidFill>
              </a:rPr>
              <a:t>	public static void main(String[] args) {</a:t>
            </a:r>
          </a:p>
          <a:p>
            <a:pPr marL="0" indent="0" defTabSz="233363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400" smtClean="0">
                <a:solidFill>
                  <a:srgbClr val="FFFF00"/>
                </a:solidFill>
              </a:rPr>
              <a:t>		AdderDialog1 ad1 = new AdderDialog1();</a:t>
            </a:r>
          </a:p>
          <a:p>
            <a:pPr marL="0" indent="0" defTabSz="233363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400" smtClean="0">
                <a:solidFill>
                  <a:srgbClr val="FFFF00"/>
                </a:solidFill>
              </a:rPr>
              <a:t>		ad1.setVisible(true);</a:t>
            </a:r>
          </a:p>
          <a:p>
            <a:pPr marL="0" indent="0" defTabSz="233363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400" smtClean="0">
                <a:solidFill>
                  <a:srgbClr val="FFFF00"/>
                </a:solidFill>
              </a:rPr>
              <a:t>	}</a:t>
            </a:r>
          </a:p>
          <a:p>
            <a:pPr marL="0" indent="0" defTabSz="233363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400" smtClean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505575" y="5884863"/>
            <a:ext cx="2495550" cy="830262"/>
          </a:xfrm>
          <a:prstGeom prst="rect">
            <a:avLst/>
          </a:prstGeom>
          <a:noFill/>
          <a:ln w="12700">
            <a:solidFill>
              <a:schemeClr val="accent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i="1">
                <a:solidFill>
                  <a:schemeClr val="accent5"/>
                </a:solidFill>
              </a:rPr>
              <a:t>Create the window</a:t>
            </a:r>
          </a:p>
          <a:p>
            <a:pPr algn="l"/>
            <a:r>
              <a:rPr lang="en-US" altLang="en-US" sz="2400" i="1">
                <a:solidFill>
                  <a:schemeClr val="accent5"/>
                </a:solidFill>
              </a:rPr>
              <a:t>Make it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Now Do Something!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Our windows do nothing</a:t>
            </a:r>
          </a:p>
          <a:p>
            <a:pPr lvl="1">
              <a:defRPr/>
            </a:pPr>
            <a:r>
              <a:rPr lang="en-US" dirty="0" smtClean="0"/>
              <a:t>(other than resize)</a:t>
            </a:r>
          </a:p>
          <a:p>
            <a:pPr>
              <a:defRPr/>
            </a:pPr>
            <a:r>
              <a:rPr lang="en-US" dirty="0" smtClean="0"/>
              <a:t>Want actions to go with the buttons</a:t>
            </a:r>
          </a:p>
          <a:p>
            <a:pPr lvl="1">
              <a:defRPr/>
            </a:pPr>
            <a:r>
              <a:rPr lang="en-US" dirty="0" smtClean="0"/>
              <a:t>read values from text boxes, maybe</a:t>
            </a:r>
          </a:p>
          <a:p>
            <a:pPr lvl="1">
              <a:defRPr/>
            </a:pPr>
            <a:r>
              <a:rPr lang="en-US" dirty="0" smtClean="0"/>
              <a:t>add results &amp; put back into another box</a:t>
            </a:r>
          </a:p>
          <a:p>
            <a:pPr>
              <a:defRPr/>
            </a:pPr>
            <a:r>
              <a:rPr lang="en-US" dirty="0" smtClean="0"/>
              <a:t>Need event controllers</a:t>
            </a:r>
          </a:p>
          <a:p>
            <a:pPr lvl="1">
              <a:defRPr/>
            </a:pPr>
            <a:r>
              <a:rPr lang="en-US" dirty="0" smtClean="0"/>
              <a:t>methods that are called when something happens (</a:t>
            </a:r>
            <a:r>
              <a:rPr lang="en-US" i="1" dirty="0" smtClean="0"/>
              <a:t>e.g. </a:t>
            </a:r>
            <a:r>
              <a:rPr lang="en-US" dirty="0" smtClean="0"/>
              <a:t>button pushed)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What is a GUI?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defRPr/>
            </a:pPr>
            <a:r>
              <a:rPr lang="en-US" smtClean="0"/>
              <a:t>Graphical User Interface</a:t>
            </a:r>
          </a:p>
          <a:p>
            <a:pPr lvl="1">
              <a:defRPr/>
            </a:pPr>
            <a:r>
              <a:rPr lang="en-US" smtClean="0"/>
              <a:t>a graphical way to use the program</a:t>
            </a:r>
          </a:p>
          <a:p>
            <a:pPr lvl="1">
              <a:defRPr/>
            </a:pPr>
            <a:r>
              <a:rPr lang="en-US" smtClean="0"/>
              <a:t>windows, icons, menus, pointing (WIMP)</a:t>
            </a:r>
          </a:p>
          <a:p>
            <a:pPr>
              <a:defRPr/>
            </a:pPr>
            <a:r>
              <a:rPr lang="en-US" smtClean="0"/>
              <a:t>Lots less typing for the</a:t>
            </a:r>
            <a:br>
              <a:rPr lang="en-US" smtClean="0"/>
            </a:br>
            <a:r>
              <a:rPr lang="en-US" smtClean="0"/>
              <a:t>user</a:t>
            </a:r>
          </a:p>
          <a:p>
            <a:pPr>
              <a:defRPr/>
            </a:pPr>
            <a:r>
              <a:rPr lang="en-US" smtClean="0"/>
              <a:t>Lots less things for them</a:t>
            </a:r>
            <a:br>
              <a:rPr lang="en-US" smtClean="0"/>
            </a:br>
            <a:r>
              <a:rPr lang="en-US" smtClean="0"/>
              <a:t>to remember</a:t>
            </a:r>
          </a:p>
          <a:p>
            <a:pPr lvl="1">
              <a:defRPr/>
            </a:pPr>
            <a:r>
              <a:rPr lang="en-US" smtClean="0"/>
              <a:t>see options by looking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334000" y="3573463"/>
            <a:ext cx="3124200" cy="2522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969696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dirty="0"/>
              <a:t> </a:t>
            </a:r>
            <a:r>
              <a:rPr lang="en-US" altLang="en-US" sz="2400" dirty="0" smtClean="0"/>
              <a:t>  This is a GUI</a:t>
            </a:r>
          </a:p>
          <a:p>
            <a:pPr algn="l"/>
            <a:r>
              <a:rPr lang="en-US" altLang="en-US" sz="1600" u="sng" dirty="0" smtClean="0"/>
              <a:t>F</a:t>
            </a:r>
            <a:r>
              <a:rPr lang="en-US" altLang="en-US" sz="1600" dirty="0" smtClean="0"/>
              <a:t>ile  </a:t>
            </a:r>
            <a:r>
              <a:rPr lang="en-US" altLang="en-US" sz="1600" u="sng" dirty="0"/>
              <a:t>E</a:t>
            </a:r>
            <a:r>
              <a:rPr lang="en-US" altLang="en-US" sz="1600" dirty="0"/>
              <a:t>dit  </a:t>
            </a:r>
            <a:r>
              <a:rPr lang="en-US" altLang="en-US" sz="1600" u="sng" dirty="0"/>
              <a:t>H</a:t>
            </a:r>
            <a:r>
              <a:rPr lang="en-US" altLang="en-US" sz="1600" dirty="0"/>
              <a:t>elp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334000" y="4293096"/>
            <a:ext cx="3124200" cy="1802904"/>
          </a:xfrm>
          <a:prstGeom prst="rect">
            <a:avLst/>
          </a:prstGeom>
          <a:solidFill>
            <a:schemeClr val="tx2"/>
          </a:solidFill>
          <a:ln w="3810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795269" y="3573016"/>
            <a:ext cx="207963" cy="211137"/>
          </a:xfrm>
          <a:prstGeom prst="rect">
            <a:avLst/>
          </a:prstGeom>
          <a:solidFill>
            <a:srgbClr val="969696"/>
          </a:solidFill>
          <a:ln w="12700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>
                <a:solidFill>
                  <a:schemeClr val="bg2"/>
                </a:solidFill>
              </a:rPr>
              <a:t>_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8023869" y="3573016"/>
            <a:ext cx="207963" cy="211137"/>
          </a:xfrm>
          <a:prstGeom prst="rect">
            <a:avLst/>
          </a:prstGeom>
          <a:solidFill>
            <a:srgbClr val="969696"/>
          </a:solidFill>
          <a:ln w="1270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8252469" y="3573016"/>
            <a:ext cx="207963" cy="211137"/>
          </a:xfrm>
          <a:prstGeom prst="rect">
            <a:avLst/>
          </a:prstGeom>
          <a:solidFill>
            <a:srgbClr val="969696"/>
          </a:solidFill>
          <a:ln w="12700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10251" name="Rectangle 13"/>
          <p:cNvSpPr>
            <a:spLocks noChangeArrowheads="1"/>
          </p:cNvSpPr>
          <p:nvPr/>
        </p:nvSpPr>
        <p:spPr bwMode="auto">
          <a:xfrm>
            <a:off x="6096000" y="4502150"/>
            <a:ext cx="838200" cy="2286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0252" name="Rectangle 14"/>
          <p:cNvSpPr>
            <a:spLocks noChangeArrowheads="1"/>
          </p:cNvSpPr>
          <p:nvPr/>
        </p:nvSpPr>
        <p:spPr bwMode="auto">
          <a:xfrm>
            <a:off x="6096000" y="4819650"/>
            <a:ext cx="838200" cy="2286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0253" name="Rectangle 15"/>
          <p:cNvSpPr>
            <a:spLocks noChangeArrowheads="1"/>
          </p:cNvSpPr>
          <p:nvPr/>
        </p:nvSpPr>
        <p:spPr bwMode="auto">
          <a:xfrm>
            <a:off x="6096000" y="5276850"/>
            <a:ext cx="838200" cy="2286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0254" name="Text Box 17"/>
          <p:cNvSpPr txBox="1">
            <a:spLocks noChangeArrowheads="1"/>
          </p:cNvSpPr>
          <p:nvPr/>
        </p:nvSpPr>
        <p:spPr bwMode="auto">
          <a:xfrm>
            <a:off x="5562600" y="4448175"/>
            <a:ext cx="522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Mrph</a:t>
            </a:r>
          </a:p>
        </p:txBody>
      </p:sp>
      <p:sp>
        <p:nvSpPr>
          <p:cNvPr id="10255" name="Text Box 18"/>
          <p:cNvSpPr txBox="1">
            <a:spLocks noChangeArrowheads="1"/>
          </p:cNvSpPr>
          <p:nvPr/>
        </p:nvSpPr>
        <p:spPr bwMode="auto">
          <a:xfrm>
            <a:off x="5605463" y="4767263"/>
            <a:ext cx="4889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Dpbl</a:t>
            </a:r>
          </a:p>
        </p:txBody>
      </p:sp>
      <p:sp>
        <p:nvSpPr>
          <p:cNvPr id="10256" name="Text Box 19"/>
          <p:cNvSpPr txBox="1">
            <a:spLocks noChangeArrowheads="1"/>
          </p:cNvSpPr>
          <p:nvPr/>
        </p:nvSpPr>
        <p:spPr bwMode="auto">
          <a:xfrm>
            <a:off x="5605463" y="5224463"/>
            <a:ext cx="4889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Xvgl</a:t>
            </a:r>
          </a:p>
        </p:txBody>
      </p:sp>
      <p:grpSp>
        <p:nvGrpSpPr>
          <p:cNvPr id="10257" name="Group 26"/>
          <p:cNvGrpSpPr>
            <a:grpSpLocks/>
          </p:cNvGrpSpPr>
          <p:nvPr/>
        </p:nvGrpSpPr>
        <p:grpSpPr bwMode="auto">
          <a:xfrm>
            <a:off x="7315200" y="4462463"/>
            <a:ext cx="684213" cy="960437"/>
            <a:chOff x="4128" y="3139"/>
            <a:chExt cx="431" cy="605"/>
          </a:xfrm>
        </p:grpSpPr>
        <p:sp>
          <p:nvSpPr>
            <p:cNvPr id="10258" name="Oval 20"/>
            <p:cNvSpPr>
              <a:spLocks noChangeArrowheads="1"/>
            </p:cNvSpPr>
            <p:nvPr/>
          </p:nvSpPr>
          <p:spPr bwMode="auto">
            <a:xfrm>
              <a:off x="4128" y="3168"/>
              <a:ext cx="96" cy="96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0259" name="Oval 21"/>
            <p:cNvSpPr>
              <a:spLocks noChangeArrowheads="1"/>
            </p:cNvSpPr>
            <p:nvPr/>
          </p:nvSpPr>
          <p:spPr bwMode="auto">
            <a:xfrm>
              <a:off x="4128" y="3312"/>
              <a:ext cx="96" cy="96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0260" name="Oval 22"/>
            <p:cNvSpPr>
              <a:spLocks noChangeArrowheads="1"/>
            </p:cNvSpPr>
            <p:nvPr/>
          </p:nvSpPr>
          <p:spPr bwMode="auto">
            <a:xfrm>
              <a:off x="4128" y="3456"/>
              <a:ext cx="96" cy="96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0261" name="Oval 23"/>
            <p:cNvSpPr>
              <a:spLocks noChangeArrowheads="1"/>
            </p:cNvSpPr>
            <p:nvPr/>
          </p:nvSpPr>
          <p:spPr bwMode="auto">
            <a:xfrm>
              <a:off x="4128" y="3600"/>
              <a:ext cx="96" cy="96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0262" name="Text Box 24"/>
            <p:cNvSpPr txBox="1">
              <a:spLocks noChangeArrowheads="1"/>
            </p:cNvSpPr>
            <p:nvPr/>
          </p:nvSpPr>
          <p:spPr bwMode="auto">
            <a:xfrm>
              <a:off x="4220" y="3139"/>
              <a:ext cx="339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5000"/>
                </a:spcBef>
              </a:pPr>
              <a:r>
                <a:rPr lang="en-US" altLang="en-US" sz="1200">
                  <a:solidFill>
                    <a:schemeClr val="bg2"/>
                  </a:solidFill>
                </a:rPr>
                <a:t>Blah</a:t>
              </a:r>
            </a:p>
            <a:p>
              <a:pPr>
                <a:spcBef>
                  <a:spcPct val="25000"/>
                </a:spcBef>
              </a:pPr>
              <a:r>
                <a:rPr lang="en-US" altLang="en-US" sz="1200">
                  <a:solidFill>
                    <a:schemeClr val="bg2"/>
                  </a:solidFill>
                </a:rPr>
                <a:t>Yuck</a:t>
              </a:r>
            </a:p>
            <a:p>
              <a:pPr>
                <a:spcBef>
                  <a:spcPct val="25000"/>
                </a:spcBef>
              </a:pPr>
              <a:r>
                <a:rPr lang="en-US" altLang="en-US" sz="1200">
                  <a:solidFill>
                    <a:schemeClr val="bg2"/>
                  </a:solidFill>
                </a:rPr>
                <a:t>Eeew</a:t>
              </a:r>
            </a:p>
            <a:p>
              <a:pPr>
                <a:spcBef>
                  <a:spcPct val="25000"/>
                </a:spcBef>
              </a:pPr>
              <a:r>
                <a:rPr lang="en-US" altLang="en-US" sz="1200">
                  <a:solidFill>
                    <a:schemeClr val="bg2"/>
                  </a:solidFill>
                </a:rPr>
                <a:t>Gross</a:t>
              </a:r>
            </a:p>
          </p:txBody>
        </p:sp>
        <p:sp>
          <p:nvSpPr>
            <p:cNvPr id="10263" name="Oval 25"/>
            <p:cNvSpPr>
              <a:spLocks noChangeArrowheads="1"/>
            </p:cNvSpPr>
            <p:nvPr/>
          </p:nvSpPr>
          <p:spPr bwMode="auto">
            <a:xfrm>
              <a:off x="4147" y="3187"/>
              <a:ext cx="58" cy="5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</p:grp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336232" y="4001492"/>
            <a:ext cx="3124200" cy="291604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u="sng" dirty="0" smtClean="0">
                <a:solidFill>
                  <a:schemeClr val="bg2"/>
                </a:solidFill>
                <a:latin typeface="Arial Narrow" panose="020B0606020202030204" pitchFamily="34" charset="0"/>
                <a:ea typeface="SimHei" panose="02010609060101010101" pitchFamily="49" charset="-122"/>
              </a:rPr>
              <a:t>F</a:t>
            </a:r>
            <a:r>
              <a:rPr lang="en-US" altLang="en-US" dirty="0" smtClean="0">
                <a:solidFill>
                  <a:schemeClr val="bg2"/>
                </a:solidFill>
                <a:latin typeface="Arial Narrow" panose="020B0606020202030204" pitchFamily="34" charset="0"/>
                <a:ea typeface="SimHei" panose="02010609060101010101" pitchFamily="49" charset="-122"/>
              </a:rPr>
              <a:t>ile  </a:t>
            </a:r>
            <a:r>
              <a:rPr lang="en-US" altLang="en-US" u="sng" dirty="0" smtClean="0">
                <a:solidFill>
                  <a:schemeClr val="bg2"/>
                </a:solidFill>
                <a:latin typeface="Arial Narrow" panose="020B0606020202030204" pitchFamily="34" charset="0"/>
                <a:ea typeface="SimHei" panose="02010609060101010101" pitchFamily="49" charset="-122"/>
              </a:rPr>
              <a:t>E</a:t>
            </a:r>
            <a:r>
              <a:rPr lang="en-US" altLang="en-US" dirty="0" smtClean="0">
                <a:solidFill>
                  <a:schemeClr val="bg2"/>
                </a:solidFill>
                <a:latin typeface="Arial Narrow" panose="020B0606020202030204" pitchFamily="34" charset="0"/>
                <a:ea typeface="SimHei" panose="02010609060101010101" pitchFamily="49" charset="-122"/>
              </a:rPr>
              <a:t>dit  </a:t>
            </a:r>
            <a:r>
              <a:rPr lang="en-US" altLang="en-US" u="sng" dirty="0" smtClean="0">
                <a:solidFill>
                  <a:schemeClr val="bg2"/>
                </a:solidFill>
                <a:latin typeface="Arial Narrow" panose="020B0606020202030204" pitchFamily="34" charset="0"/>
                <a:ea typeface="SimHei" panose="02010609060101010101" pitchFamily="49" charset="-122"/>
              </a:rPr>
              <a:t>H</a:t>
            </a:r>
            <a:r>
              <a:rPr lang="en-US" altLang="en-US" dirty="0" smtClean="0">
                <a:solidFill>
                  <a:schemeClr val="bg2"/>
                </a:solidFill>
                <a:latin typeface="Arial Narrow" panose="020B0606020202030204" pitchFamily="34" charset="0"/>
                <a:ea typeface="SimHei" panose="02010609060101010101" pitchFamily="49" charset="-122"/>
              </a:rPr>
              <a:t>elp</a:t>
            </a:r>
            <a:endParaRPr lang="en-US" altLang="en-US" dirty="0">
              <a:solidFill>
                <a:schemeClr val="bg2"/>
              </a:solidFill>
              <a:latin typeface="Arial Narrow" panose="020B0606020202030204" pitchFamily="34" charset="0"/>
              <a:ea typeface="SimHei" panose="02010609060101010101" pitchFamily="49" charset="-122"/>
            </a:endParaRPr>
          </a:p>
        </p:txBody>
      </p:sp>
      <p:sp>
        <p:nvSpPr>
          <p:cNvPr id="240668" name="Rectangle 28"/>
          <p:cNvSpPr>
            <a:spLocks noChangeArrowheads="1"/>
          </p:cNvSpPr>
          <p:nvPr/>
        </p:nvSpPr>
        <p:spPr bwMode="auto">
          <a:xfrm>
            <a:off x="5334000" y="4293840"/>
            <a:ext cx="8382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u="sng"/>
              <a:t>O</a:t>
            </a:r>
            <a:r>
              <a:rPr lang="en-US" altLang="en-US"/>
              <a:t>pen</a:t>
            </a:r>
          </a:p>
          <a:p>
            <a:pPr algn="l"/>
            <a:r>
              <a:rPr lang="en-US" altLang="en-US" u="sng"/>
              <a:t>S</a:t>
            </a:r>
            <a:r>
              <a:rPr lang="en-US" altLang="en-US"/>
              <a:t>ave</a:t>
            </a:r>
          </a:p>
          <a:p>
            <a:pPr algn="l"/>
            <a:r>
              <a:rPr lang="en-US" altLang="en-US"/>
              <a:t>——</a:t>
            </a:r>
          </a:p>
          <a:p>
            <a:pPr algn="l"/>
            <a:r>
              <a:rPr lang="en-US" altLang="en-US"/>
              <a:t>E</a:t>
            </a:r>
            <a:r>
              <a:rPr lang="en-US" altLang="en-US" u="sng"/>
              <a:t>x</a:t>
            </a:r>
            <a:r>
              <a:rPr lang="en-US" altLang="en-US"/>
              <a:t>it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0675" y="3678767"/>
            <a:ext cx="215337" cy="20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0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0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68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Getting the Program to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First we want the program to end when the adder dialog box is closed</a:t>
            </a:r>
          </a:p>
          <a:p>
            <a:pPr lvl="1">
              <a:defRPr/>
            </a:pPr>
            <a:r>
              <a:rPr lang="en-CA" smtClean="0"/>
              <a:t>JFrames have an easy way to do that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smtClean="0">
                <a:solidFill>
                  <a:srgbClr val="FFFF00"/>
                </a:solidFill>
              </a:rPr>
              <a:t>setDefaultCloseOperation(JFrame.EXIT_ON_CLOSE);</a:t>
            </a:r>
            <a:endParaRPr lang="en-CA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CA" smtClean="0"/>
              <a:t>add that line to the constructor, and then closing the adder window ends the application</a:t>
            </a:r>
          </a:p>
          <a:p>
            <a:pPr>
              <a:defRPr/>
            </a:pPr>
            <a:r>
              <a:rPr lang="en-CA" smtClean="0"/>
              <a:t>For other events, we need an </a:t>
            </a:r>
            <a:r>
              <a:rPr lang="en-CA" i="1" smtClean="0"/>
              <a:t>ActionListener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 </a:t>
            </a:r>
            <a:r>
              <a:rPr lang="en-CA" dirty="0" err="1" smtClean="0"/>
              <a:t>ActionListener</a:t>
            </a:r>
            <a:r>
              <a:rPr lang="en-CA" dirty="0" smtClean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One method needs to be implemented: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void </a:t>
            </a:r>
            <a:r>
              <a:rPr lang="en-CA" sz="2400" dirty="0" err="1" smtClean="0">
                <a:solidFill>
                  <a:srgbClr val="FFFF00"/>
                </a:solidFill>
              </a:rPr>
              <a:t>actionPerformed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ActionEvent</a:t>
            </a:r>
            <a:r>
              <a:rPr lang="en-CA" sz="2400" dirty="0" smtClean="0">
                <a:solidFill>
                  <a:srgbClr val="FFFF00"/>
                </a:solidFill>
              </a:rPr>
              <a:t> ae) {…}</a:t>
            </a:r>
            <a:endParaRPr lang="en-CA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CA" dirty="0" smtClean="0"/>
              <a:t>this called </a:t>
            </a:r>
            <a:r>
              <a:rPr lang="en-CA" i="1" dirty="0" smtClean="0"/>
              <a:t>whenever anything happens </a:t>
            </a:r>
            <a:r>
              <a:rPr lang="en-CA" dirty="0" smtClean="0"/>
              <a:t>in a </a:t>
            </a:r>
            <a:r>
              <a:rPr lang="en-CA" i="1" dirty="0" smtClean="0"/>
              <a:t>component</a:t>
            </a:r>
            <a:r>
              <a:rPr lang="en-CA" dirty="0" smtClean="0"/>
              <a:t> of the window</a:t>
            </a:r>
          </a:p>
          <a:p>
            <a:pPr lvl="2">
              <a:defRPr/>
            </a:pPr>
            <a:r>
              <a:rPr lang="en-CA" i="1" dirty="0" smtClean="0"/>
              <a:t>not</a:t>
            </a:r>
            <a:r>
              <a:rPr lang="en-CA" dirty="0" smtClean="0"/>
              <a:t> when the minimize/resize/close buttons clicked</a:t>
            </a:r>
          </a:p>
          <a:p>
            <a:pPr lvl="1">
              <a:defRPr/>
            </a:pPr>
            <a:r>
              <a:rPr lang="en-CA" dirty="0" smtClean="0"/>
              <a:t>methods needs to see what event happened…</a:t>
            </a:r>
          </a:p>
          <a:p>
            <a:pPr lvl="2">
              <a:defRPr/>
            </a:pPr>
            <a:r>
              <a:rPr lang="en-CA" dirty="0" smtClean="0"/>
              <a:t>button clicked, text changed, …</a:t>
            </a:r>
          </a:p>
          <a:p>
            <a:pPr lvl="1">
              <a:defRPr/>
            </a:pPr>
            <a:r>
              <a:rPr lang="en-CA" dirty="0" smtClean="0"/>
              <a:t>…and deal with it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929063" y="6007100"/>
            <a:ext cx="5143500" cy="708025"/>
          </a:xfrm>
          <a:prstGeom prst="rect">
            <a:avLst/>
          </a:prstGeom>
          <a:noFill/>
          <a:ln w="12700">
            <a:solidFill>
              <a:schemeClr val="accent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 i="1">
                <a:solidFill>
                  <a:schemeClr val="accent5"/>
                </a:solidFill>
              </a:rPr>
              <a:t>You don’t call this method!</a:t>
            </a:r>
          </a:p>
          <a:p>
            <a:pPr algn="l"/>
            <a:r>
              <a:rPr lang="en-US" altLang="en-US" sz="2000" i="1">
                <a:solidFill>
                  <a:schemeClr val="accent5"/>
                </a:solidFill>
              </a:rPr>
              <a:t>It gets called when it’s needed:  “event control”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Implementing </a:t>
            </a:r>
            <a:r>
              <a:rPr lang="en-CA" dirty="0" err="1" smtClean="0"/>
              <a:t>ActionListener</a:t>
            </a:r>
            <a:endParaRPr lang="en-CA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You </a:t>
            </a:r>
            <a:r>
              <a:rPr lang="en-CA" i="1" smtClean="0"/>
              <a:t>could</a:t>
            </a:r>
            <a:r>
              <a:rPr lang="en-CA" smtClean="0"/>
              <a:t> make a separate class…</a:t>
            </a:r>
          </a:p>
          <a:p>
            <a:pPr lvl="1">
              <a:defRPr/>
            </a:pPr>
            <a:r>
              <a:rPr lang="en-CA" smtClean="0"/>
              <a:t>and create an object of that class</a:t>
            </a:r>
          </a:p>
          <a:p>
            <a:pPr>
              <a:defRPr/>
            </a:pPr>
            <a:r>
              <a:rPr lang="en-CA" smtClean="0"/>
              <a:t>…but we will use the window class instead</a:t>
            </a:r>
          </a:p>
          <a:p>
            <a:pPr lvl="1">
              <a:defRPr/>
            </a:pPr>
            <a:r>
              <a:rPr lang="en-CA" smtClean="0"/>
              <a:t>we already have an object of that class:  </a:t>
            </a:r>
            <a:r>
              <a:rPr lang="en-CA" i="1" smtClean="0"/>
              <a:t>this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smtClean="0">
                <a:solidFill>
                  <a:srgbClr val="FFFF00"/>
                </a:solidFill>
              </a:rPr>
              <a:t>public class MyWindowClass extends JFrame </a:t>
            </a:r>
            <a:br>
              <a:rPr lang="en-CA" sz="2400" smtClean="0">
                <a:solidFill>
                  <a:srgbClr val="FFFF00"/>
                </a:solidFill>
              </a:rPr>
            </a:br>
            <a:r>
              <a:rPr lang="en-CA" sz="2400" smtClean="0">
                <a:solidFill>
                  <a:srgbClr val="FFFF00"/>
                </a:solidFill>
              </a:rPr>
              <a:t>implements ActionListener { … }</a:t>
            </a:r>
          </a:p>
          <a:p>
            <a:pPr lvl="1">
              <a:defRPr/>
            </a:pPr>
            <a:r>
              <a:rPr lang="en-CA" smtClean="0"/>
              <a:t>need to import more classes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smtClean="0">
                <a:solidFill>
                  <a:srgbClr val="FFFF00"/>
                </a:solidFill>
              </a:rPr>
              <a:t>import java.awt.event.*;</a:t>
            </a:r>
            <a:endParaRPr lang="en-CA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 </a:t>
            </a:r>
            <a:r>
              <a:rPr lang="en-CA" dirty="0" err="1" smtClean="0"/>
              <a:t>actionPerformed</a:t>
            </a:r>
            <a:r>
              <a:rPr lang="en-CA" dirty="0" smtClean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Has one parameter</a:t>
            </a:r>
          </a:p>
          <a:p>
            <a:pPr lvl="1">
              <a:defRPr/>
            </a:pPr>
            <a:r>
              <a:rPr lang="en-CA" dirty="0" smtClean="0"/>
              <a:t>an </a:t>
            </a:r>
            <a:r>
              <a:rPr lang="en-CA" dirty="0" err="1" smtClean="0"/>
              <a:t>ActionEvent</a:t>
            </a:r>
            <a:r>
              <a:rPr lang="en-CA" dirty="0" smtClean="0"/>
              <a:t> – an object representing the event that just occurred</a:t>
            </a:r>
          </a:p>
          <a:p>
            <a:pPr lvl="1">
              <a:defRPr/>
            </a:pPr>
            <a:r>
              <a:rPr lang="en-CA" dirty="0" smtClean="0"/>
              <a:t>knows which component the event happened to</a:t>
            </a:r>
          </a:p>
          <a:p>
            <a:pPr marL="914400" lvl="2" indent="0">
              <a:buNone/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ae.getSource</a:t>
            </a:r>
            <a:r>
              <a:rPr lang="en-CA" dirty="0" smtClean="0">
                <a:solidFill>
                  <a:srgbClr val="FFFF00"/>
                </a:solidFill>
              </a:rPr>
              <a:t>()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check which button it is</a:t>
            </a:r>
          </a:p>
          <a:p>
            <a:pPr lvl="2">
              <a:buFontTx/>
              <a:buNone/>
              <a:defRPr/>
            </a:pPr>
            <a:r>
              <a:rPr lang="en-CA" dirty="0" smtClean="0">
                <a:solidFill>
                  <a:srgbClr val="FFFF00"/>
                </a:solidFill>
              </a:rPr>
              <a:t>if (</a:t>
            </a:r>
            <a:r>
              <a:rPr lang="en-CA" dirty="0" err="1" smtClean="0">
                <a:solidFill>
                  <a:srgbClr val="FFFF00"/>
                </a:solidFill>
              </a:rPr>
              <a:t>ae.getSource</a:t>
            </a:r>
            <a:r>
              <a:rPr lang="en-CA" dirty="0" smtClean="0">
                <a:solidFill>
                  <a:srgbClr val="FFFF00"/>
                </a:solidFill>
              </a:rPr>
              <a:t>() == done) { … }</a:t>
            </a:r>
          </a:p>
          <a:p>
            <a:pPr lvl="2">
              <a:buFontTx/>
              <a:buNone/>
              <a:defRPr/>
            </a:pPr>
            <a:r>
              <a:rPr lang="en-CA" dirty="0" smtClean="0">
                <a:solidFill>
                  <a:srgbClr val="FFFF00"/>
                </a:solidFill>
              </a:rPr>
              <a:t>else if (</a:t>
            </a:r>
            <a:r>
              <a:rPr lang="en-CA" dirty="0" err="1" smtClean="0">
                <a:solidFill>
                  <a:srgbClr val="FFFF00"/>
                </a:solidFill>
              </a:rPr>
              <a:t>ae.getSource</a:t>
            </a:r>
            <a:r>
              <a:rPr lang="en-CA" dirty="0" smtClean="0">
                <a:solidFill>
                  <a:srgbClr val="FFFF00"/>
                </a:solidFill>
              </a:rPr>
              <a:t>() == calculate) {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Our </a:t>
            </a:r>
            <a:r>
              <a:rPr lang="en-CA" dirty="0" err="1" smtClean="0"/>
              <a:t>actionPerformed</a:t>
            </a:r>
            <a:r>
              <a:rPr lang="en-CA" dirty="0" smtClean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If it’s the Done button:</a:t>
            </a:r>
          </a:p>
          <a:p>
            <a:pPr lvl="1">
              <a:defRPr/>
            </a:pPr>
            <a:r>
              <a:rPr lang="en-CA" dirty="0" smtClean="0"/>
              <a:t>exit the program</a:t>
            </a:r>
          </a:p>
          <a:p>
            <a:pPr>
              <a:defRPr/>
            </a:pPr>
            <a:r>
              <a:rPr lang="en-CA" dirty="0" smtClean="0"/>
              <a:t>If it’s the Calculate button</a:t>
            </a:r>
          </a:p>
          <a:p>
            <a:pPr lvl="1">
              <a:defRPr/>
            </a:pPr>
            <a:r>
              <a:rPr lang="en-CA" dirty="0" smtClean="0"/>
              <a:t>get and add the numbers</a:t>
            </a:r>
          </a:p>
          <a:p>
            <a:pPr lvl="2">
              <a:defRPr/>
            </a:pPr>
            <a:r>
              <a:rPr lang="en-CA" dirty="0" smtClean="0"/>
              <a:t>we’ll have a separate method to do that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if (</a:t>
            </a:r>
            <a:r>
              <a:rPr lang="en-CA" sz="2400" dirty="0" err="1" smtClean="0">
                <a:solidFill>
                  <a:srgbClr val="FFFF00"/>
                </a:solidFill>
              </a:rPr>
              <a:t>ae.getSource</a:t>
            </a:r>
            <a:r>
              <a:rPr lang="en-CA" sz="2400" dirty="0" smtClean="0">
                <a:solidFill>
                  <a:srgbClr val="FFFF00"/>
                </a:solidFill>
              </a:rPr>
              <a:t>() == done)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System.exit</a:t>
            </a:r>
            <a:r>
              <a:rPr lang="en-CA" sz="2400" dirty="0" smtClean="0">
                <a:solidFill>
                  <a:srgbClr val="FFFF00"/>
                </a:solidFill>
              </a:rPr>
              <a:t>(0);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 else if (</a:t>
            </a:r>
            <a:r>
              <a:rPr lang="en-CA" sz="2400" dirty="0" err="1" smtClean="0">
                <a:solidFill>
                  <a:srgbClr val="FFFF00"/>
                </a:solidFill>
              </a:rPr>
              <a:t>ae.getSource</a:t>
            </a:r>
            <a:r>
              <a:rPr lang="en-CA" sz="2400" dirty="0" smtClean="0">
                <a:solidFill>
                  <a:srgbClr val="FFFF00"/>
                </a:solidFill>
              </a:rPr>
              <a:t>() == calculate)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addTheNumbers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>
                <a:solidFill>
                  <a:srgbClr val="FFFF00"/>
                </a:solidFill>
              </a:rPr>
              <a:t>}</a:t>
            </a:r>
            <a:endParaRPr lang="en-CA" sz="24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Two More Things…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Our buttons need to be instance variables</a:t>
            </a:r>
          </a:p>
          <a:p>
            <a:pPr lvl="1"/>
            <a:r>
              <a:rPr lang="en-CA" dirty="0" smtClean="0"/>
              <a:t>so </a:t>
            </a:r>
            <a:r>
              <a:rPr lang="en-CA" dirty="0" err="1" smtClean="0"/>
              <a:t>actionPerformed</a:t>
            </a:r>
            <a:r>
              <a:rPr lang="en-CA" dirty="0" smtClean="0"/>
              <a:t> can talk to/about them</a:t>
            </a:r>
          </a:p>
          <a:p>
            <a:pPr marL="914400" lvl="2" indent="0">
              <a:buNone/>
            </a:pPr>
            <a:r>
              <a:rPr lang="en-CA" dirty="0" smtClean="0">
                <a:solidFill>
                  <a:srgbClr val="FFFF00"/>
                </a:solidFill>
              </a:rPr>
              <a:t>private </a:t>
            </a:r>
            <a:r>
              <a:rPr lang="en-CA" dirty="0" err="1" smtClean="0">
                <a:solidFill>
                  <a:srgbClr val="FFFF00"/>
                </a:solidFill>
              </a:rPr>
              <a:t>JButton</a:t>
            </a:r>
            <a:r>
              <a:rPr lang="en-CA" dirty="0" smtClean="0">
                <a:solidFill>
                  <a:srgbClr val="FFFF00"/>
                </a:solidFill>
              </a:rPr>
              <a:t> done = new </a:t>
            </a:r>
            <a:r>
              <a:rPr lang="en-CA" dirty="0" err="1" smtClean="0">
                <a:solidFill>
                  <a:srgbClr val="FFFF00"/>
                </a:solidFill>
              </a:rPr>
              <a:t>JButton</a:t>
            </a:r>
            <a:r>
              <a:rPr lang="en-CA" dirty="0" smtClean="0">
                <a:solidFill>
                  <a:srgbClr val="FFFF00"/>
                </a:solidFill>
              </a:rPr>
              <a:t>(“Done”);</a:t>
            </a:r>
          </a:p>
          <a:p>
            <a:pPr marL="914400" lvl="2" indent="0">
              <a:buNone/>
            </a:pPr>
            <a:r>
              <a:rPr lang="en-CA" dirty="0" smtClean="0">
                <a:solidFill>
                  <a:srgbClr val="FFFF00"/>
                </a:solidFill>
              </a:rPr>
              <a:t>private </a:t>
            </a:r>
            <a:r>
              <a:rPr lang="en-CA" dirty="0" err="1" smtClean="0">
                <a:solidFill>
                  <a:srgbClr val="FFFF00"/>
                </a:solidFill>
              </a:rPr>
              <a:t>JButton</a:t>
            </a:r>
            <a:r>
              <a:rPr lang="en-CA" dirty="0" smtClean="0">
                <a:solidFill>
                  <a:srgbClr val="FFFF00"/>
                </a:solidFill>
              </a:rPr>
              <a:t> calculate = new </a:t>
            </a:r>
            <a:r>
              <a:rPr lang="en-CA" dirty="0" err="1" smtClean="0">
                <a:solidFill>
                  <a:srgbClr val="FFFF00"/>
                </a:solidFill>
              </a:rPr>
              <a:t>JButton</a:t>
            </a:r>
            <a:r>
              <a:rPr lang="en-CA" dirty="0" smtClean="0">
                <a:solidFill>
                  <a:srgbClr val="FFFF00"/>
                </a:solidFill>
              </a:rPr>
              <a:t>(“Calculate”);</a:t>
            </a:r>
          </a:p>
          <a:p>
            <a:r>
              <a:rPr lang="en-CA" dirty="0" smtClean="0"/>
              <a:t>We need to say this window is listening</a:t>
            </a:r>
          </a:p>
          <a:p>
            <a:pPr lvl="1"/>
            <a:r>
              <a:rPr lang="en-CA" dirty="0" smtClean="0"/>
              <a:t>it’s the </a:t>
            </a:r>
            <a:r>
              <a:rPr lang="en-CA" dirty="0" err="1" smtClean="0"/>
              <a:t>ActionListener</a:t>
            </a:r>
            <a:r>
              <a:rPr lang="en-CA" dirty="0" smtClean="0"/>
              <a:t> for that button</a:t>
            </a:r>
          </a:p>
          <a:p>
            <a:pPr marL="914400" lvl="2" indent="0">
              <a:buNone/>
            </a:pPr>
            <a:r>
              <a:rPr lang="en-CA" dirty="0" err="1" smtClean="0">
                <a:solidFill>
                  <a:srgbClr val="FFFF00"/>
                </a:solidFill>
              </a:rPr>
              <a:t>done.addActionListener</a:t>
            </a:r>
            <a:r>
              <a:rPr lang="en-CA" dirty="0" smtClean="0">
                <a:solidFill>
                  <a:srgbClr val="FFFF00"/>
                </a:solidFill>
              </a:rPr>
              <a:t>(this);</a:t>
            </a:r>
          </a:p>
          <a:p>
            <a:pPr marL="914400" lvl="2" indent="0">
              <a:buNone/>
            </a:pPr>
            <a:r>
              <a:rPr lang="en-CA" dirty="0" err="1" smtClean="0">
                <a:solidFill>
                  <a:srgbClr val="FFFF00"/>
                </a:solidFill>
              </a:rPr>
              <a:t>calculate.addActionListener</a:t>
            </a:r>
            <a:r>
              <a:rPr lang="en-CA" dirty="0" smtClean="0">
                <a:solidFill>
                  <a:srgbClr val="FFFF00"/>
                </a:solidFill>
              </a:rPr>
              <a:t>(this);</a:t>
            </a:r>
          </a:p>
        </p:txBody>
      </p:sp>
    </p:spTree>
    <p:extLst>
      <p:ext uri="{BB962C8B-B14F-4D97-AF65-F5344CB8AC3E}">
        <p14:creationId xmlns:p14="http://schemas.microsoft.com/office/powerpoint/2010/main" xmlns="" val="1694112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Listening?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User clicks a button</a:t>
            </a:r>
          </a:p>
          <a:p>
            <a:pPr lvl="1">
              <a:defRPr/>
            </a:pPr>
            <a:r>
              <a:rPr lang="en-CA" dirty="0" smtClean="0"/>
              <a:t>button sends a message to every object listening</a:t>
            </a:r>
          </a:p>
          <a:p>
            <a:pPr lvl="1">
              <a:defRPr/>
            </a:pPr>
            <a:r>
              <a:rPr lang="en-CA" dirty="0" smtClean="0"/>
              <a:t>those objects do what they need to do</a:t>
            </a:r>
          </a:p>
          <a:p>
            <a:pPr lvl="2">
              <a:defRPr/>
            </a:pPr>
            <a:r>
              <a:rPr lang="en-CA" dirty="0" smtClean="0"/>
              <a:t>exit program</a:t>
            </a:r>
          </a:p>
          <a:p>
            <a:pPr lvl="2">
              <a:defRPr/>
            </a:pPr>
            <a:r>
              <a:rPr lang="en-CA" dirty="0" smtClean="0"/>
              <a:t>add up the numbers</a:t>
            </a:r>
          </a:p>
          <a:p>
            <a:pPr>
              <a:defRPr/>
            </a:pPr>
            <a:r>
              <a:rPr lang="en-CA" dirty="0" smtClean="0"/>
              <a:t>Our window has the number fields in it</a:t>
            </a:r>
          </a:p>
          <a:p>
            <a:pPr lvl="1">
              <a:defRPr/>
            </a:pPr>
            <a:r>
              <a:rPr lang="en-CA" dirty="0" smtClean="0"/>
              <a:t>it’s the one that can do the adding…</a:t>
            </a:r>
          </a:p>
          <a:p>
            <a:pPr lvl="1">
              <a:defRPr/>
            </a:pPr>
            <a:r>
              <a:rPr lang="en-CA" dirty="0" smtClean="0"/>
              <a:t>…so it should be listening to </a:t>
            </a:r>
            <a:r>
              <a:rPr lang="en-CA" dirty="0" smtClean="0">
                <a:solidFill>
                  <a:srgbClr val="FFFF00"/>
                </a:solidFill>
              </a:rPr>
              <a:t>calculate</a:t>
            </a:r>
          </a:p>
          <a:p>
            <a:pPr lvl="2">
              <a:defRPr/>
            </a:pPr>
            <a:r>
              <a:rPr lang="en-CA" dirty="0" smtClean="0"/>
              <a:t>(and since it’s listening anyway, why not </a:t>
            </a:r>
            <a:r>
              <a:rPr lang="en-CA" dirty="0" smtClean="0">
                <a:solidFill>
                  <a:srgbClr val="FFFF00"/>
                </a:solidFill>
              </a:rPr>
              <a:t>done</a:t>
            </a:r>
            <a:r>
              <a:rPr lang="en-CA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Our Adder Dialog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Clicking the close box or Done button closes the window and ends the application</a:t>
            </a:r>
          </a:p>
          <a:p>
            <a:pPr>
              <a:defRPr/>
            </a:pPr>
            <a:r>
              <a:rPr lang="en-CA" dirty="0" smtClean="0"/>
              <a:t>Clicking on the Calculate button</a:t>
            </a:r>
          </a:p>
          <a:p>
            <a:pPr lvl="1">
              <a:defRPr/>
            </a:pPr>
            <a:r>
              <a:rPr lang="en-CA" dirty="0" smtClean="0"/>
              <a:t>calls our </a:t>
            </a:r>
            <a:r>
              <a:rPr lang="en-CA" dirty="0" err="1" smtClean="0"/>
              <a:t>addTheNumbers</a:t>
            </a:r>
            <a:r>
              <a:rPr lang="en-CA" dirty="0" smtClean="0"/>
              <a:t> method</a:t>
            </a:r>
          </a:p>
          <a:p>
            <a:pPr lvl="1">
              <a:defRPr/>
            </a:pPr>
            <a:r>
              <a:rPr lang="en-CA" dirty="0" smtClean="0"/>
              <a:t>currently a stub!</a:t>
            </a:r>
          </a:p>
          <a:p>
            <a:pPr>
              <a:defRPr/>
            </a:pPr>
            <a:r>
              <a:rPr lang="en-CA" dirty="0" smtClean="0"/>
              <a:t>Need to say how to add the numbers</a:t>
            </a:r>
          </a:p>
          <a:p>
            <a:pPr lvl="1">
              <a:defRPr/>
            </a:pPr>
            <a:r>
              <a:rPr lang="en-CA" dirty="0" smtClean="0"/>
              <a:t>need to get the two numbers from the text fields</a:t>
            </a:r>
          </a:p>
          <a:p>
            <a:pPr lvl="1">
              <a:defRPr/>
            </a:pPr>
            <a:r>
              <a:rPr lang="en-CA" dirty="0" smtClean="0"/>
              <a:t>add them up &amp; put result in result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Getting &amp; Setting Text Fields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Getter &amp; setter for </a:t>
            </a:r>
            <a:r>
              <a:rPr lang="en-US" dirty="0" err="1" smtClean="0"/>
              <a:t>JTextFields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gets/sets the text in the text field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field1.setText(“Hello?”);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String f1Text = field1.getText();</a:t>
            </a:r>
          </a:p>
          <a:p>
            <a:pPr lvl="1">
              <a:defRPr/>
            </a:pPr>
            <a:r>
              <a:rPr lang="en-US" dirty="0" smtClean="0"/>
              <a:t>use </a:t>
            </a:r>
            <a:r>
              <a:rPr lang="en-US" dirty="0" err="1" smtClean="0"/>
              <a:t>getText</a:t>
            </a:r>
            <a:r>
              <a:rPr lang="en-US" dirty="0" smtClean="0"/>
              <a:t> to get the numbers the user typed in</a:t>
            </a:r>
          </a:p>
          <a:p>
            <a:pPr lvl="1">
              <a:defRPr/>
            </a:pPr>
            <a:r>
              <a:rPr lang="en-US" dirty="0" smtClean="0"/>
              <a:t>use </a:t>
            </a:r>
            <a:r>
              <a:rPr lang="en-US" dirty="0" err="1" smtClean="0"/>
              <a:t>setText</a:t>
            </a:r>
            <a:r>
              <a:rPr lang="en-US" dirty="0" smtClean="0"/>
              <a:t> to show the result</a:t>
            </a:r>
          </a:p>
          <a:p>
            <a:pPr>
              <a:defRPr/>
            </a:pPr>
            <a:r>
              <a:rPr lang="en-US" dirty="0" smtClean="0"/>
              <a:t>Now we just need the text fields…</a:t>
            </a:r>
          </a:p>
          <a:p>
            <a:pPr lvl="1">
              <a:defRPr/>
            </a:pPr>
            <a:r>
              <a:rPr lang="en-US" dirty="0" smtClean="0"/>
              <a:t>they need to be instance variables, too!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Keeping Track of Your Fields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Window needs </a:t>
            </a:r>
            <a:r>
              <a:rPr lang="en-US" dirty="0" smtClean="0"/>
              <a:t>to </a:t>
            </a:r>
            <a:r>
              <a:rPr lang="en-US" dirty="0" smtClean="0"/>
              <a:t>remember its </a:t>
            </a:r>
            <a:r>
              <a:rPr lang="en-US" dirty="0" smtClean="0"/>
              <a:t>fields</a:t>
            </a:r>
          </a:p>
          <a:p>
            <a:pPr lvl="1">
              <a:defRPr/>
            </a:pPr>
            <a:r>
              <a:rPr lang="en-US" dirty="0" smtClean="0"/>
              <a:t>instance </a:t>
            </a:r>
            <a:r>
              <a:rPr lang="en-US" dirty="0" smtClean="0"/>
              <a:t>variables</a:t>
            </a:r>
          </a:p>
          <a:p>
            <a:pPr lvl="1"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private </a:t>
            </a:r>
            <a:r>
              <a:rPr lang="en-US" sz="2400" dirty="0" err="1" smtClean="0">
                <a:solidFill>
                  <a:srgbClr val="FFFF00"/>
                </a:solidFill>
              </a:rPr>
              <a:t>JTextField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numField1 = new </a:t>
            </a:r>
            <a:r>
              <a:rPr lang="en-US" sz="2400" dirty="0" err="1" smtClean="0">
                <a:solidFill>
                  <a:srgbClr val="FFFF00"/>
                </a:solidFill>
              </a:rPr>
              <a:t>JTextField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  <a:endParaRPr lang="en-US" dirty="0" smtClean="0">
              <a:solidFill>
                <a:srgbClr val="FFFF00"/>
              </a:solidFill>
            </a:endParaRPr>
          </a:p>
          <a:p>
            <a:pPr lvl="1"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private </a:t>
            </a:r>
            <a:r>
              <a:rPr lang="en-US" sz="2400" dirty="0" err="1" smtClean="0">
                <a:solidFill>
                  <a:srgbClr val="FFFF00"/>
                </a:solidFill>
              </a:rPr>
              <a:t>JTextField</a:t>
            </a:r>
            <a:r>
              <a:rPr lang="en-US" sz="2400" dirty="0" smtClean="0">
                <a:solidFill>
                  <a:srgbClr val="FFFF00"/>
                </a:solidFill>
              </a:rPr>
              <a:t> numField2 = new </a:t>
            </a:r>
            <a:r>
              <a:rPr lang="en-US" sz="2400" dirty="0" err="1" smtClean="0">
                <a:solidFill>
                  <a:srgbClr val="FFFF00"/>
                </a:solidFill>
              </a:rPr>
              <a:t>JTextField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private </a:t>
            </a:r>
            <a:r>
              <a:rPr lang="en-US" sz="2400" dirty="0" err="1" smtClean="0">
                <a:solidFill>
                  <a:srgbClr val="FFFF00"/>
                </a:solidFill>
              </a:rPr>
              <a:t>JTextField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resultField</a:t>
            </a:r>
            <a:r>
              <a:rPr lang="en-US" sz="2400" dirty="0" smtClean="0">
                <a:solidFill>
                  <a:srgbClr val="FFFF00"/>
                </a:solidFill>
              </a:rPr>
              <a:t> = </a:t>
            </a:r>
            <a:r>
              <a:rPr lang="en-US" sz="2400" dirty="0" smtClean="0">
                <a:solidFill>
                  <a:srgbClr val="FFFF00"/>
                </a:solidFill>
              </a:rPr>
              <a:t>new </a:t>
            </a:r>
            <a:r>
              <a:rPr lang="en-US" sz="2400" dirty="0" err="1" smtClean="0">
                <a:solidFill>
                  <a:srgbClr val="FFFF00"/>
                </a:solidFill>
              </a:rPr>
              <a:t>JTextField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defRPr/>
            </a:pPr>
            <a:r>
              <a:rPr lang="en-US" dirty="0" smtClean="0"/>
              <a:t>constructor adds them to the window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super.add</a:t>
            </a:r>
            <a:r>
              <a:rPr lang="en-US" sz="2400" dirty="0" smtClean="0">
                <a:solidFill>
                  <a:srgbClr val="FFFF00"/>
                </a:solidFill>
              </a:rPr>
              <a:t>(numField1);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super.add</a:t>
            </a:r>
            <a:r>
              <a:rPr lang="en-US" sz="2400" dirty="0" smtClean="0">
                <a:solidFill>
                  <a:srgbClr val="FFFF00"/>
                </a:solidFill>
              </a:rPr>
              <a:t>(numField2);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super.add</a:t>
            </a:r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resultField</a:t>
            </a:r>
            <a:r>
              <a:rPr lang="en-US" sz="2400" dirty="0" smtClean="0">
                <a:solidFill>
                  <a:srgbClr val="FFFF00"/>
                </a:solidFill>
              </a:rPr>
              <a:t>);</a:t>
            </a:r>
            <a:endParaRPr lang="en-US" sz="24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Getting Started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Java program that creates and shows a GUI</a:t>
            </a:r>
          </a:p>
          <a:p>
            <a:pPr lvl="1">
              <a:defRPr/>
            </a:pPr>
            <a:r>
              <a:rPr lang="en-CA" dirty="0" err="1" smtClean="0"/>
              <a:t>JFrame</a:t>
            </a:r>
            <a:r>
              <a:rPr lang="en-CA" dirty="0" smtClean="0"/>
              <a:t> object with </a:t>
            </a:r>
            <a:r>
              <a:rPr lang="en-CA" dirty="0" err="1" smtClean="0"/>
              <a:t>JLabels</a:t>
            </a:r>
            <a:r>
              <a:rPr lang="en-CA" dirty="0" smtClean="0"/>
              <a:t> &amp; more inside it</a:t>
            </a:r>
          </a:p>
          <a:p>
            <a:pPr>
              <a:defRPr/>
            </a:pPr>
            <a:r>
              <a:rPr lang="en-CA" dirty="0" smtClean="0"/>
              <a:t>Program class has a main method</a:t>
            </a:r>
          </a:p>
          <a:p>
            <a:pPr lvl="1">
              <a:defRPr/>
            </a:pPr>
            <a:r>
              <a:rPr lang="en-CA" dirty="0" smtClean="0"/>
              <a:t>compile &amp; run program as usual</a:t>
            </a:r>
          </a:p>
          <a:p>
            <a:pPr lvl="1">
              <a:defRPr/>
            </a:pPr>
            <a:r>
              <a:rPr lang="en-CA" dirty="0" smtClean="0"/>
              <a:t>GUI window will appear</a:t>
            </a:r>
          </a:p>
          <a:p>
            <a:pPr lvl="2">
              <a:defRPr/>
            </a:pPr>
            <a:r>
              <a:rPr lang="en-CA" dirty="0" smtClean="0"/>
              <a:t>we’ll need to do something special to make sure our program ends when it’s supposed to!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addTheNumbers</a:t>
            </a:r>
            <a:endParaRPr lang="en-US" dirty="0" smtClean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Get the text and parse it as an integer	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int</a:t>
            </a:r>
            <a:r>
              <a:rPr lang="en-US" sz="2400" dirty="0" smtClean="0">
                <a:solidFill>
                  <a:srgbClr val="FFFF00"/>
                </a:solidFill>
              </a:rPr>
              <a:t> n1 = </a:t>
            </a:r>
            <a:r>
              <a:rPr lang="en-US" sz="2400" dirty="0" err="1" smtClean="0">
                <a:solidFill>
                  <a:srgbClr val="FFFF00"/>
                </a:solidFill>
              </a:rPr>
              <a:t>Integer.parseInt</a:t>
            </a:r>
            <a:r>
              <a:rPr lang="en-US" sz="2400" dirty="0" smtClean="0">
                <a:solidFill>
                  <a:srgbClr val="FFFF00"/>
                </a:solidFill>
              </a:rPr>
              <a:t>(numField1.getText());</a:t>
            </a:r>
            <a:endParaRPr lang="en-US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dirty="0" err="1" smtClean="0"/>
              <a:t>getText</a:t>
            </a:r>
            <a:r>
              <a:rPr lang="en-US" dirty="0" smtClean="0"/>
              <a:t> gets the text from the box</a:t>
            </a:r>
          </a:p>
          <a:p>
            <a:pPr lvl="1">
              <a:defRPr/>
            </a:pPr>
            <a:r>
              <a:rPr lang="en-US" dirty="0" err="1" smtClean="0"/>
              <a:t>parseInt</a:t>
            </a:r>
            <a:r>
              <a:rPr lang="en-US" dirty="0" smtClean="0"/>
              <a:t> tries to change it to an integer</a:t>
            </a:r>
          </a:p>
          <a:p>
            <a:pPr lvl="2">
              <a:defRPr/>
            </a:pPr>
            <a:r>
              <a:rPr lang="en-US" dirty="0" smtClean="0"/>
              <a:t>may throw a </a:t>
            </a:r>
            <a:r>
              <a:rPr lang="en-US" dirty="0" err="1" smtClean="0"/>
              <a:t>NumberFormatException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Add them up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int</a:t>
            </a:r>
            <a:r>
              <a:rPr lang="en-US" sz="2400" dirty="0" smtClean="0">
                <a:solidFill>
                  <a:srgbClr val="FFFF00"/>
                </a:solidFill>
              </a:rPr>
              <a:t> result = n1 + n2;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dirty="0" smtClean="0"/>
              <a:t>Drop it back into </a:t>
            </a:r>
            <a:r>
              <a:rPr lang="en-US" dirty="0" err="1" smtClean="0"/>
              <a:t>resultField</a:t>
            </a:r>
            <a:r>
              <a:rPr lang="en-US" dirty="0" smtClean="0"/>
              <a:t> as text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resultField.setText</a:t>
            </a:r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Integer.toString</a:t>
            </a:r>
            <a:r>
              <a:rPr lang="en-US" sz="2400" dirty="0" smtClean="0">
                <a:solidFill>
                  <a:srgbClr val="FFFF00"/>
                </a:solidFill>
              </a:rPr>
              <a:t>(result));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err="1" smtClean="0"/>
              <a:t>addTheNumbers</a:t>
            </a:r>
            <a:endParaRPr lang="en-CA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Catch the exception</a:t>
            </a:r>
          </a:p>
          <a:p>
            <a:pPr lvl="1">
              <a:defRPr/>
            </a:pPr>
            <a:r>
              <a:rPr lang="en-CA" dirty="0" smtClean="0"/>
              <a:t>set the result field to an error message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public void </a:t>
            </a:r>
            <a:r>
              <a:rPr lang="en-CA" sz="2000" dirty="0" err="1" smtClean="0">
                <a:solidFill>
                  <a:srgbClr val="FFFF00"/>
                </a:solidFill>
              </a:rPr>
              <a:t>addTheNumbers</a:t>
            </a:r>
            <a:r>
              <a:rPr lang="en-CA" sz="2000" dirty="0" smtClean="0">
                <a:solidFill>
                  <a:srgbClr val="FFFF00"/>
                </a:solidFill>
              </a:rPr>
              <a:t>() 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try 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</a:t>
            </a:r>
            <a:r>
              <a:rPr lang="en-CA" sz="2000" dirty="0" err="1" smtClean="0">
                <a:solidFill>
                  <a:srgbClr val="FFFF00"/>
                </a:solidFill>
              </a:rPr>
              <a:t>int</a:t>
            </a:r>
            <a:r>
              <a:rPr lang="en-CA" sz="2000" dirty="0" smtClean="0">
                <a:solidFill>
                  <a:srgbClr val="FFFF00"/>
                </a:solidFill>
              </a:rPr>
              <a:t> n1 = </a:t>
            </a:r>
            <a:r>
              <a:rPr lang="en-CA" sz="2000" dirty="0" err="1" smtClean="0">
                <a:solidFill>
                  <a:srgbClr val="FFFF00"/>
                </a:solidFill>
              </a:rPr>
              <a:t>Integer.parseInt</a:t>
            </a:r>
            <a:r>
              <a:rPr lang="en-CA" sz="2000" dirty="0" smtClean="0">
                <a:solidFill>
                  <a:srgbClr val="FFFF00"/>
                </a:solidFill>
              </a:rPr>
              <a:t>(numField1.getText());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</a:t>
            </a:r>
            <a:r>
              <a:rPr lang="en-CA" sz="2000" dirty="0" err="1" smtClean="0">
                <a:solidFill>
                  <a:srgbClr val="FFFF00"/>
                </a:solidFill>
              </a:rPr>
              <a:t>int</a:t>
            </a:r>
            <a:r>
              <a:rPr lang="en-CA" sz="2000" dirty="0" smtClean="0">
                <a:solidFill>
                  <a:srgbClr val="FFFF00"/>
                </a:solidFill>
              </a:rPr>
              <a:t> n2 = </a:t>
            </a:r>
            <a:r>
              <a:rPr lang="en-CA" sz="2000" dirty="0" err="1" smtClean="0">
                <a:solidFill>
                  <a:srgbClr val="FFFF00"/>
                </a:solidFill>
              </a:rPr>
              <a:t>Integer.parseInt</a:t>
            </a:r>
            <a:r>
              <a:rPr lang="en-CA" sz="2000" dirty="0" smtClean="0">
                <a:solidFill>
                  <a:srgbClr val="FFFF00"/>
                </a:solidFill>
              </a:rPr>
              <a:t>(numField2.getText());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</a:t>
            </a:r>
            <a:r>
              <a:rPr lang="en-CA" sz="2000" dirty="0" err="1" smtClean="0">
                <a:solidFill>
                  <a:srgbClr val="FFFF00"/>
                </a:solidFill>
              </a:rPr>
              <a:t>int</a:t>
            </a:r>
            <a:r>
              <a:rPr lang="en-CA" sz="2000" dirty="0" smtClean="0">
                <a:solidFill>
                  <a:srgbClr val="FFFF00"/>
                </a:solidFill>
              </a:rPr>
              <a:t> result = n1 + n2;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</a:t>
            </a:r>
            <a:r>
              <a:rPr lang="en-CA" sz="2000" dirty="0" err="1" smtClean="0">
                <a:solidFill>
                  <a:srgbClr val="FFFF00"/>
                </a:solidFill>
              </a:rPr>
              <a:t>resultField.setText</a:t>
            </a:r>
            <a:r>
              <a:rPr lang="en-CA" sz="2000" dirty="0" smtClean="0">
                <a:solidFill>
                  <a:srgbClr val="FFFF00"/>
                </a:solidFill>
              </a:rPr>
              <a:t>(</a:t>
            </a:r>
            <a:r>
              <a:rPr lang="en-CA" sz="2000" dirty="0" err="1" smtClean="0">
                <a:solidFill>
                  <a:srgbClr val="FFFF00"/>
                </a:solidFill>
              </a:rPr>
              <a:t>Integer.toString</a:t>
            </a:r>
            <a:r>
              <a:rPr lang="en-CA" sz="2000" dirty="0" smtClean="0">
                <a:solidFill>
                  <a:srgbClr val="FFFF00"/>
                </a:solidFill>
              </a:rPr>
              <a:t>(result));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}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catch (</a:t>
            </a:r>
            <a:r>
              <a:rPr lang="en-CA" sz="2000" dirty="0" err="1" smtClean="0">
                <a:solidFill>
                  <a:srgbClr val="FFFF00"/>
                </a:solidFill>
              </a:rPr>
              <a:t>NumberFormatException</a:t>
            </a:r>
            <a:r>
              <a:rPr lang="en-CA" sz="2000" dirty="0" smtClean="0">
                <a:solidFill>
                  <a:srgbClr val="FFFF00"/>
                </a:solidFill>
              </a:rPr>
              <a:t> e) 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</a:t>
            </a:r>
            <a:r>
              <a:rPr lang="en-CA" sz="2000" dirty="0" err="1" smtClean="0">
                <a:solidFill>
                  <a:srgbClr val="FFFF00"/>
                </a:solidFill>
              </a:rPr>
              <a:t>resultField.setText</a:t>
            </a:r>
            <a:r>
              <a:rPr lang="en-CA" sz="2000" dirty="0" smtClean="0">
                <a:solidFill>
                  <a:srgbClr val="FFFF00"/>
                </a:solidFill>
              </a:rPr>
              <a:t>(“One of those is not a number!”);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}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  <a:endParaRPr lang="en-CA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Formatting the Text Fields</a:t>
            </a:r>
            <a:endParaRPr lang="en-CA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Number fields should align to the right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numField1.setHorizontalAlignment(</a:t>
            </a:r>
            <a:r>
              <a:rPr lang="en-CA" sz="2400" dirty="0" err="1" smtClean="0">
                <a:solidFill>
                  <a:srgbClr val="FFFF00"/>
                </a:solidFill>
              </a:rPr>
              <a:t>JTextField.RIGHT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  <a:endParaRPr lang="en-CA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CA" dirty="0" smtClean="0"/>
              <a:t>Result field shouldn’t be editable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resultField.setEditable</a:t>
            </a:r>
            <a:r>
              <a:rPr lang="en-CA" sz="2400" dirty="0" smtClean="0">
                <a:solidFill>
                  <a:srgbClr val="FFFF00"/>
                </a:solidFill>
              </a:rPr>
              <a:t>(false);</a:t>
            </a:r>
          </a:p>
          <a:p>
            <a:pPr>
              <a:defRPr/>
            </a:pPr>
            <a:r>
              <a:rPr lang="en-CA" dirty="0" smtClean="0"/>
              <a:t>Make some space around the box edges</a:t>
            </a:r>
          </a:p>
          <a:p>
            <a:pPr lvl="1">
              <a:defRPr/>
            </a:pPr>
            <a:r>
              <a:rPr lang="en-CA" dirty="0" smtClean="0"/>
              <a:t>Insets object gives number of pixels to be blank</a:t>
            </a:r>
          </a:p>
          <a:p>
            <a:pPr lvl="2">
              <a:defRPr/>
            </a:pPr>
            <a:r>
              <a:rPr lang="en-CA" dirty="0" smtClean="0"/>
              <a:t>top, left, bottom, right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Insets margin = new Insets(5, 5, 5, 5);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numField1.setMargin(margin);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Adding Sub-Panes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You can create a </a:t>
            </a:r>
            <a:r>
              <a:rPr lang="en-US" dirty="0" err="1" smtClean="0"/>
              <a:t>JPanel</a:t>
            </a:r>
            <a:r>
              <a:rPr lang="en-US" dirty="0" smtClean="0"/>
              <a:t> and put objects inside it…</a:t>
            </a:r>
          </a:p>
          <a:p>
            <a:pPr lvl="1">
              <a:defRPr/>
            </a:pPr>
            <a:r>
              <a:rPr lang="en-US" dirty="0" smtClean="0"/>
              <a:t>using its own layout manager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JPanel</a:t>
            </a:r>
            <a:r>
              <a:rPr lang="en-US" sz="2400" dirty="0" smtClean="0">
                <a:solidFill>
                  <a:srgbClr val="FFFF00"/>
                </a:solidFill>
              </a:rPr>
              <a:t> top = new </a:t>
            </a:r>
            <a:r>
              <a:rPr lang="en-US" sz="2400" dirty="0" err="1" smtClean="0">
                <a:solidFill>
                  <a:srgbClr val="FFFF00"/>
                </a:solidFill>
              </a:rPr>
              <a:t>JPanel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top.setLayout</a:t>
            </a:r>
            <a:r>
              <a:rPr lang="en-US" sz="2400" dirty="0" smtClean="0">
                <a:solidFill>
                  <a:srgbClr val="FFFF00"/>
                </a:solidFill>
              </a:rPr>
              <a:t>(new </a:t>
            </a:r>
            <a:r>
              <a:rPr lang="en-US" sz="2400" dirty="0" err="1" smtClean="0">
                <a:solidFill>
                  <a:srgbClr val="FFFF00"/>
                </a:solidFill>
              </a:rPr>
              <a:t>FlowLayout</a:t>
            </a:r>
            <a:r>
              <a:rPr lang="en-US" sz="2400" dirty="0" smtClean="0">
                <a:solidFill>
                  <a:srgbClr val="FFFF00"/>
                </a:solidFill>
              </a:rPr>
              <a:t>());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top.add</a:t>
            </a:r>
            <a:r>
              <a:rPr lang="en-US" sz="2400" dirty="0" smtClean="0">
                <a:solidFill>
                  <a:srgbClr val="FFFF00"/>
                </a:solidFill>
              </a:rPr>
              <a:t>(new </a:t>
            </a:r>
            <a:r>
              <a:rPr lang="en-US" sz="2400" dirty="0" err="1" smtClean="0">
                <a:solidFill>
                  <a:srgbClr val="FFFF00"/>
                </a:solidFill>
              </a:rPr>
              <a:t>JLabel</a:t>
            </a:r>
            <a:r>
              <a:rPr lang="en-US" sz="2400" dirty="0" smtClean="0">
                <a:solidFill>
                  <a:srgbClr val="FFFF00"/>
                </a:solidFill>
              </a:rPr>
              <a:t>(“Enter two numbers to add…”));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dirty="0" smtClean="0"/>
              <a:t>…then put the </a:t>
            </a:r>
            <a:r>
              <a:rPr lang="en-US" dirty="0" err="1" smtClean="0"/>
              <a:t>JPanel</a:t>
            </a:r>
            <a:r>
              <a:rPr lang="en-US" dirty="0" smtClean="0"/>
              <a:t> into the window</a:t>
            </a:r>
          </a:p>
          <a:p>
            <a:pPr lvl="1">
              <a:defRPr/>
            </a:pPr>
            <a:r>
              <a:rPr lang="en-US" dirty="0" smtClean="0"/>
              <a:t>using the </a:t>
            </a:r>
            <a:r>
              <a:rPr lang="en-US" i="1" dirty="0" smtClean="0"/>
              <a:t>window</a:t>
            </a:r>
            <a:r>
              <a:rPr lang="en-US" dirty="0" smtClean="0"/>
              <a:t>’s layout manager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super</a:t>
            </a:r>
            <a:r>
              <a:rPr lang="en-US" sz="2400" dirty="0" err="1" smtClean="0">
                <a:solidFill>
                  <a:srgbClr val="FFFF00"/>
                </a:solidFill>
              </a:rPr>
              <a:t>.add</a:t>
            </a:r>
            <a:r>
              <a:rPr lang="en-US" sz="2400" dirty="0" smtClean="0">
                <a:solidFill>
                  <a:srgbClr val="FFFF00"/>
                </a:solidFill>
              </a:rPr>
              <a:t>(top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BorderLayout.NORTH</a:t>
            </a:r>
            <a:r>
              <a:rPr lang="en-US" sz="2400" dirty="0" smtClean="0">
                <a:solidFill>
                  <a:srgbClr val="FFFF00"/>
                </a:solidFill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2"/>
          <p:cNvGraphicFramePr>
            <a:graphicFrameLocks noChangeAspect="1"/>
          </p:cNvGraphicFramePr>
          <p:nvPr/>
        </p:nvGraphicFramePr>
        <p:xfrm>
          <a:off x="5334000" y="2971800"/>
          <a:ext cx="3086100" cy="3086100"/>
        </p:xfrm>
        <a:graphic>
          <a:graphicData uri="http://schemas.openxmlformats.org/presentationml/2006/ole">
            <p:oleObj spid="_x0000_s6170" name="Bitmap Image" r:id="rId4" imgW="1905266" imgH="1905266" progId="PBrush">
              <p:embed/>
            </p:oleObj>
          </a:graphicData>
        </a:graphic>
      </p:graphicFrame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Exercise: Adding Sub-Panes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BorderLayout</a:t>
            </a:r>
            <a:r>
              <a:rPr lang="en-US" dirty="0" smtClean="0"/>
              <a:t> for full window</a:t>
            </a:r>
          </a:p>
          <a:p>
            <a:pPr lvl="1">
              <a:defRPr/>
            </a:pPr>
            <a:r>
              <a:rPr lang="en-US" dirty="0" smtClean="0"/>
              <a:t>NORTH, CENTER, SOUTH</a:t>
            </a:r>
          </a:p>
          <a:p>
            <a:pPr>
              <a:defRPr/>
            </a:pPr>
            <a:r>
              <a:rPr lang="en-US" dirty="0" err="1" smtClean="0"/>
              <a:t>FlowLayout</a:t>
            </a:r>
            <a:r>
              <a:rPr lang="en-US" dirty="0" smtClean="0"/>
              <a:t> for top pane</a:t>
            </a:r>
          </a:p>
          <a:p>
            <a:pPr lvl="1">
              <a:defRPr/>
            </a:pPr>
            <a:r>
              <a:rPr lang="en-US" dirty="0" smtClean="0"/>
              <a:t>already done!</a:t>
            </a:r>
          </a:p>
          <a:p>
            <a:pPr>
              <a:defRPr/>
            </a:pPr>
            <a:r>
              <a:rPr lang="en-US" dirty="0" err="1" smtClean="0"/>
              <a:t>GridLayout</a:t>
            </a:r>
            <a:r>
              <a:rPr lang="en-US" dirty="0" smtClean="0"/>
              <a:t> for middle</a:t>
            </a:r>
          </a:p>
          <a:p>
            <a:pPr lvl="1">
              <a:defRPr/>
            </a:pPr>
            <a:r>
              <a:rPr lang="en-US" dirty="0" smtClean="0"/>
              <a:t>3 rows, 2 columns</a:t>
            </a:r>
          </a:p>
          <a:p>
            <a:pPr>
              <a:defRPr/>
            </a:pPr>
            <a:r>
              <a:rPr lang="en-US" dirty="0" err="1" smtClean="0"/>
              <a:t>FlowLayout</a:t>
            </a:r>
            <a:r>
              <a:rPr lang="en-US" dirty="0" smtClean="0"/>
              <a:t> for bottom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448300" y="3390900"/>
            <a:ext cx="28956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chemeClr val="bg2"/>
                </a:solidFill>
              </a:rPr>
              <a:t>Enter two numbers to add…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448300" y="5524500"/>
            <a:ext cx="28956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5448300" y="3848100"/>
            <a:ext cx="2895600" cy="167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chemeClr val="bg2"/>
              </a:solidFill>
            </a:endParaRPr>
          </a:p>
        </p:txBody>
      </p:sp>
      <p:grpSp>
        <p:nvGrpSpPr>
          <p:cNvPr id="6152" name="Group 13"/>
          <p:cNvGrpSpPr>
            <a:grpSpLocks/>
          </p:cNvGrpSpPr>
          <p:nvPr/>
        </p:nvGrpSpPr>
        <p:grpSpPr bwMode="auto">
          <a:xfrm>
            <a:off x="5772150" y="5600700"/>
            <a:ext cx="2209800" cy="304800"/>
            <a:chOff x="3888" y="3600"/>
            <a:chExt cx="1392" cy="192"/>
          </a:xfrm>
        </p:grpSpPr>
        <p:sp>
          <p:nvSpPr>
            <p:cNvPr id="6162" name="AutoShape 10"/>
            <p:cNvSpPr>
              <a:spLocks noChangeArrowheads="1"/>
            </p:cNvSpPr>
            <p:nvPr/>
          </p:nvSpPr>
          <p:spPr bwMode="auto">
            <a:xfrm>
              <a:off x="3888" y="3600"/>
              <a:ext cx="672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Calculate</a:t>
              </a:r>
            </a:p>
          </p:txBody>
        </p:sp>
        <p:sp>
          <p:nvSpPr>
            <p:cNvPr id="6163" name="AutoShape 11"/>
            <p:cNvSpPr>
              <a:spLocks noChangeArrowheads="1"/>
            </p:cNvSpPr>
            <p:nvPr/>
          </p:nvSpPr>
          <p:spPr bwMode="auto">
            <a:xfrm>
              <a:off x="4608" y="3600"/>
              <a:ext cx="672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Done</a:t>
              </a:r>
            </a:p>
          </p:txBody>
        </p:sp>
      </p:grpSp>
      <p:sp>
        <p:nvSpPr>
          <p:cNvPr id="6153" name="Line 14"/>
          <p:cNvSpPr>
            <a:spLocks noChangeShapeType="1"/>
          </p:cNvSpPr>
          <p:nvPr/>
        </p:nvSpPr>
        <p:spPr bwMode="auto">
          <a:xfrm>
            <a:off x="6896100" y="3848100"/>
            <a:ext cx="0" cy="167640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54" name="Line 15"/>
          <p:cNvSpPr>
            <a:spLocks noChangeShapeType="1"/>
          </p:cNvSpPr>
          <p:nvPr/>
        </p:nvSpPr>
        <p:spPr bwMode="auto">
          <a:xfrm>
            <a:off x="5448300" y="4406900"/>
            <a:ext cx="28956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55" name="Line 17"/>
          <p:cNvSpPr>
            <a:spLocks noChangeShapeType="1"/>
          </p:cNvSpPr>
          <p:nvPr/>
        </p:nvSpPr>
        <p:spPr bwMode="auto">
          <a:xfrm>
            <a:off x="5448300" y="4965700"/>
            <a:ext cx="28956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56" name="Text Box 20"/>
          <p:cNvSpPr txBox="1">
            <a:spLocks noChangeArrowheads="1"/>
          </p:cNvSpPr>
          <p:nvPr/>
        </p:nvSpPr>
        <p:spPr bwMode="auto">
          <a:xfrm>
            <a:off x="5372100" y="3962400"/>
            <a:ext cx="142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chemeClr val="bg2"/>
                </a:solidFill>
              </a:rPr>
              <a:t>First number:</a:t>
            </a:r>
          </a:p>
        </p:txBody>
      </p:sp>
      <p:sp>
        <p:nvSpPr>
          <p:cNvPr id="6157" name="Text Box 21"/>
          <p:cNvSpPr txBox="1">
            <a:spLocks noChangeArrowheads="1"/>
          </p:cNvSpPr>
          <p:nvPr/>
        </p:nvSpPr>
        <p:spPr bwMode="auto">
          <a:xfrm>
            <a:off x="5372100" y="45212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chemeClr val="bg2"/>
                </a:solidFill>
              </a:rPr>
              <a:t>Second number:</a:t>
            </a:r>
          </a:p>
        </p:txBody>
      </p:sp>
      <p:sp>
        <p:nvSpPr>
          <p:cNvPr id="6158" name="Text Box 22"/>
          <p:cNvSpPr txBox="1">
            <a:spLocks noChangeArrowheads="1"/>
          </p:cNvSpPr>
          <p:nvPr/>
        </p:nvSpPr>
        <p:spPr bwMode="auto">
          <a:xfrm>
            <a:off x="5372100" y="5081588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chemeClr val="bg2"/>
                </a:solidFill>
              </a:rPr>
              <a:t>Result:</a:t>
            </a:r>
          </a:p>
        </p:txBody>
      </p:sp>
      <p:sp>
        <p:nvSpPr>
          <p:cNvPr id="6159" name="Rectangle 23"/>
          <p:cNvSpPr>
            <a:spLocks noChangeArrowheads="1"/>
          </p:cNvSpPr>
          <p:nvPr/>
        </p:nvSpPr>
        <p:spPr bwMode="auto">
          <a:xfrm>
            <a:off x="6972300" y="4000500"/>
            <a:ext cx="1295400" cy="3048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160" name="Rectangle 24"/>
          <p:cNvSpPr>
            <a:spLocks noChangeArrowheads="1"/>
          </p:cNvSpPr>
          <p:nvPr/>
        </p:nvSpPr>
        <p:spPr bwMode="auto">
          <a:xfrm>
            <a:off x="6972300" y="4533900"/>
            <a:ext cx="1295400" cy="3048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161" name="Rectangle 25"/>
          <p:cNvSpPr>
            <a:spLocks noChangeArrowheads="1"/>
          </p:cNvSpPr>
          <p:nvPr/>
        </p:nvSpPr>
        <p:spPr bwMode="auto">
          <a:xfrm>
            <a:off x="6972300" y="5067300"/>
            <a:ext cx="1295400" cy="3048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err="1" smtClean="0"/>
              <a:t>NetBeans</a:t>
            </a:r>
            <a:r>
              <a:rPr lang="en-CA" dirty="0" smtClean="0"/>
              <a:t> GUI Designer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err="1" smtClean="0"/>
              <a:t>NetBeans</a:t>
            </a:r>
            <a:r>
              <a:rPr lang="en-CA" dirty="0" smtClean="0"/>
              <a:t> provides a design tool</a:t>
            </a:r>
          </a:p>
          <a:p>
            <a:pPr>
              <a:defRPr/>
            </a:pPr>
            <a:r>
              <a:rPr lang="en-CA" dirty="0" smtClean="0"/>
              <a:t>Add a new “</a:t>
            </a:r>
            <a:r>
              <a:rPr lang="en-CA" dirty="0" err="1" smtClean="0"/>
              <a:t>JFrame</a:t>
            </a:r>
            <a:r>
              <a:rPr lang="en-CA" dirty="0" smtClean="0"/>
              <a:t> Form…” to project</a:t>
            </a:r>
          </a:p>
          <a:p>
            <a:pPr lvl="1">
              <a:defRPr/>
            </a:pPr>
            <a:r>
              <a:rPr lang="en-CA" dirty="0" smtClean="0"/>
              <a:t>opens in “Design” view (instead of “Source”)</a:t>
            </a:r>
          </a:p>
          <a:p>
            <a:pPr>
              <a:defRPr/>
            </a:pPr>
            <a:endParaRPr lang="en-CA" dirty="0" smtClean="0"/>
          </a:p>
          <a:p>
            <a:pPr lvl="1">
              <a:defRPr/>
            </a:pPr>
            <a:r>
              <a:rPr lang="en-CA" dirty="0" smtClean="0"/>
              <a:t>shows a “Palette” with </a:t>
            </a:r>
            <a:br>
              <a:rPr lang="en-CA" dirty="0" smtClean="0"/>
            </a:br>
            <a:r>
              <a:rPr lang="en-CA" dirty="0" smtClean="0"/>
              <a:t>containers &amp; controls</a:t>
            </a:r>
          </a:p>
          <a:p>
            <a:pPr lvl="2">
              <a:defRPr/>
            </a:pPr>
            <a:r>
              <a:rPr lang="en-CA" dirty="0" smtClean="0"/>
              <a:t>and more, but collapsed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573463"/>
            <a:ext cx="6734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292600"/>
            <a:ext cx="29146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850" y="6021388"/>
            <a:ext cx="4933950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dirty="0">
                <a:solidFill>
                  <a:schemeClr val="accent5"/>
                </a:solidFill>
              </a:rPr>
              <a:t>Sometimes </a:t>
            </a:r>
            <a:r>
              <a:rPr lang="en-CA" dirty="0" err="1">
                <a:solidFill>
                  <a:schemeClr val="accent5"/>
                </a:solidFill>
              </a:rPr>
              <a:t>NetBeans</a:t>
            </a:r>
            <a:r>
              <a:rPr lang="en-CA" dirty="0">
                <a:solidFill>
                  <a:schemeClr val="accent5"/>
                </a:solidFill>
              </a:rPr>
              <a:t> will switch to “Source” view.</a:t>
            </a:r>
          </a:p>
          <a:p>
            <a:pPr>
              <a:defRPr/>
            </a:pPr>
            <a:r>
              <a:rPr lang="en-CA" dirty="0">
                <a:solidFill>
                  <a:schemeClr val="accent5"/>
                </a:solidFill>
              </a:rPr>
              <a:t>Just click on the “Design” button to get back.</a:t>
            </a:r>
          </a:p>
        </p:txBody>
      </p:sp>
      <p:cxnSp>
        <p:nvCxnSpPr>
          <p:cNvPr id="9" name="Curved Connector 8"/>
          <p:cNvCxnSpPr>
            <a:stCxn id="8" idx="0"/>
            <a:endCxn id="119811" idx="1"/>
          </p:cNvCxnSpPr>
          <p:nvPr/>
        </p:nvCxnSpPr>
        <p:spPr bwMode="auto">
          <a:xfrm rot="16200000" flipV="1">
            <a:off x="924719" y="4155281"/>
            <a:ext cx="2128838" cy="1603375"/>
          </a:xfrm>
          <a:prstGeom prst="curvedConnector4">
            <a:avLst>
              <a:gd name="adj1" fmla="val 14718"/>
              <a:gd name="adj2" fmla="val 158945"/>
            </a:avLst>
          </a:prstGeom>
          <a:solidFill>
            <a:schemeClr val="accent1"/>
          </a:solidFill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Adding Items to the Window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Drag and drop</a:t>
            </a:r>
          </a:p>
          <a:p>
            <a:pPr lvl="1">
              <a:defRPr/>
            </a:pPr>
            <a:r>
              <a:rPr lang="en-CA" dirty="0" smtClean="0"/>
              <a:t>watch guidelines </a:t>
            </a:r>
            <a:br>
              <a:rPr lang="en-CA" dirty="0" smtClean="0"/>
            </a:br>
            <a:r>
              <a:rPr lang="en-CA" dirty="0" smtClean="0"/>
              <a:t>for placement</a:t>
            </a:r>
          </a:p>
          <a:p>
            <a:pPr lvl="1">
              <a:defRPr/>
            </a:pPr>
            <a:r>
              <a:rPr lang="en-CA" dirty="0" smtClean="0"/>
              <a:t>wide space</a:t>
            </a:r>
          </a:p>
          <a:p>
            <a:pPr lvl="1">
              <a:defRPr/>
            </a:pPr>
            <a:r>
              <a:rPr lang="en-CA" dirty="0" smtClean="0"/>
              <a:t>medium space</a:t>
            </a:r>
          </a:p>
          <a:p>
            <a:pPr lvl="1">
              <a:defRPr/>
            </a:pPr>
            <a:r>
              <a:rPr lang="en-CA" dirty="0" smtClean="0"/>
              <a:t>align above and beside</a:t>
            </a:r>
          </a:p>
          <a:p>
            <a:pPr lvl="1">
              <a:defRPr/>
            </a:pPr>
            <a:endParaRPr lang="en-CA" dirty="0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9488" y="4884738"/>
            <a:ext cx="26098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773238"/>
            <a:ext cx="33718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9425" y="3789363"/>
            <a:ext cx="34766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476375" y="3573463"/>
            <a:ext cx="16557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1979613" y="4005263"/>
            <a:ext cx="1655762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1476375" y="4508500"/>
            <a:ext cx="7921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CA" altLang="en-US"/>
          </a:p>
        </p:txBody>
      </p:sp>
      <p:cxnSp>
        <p:nvCxnSpPr>
          <p:cNvPr id="50186" name="Curved Connector 11"/>
          <p:cNvCxnSpPr>
            <a:cxnSpLocks noChangeShapeType="1"/>
            <a:stCxn id="50183" idx="3"/>
          </p:cNvCxnSpPr>
          <p:nvPr/>
        </p:nvCxnSpPr>
        <p:spPr bwMode="auto">
          <a:xfrm flipV="1">
            <a:off x="3132138" y="2754313"/>
            <a:ext cx="1584325" cy="962025"/>
          </a:xfrm>
          <a:prstGeom prst="curvedConnector3">
            <a:avLst>
              <a:gd name="adj1" fmla="val 52546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0187" name="Curved Connector 13"/>
          <p:cNvCxnSpPr>
            <a:cxnSpLocks noChangeShapeType="1"/>
            <a:stCxn id="50184" idx="3"/>
          </p:cNvCxnSpPr>
          <p:nvPr/>
        </p:nvCxnSpPr>
        <p:spPr bwMode="auto">
          <a:xfrm>
            <a:off x="3635375" y="4149725"/>
            <a:ext cx="1924050" cy="511175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0188" name="Curved Connector 16"/>
          <p:cNvCxnSpPr>
            <a:cxnSpLocks noChangeShapeType="1"/>
            <a:stCxn id="50185" idx="2"/>
          </p:cNvCxnSpPr>
          <p:nvPr/>
        </p:nvCxnSpPr>
        <p:spPr bwMode="auto">
          <a:xfrm rot="16200000" flipH="1">
            <a:off x="1552576" y="5116512"/>
            <a:ext cx="1016000" cy="377825"/>
          </a:xfrm>
          <a:prstGeom prst="curved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Setting Labels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Slow double-click label to set its text</a:t>
            </a:r>
          </a:p>
          <a:p>
            <a:pPr lvl="1">
              <a:defRPr/>
            </a:pPr>
            <a:r>
              <a:rPr lang="en-CA" dirty="0" smtClean="0"/>
              <a:t>other items may</a:t>
            </a:r>
            <a:br>
              <a:rPr lang="en-CA" dirty="0" smtClean="0"/>
            </a:br>
            <a:r>
              <a:rPr lang="en-CA" dirty="0" smtClean="0"/>
              <a:t>move relative to </a:t>
            </a:r>
            <a:br>
              <a:rPr lang="en-CA" dirty="0" smtClean="0"/>
            </a:br>
            <a:r>
              <a:rPr lang="en-CA" dirty="0" smtClean="0"/>
              <a:t>new label contents</a:t>
            </a:r>
          </a:p>
          <a:p>
            <a:pPr lvl="1">
              <a:defRPr/>
            </a:pPr>
            <a:r>
              <a:rPr lang="en-CA" dirty="0" smtClean="0"/>
              <a:t>fix them by </a:t>
            </a:r>
            <a:br>
              <a:rPr lang="en-CA" dirty="0" smtClean="0"/>
            </a:br>
            <a:r>
              <a:rPr lang="en-CA" dirty="0" smtClean="0"/>
              <a:t>dragging to line up </a:t>
            </a:r>
            <a:br>
              <a:rPr lang="en-CA" dirty="0" smtClean="0"/>
            </a:br>
            <a:r>
              <a:rPr lang="en-CA" dirty="0" smtClean="0"/>
              <a:t>with other text </a:t>
            </a:r>
            <a:br>
              <a:rPr lang="en-CA" dirty="0" smtClean="0"/>
            </a:br>
            <a:r>
              <a:rPr lang="en-CA" dirty="0" smtClean="0"/>
              <a:t>boxes</a:t>
            </a:r>
            <a:endParaRPr lang="en-CA" dirty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4025" y="2565400"/>
            <a:ext cx="46958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4025" y="2565400"/>
            <a:ext cx="47720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Sizing Text Boxes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Slow double click text fields to </a:t>
            </a:r>
            <a:br>
              <a:rPr lang="en-CA" dirty="0" smtClean="0"/>
            </a:br>
            <a:r>
              <a:rPr lang="en-CA" dirty="0" smtClean="0"/>
              <a:t>change text inside the box</a:t>
            </a:r>
          </a:p>
          <a:p>
            <a:pPr lvl="1">
              <a:defRPr/>
            </a:pPr>
            <a:r>
              <a:rPr lang="en-CA" dirty="0" smtClean="0"/>
              <a:t>box may resize</a:t>
            </a:r>
          </a:p>
          <a:p>
            <a:pPr>
              <a:defRPr/>
            </a:pPr>
            <a:r>
              <a:rPr lang="en-CA" dirty="0" smtClean="0"/>
              <a:t>Select box and drag corner/edge to resize it</a:t>
            </a:r>
          </a:p>
          <a:p>
            <a:pPr>
              <a:defRPr/>
            </a:pPr>
            <a:r>
              <a:rPr lang="en-CA" dirty="0" smtClean="0"/>
              <a:t>Similarly for buttons</a:t>
            </a:r>
          </a:p>
          <a:p>
            <a:pPr lvl="1">
              <a:defRPr/>
            </a:pPr>
            <a:r>
              <a:rPr lang="en-CA" dirty="0" smtClean="0"/>
              <a:t>I put it below “Calculate” so I </a:t>
            </a:r>
            <a:br>
              <a:rPr lang="en-CA" dirty="0" smtClean="0"/>
            </a:br>
            <a:r>
              <a:rPr lang="en-CA" dirty="0" smtClean="0"/>
              <a:t>could make them the same width</a:t>
            </a:r>
          </a:p>
          <a:p>
            <a:pPr lvl="1">
              <a:defRPr/>
            </a:pPr>
            <a:r>
              <a:rPr lang="en-CA" dirty="0" smtClean="0"/>
              <a:t>then I moved it to its final location</a:t>
            </a:r>
            <a:endParaRPr lang="en-CA" dirty="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149725"/>
            <a:ext cx="17621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492375"/>
            <a:ext cx="20574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Resizing Window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Drag from bottom-right corner until you get the size you want</a:t>
            </a:r>
          </a:p>
          <a:p>
            <a:pPr lvl="1">
              <a:defRPr/>
            </a:pPr>
            <a:r>
              <a:rPr lang="en-CA" dirty="0" smtClean="0"/>
              <a:t>or double-click border and </a:t>
            </a:r>
            <a:br>
              <a:rPr lang="en-CA" dirty="0" smtClean="0"/>
            </a:br>
            <a:r>
              <a:rPr lang="en-CA" dirty="0" smtClean="0"/>
              <a:t>type in the dimensions you </a:t>
            </a:r>
            <a:br>
              <a:rPr lang="en-CA" dirty="0" smtClean="0"/>
            </a:br>
            <a:r>
              <a:rPr lang="en-CA" dirty="0" smtClean="0"/>
              <a:t>want</a:t>
            </a:r>
            <a:endParaRPr lang="en-CA" dirty="0"/>
          </a:p>
        </p:txBody>
      </p:sp>
      <p:grpSp>
        <p:nvGrpSpPr>
          <p:cNvPr id="53252" name="Group 6"/>
          <p:cNvGrpSpPr>
            <a:grpSpLocks/>
          </p:cNvGrpSpPr>
          <p:nvPr/>
        </p:nvGrpSpPr>
        <p:grpSpPr bwMode="auto">
          <a:xfrm>
            <a:off x="5795963" y="2636838"/>
            <a:ext cx="2819400" cy="2371725"/>
            <a:chOff x="1547664" y="2708920"/>
            <a:chExt cx="2819400" cy="2371725"/>
          </a:xfrm>
        </p:grpSpPr>
        <p:pic>
          <p:nvPicPr>
            <p:cNvPr id="5325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2708920"/>
              <a:ext cx="2819400" cy="237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5" name="Left-Right Arrow 4"/>
            <p:cNvSpPr>
              <a:spLocks noChangeArrowheads="1"/>
            </p:cNvSpPr>
            <p:nvPr/>
          </p:nvSpPr>
          <p:spPr bwMode="auto">
            <a:xfrm rot="2700000">
              <a:off x="3332421" y="4468218"/>
              <a:ext cx="576064" cy="194933"/>
            </a:xfrm>
            <a:prstGeom prst="leftRightArrow">
              <a:avLst>
                <a:gd name="adj1" fmla="val 50000"/>
                <a:gd name="adj2" fmla="val 50006"/>
              </a:avLst>
            </a:prstGeom>
            <a:solidFill>
              <a:schemeClr val="tx1"/>
            </a:solidFill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</p:grpSp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365625"/>
            <a:ext cx="3514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Java GUI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7443788" algn="r"/>
              </a:tabLst>
              <a:defRPr/>
            </a:pPr>
            <a:r>
              <a:rPr lang="en-US" dirty="0" smtClean="0"/>
              <a:t>Java has two different GUI libraries</a:t>
            </a:r>
          </a:p>
          <a:p>
            <a:pPr lvl="1">
              <a:tabLst>
                <a:tab pos="7443788" algn="r"/>
              </a:tabLst>
              <a:defRPr/>
            </a:pPr>
            <a:r>
              <a:rPr lang="en-US" dirty="0" smtClean="0"/>
              <a:t>java.awt.*	Frame, Label, …</a:t>
            </a:r>
          </a:p>
          <a:p>
            <a:pPr lvl="1">
              <a:tabLst>
                <a:tab pos="7443788" algn="r"/>
              </a:tabLst>
              <a:defRPr/>
            </a:pPr>
            <a:r>
              <a:rPr lang="en-US" dirty="0" err="1" smtClean="0"/>
              <a:t>javax.swing</a:t>
            </a:r>
            <a:r>
              <a:rPr lang="en-US" dirty="0" smtClean="0"/>
              <a:t>.*	</a:t>
            </a:r>
            <a:r>
              <a:rPr lang="en-US" dirty="0" err="1" smtClean="0"/>
              <a:t>JFrame</a:t>
            </a:r>
            <a:r>
              <a:rPr lang="en-US" dirty="0" smtClean="0"/>
              <a:t>, </a:t>
            </a:r>
            <a:r>
              <a:rPr lang="en-US" dirty="0" err="1" smtClean="0"/>
              <a:t>JLabel</a:t>
            </a:r>
            <a:r>
              <a:rPr lang="en-US" dirty="0" smtClean="0"/>
              <a:t>, …</a:t>
            </a:r>
          </a:p>
          <a:p>
            <a:pPr lvl="1">
              <a:tabLst>
                <a:tab pos="7443788" algn="r"/>
              </a:tabLst>
              <a:defRPr/>
            </a:pPr>
            <a:r>
              <a:rPr lang="en-US" dirty="0" smtClean="0"/>
              <a:t>we need stuff from both of them</a:t>
            </a:r>
          </a:p>
          <a:p>
            <a:pPr>
              <a:tabLst>
                <a:tab pos="7443788" algn="r"/>
              </a:tabLst>
              <a:defRPr/>
            </a:pPr>
            <a:r>
              <a:rPr lang="en-US" dirty="0" smtClean="0"/>
              <a:t>The Swing Tutorial</a:t>
            </a:r>
          </a:p>
          <a:p>
            <a:pPr lvl="1">
              <a:tabLst>
                <a:tab pos="7443788" algn="r"/>
              </a:tabLst>
              <a:defRPr/>
            </a:pPr>
            <a:r>
              <a:rPr lang="en-US" dirty="0" smtClean="0"/>
              <a:t>look up components in the following site: </a:t>
            </a:r>
            <a:r>
              <a:rPr lang="en-US" dirty="0" smtClean="0">
                <a:solidFill>
                  <a:schemeClr val="accent5"/>
                </a:solidFill>
                <a:hlinkClick r:id="rId3"/>
              </a:rPr>
              <a:t>http://java.sun.com/books/tutorial/uiswing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Changing Properties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Select the items to </a:t>
            </a:r>
            <a:br>
              <a:rPr lang="en-CA" dirty="0" smtClean="0"/>
            </a:br>
            <a:r>
              <a:rPr lang="en-CA" dirty="0" smtClean="0"/>
              <a:t>change</a:t>
            </a:r>
          </a:p>
          <a:p>
            <a:pPr lvl="1">
              <a:defRPr/>
            </a:pPr>
            <a:r>
              <a:rPr lang="en-CA" dirty="0" smtClean="0"/>
              <a:t>(e.g. all the text </a:t>
            </a:r>
            <a:br>
              <a:rPr lang="en-CA" dirty="0" smtClean="0"/>
            </a:br>
            <a:r>
              <a:rPr lang="en-CA" dirty="0" smtClean="0"/>
              <a:t>boxes)</a:t>
            </a:r>
          </a:p>
          <a:p>
            <a:pPr>
              <a:defRPr/>
            </a:pPr>
            <a:r>
              <a:rPr lang="en-CA" dirty="0" smtClean="0"/>
              <a:t>Right-click to get </a:t>
            </a:r>
            <a:br>
              <a:rPr lang="en-CA" dirty="0" smtClean="0"/>
            </a:br>
            <a:r>
              <a:rPr lang="en-CA" dirty="0" smtClean="0"/>
              <a:t>properties</a:t>
            </a:r>
          </a:p>
          <a:p>
            <a:pPr lvl="1">
              <a:defRPr/>
            </a:pPr>
            <a:r>
              <a:rPr lang="en-CA" dirty="0" smtClean="0"/>
              <a:t>change as desired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773238"/>
            <a:ext cx="45434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27538" y="3429000"/>
            <a:ext cx="4032250" cy="215900"/>
          </a:xfrm>
          <a:prstGeom prst="rect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CA" altLang="en-US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900" y="3448050"/>
            <a:ext cx="44386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7063" y="3444875"/>
            <a:ext cx="40957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Changing Name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err="1" smtClean="0"/>
              <a:t>NetBeans</a:t>
            </a:r>
            <a:r>
              <a:rPr lang="en-CA" dirty="0" smtClean="0"/>
              <a:t> gives blah names:</a:t>
            </a:r>
          </a:p>
          <a:p>
            <a:pPr lvl="1">
              <a:defRPr/>
            </a:pPr>
            <a:r>
              <a:rPr lang="en-CA" dirty="0" smtClean="0"/>
              <a:t>jTextField1, jTextField2, jButton1, jButton2</a:t>
            </a:r>
          </a:p>
          <a:p>
            <a:pPr>
              <a:defRPr/>
            </a:pPr>
            <a:r>
              <a:rPr lang="en-CA" dirty="0" smtClean="0"/>
              <a:t>Should change to better names</a:t>
            </a:r>
          </a:p>
          <a:p>
            <a:pPr lvl="1">
              <a:defRPr/>
            </a:pPr>
            <a:r>
              <a:rPr lang="en-CA" dirty="0" smtClean="0"/>
              <a:t>variable name property in “Code” properties</a:t>
            </a:r>
            <a:endParaRPr lang="en-CA" dirty="0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149725"/>
            <a:ext cx="45148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8175" y="4941888"/>
            <a:ext cx="4176713" cy="215900"/>
          </a:xfrm>
          <a:prstGeom prst="rect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CA" altLang="en-US"/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1188" y="4941888"/>
            <a:ext cx="44196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Adding Actions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Double-click button to add an action</a:t>
            </a:r>
          </a:p>
          <a:p>
            <a:pPr lvl="1">
              <a:defRPr/>
            </a:pPr>
            <a:r>
              <a:rPr lang="en-CA" dirty="0" smtClean="0"/>
              <a:t>switches to “Source” mode…</a:t>
            </a:r>
          </a:p>
          <a:p>
            <a:pPr lvl="1">
              <a:defRPr/>
            </a:pPr>
            <a:r>
              <a:rPr lang="en-CA" dirty="0" smtClean="0"/>
              <a:t>...in the method that handles click of that button</a:t>
            </a:r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r>
              <a:rPr lang="en-CA" dirty="0" smtClean="0"/>
              <a:t>Add code to do what you want</a:t>
            </a:r>
            <a:endParaRPr lang="en-CA" dirty="0"/>
          </a:p>
        </p:txBody>
      </p:sp>
      <p:pic>
        <p:nvPicPr>
          <p:cNvPr id="5632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8288" y="4659313"/>
            <a:ext cx="60674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8763" y="3533775"/>
            <a:ext cx="6086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Differences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Code generated by </a:t>
            </a:r>
            <a:r>
              <a:rPr lang="en-CA" dirty="0" err="1" smtClean="0"/>
              <a:t>NetBeans</a:t>
            </a:r>
            <a:r>
              <a:rPr lang="en-CA" dirty="0" smtClean="0"/>
              <a:t> will look very different from what I told you before</a:t>
            </a:r>
          </a:p>
          <a:p>
            <a:pPr lvl="1">
              <a:defRPr/>
            </a:pPr>
            <a:r>
              <a:rPr lang="en-CA" dirty="0" smtClean="0"/>
              <a:t>code to lay out the fields is </a:t>
            </a:r>
            <a:r>
              <a:rPr lang="en-CA" i="1" dirty="0" smtClean="0"/>
              <a:t>very</a:t>
            </a:r>
            <a:r>
              <a:rPr lang="en-CA" dirty="0" smtClean="0"/>
              <a:t> different</a:t>
            </a:r>
          </a:p>
          <a:p>
            <a:pPr lvl="1">
              <a:defRPr/>
            </a:pPr>
            <a:r>
              <a:rPr lang="en-CA" dirty="0" smtClean="0"/>
              <a:t>code to add a listener to button is “anonymous”</a:t>
            </a:r>
          </a:p>
          <a:p>
            <a:pPr lvl="1">
              <a:defRPr/>
            </a:pPr>
            <a:endParaRPr lang="en-CA" dirty="0" smtClean="0"/>
          </a:p>
          <a:p>
            <a:pPr lvl="1">
              <a:defRPr/>
            </a:pPr>
            <a:endParaRPr lang="en-CA" dirty="0" smtClean="0"/>
          </a:p>
          <a:p>
            <a:pPr lvl="2">
              <a:defRPr/>
            </a:pPr>
            <a:r>
              <a:rPr lang="en-CA" dirty="0" smtClean="0"/>
              <a:t>creates unnamed object that just listens to the button</a:t>
            </a:r>
          </a:p>
          <a:p>
            <a:pPr lvl="2">
              <a:defRPr/>
            </a:pPr>
            <a:r>
              <a:rPr lang="en-CA" dirty="0" smtClean="0"/>
              <a:t>no need for window to listen</a:t>
            </a:r>
          </a:p>
          <a:p>
            <a:pPr lvl="2">
              <a:defRPr/>
            </a:pPr>
            <a:r>
              <a:rPr lang="en-CA" dirty="0" smtClean="0"/>
              <a:t>no need to check which button was pushed!</a:t>
            </a:r>
            <a:endParaRPr lang="en-CA" dirty="0"/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005263"/>
            <a:ext cx="55054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NetBeans to make another adder </a:t>
            </a:r>
            <a:r>
              <a:rPr lang="en-CA" dirty="0" smtClean="0"/>
              <a:t>form</a:t>
            </a:r>
          </a:p>
          <a:p>
            <a:pPr lvl="1"/>
            <a:r>
              <a:rPr lang="en-CA" dirty="0" smtClean="0"/>
              <a:t>use </a:t>
            </a:r>
            <a:r>
              <a:rPr lang="en-CA" dirty="0" err="1" smtClean="0"/>
              <a:t>NetBeans</a:t>
            </a:r>
            <a:r>
              <a:rPr lang="en-CA" dirty="0" smtClean="0"/>
              <a:t>’ layout tool</a:t>
            </a:r>
          </a:p>
          <a:p>
            <a:pPr lvl="1"/>
            <a:r>
              <a:rPr lang="en-CA" dirty="0" smtClean="0"/>
              <a:t>make the buttons work!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82670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Questions?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GUI Window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GUI starts with a window object</a:t>
            </a:r>
          </a:p>
          <a:p>
            <a:pPr lvl="1">
              <a:defRPr/>
            </a:pPr>
            <a:r>
              <a:rPr lang="en-US" dirty="0" smtClean="0"/>
              <a:t>give a title for the window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JFrame</a:t>
            </a:r>
            <a:r>
              <a:rPr lang="en-US" sz="2400" dirty="0" smtClean="0">
                <a:solidFill>
                  <a:srgbClr val="FFFF00"/>
                </a:solidFill>
              </a:rPr>
              <a:t> win = new </a:t>
            </a:r>
            <a:r>
              <a:rPr lang="en-US" sz="2400" dirty="0" err="1" smtClean="0">
                <a:solidFill>
                  <a:srgbClr val="FFFF00"/>
                </a:solidFill>
              </a:rPr>
              <a:t>JFrame</a:t>
            </a:r>
            <a:r>
              <a:rPr lang="en-US" sz="2400" dirty="0" smtClean="0">
                <a:solidFill>
                  <a:srgbClr val="FFFF00"/>
                </a:solidFill>
              </a:rPr>
              <a:t>(“My Win”);</a:t>
            </a:r>
          </a:p>
          <a:p>
            <a:pPr>
              <a:defRPr/>
            </a:pPr>
            <a:r>
              <a:rPr lang="en-US" dirty="0" smtClean="0"/>
              <a:t>Nothing happened!</a:t>
            </a:r>
          </a:p>
          <a:p>
            <a:pPr lvl="1">
              <a:defRPr/>
            </a:pPr>
            <a:r>
              <a:rPr lang="en-US" dirty="0" smtClean="0"/>
              <a:t>actually an </a:t>
            </a:r>
            <a:r>
              <a:rPr lang="en-US" i="1" dirty="0" smtClean="0"/>
              <a:t>invisible</a:t>
            </a:r>
            <a:r>
              <a:rPr lang="en-US" dirty="0" smtClean="0"/>
              <a:t> window was created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win.setVisible</a:t>
            </a:r>
            <a:r>
              <a:rPr lang="en-US" sz="2400" dirty="0" smtClean="0">
                <a:solidFill>
                  <a:srgbClr val="FFFF00"/>
                </a:solidFill>
              </a:rPr>
              <a:t>(true);</a:t>
            </a:r>
          </a:p>
          <a:p>
            <a:pPr>
              <a:defRPr/>
            </a:pPr>
            <a:r>
              <a:rPr lang="en-US" dirty="0" smtClean="0"/>
              <a:t>It’s tiny!</a:t>
            </a:r>
          </a:p>
          <a:p>
            <a:pPr lvl="1">
              <a:defRPr/>
            </a:pPr>
            <a:r>
              <a:rPr lang="en-US" dirty="0" smtClean="0"/>
              <a:t>but you can resize it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703678" y="6351711"/>
            <a:ext cx="240482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400" i="1" dirty="0" smtClean="0">
                <a:solidFill>
                  <a:schemeClr val="accent5"/>
                </a:solidFill>
              </a:rPr>
              <a:t>See GUIStuff.java</a:t>
            </a:r>
            <a:endParaRPr lang="en-US" altLang="en-US" sz="2400" i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GUI Window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rgbClr val="FFFF00"/>
                </a:solidFill>
              </a:rPr>
              <a:t>JFrame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i="1" dirty="0" smtClean="0">
                <a:solidFill>
                  <a:srgbClr val="A0B9FD"/>
                </a:solidFill>
              </a:rPr>
              <a:t>win</a:t>
            </a:r>
            <a:r>
              <a:rPr lang="en-US" dirty="0" smtClean="0">
                <a:solidFill>
                  <a:srgbClr val="FFFF00"/>
                </a:solidFill>
              </a:rPr>
              <a:t> = new </a:t>
            </a:r>
            <a:r>
              <a:rPr lang="en-US" dirty="0" err="1" smtClean="0">
                <a:solidFill>
                  <a:srgbClr val="FFFF00"/>
                </a:solidFill>
              </a:rPr>
              <a:t>JFrame</a:t>
            </a:r>
            <a:r>
              <a:rPr lang="en-US" dirty="0" smtClean="0">
                <a:solidFill>
                  <a:srgbClr val="FFFF00"/>
                </a:solidFill>
              </a:rPr>
              <a:t>(“</a:t>
            </a:r>
            <a:r>
              <a:rPr lang="en-US" i="1" dirty="0" smtClean="0">
                <a:solidFill>
                  <a:srgbClr val="A0B9FD"/>
                </a:solidFill>
              </a:rPr>
              <a:t>My Win</a:t>
            </a:r>
            <a:r>
              <a:rPr lang="en-US" dirty="0" smtClean="0">
                <a:solidFill>
                  <a:srgbClr val="FFFF00"/>
                </a:solidFill>
              </a:rPr>
              <a:t>”);</a:t>
            </a:r>
          </a:p>
          <a:p>
            <a:pPr lvl="1">
              <a:defRPr/>
            </a:pPr>
            <a:r>
              <a:rPr lang="en-US" dirty="0" smtClean="0"/>
              <a:t>win is a variable – will be the window object</a:t>
            </a:r>
          </a:p>
          <a:p>
            <a:pPr lvl="1">
              <a:defRPr/>
            </a:pPr>
            <a:r>
              <a:rPr lang="en-US" dirty="0" err="1" smtClean="0"/>
              <a:t>JFrame</a:t>
            </a:r>
            <a:r>
              <a:rPr lang="en-US" dirty="0" smtClean="0"/>
              <a:t> is the class we’re creating an instance of (class of windows)</a:t>
            </a:r>
          </a:p>
          <a:p>
            <a:pPr lvl="1">
              <a:defRPr/>
            </a:pPr>
            <a:r>
              <a:rPr lang="en-US" dirty="0" smtClean="0"/>
              <a:t>title of window (in title bar): “My Win”</a:t>
            </a:r>
          </a:p>
          <a:p>
            <a:pPr>
              <a:defRPr/>
            </a:pPr>
            <a:r>
              <a:rPr lang="en-US" i="1" dirty="0" err="1" smtClean="0">
                <a:solidFill>
                  <a:srgbClr val="A0B9FD"/>
                </a:solidFill>
              </a:rPr>
              <a:t>win</a:t>
            </a:r>
            <a:r>
              <a:rPr lang="en-US" dirty="0" err="1" smtClean="0">
                <a:solidFill>
                  <a:srgbClr val="FFFF00"/>
                </a:solidFill>
              </a:rPr>
              <a:t>.setVisible</a:t>
            </a:r>
            <a:r>
              <a:rPr lang="en-US" dirty="0" smtClean="0">
                <a:solidFill>
                  <a:srgbClr val="FFFF00"/>
                </a:solidFill>
              </a:rPr>
              <a:t>(true);</a:t>
            </a:r>
          </a:p>
          <a:p>
            <a:pPr lvl="1">
              <a:defRPr/>
            </a:pPr>
            <a:r>
              <a:rPr lang="en-US" dirty="0" smtClean="0"/>
              <a:t>win is the window object</a:t>
            </a:r>
          </a:p>
          <a:p>
            <a:pPr lvl="1">
              <a:defRPr/>
            </a:pPr>
            <a:r>
              <a:rPr lang="en-US" dirty="0" err="1" smtClean="0"/>
              <a:t>setVisible</a:t>
            </a:r>
            <a:r>
              <a:rPr lang="en-US" dirty="0" smtClean="0"/>
              <a:t> is the command</a:t>
            </a:r>
          </a:p>
          <a:p>
            <a:pPr lvl="1">
              <a:defRPr/>
            </a:pPr>
            <a:r>
              <a:rPr lang="en-US" dirty="0" smtClean="0"/>
              <a:t>true is the argument </a:t>
            </a:r>
            <a:r>
              <a:rPr lang="en-US" dirty="0" smtClean="0">
                <a:sym typeface="Wingdings" pitchFamily="2" charset="2"/>
              </a:rPr>
              <a:t> true = visible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Making it Bigger at the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Don’t want to have to re-size every window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win.setSize</a:t>
            </a:r>
            <a:r>
              <a:rPr lang="en-CA" dirty="0" smtClean="0">
                <a:solidFill>
                  <a:srgbClr val="FFFF00"/>
                </a:solidFill>
              </a:rPr>
              <a:t>(300, 200);</a:t>
            </a:r>
          </a:p>
          <a:p>
            <a:pPr lvl="1">
              <a:defRPr/>
            </a:pPr>
            <a:r>
              <a:rPr lang="en-CA" dirty="0" smtClean="0"/>
              <a:t>300 pixels wide</a:t>
            </a:r>
          </a:p>
          <a:p>
            <a:pPr lvl="1">
              <a:defRPr/>
            </a:pPr>
            <a:r>
              <a:rPr lang="en-CA" dirty="0" smtClean="0"/>
              <a:t>200 pixels tall</a:t>
            </a:r>
          </a:p>
          <a:p>
            <a:pPr lvl="1">
              <a:defRPr/>
            </a:pPr>
            <a:r>
              <a:rPr lang="en-CA" dirty="0" smtClean="0"/>
              <a:t>exactly how big that is</a:t>
            </a:r>
            <a:br>
              <a:rPr lang="en-CA" dirty="0" smtClean="0"/>
            </a:br>
            <a:r>
              <a:rPr lang="en-CA" dirty="0" smtClean="0"/>
              <a:t>depends on your screen</a:t>
            </a:r>
            <a:br>
              <a:rPr lang="en-CA" dirty="0" smtClean="0"/>
            </a:br>
            <a:r>
              <a:rPr lang="en-CA" dirty="0" smtClean="0"/>
              <a:t>resolution (number of pixels per inch)</a:t>
            </a:r>
          </a:p>
          <a:p>
            <a:pPr lvl="1">
              <a:defRPr/>
            </a:pPr>
            <a:r>
              <a:rPr lang="en-CA" dirty="0" smtClean="0"/>
              <a:t>NOTE:  dimensions are of outer edges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643188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5" name="Group 9"/>
          <p:cNvGrpSpPr>
            <a:grpSpLocks/>
          </p:cNvGrpSpPr>
          <p:nvPr/>
        </p:nvGrpSpPr>
        <p:grpSpPr bwMode="auto">
          <a:xfrm>
            <a:off x="5219700" y="4508500"/>
            <a:ext cx="2881313" cy="288925"/>
            <a:chOff x="5148064" y="6165304"/>
            <a:chExt cx="576064" cy="288032"/>
          </a:xfrm>
        </p:grpSpPr>
        <p:cxnSp>
          <p:nvCxnSpPr>
            <p:cNvPr id="15372" name="Straight Connector 5"/>
            <p:cNvCxnSpPr>
              <a:cxnSpLocks noChangeShapeType="1"/>
            </p:cNvCxnSpPr>
            <p:nvPr/>
          </p:nvCxnSpPr>
          <p:spPr bwMode="auto">
            <a:xfrm rot="5400000">
              <a:off x="5004048" y="6309320"/>
              <a:ext cx="288032" cy="0"/>
            </a:xfrm>
            <a:prstGeom prst="line">
              <a:avLst/>
            </a:prstGeom>
            <a:noFill/>
            <a:ln w="12700" algn="ctr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3" name="Straight Connector 6"/>
            <p:cNvCxnSpPr>
              <a:cxnSpLocks noChangeShapeType="1"/>
            </p:cNvCxnSpPr>
            <p:nvPr/>
          </p:nvCxnSpPr>
          <p:spPr bwMode="auto">
            <a:xfrm rot="5400000">
              <a:off x="5580112" y="6309320"/>
              <a:ext cx="288032" cy="0"/>
            </a:xfrm>
            <a:prstGeom prst="line">
              <a:avLst/>
            </a:prstGeom>
            <a:noFill/>
            <a:ln w="12700" algn="ctr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4" name="Straight Connector 8"/>
            <p:cNvCxnSpPr>
              <a:cxnSpLocks noChangeShapeType="1"/>
            </p:cNvCxnSpPr>
            <p:nvPr/>
          </p:nvCxnSpPr>
          <p:spPr bwMode="auto">
            <a:xfrm>
              <a:off x="5148064" y="6309320"/>
              <a:ext cx="576064" cy="0"/>
            </a:xfrm>
            <a:prstGeom prst="line">
              <a:avLst/>
            </a:prstGeom>
            <a:noFill/>
            <a:ln w="12700" algn="ctr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5366" name="Group 10"/>
          <p:cNvGrpSpPr>
            <a:grpSpLocks/>
          </p:cNvGrpSpPr>
          <p:nvPr/>
        </p:nvGrpSpPr>
        <p:grpSpPr bwMode="auto">
          <a:xfrm rot="-5400000">
            <a:off x="7272338" y="3465513"/>
            <a:ext cx="1944687" cy="287337"/>
            <a:chOff x="5148064" y="6165304"/>
            <a:chExt cx="576064" cy="288032"/>
          </a:xfrm>
        </p:grpSpPr>
        <p:cxnSp>
          <p:nvCxnSpPr>
            <p:cNvPr id="15369" name="Straight Connector 11"/>
            <p:cNvCxnSpPr>
              <a:cxnSpLocks noChangeShapeType="1"/>
            </p:cNvCxnSpPr>
            <p:nvPr/>
          </p:nvCxnSpPr>
          <p:spPr bwMode="auto">
            <a:xfrm rot="5400000">
              <a:off x="5004048" y="6309320"/>
              <a:ext cx="288032" cy="0"/>
            </a:xfrm>
            <a:prstGeom prst="line">
              <a:avLst/>
            </a:prstGeom>
            <a:noFill/>
            <a:ln w="12700" algn="ctr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0" name="Straight Connector 12"/>
            <p:cNvCxnSpPr>
              <a:cxnSpLocks noChangeShapeType="1"/>
            </p:cNvCxnSpPr>
            <p:nvPr/>
          </p:nvCxnSpPr>
          <p:spPr bwMode="auto">
            <a:xfrm rot="5400000">
              <a:off x="5580112" y="6309320"/>
              <a:ext cx="288032" cy="0"/>
            </a:xfrm>
            <a:prstGeom prst="line">
              <a:avLst/>
            </a:prstGeom>
            <a:noFill/>
            <a:ln w="12700" algn="ctr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1" name="Straight Connector 13"/>
            <p:cNvCxnSpPr>
              <a:cxnSpLocks noChangeShapeType="1"/>
            </p:cNvCxnSpPr>
            <p:nvPr/>
          </p:nvCxnSpPr>
          <p:spPr bwMode="auto">
            <a:xfrm>
              <a:off x="5148064" y="6309320"/>
              <a:ext cx="576064" cy="0"/>
            </a:xfrm>
            <a:prstGeom prst="line">
              <a:avLst/>
            </a:prstGeom>
            <a:noFill/>
            <a:ln w="12700" algn="ctr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367" name="TextBox 14"/>
          <p:cNvSpPr txBox="1">
            <a:spLocks noChangeArrowheads="1"/>
          </p:cNvSpPr>
          <p:nvPr/>
        </p:nvSpPr>
        <p:spPr bwMode="auto">
          <a:xfrm>
            <a:off x="8216900" y="3500438"/>
            <a:ext cx="531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altLang="en-US">
                <a:solidFill>
                  <a:srgbClr val="FF9933"/>
                </a:solidFill>
              </a:rPr>
              <a:t>200</a:t>
            </a:r>
          </a:p>
        </p:txBody>
      </p:sp>
      <p:sp>
        <p:nvSpPr>
          <p:cNvPr id="15368" name="TextBox 15"/>
          <p:cNvSpPr txBox="1">
            <a:spLocks noChangeArrowheads="1"/>
          </p:cNvSpPr>
          <p:nvPr/>
        </p:nvSpPr>
        <p:spPr bwMode="auto">
          <a:xfrm>
            <a:off x="7424738" y="4581525"/>
            <a:ext cx="531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altLang="en-US">
                <a:solidFill>
                  <a:srgbClr val="FF9933"/>
                </a:solidFill>
              </a:rPr>
              <a:t>300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Our Window So Far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bar</a:t>
            </a:r>
          </a:p>
          <a:p>
            <a:pPr lvl="1">
              <a:defRPr/>
            </a:pPr>
            <a:r>
              <a:rPr lang="en-US" dirty="0" smtClean="0"/>
              <a:t>cup of java icon</a:t>
            </a:r>
          </a:p>
          <a:p>
            <a:pPr lvl="1">
              <a:defRPr/>
            </a:pPr>
            <a:r>
              <a:rPr lang="en-US" dirty="0" smtClean="0"/>
              <a:t>title of window</a:t>
            </a:r>
          </a:p>
          <a:p>
            <a:pPr lvl="1">
              <a:defRPr/>
            </a:pPr>
            <a:r>
              <a:rPr lang="en-US" dirty="0" smtClean="0"/>
              <a:t>min., max. &amp; </a:t>
            </a:r>
            <a:br>
              <a:rPr lang="en-US" dirty="0" smtClean="0"/>
            </a:br>
            <a:r>
              <a:rPr lang="en-US" dirty="0" smtClean="0"/>
              <a:t>close buttons</a:t>
            </a:r>
          </a:p>
          <a:p>
            <a:pPr lvl="1">
              <a:defRPr/>
            </a:pPr>
            <a:r>
              <a:rPr lang="en-US" dirty="0" smtClean="0"/>
              <a:t>otherwise </a:t>
            </a:r>
            <a:r>
              <a:rPr lang="en-US" i="1" dirty="0" smtClean="0"/>
              <a:t>empty</a:t>
            </a:r>
          </a:p>
          <a:p>
            <a:pPr>
              <a:defRPr/>
            </a:pPr>
            <a:r>
              <a:rPr lang="en-US" dirty="0" smtClean="0"/>
              <a:t>Note:</a:t>
            </a:r>
          </a:p>
          <a:p>
            <a:pPr lvl="1">
              <a:defRPr/>
            </a:pPr>
            <a:r>
              <a:rPr lang="en-US" dirty="0" smtClean="0"/>
              <a:t>looks like other windows on your computer</a:t>
            </a:r>
          </a:p>
          <a:p>
            <a:pPr lvl="2">
              <a:defRPr/>
            </a:pPr>
            <a:r>
              <a:rPr lang="en-US" dirty="0" smtClean="0"/>
              <a:t>will look like Mac window on Mac computer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7" y="2071688"/>
            <a:ext cx="4608513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Computers and Algorithms">
  <a:themeElements>
    <a:clrScheme name="">
      <a:dk1>
        <a:srgbClr val="000000"/>
      </a:dk1>
      <a:lt1>
        <a:srgbClr val="FFFFFF"/>
      </a:lt1>
      <a:dk2>
        <a:srgbClr val="CF0E30"/>
      </a:dk2>
      <a:lt2>
        <a:srgbClr val="FFFFFF"/>
      </a:lt2>
      <a:accent1>
        <a:srgbClr val="114FFB"/>
      </a:accent1>
      <a:accent2>
        <a:srgbClr val="FC0128"/>
      </a:accent2>
      <a:accent3>
        <a:srgbClr val="E4AAAD"/>
      </a:accent3>
      <a:accent4>
        <a:srgbClr val="DADADA"/>
      </a:accent4>
      <a:accent5>
        <a:srgbClr val="AAB2FD"/>
      </a:accent5>
      <a:accent6>
        <a:srgbClr val="E40123"/>
      </a:accent6>
      <a:hlink>
        <a:srgbClr val="00DFCA"/>
      </a:hlink>
      <a:folHlink>
        <a:srgbClr val="F76681"/>
      </a:folHlink>
    </a:clrScheme>
    <a:fontScheme name="01Computers and Algorithm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1Computers and Algorithm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Computers and Algorithm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Computers and Algorithm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Computers and Algorithm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Computers and Algorithm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Computers and Algorithm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Computers and Algorithm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C:\MrMac\Courses\CSC 226 1998-1999 IIIa Spring\Slides\01Computers and Algorithms.PPT</Template>
  <TotalTime>6137</TotalTime>
  <Words>2112</Words>
  <Application>Microsoft Office PowerPoint</Application>
  <PresentationFormat>On-screen Show (4:3)</PresentationFormat>
  <Paragraphs>532</Paragraphs>
  <Slides>55</Slides>
  <Notes>55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01Computers and Algorithms</vt:lpstr>
      <vt:lpstr>Bitmap Image</vt:lpstr>
      <vt:lpstr>Graphical User Interfaces (GUIs)</vt:lpstr>
      <vt:lpstr>Overview</vt:lpstr>
      <vt:lpstr>What is a GUI?</vt:lpstr>
      <vt:lpstr>Getting Started</vt:lpstr>
      <vt:lpstr>Java GUI</vt:lpstr>
      <vt:lpstr>The GUI Window</vt:lpstr>
      <vt:lpstr>The GUI Window</vt:lpstr>
      <vt:lpstr>Making it Bigger at the Start</vt:lpstr>
      <vt:lpstr>Our Window So Far</vt:lpstr>
      <vt:lpstr>Things to Add to Your Window</vt:lpstr>
      <vt:lpstr>Labels</vt:lpstr>
      <vt:lpstr>Component Placement</vt:lpstr>
      <vt:lpstr>Text Fields</vt:lpstr>
      <vt:lpstr>Buttons</vt:lpstr>
      <vt:lpstr>Window Layout Managers</vt:lpstr>
      <vt:lpstr>Window Layout Managers</vt:lpstr>
      <vt:lpstr>BorderLayout</vt:lpstr>
      <vt:lpstr>FlowLayout</vt:lpstr>
      <vt:lpstr>GridLayout</vt:lpstr>
      <vt:lpstr>Choosing a Layout Manager</vt:lpstr>
      <vt:lpstr>Some Windows</vt:lpstr>
      <vt:lpstr>Putting it Together</vt:lpstr>
      <vt:lpstr>GUI Window Class</vt:lpstr>
      <vt:lpstr>GUI Window Class</vt:lpstr>
      <vt:lpstr>Adder Dialog Mock-Up</vt:lpstr>
      <vt:lpstr>Adder Dialog Grid Mock-Up</vt:lpstr>
      <vt:lpstr>Adder Dialog (version 1)</vt:lpstr>
      <vt:lpstr>Adder Dialog (version 1) main</vt:lpstr>
      <vt:lpstr>Now Do Something!</vt:lpstr>
      <vt:lpstr>Getting the Program to End</vt:lpstr>
      <vt:lpstr>The ActionListener Interface</vt:lpstr>
      <vt:lpstr>Implementing ActionListener</vt:lpstr>
      <vt:lpstr>The actionPerformed Method</vt:lpstr>
      <vt:lpstr>Our actionPerformed Method</vt:lpstr>
      <vt:lpstr>Two More Things…</vt:lpstr>
      <vt:lpstr>Listening?</vt:lpstr>
      <vt:lpstr>Our Adder Dialog So Far</vt:lpstr>
      <vt:lpstr>Getting &amp; Setting Text Fields</vt:lpstr>
      <vt:lpstr>Keeping Track of Your Fields</vt:lpstr>
      <vt:lpstr>addTheNumbers</vt:lpstr>
      <vt:lpstr>addTheNumbers</vt:lpstr>
      <vt:lpstr>Formatting the Text Fields</vt:lpstr>
      <vt:lpstr>Adding Sub-Panes</vt:lpstr>
      <vt:lpstr>Exercise: Adding Sub-Panes</vt:lpstr>
      <vt:lpstr>NetBeans GUI Designer</vt:lpstr>
      <vt:lpstr>Adding Items to the Window</vt:lpstr>
      <vt:lpstr>Setting Labels</vt:lpstr>
      <vt:lpstr>Sizing Text Boxes</vt:lpstr>
      <vt:lpstr>Resizing Window</vt:lpstr>
      <vt:lpstr>Changing Properties</vt:lpstr>
      <vt:lpstr>Changing Name</vt:lpstr>
      <vt:lpstr>Adding Actions</vt:lpstr>
      <vt:lpstr>Differences</vt:lpstr>
      <vt:lpstr>Exercise</vt:lpstr>
      <vt:lpstr>Questions?</vt:lpstr>
    </vt:vector>
  </TitlesOfParts>
  <Company>Acadia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Language and Grammar</dc:title>
  <dc:creator>Mark Young</dc:creator>
  <cp:lastModifiedBy>Mark Young</cp:lastModifiedBy>
  <cp:revision>141</cp:revision>
  <dcterms:created xsi:type="dcterms:W3CDTF">1999-05-13T00:11:24Z</dcterms:created>
  <dcterms:modified xsi:type="dcterms:W3CDTF">2016-03-21T19:05:13Z</dcterms:modified>
</cp:coreProperties>
</file>