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C7A44-1715-C548-9053-AD8C24BD0216}" type="datetimeFigureOut">
              <a:rPr lang="en-US" smtClean="0"/>
              <a:t>2013-03-27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CED453C-673C-9545-80F8-0683ED21F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5 Q’s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CSCI 2141</a:t>
            </a:r>
          </a:p>
          <a:p>
            <a:r>
              <a:rPr lang="en-US" dirty="0" smtClean="0"/>
              <a:t>W2013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2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</a:t>
            </a:r>
            <a:r>
              <a:rPr lang="en-US" dirty="0" err="1"/>
              <a:t>fk_model</a:t>
            </a:r>
            <a:r>
              <a:rPr lang="en-US" dirty="0"/>
              <a:t> FOREIGN KEY (model) REFERENCES Desktop(Model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– can’t have it reference the model in two different tables</a:t>
            </a:r>
          </a:p>
          <a:p>
            <a:pPr lvl="1"/>
            <a:r>
              <a:rPr lang="en-US" dirty="0" smtClean="0"/>
              <a:t>My solution avoids that by collapsing 2 tables into devices</a:t>
            </a:r>
          </a:p>
          <a:p>
            <a:pPr lvl="1"/>
            <a:r>
              <a:rPr lang="en-US" dirty="0" smtClean="0"/>
              <a:t>Problem: how to enforce constraint of a null value for screen if not a laptop?</a:t>
            </a:r>
          </a:p>
          <a:p>
            <a:pPr lvl="2"/>
            <a:r>
              <a:rPr lang="en-US" dirty="0" smtClean="0"/>
              <a:t>Could do it semantically (screen is last attribute, trust those inserting data to not provide data if it is not a laptop)</a:t>
            </a:r>
          </a:p>
          <a:p>
            <a:pPr lvl="2"/>
            <a:r>
              <a:rPr lang="en-US" dirty="0" smtClean="0"/>
              <a:t>Or need some kind of a constraint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753180"/>
            <a:ext cx="7556313" cy="5372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Solution from Aaron </a:t>
            </a:r>
            <a:r>
              <a:rPr lang="en-US" dirty="0" err="1" smtClean="0"/>
              <a:t>Hallink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</a:t>
            </a:r>
            <a:r>
              <a:rPr lang="en-US" dirty="0"/>
              <a:t>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 smtClean="0"/>
              <a:t>sql_check.asp</a:t>
            </a:r>
            <a:endParaRPr lang="en-US" dirty="0"/>
          </a:p>
          <a:p>
            <a:r>
              <a:rPr lang="en-US" dirty="0"/>
              <a:t>I </a:t>
            </a:r>
            <a:r>
              <a:rPr lang="en-US" dirty="0" smtClean="0"/>
              <a:t>found out </a:t>
            </a:r>
            <a:r>
              <a:rPr lang="en-US" dirty="0"/>
              <a:t>it actually hasn't been implemented in </a:t>
            </a:r>
            <a:r>
              <a:rPr lang="en-US" dirty="0" err="1" smtClean="0"/>
              <a:t>MYsql</a:t>
            </a:r>
            <a:r>
              <a:rPr lang="en-US" dirty="0" smtClean="0"/>
              <a:t>. http</a:t>
            </a:r>
            <a:r>
              <a:rPr lang="en-US" dirty="0"/>
              <a:t>://</a:t>
            </a:r>
            <a:r>
              <a:rPr lang="en-US" dirty="0" err="1"/>
              <a:t>stackoverflow.com</a:t>
            </a:r>
            <a:r>
              <a:rPr lang="en-US" dirty="0"/>
              <a:t>/questions/14247655/</a:t>
            </a:r>
            <a:r>
              <a:rPr lang="en-US" dirty="0" err="1"/>
              <a:t>mysql</a:t>
            </a:r>
            <a:r>
              <a:rPr lang="en-US" dirty="0"/>
              <a:t>-check-</a:t>
            </a:r>
            <a:r>
              <a:rPr lang="en-US" dirty="0" smtClean="0"/>
              <a:t>constraint</a:t>
            </a:r>
            <a:endParaRPr lang="en-US" dirty="0"/>
          </a:p>
          <a:p>
            <a:r>
              <a:rPr lang="en-US" dirty="0"/>
              <a:t>I had to create a trigger instead, to set the screen to null when the device is a desktop.</a:t>
            </a:r>
          </a:p>
          <a:p>
            <a:pPr marL="914400" lvl="4" indent="0">
              <a:buNone/>
            </a:pPr>
            <a:r>
              <a:rPr lang="en-US" dirty="0"/>
              <a:t>DELIMITER $</a:t>
            </a:r>
            <a:r>
              <a:rPr lang="en-US" dirty="0" smtClean="0"/>
              <a:t>$</a:t>
            </a:r>
          </a:p>
          <a:p>
            <a:pPr marL="914400" lvl="4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err="1"/>
              <a:t>device_screen</a:t>
            </a:r>
            <a:r>
              <a:rPr lang="en-US" dirty="0"/>
              <a:t> BEFORE INSERT ON Device</a:t>
            </a:r>
          </a:p>
          <a:p>
            <a:pPr marL="914400" lvl="4" indent="0">
              <a:buNone/>
            </a:pPr>
            <a:r>
              <a:rPr lang="en-US" dirty="0"/>
              <a:t>FOR EACH ROW</a:t>
            </a:r>
          </a:p>
          <a:p>
            <a:pPr marL="914400" lvl="4" indent="0">
              <a:buNone/>
            </a:pPr>
            <a:r>
              <a:rPr lang="en-US" dirty="0"/>
              <a:t>BEGIN</a:t>
            </a:r>
          </a:p>
          <a:p>
            <a:pPr marL="914400" lvl="4" indent="0">
              <a:buNone/>
            </a:pPr>
            <a:r>
              <a:rPr lang="en-US" dirty="0"/>
              <a:t>IF (</a:t>
            </a:r>
            <a:r>
              <a:rPr lang="en-US" dirty="0" err="1"/>
              <a:t>new.type</a:t>
            </a:r>
            <a:r>
              <a:rPr lang="en-US" dirty="0"/>
              <a:t> ='DESKTOP')</a:t>
            </a:r>
          </a:p>
          <a:p>
            <a:pPr marL="914400" lvl="4" indent="0">
              <a:buNone/>
            </a:pPr>
            <a:r>
              <a:rPr lang="en-US" dirty="0"/>
              <a:t>THEN SET </a:t>
            </a:r>
            <a:r>
              <a:rPr lang="en-US" dirty="0" err="1"/>
              <a:t>new.screen</a:t>
            </a:r>
            <a:r>
              <a:rPr lang="en-US" dirty="0"/>
              <a:t> = NULL;</a:t>
            </a:r>
          </a:p>
          <a:p>
            <a:pPr marL="914400" lvl="4" indent="0">
              <a:buNone/>
            </a:pPr>
            <a:r>
              <a:rPr lang="en-US" dirty="0"/>
              <a:t>END IF;</a:t>
            </a:r>
          </a:p>
          <a:p>
            <a:pPr marL="914400" lvl="4" indent="0">
              <a:buNone/>
            </a:pPr>
            <a:r>
              <a:rPr lang="en-US" dirty="0"/>
              <a:t>END$$</a:t>
            </a:r>
          </a:p>
          <a:p>
            <a:pPr marL="914400" lvl="4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based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14374"/>
            <a:ext cx="7556313" cy="48117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3 asks you to write constraints as tuple based constraints</a:t>
            </a:r>
          </a:p>
          <a:p>
            <a:r>
              <a:rPr lang="en-US" dirty="0" smtClean="0"/>
              <a:t>Tuple based constraints are required instead of  attribute-based constraints when you need to check more than 1 attribute in a tuple – they must be defined after the attributes are defined </a:t>
            </a:r>
          </a:p>
          <a:p>
            <a:pPr lvl="1"/>
            <a:r>
              <a:rPr lang="en-US" dirty="0" smtClean="0"/>
              <a:t>CHECK (year &gt; 1909 AND length &lt;480)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Both attribute-based and tuple-based can refer to other tables through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lvl="1"/>
            <a:r>
              <a:rPr lang="en-US" dirty="0" smtClean="0"/>
              <a:t>So you can do a </a:t>
            </a:r>
            <a:r>
              <a:rPr lang="en-US" dirty="0" err="1" smtClean="0"/>
              <a:t>subquery</a:t>
            </a:r>
            <a:r>
              <a:rPr lang="en-US" dirty="0" smtClean="0"/>
              <a:t> to see if a studio name is in at least one Movies tuple</a:t>
            </a:r>
          </a:p>
          <a:p>
            <a:pPr lvl="1"/>
            <a:endParaRPr lang="en-US" dirty="0"/>
          </a:p>
          <a:p>
            <a:r>
              <a:rPr lang="en-US" dirty="0" smtClean="0"/>
              <a:t>So that section actually doesn’t necessarily need tuple based constraints, just more complex constraints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2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Attribute-Based Checks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charset="0"/>
              </a:rPr>
              <a:t>Constraints on the value of a particular attribute.</a:t>
            </a:r>
          </a:p>
          <a:p>
            <a:r>
              <a:rPr lang="en-US" dirty="0">
                <a:latin typeface="Rockwell" charset="0"/>
              </a:rPr>
              <a:t>Add CHECK(&lt;condition&gt;) to the declaration for the attribute.</a:t>
            </a:r>
          </a:p>
          <a:p>
            <a:r>
              <a:rPr lang="en-US" dirty="0">
                <a:latin typeface="Rockwell" charset="0"/>
              </a:rPr>
              <a:t>The condition may use the name of the attribute, but </a:t>
            </a:r>
            <a:r>
              <a:rPr lang="en-US" dirty="0">
                <a:solidFill>
                  <a:srgbClr val="CC3300"/>
                </a:solidFill>
                <a:latin typeface="Rockwell" charset="0"/>
              </a:rPr>
              <a:t>any other relation or attribute name must be in a </a:t>
            </a:r>
            <a:r>
              <a:rPr lang="en-US" dirty="0" err="1">
                <a:solidFill>
                  <a:srgbClr val="CC3300"/>
                </a:solidFill>
                <a:latin typeface="Rockwell" charset="0"/>
              </a:rPr>
              <a:t>subquery</a:t>
            </a:r>
            <a:r>
              <a:rPr lang="en-US" dirty="0">
                <a:latin typeface="Rockwell" charset="0"/>
              </a:rPr>
              <a:t>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ED818E-757F-E745-9B3D-F2E8B5C58240}" type="slidenum">
              <a:rPr lang="en-US" sz="1400">
                <a:solidFill>
                  <a:schemeClr val="bg1"/>
                </a:solidFill>
              </a:rPr>
              <a:pPr/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6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  <a:latin typeface="Rockwell" charset="0"/>
              </a:rPr>
              <a:t>Example</a:t>
            </a:r>
            <a:r>
              <a:rPr lang="en-US">
                <a:latin typeface="Rockwell" charset="0"/>
              </a:rPr>
              <a:t>: Attribute-Based Check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09800"/>
            <a:ext cx="89916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Courier New" charset="0"/>
              </a:rPr>
              <a:t>CREATE TABLE Sells (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</a:rPr>
              <a:t>	canteen	CHAR(20),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</a:rPr>
              <a:t>	product	CHAR(20)	</a:t>
            </a:r>
            <a:r>
              <a:rPr lang="en-US" b="1">
                <a:solidFill>
                  <a:srgbClr val="772399"/>
                </a:solidFill>
                <a:latin typeface="Courier New" charset="0"/>
              </a:rPr>
              <a:t>CHECK ( product IN</a:t>
            </a:r>
          </a:p>
          <a:p>
            <a:pPr>
              <a:buFont typeface="Monotype Sorts" charset="0"/>
              <a:buNone/>
            </a:pPr>
            <a:r>
              <a:rPr lang="en-US" b="1">
                <a:solidFill>
                  <a:srgbClr val="772399"/>
                </a:solidFill>
                <a:latin typeface="Courier New" charset="0"/>
              </a:rPr>
              <a:t>			(SELECT name FROM products))</a:t>
            </a:r>
            <a:r>
              <a:rPr lang="en-US">
                <a:latin typeface="Courier New" charset="0"/>
              </a:rPr>
              <a:t>,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</a:rPr>
              <a:t>	price	REAL CHECK ( price &lt;= 5.00 )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</a:rPr>
              <a:t>);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71CECB-A8DE-5549-92E5-961E5764687A}" type="slidenum">
              <a:rPr lang="en-US" sz="1400">
                <a:solidFill>
                  <a:schemeClr val="bg1"/>
                </a:solidFill>
              </a:rPr>
              <a:pPr/>
              <a:t>6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1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Timing of Checks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153400" cy="4419600"/>
          </a:xfrm>
        </p:spPr>
        <p:txBody>
          <a:bodyPr/>
          <a:lstStyle/>
          <a:p>
            <a:r>
              <a:rPr lang="en-US" b="1">
                <a:solidFill>
                  <a:srgbClr val="772399"/>
                </a:solidFill>
                <a:latin typeface="Rockwell" charset="0"/>
              </a:rPr>
              <a:t>Attribute-based checks are performed only when a value for that attribute is inserted or updated.</a:t>
            </a:r>
          </a:p>
          <a:p>
            <a:pPr lvl="1"/>
            <a:r>
              <a:rPr lang="en-US">
                <a:solidFill>
                  <a:srgbClr val="33CC33"/>
                </a:solidFill>
                <a:latin typeface="Rockwell" charset="0"/>
              </a:rPr>
              <a:t>Example</a:t>
            </a:r>
            <a:r>
              <a:rPr lang="en-US">
                <a:latin typeface="Rockwell" charset="0"/>
              </a:rPr>
              <a:t>: </a:t>
            </a:r>
            <a:r>
              <a:rPr lang="en-US">
                <a:latin typeface="Courier New" charset="0"/>
              </a:rPr>
              <a:t>CHECK (price &lt;= 5.00)</a:t>
            </a:r>
            <a:r>
              <a:rPr lang="en-US">
                <a:latin typeface="Rockwell" charset="0"/>
              </a:rPr>
              <a:t> checks every new price and rejects the modification (for that tuple) if the price is more than $5.</a:t>
            </a:r>
          </a:p>
          <a:p>
            <a:pPr lvl="1"/>
            <a:r>
              <a:rPr lang="en-US">
                <a:solidFill>
                  <a:srgbClr val="33CC33"/>
                </a:solidFill>
                <a:latin typeface="Rockwell" charset="0"/>
              </a:rPr>
              <a:t>Example</a:t>
            </a:r>
            <a:r>
              <a:rPr lang="en-US">
                <a:latin typeface="Rockwell" charset="0"/>
              </a:rPr>
              <a:t>: </a:t>
            </a:r>
            <a:r>
              <a:rPr lang="en-US">
                <a:latin typeface="Courier New" charset="0"/>
              </a:rPr>
              <a:t>CHECK (product IN (SELECT name FROM products))</a:t>
            </a:r>
            <a:r>
              <a:rPr lang="en-US">
                <a:latin typeface="Rockwell" charset="0"/>
              </a:rPr>
              <a:t> not checked if a product is deleted from products (unlike foreign-keys).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2CA1F0-5F25-4548-964A-7F3B66E4A9F5}" type="slidenum">
              <a:rPr lang="en-US" sz="1400">
                <a:solidFill>
                  <a:schemeClr val="bg1"/>
                </a:solidFill>
              </a:rPr>
              <a:pPr/>
              <a:t>7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charset="0"/>
              </a:rPr>
              <a:t>Tuple-Based Checks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>
                <a:latin typeface="Rockwell" charset="0"/>
              </a:rPr>
              <a:t>CHECK (&lt;condition&gt;) may be added as a relation-schema element.</a:t>
            </a:r>
          </a:p>
          <a:p>
            <a:r>
              <a:rPr lang="en-US">
                <a:latin typeface="Rockwell" charset="0"/>
              </a:rPr>
              <a:t>The condition may refer to any attribute of the relation.</a:t>
            </a:r>
          </a:p>
          <a:p>
            <a:pPr lvl="1"/>
            <a:r>
              <a:rPr lang="en-US">
                <a:latin typeface="Rockwell" charset="0"/>
              </a:rPr>
              <a:t>But other attributes or relations require a subquery.</a:t>
            </a:r>
          </a:p>
          <a:p>
            <a:r>
              <a:rPr lang="en-US">
                <a:latin typeface="Rockwell" charset="0"/>
              </a:rPr>
              <a:t>Checked on insert or update only.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DB099D9-B348-3544-8D7D-6B3994E76C22}" type="slidenum">
              <a:rPr lang="en-US" sz="1400">
                <a:solidFill>
                  <a:schemeClr val="bg1"/>
                </a:solidFill>
              </a:rPr>
              <a:pPr/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  <a:latin typeface="Rockwell" charset="0"/>
              </a:rPr>
              <a:t>Example</a:t>
            </a:r>
            <a:r>
              <a:rPr lang="en-US">
                <a:latin typeface="Rockwell" charset="0"/>
              </a:rPr>
              <a:t>: Tuple-Based Check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343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Only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Joe</a:t>
            </a:r>
            <a:r>
              <a:rPr lang="en-CA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+mn-cs"/>
              </a:rPr>
              <a:t>’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s canteen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can sell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product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for more than $5: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CREATE TABLE Sells (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canteen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CHAR(20),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product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CHAR(20),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price	REAL,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	</a:t>
            </a:r>
            <a:r>
              <a:rPr lang="en-US" sz="2800" b="1" dirty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CHECK </a:t>
            </a:r>
            <a:r>
              <a:rPr lang="en-US" sz="2800" b="1" dirty="0" smtClean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(canteen </a:t>
            </a:r>
            <a:r>
              <a:rPr lang="en-US" sz="2800" b="1" dirty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= </a:t>
            </a:r>
            <a:r>
              <a:rPr lang="en-CA" sz="2800" b="1" dirty="0" smtClean="0">
                <a:solidFill>
                  <a:srgbClr val="772399"/>
                </a:solidFill>
                <a:latin typeface="Arial"/>
                <a:ea typeface="+mn-ea"/>
                <a:cs typeface="+mn-cs"/>
              </a:rPr>
              <a:t>‘</a:t>
            </a:r>
            <a:r>
              <a:rPr lang="en-US" sz="2800" b="1" dirty="0" smtClean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Joes canteen</a:t>
            </a:r>
            <a:r>
              <a:rPr lang="ja-JP" altLang="en-US" sz="2800" b="1" dirty="0" smtClean="0">
                <a:solidFill>
                  <a:srgbClr val="772399"/>
                </a:solidFill>
                <a:latin typeface="Arial"/>
                <a:ea typeface="+mn-ea"/>
                <a:cs typeface="+mn-cs"/>
              </a:rPr>
              <a:t>’</a:t>
            </a:r>
            <a:r>
              <a:rPr lang="en-US" sz="2800" b="1" dirty="0" smtClean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 </a:t>
            </a:r>
            <a:r>
              <a:rPr lang="en-US" sz="2800" b="1" dirty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OR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b="1" dirty="0">
                <a:solidFill>
                  <a:srgbClr val="772399"/>
                </a:solidFill>
                <a:latin typeface="Courier New" charset="0"/>
                <a:ea typeface="+mn-ea"/>
                <a:cs typeface="+mn-cs"/>
              </a:rPr>
              <a:t>					price &lt;= 5.00)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+mn-ea"/>
                <a:cs typeface="+mn-cs"/>
              </a:rPr>
              <a:t>	);</a:t>
            </a:r>
          </a:p>
          <a:p>
            <a:pPr fontAlgn="auto">
              <a:spcAft>
                <a:spcPts val="0"/>
              </a:spcAft>
              <a:buFont typeface="Monotype Sorts" charset="0"/>
              <a:buNone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+mn-ea"/>
              <a:cs typeface="+mn-cs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E2AD32-E972-EB4D-A562-9EB25262B4B0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181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68</TotalTime>
  <Words>507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Assignment 5 Q’s</vt:lpstr>
      <vt:lpstr>Foreign Key issue</vt:lpstr>
      <vt:lpstr>PowerPoint Presentation</vt:lpstr>
      <vt:lpstr>Tuple based constraints</vt:lpstr>
      <vt:lpstr>Attribute-Based Checks</vt:lpstr>
      <vt:lpstr>Example: Attribute-Based Check</vt:lpstr>
      <vt:lpstr>Timing of Checks</vt:lpstr>
      <vt:lpstr>Tuple-Based Checks</vt:lpstr>
      <vt:lpstr>Example: Tuple-Based Check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Q’s</dc:title>
  <dc:creator>Kirstie Hawkie</dc:creator>
  <cp:lastModifiedBy>Kirstie Hawkie</cp:lastModifiedBy>
  <cp:revision>5</cp:revision>
  <dcterms:created xsi:type="dcterms:W3CDTF">2013-03-27T11:38:59Z</dcterms:created>
  <dcterms:modified xsi:type="dcterms:W3CDTF">2013-03-27T12:47:31Z</dcterms:modified>
</cp:coreProperties>
</file>