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2" r:id="rId2"/>
    <p:sldId id="484" r:id="rId3"/>
    <p:sldId id="401" r:id="rId4"/>
    <p:sldId id="402"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00" r:id="rId23"/>
    <p:sldId id="431" r:id="rId24"/>
    <p:sldId id="432" r:id="rId25"/>
    <p:sldId id="433" r:id="rId26"/>
    <p:sldId id="421" r:id="rId27"/>
    <p:sldId id="422" r:id="rId28"/>
    <p:sldId id="423" r:id="rId29"/>
    <p:sldId id="434" r:id="rId30"/>
    <p:sldId id="445" r:id="rId31"/>
    <p:sldId id="435" r:id="rId32"/>
    <p:sldId id="436" r:id="rId33"/>
    <p:sldId id="437" r:id="rId34"/>
    <p:sldId id="438" r:id="rId35"/>
    <p:sldId id="439" r:id="rId36"/>
    <p:sldId id="440" r:id="rId37"/>
    <p:sldId id="442" r:id="rId38"/>
    <p:sldId id="443" r:id="rId39"/>
    <p:sldId id="446" r:id="rId40"/>
    <p:sldId id="447" r:id="rId41"/>
    <p:sldId id="448" r:id="rId42"/>
    <p:sldId id="449"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430" r:id="rId61"/>
    <p:sldId id="354" r:id="rId62"/>
    <p:sldId id="356" r:id="rId63"/>
    <p:sldId id="357" r:id="rId64"/>
    <p:sldId id="358" r:id="rId65"/>
    <p:sldId id="364" r:id="rId66"/>
    <p:sldId id="355" r:id="rId67"/>
    <p:sldId id="359" r:id="rId68"/>
    <p:sldId id="361" r:id="rId69"/>
    <p:sldId id="362" r:id="rId70"/>
    <p:sldId id="48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28/04/2017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28/04/2017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28/04/2017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28/04/2017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28/04/2017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28/04/2017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28/04/2017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dirty="0" smtClean="0"/>
              <a:t>Exception</a:t>
            </a:r>
          </a:p>
          <a:p>
            <a:pPr marL="0" indent="0">
              <a:buFont typeface="Arial" panose="020B0604020202020204" pitchFamily="34" charset="0"/>
              <a:buNone/>
            </a:pPr>
            <a:r>
              <a:rPr lang="en-CA" altLang="en-US" sz="2000" dirty="0" smtClean="0"/>
              <a:t>Thread</a:t>
            </a:r>
          </a:p>
          <a:p>
            <a:pPr marL="0" indent="0">
              <a:buFont typeface="Arial" panose="020B0604020202020204" pitchFamily="34" charset="0"/>
              <a:buNone/>
            </a:pPr>
            <a:r>
              <a:rPr lang="en-CA" altLang="en-US" sz="2000" dirty="0" smtClean="0"/>
              <a:t>XML</a:t>
            </a:r>
          </a:p>
          <a:p>
            <a:pPr marL="0" indent="0">
              <a:buFont typeface="Arial" panose="020B0604020202020204" pitchFamily="34" charset="0"/>
              <a:buNone/>
            </a:pPr>
            <a:r>
              <a:rPr lang="en-CA" altLang="en-US" sz="2000" dirty="0" smtClean="0"/>
              <a:t>JSON</a:t>
            </a:r>
          </a:p>
          <a:p>
            <a:pPr marL="0" indent="0">
              <a:buFont typeface="Arial" panose="020B0604020202020204" pitchFamily="34" charset="0"/>
              <a:buNone/>
            </a:pPr>
            <a:r>
              <a:rPr lang="en-CA" altLang="en-US" sz="2000" smtClean="0"/>
              <a:t>MAVEN</a:t>
            </a:r>
            <a:endParaRPr lang="en-CA" altLang="en-US" sz="2000" dirty="0" smtClean="0"/>
          </a:p>
        </p:txBody>
      </p:sp>
    </p:spTree>
    <p:extLst>
      <p:ext uri="{BB962C8B-B14F-4D97-AF65-F5344CB8AC3E}">
        <p14:creationId xmlns:p14="http://schemas.microsoft.com/office/powerpoint/2010/main" val="247090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由于检查异常属于必须处理的异常，在存在大量的检查异常的程序中，意味着很多的异常处理代码。另外，检查异常也导致破坏接口方法。如果一个接口上的某个方法已被多处使用，当为这个方法添加一个检查异常时，导致所有调用此方法的代码都需要修改处理该异常。当然，存在合适数量的检查异常，无疑是比较优雅的，有助于避免许多潜在的错误。</a:t>
            </a:r>
          </a:p>
          <a:p>
            <a:pPr marL="0" indent="0" eaLnBrk="1" hangingPunct="1">
              <a:buFont typeface="Arial" panose="020B0604020202020204" pitchFamily="34" charset="0"/>
              <a:buNone/>
            </a:pPr>
            <a:r>
              <a:rPr lang="zh-CN" altLang="en-US" sz="2000" smtClean="0"/>
              <a:t>到底何时使用检查异常，何时使用非检查异常，并没有一个绝对的标准，需要依具体情况而定。很多情况，在我们的程序中需要将检查异常包装成非检查异常抛给顶层程序统一处理；而有些情况，需要将非检查异常包装成检查异常统一抛出。</a:t>
            </a:r>
            <a:endParaRPr lang="en-CA" altLang="en-US" sz="2000" smtClean="0"/>
          </a:p>
        </p:txBody>
      </p:sp>
    </p:spTree>
    <p:extLst>
      <p:ext uri="{BB962C8B-B14F-4D97-AF65-F5344CB8AC3E}">
        <p14:creationId xmlns:p14="http://schemas.microsoft.com/office/powerpoint/2010/main" val="88344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40970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23274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19095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96319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92500" lnSpcReduction="20000"/>
          </a:bodyPr>
          <a:lstStyle/>
          <a:p>
            <a:pPr marL="0" indent="0">
              <a:buFont typeface="Arial" panose="020B0604020202020204" pitchFamily="34" charset="0"/>
              <a:buNone/>
            </a:pPr>
            <a:r>
              <a:rPr lang="en-CA" altLang="zh-CN" sz="2000" smtClean="0"/>
              <a:t>public class Main {</a:t>
            </a:r>
          </a:p>
          <a:p>
            <a:pPr marL="0" indent="0">
              <a:buFont typeface="Arial" panose="020B0604020202020204" pitchFamily="34" charset="0"/>
              <a:buNone/>
            </a:pPr>
            <a:r>
              <a:rPr lang="en-CA" altLang="zh-CN" sz="2000" smtClean="0"/>
              <a:t>    public static void main(String[] args) {</a:t>
            </a:r>
          </a:p>
          <a:p>
            <a:pPr marL="0" indent="0">
              <a:buFont typeface="Arial" panose="020B0604020202020204" pitchFamily="34" charset="0"/>
              <a:buNone/>
            </a:pPr>
            <a:r>
              <a:rPr lang="en-CA" altLang="zh-CN" sz="2000" smtClean="0"/>
              <a:t>        try {</a:t>
            </a:r>
          </a:p>
          <a:p>
            <a:pPr marL="0" indent="0">
              <a:buFont typeface="Arial" panose="020B0604020202020204" pitchFamily="34" charset="0"/>
              <a:buNone/>
            </a:pPr>
            <a:r>
              <a:rPr lang="en-CA" altLang="zh-CN" sz="2000" smtClean="0"/>
              <a:t>            int[] data = new int[]{1,2,3};</a:t>
            </a:r>
          </a:p>
          <a:p>
            <a:pPr marL="0" indent="0">
              <a:buFont typeface="Arial" panose="020B0604020202020204" pitchFamily="34" charset="0"/>
              <a:buNone/>
            </a:pPr>
            <a:r>
              <a:rPr lang="en-CA" altLang="zh-CN" sz="2000" smtClean="0"/>
              <a:t>            System.out.println(getDataByIndex(-1,data));</a:t>
            </a:r>
          </a:p>
          <a:p>
            <a:pPr marL="0" indent="0">
              <a:buFont typeface="Arial" panose="020B0604020202020204" pitchFamily="34" charset="0"/>
              <a:buNone/>
            </a:pPr>
            <a:r>
              <a:rPr lang="en-CA" altLang="zh-CN" sz="2000" smtClean="0"/>
              <a:t>        } catch (Exception e) {</a:t>
            </a:r>
          </a:p>
          <a:p>
            <a:pPr marL="0" indent="0">
              <a:buFont typeface="Arial" panose="020B0604020202020204" pitchFamily="34" charset="0"/>
              <a:buNone/>
            </a:pPr>
            <a:r>
              <a:rPr lang="en-CA" altLang="zh-CN" sz="2000" smtClean="0"/>
              <a:t>            System.out.println(e.getMessage());</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public static int getDataByIndex(int index,int[] data) {</a:t>
            </a:r>
          </a:p>
          <a:p>
            <a:pPr marL="0" indent="0">
              <a:buFont typeface="Arial" panose="020B0604020202020204" pitchFamily="34" charset="0"/>
              <a:buNone/>
            </a:pPr>
            <a:r>
              <a:rPr lang="en-CA" altLang="zh-CN" sz="2000" smtClean="0"/>
              <a:t>        if(index&lt;0||index&gt;=data.length)</a:t>
            </a:r>
          </a:p>
          <a:p>
            <a:pPr marL="0" indent="0">
              <a:buFont typeface="Arial" panose="020B0604020202020204" pitchFamily="34" charset="0"/>
              <a:buNone/>
            </a:pPr>
            <a:r>
              <a:rPr lang="en-CA" altLang="zh-CN" sz="2000" smtClean="0"/>
              <a:t>            throw new ArrayIndexOutOfBoundsException("</a:t>
            </a:r>
            <a:r>
              <a:rPr lang="zh-CN" altLang="en-US" sz="2000" smtClean="0"/>
              <a:t>数组下标越界</a:t>
            </a:r>
            <a:r>
              <a:rPr lang="en-US" altLang="zh-CN" sz="2000" smtClean="0"/>
              <a:t>");</a:t>
            </a:r>
          </a:p>
          <a:p>
            <a:pPr marL="0" indent="0">
              <a:buFont typeface="Arial" panose="020B0604020202020204" pitchFamily="34" charset="0"/>
              <a:buNone/>
            </a:pPr>
            <a:r>
              <a:rPr lang="en-US" altLang="zh-CN" sz="2000" smtClean="0"/>
              <a:t>        </a:t>
            </a:r>
            <a:r>
              <a:rPr lang="en-CA" altLang="zh-CN" sz="2000" smtClean="0"/>
              <a:t>return data[index];</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a:t>
            </a:r>
            <a:endParaRPr lang="en-CA" altLang="en-US" sz="2000" smtClean="0"/>
          </a:p>
        </p:txBody>
      </p:sp>
    </p:spTree>
    <p:extLst>
      <p:ext uri="{BB962C8B-B14F-4D97-AF65-F5344CB8AC3E}">
        <p14:creationId xmlns:p14="http://schemas.microsoft.com/office/powerpoint/2010/main" val="151444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80332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75832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23365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82743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异常的英文单词是</a:t>
            </a:r>
            <a:r>
              <a:rPr lang="en-US" altLang="zh-CN" sz="2000" smtClean="0"/>
              <a:t>exception</a:t>
            </a:r>
            <a:r>
              <a:rPr lang="zh-CN" altLang="en-US" sz="2000" smtClean="0"/>
              <a:t>，字面翻译就是“意外、例外”的意思，也就是非正常情况。事实上，异常本质上是程序上的错误，包括程序逻辑错误和系统错误。比如使用空的引用、数组下标越界、内存溢出错误等，这些都是意外的情况，背离我们程序本身的意图。错误在我们编写程序的过程中会经常发生，包括编译期间和运行期间的错误，在编译期间出现的错误有编译器帮助我们一起修正，然而运行期间的错误便不是编译器力所能及了，并且运行期间的错误往往是难以预料的。假若程序在运行期间出现了错误，如果置之不理，程序便会终止或直接导致系统崩溃，显然这不是我们希望看到的结果。因此，如何对运行期间出现的错误进行处理和补救呢？</a:t>
            </a:r>
            <a:r>
              <a:rPr lang="en-US" altLang="zh-CN" sz="2000" smtClean="0"/>
              <a:t>Java</a:t>
            </a:r>
            <a:r>
              <a:rPr lang="zh-CN" altLang="en-US" sz="2000" smtClean="0"/>
              <a:t>提供了异常机制来进行处理，通过异常机制来处理程序运行期间出现的错误。通过异常机制，我们可以更好地提升程序的健壮性。</a:t>
            </a:r>
            <a:endParaRPr lang="en-CA" altLang="en-US" sz="2000" smtClean="0"/>
          </a:p>
        </p:txBody>
      </p:sp>
    </p:spTree>
    <p:extLst>
      <p:ext uri="{BB962C8B-B14F-4D97-AF65-F5344CB8AC3E}">
        <p14:creationId xmlns:p14="http://schemas.microsoft.com/office/powerpoint/2010/main" val="305611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265298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smtClean="0"/>
              <a:t>下面的列表是 </a:t>
            </a:r>
            <a:r>
              <a:rPr lang="en-CA" altLang="en-US" sz="2000" smtClean="0"/>
              <a:t>Throwable </a:t>
            </a:r>
            <a:r>
              <a:rPr lang="zh-CN" altLang="en-US" sz="2000" smtClean="0"/>
              <a:t>类的主要方法</a:t>
            </a:r>
            <a:r>
              <a:rPr lang="en-US" altLang="zh-CN" sz="2000" smtClean="0"/>
              <a:t>:</a:t>
            </a:r>
          </a:p>
          <a:p>
            <a:pPr marL="0" indent="0">
              <a:buFont typeface="Arial" panose="020B0604020202020204" pitchFamily="34" charset="0"/>
              <a:buNone/>
            </a:pPr>
            <a:r>
              <a:rPr lang="zh-CN" altLang="en-US" sz="2000" smtClean="0"/>
              <a:t>序号	方法及说明</a:t>
            </a:r>
          </a:p>
          <a:p>
            <a:pPr marL="0" indent="0">
              <a:buFont typeface="Arial" panose="020B0604020202020204" pitchFamily="34" charset="0"/>
              <a:buNone/>
            </a:pPr>
            <a:r>
              <a:rPr lang="en-US" altLang="zh-CN" sz="2000" smtClean="0"/>
              <a:t>1	</a:t>
            </a:r>
            <a:r>
              <a:rPr lang="en-CA" altLang="en-US" sz="2000" smtClean="0"/>
              <a:t>public String getMessage()</a:t>
            </a:r>
          </a:p>
          <a:p>
            <a:pPr marL="0" indent="0">
              <a:buFont typeface="Arial" panose="020B0604020202020204" pitchFamily="34" charset="0"/>
              <a:buNone/>
            </a:pPr>
            <a:r>
              <a:rPr lang="zh-CN" altLang="en-US" sz="2000" smtClean="0"/>
              <a:t>返回关于发生的异常的详细信息。这个消息在</a:t>
            </a:r>
            <a:r>
              <a:rPr lang="en-CA" altLang="en-US" sz="2000" smtClean="0"/>
              <a:t>Throwable </a:t>
            </a:r>
            <a:r>
              <a:rPr lang="zh-CN" altLang="en-US" sz="2000" smtClean="0"/>
              <a:t>类的构造函数中初始化了。</a:t>
            </a:r>
          </a:p>
          <a:p>
            <a:pPr marL="0" indent="0">
              <a:buFont typeface="Arial" panose="020B0604020202020204" pitchFamily="34" charset="0"/>
              <a:buNone/>
            </a:pPr>
            <a:r>
              <a:rPr lang="en-US" altLang="zh-CN" sz="2000" smtClean="0"/>
              <a:t>2	</a:t>
            </a:r>
            <a:r>
              <a:rPr lang="en-CA" altLang="en-US" sz="2000" smtClean="0"/>
              <a:t>public Throwable getCause()</a:t>
            </a:r>
          </a:p>
          <a:p>
            <a:pPr marL="0" indent="0">
              <a:buFont typeface="Arial" panose="020B0604020202020204" pitchFamily="34" charset="0"/>
              <a:buNone/>
            </a:pPr>
            <a:r>
              <a:rPr lang="zh-CN" altLang="en-US" sz="2000" smtClean="0"/>
              <a:t>返回一个</a:t>
            </a:r>
            <a:r>
              <a:rPr lang="en-CA" altLang="en-US" sz="2000" smtClean="0"/>
              <a:t>Throwable </a:t>
            </a:r>
            <a:r>
              <a:rPr lang="zh-CN" altLang="en-US" sz="2000" smtClean="0"/>
              <a:t>对象代表异常原因。</a:t>
            </a:r>
          </a:p>
          <a:p>
            <a:pPr marL="0" indent="0">
              <a:buFont typeface="Arial" panose="020B0604020202020204" pitchFamily="34" charset="0"/>
              <a:buNone/>
            </a:pPr>
            <a:r>
              <a:rPr lang="en-US" altLang="zh-CN" sz="2000" smtClean="0"/>
              <a:t>3	</a:t>
            </a:r>
            <a:r>
              <a:rPr lang="en-CA" altLang="en-US" sz="2000" smtClean="0"/>
              <a:t>public String toString()</a:t>
            </a:r>
          </a:p>
          <a:p>
            <a:pPr marL="0" indent="0">
              <a:buFont typeface="Arial" panose="020B0604020202020204" pitchFamily="34" charset="0"/>
              <a:buNone/>
            </a:pPr>
            <a:r>
              <a:rPr lang="zh-CN" altLang="en-US" sz="2000" smtClean="0"/>
              <a:t>使用</a:t>
            </a:r>
            <a:r>
              <a:rPr lang="en-CA" altLang="en-US" sz="2000" smtClean="0"/>
              <a:t>getMessage()</a:t>
            </a:r>
            <a:r>
              <a:rPr lang="zh-CN" altLang="en-US" sz="2000" smtClean="0"/>
              <a:t>的结果返回类的串级名字。</a:t>
            </a:r>
          </a:p>
          <a:p>
            <a:pPr marL="0" indent="0">
              <a:buFont typeface="Arial" panose="020B0604020202020204" pitchFamily="34" charset="0"/>
              <a:buNone/>
            </a:pPr>
            <a:r>
              <a:rPr lang="en-US" altLang="zh-CN" sz="2000" smtClean="0"/>
              <a:t>4	</a:t>
            </a:r>
            <a:r>
              <a:rPr lang="en-CA" altLang="en-US" sz="2000" smtClean="0"/>
              <a:t>public void printStackTrace()</a:t>
            </a:r>
          </a:p>
          <a:p>
            <a:pPr marL="0" indent="0">
              <a:buFont typeface="Arial" panose="020B0604020202020204" pitchFamily="34" charset="0"/>
              <a:buNone/>
            </a:pPr>
            <a:r>
              <a:rPr lang="zh-CN" altLang="en-US" sz="2000" smtClean="0"/>
              <a:t>打印</a:t>
            </a:r>
            <a:r>
              <a:rPr lang="en-CA" altLang="en-US" sz="2000" smtClean="0"/>
              <a:t>toString()</a:t>
            </a:r>
            <a:r>
              <a:rPr lang="zh-CN" altLang="en-US" sz="2000" smtClean="0"/>
              <a:t>结果和栈层次到</a:t>
            </a:r>
            <a:r>
              <a:rPr lang="en-CA" altLang="en-US" sz="2000" smtClean="0"/>
              <a:t>System.err，</a:t>
            </a:r>
            <a:r>
              <a:rPr lang="zh-CN" altLang="en-US" sz="2000" smtClean="0"/>
              <a:t>即错误输出流。</a:t>
            </a:r>
          </a:p>
          <a:p>
            <a:pPr marL="0" indent="0">
              <a:buFont typeface="Arial" panose="020B0604020202020204" pitchFamily="34" charset="0"/>
              <a:buNone/>
            </a:pPr>
            <a:r>
              <a:rPr lang="en-US" altLang="zh-CN" sz="2000" smtClean="0"/>
              <a:t>5	</a:t>
            </a:r>
            <a:r>
              <a:rPr lang="en-CA" altLang="en-US" sz="2000" smtClean="0"/>
              <a:t>public StackTraceElement [] getStackTrace()</a:t>
            </a:r>
          </a:p>
          <a:p>
            <a:pPr marL="0" indent="0">
              <a:buFont typeface="Arial" panose="020B0604020202020204" pitchFamily="34" charset="0"/>
              <a:buNone/>
            </a:pPr>
            <a:r>
              <a:rPr lang="zh-CN" altLang="en-US" sz="2000" smtClean="0"/>
              <a:t>返回一个包含堆栈层次的数组。下标为</a:t>
            </a:r>
            <a:r>
              <a:rPr lang="en-US" altLang="zh-CN" sz="2000" smtClean="0"/>
              <a:t>0</a:t>
            </a:r>
            <a:r>
              <a:rPr lang="zh-CN" altLang="en-US" sz="2000" smtClean="0"/>
              <a:t>的元素代表栈顶，最后一个元素代表方法调用堆栈的栈底。</a:t>
            </a:r>
          </a:p>
          <a:p>
            <a:pPr marL="0" indent="0">
              <a:buFont typeface="Arial" panose="020B0604020202020204" pitchFamily="34" charset="0"/>
              <a:buNone/>
            </a:pPr>
            <a:r>
              <a:rPr lang="en-US" altLang="zh-CN" sz="2000" smtClean="0"/>
              <a:t>6	</a:t>
            </a:r>
            <a:r>
              <a:rPr lang="en-CA" altLang="en-US" sz="2000" smtClean="0"/>
              <a:t>public Throwable fillInStackTrace()</a:t>
            </a:r>
          </a:p>
          <a:p>
            <a:pPr marL="0" indent="0">
              <a:buFont typeface="Arial" panose="020B0604020202020204" pitchFamily="34" charset="0"/>
              <a:buNone/>
            </a:pPr>
            <a:r>
              <a:rPr lang="zh-CN" altLang="en-US" sz="2000" smtClean="0"/>
              <a:t>用当前的调用栈层次填充</a:t>
            </a:r>
            <a:r>
              <a:rPr lang="en-CA" altLang="en-US" sz="2000" smtClean="0"/>
              <a:t>Throwable </a:t>
            </a:r>
            <a:r>
              <a:rPr lang="zh-CN" altLang="en-US" sz="2000" smtClean="0"/>
              <a:t>对象栈层次，添加到栈层次任何先前信息中。</a:t>
            </a:r>
            <a:endParaRPr lang="en-CA" altLang="en-US" sz="2000" smtClean="0"/>
          </a:p>
        </p:txBody>
      </p:sp>
    </p:spTree>
    <p:extLst>
      <p:ext uri="{BB962C8B-B14F-4D97-AF65-F5344CB8AC3E}">
        <p14:creationId xmlns:p14="http://schemas.microsoft.com/office/powerpoint/2010/main" val="395985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异常是程序中的一些错误，但并不是所有的错误都是异常，并且错误有时候是可以避免的。</a:t>
            </a:r>
          </a:p>
          <a:p>
            <a:pPr marL="0" indent="0">
              <a:buFont typeface="Arial" panose="020B0604020202020204" pitchFamily="34" charset="0"/>
              <a:buNone/>
            </a:pPr>
            <a:r>
              <a:rPr lang="zh-CN" altLang="en-US" sz="2000" dirty="0"/>
              <a:t>例</a:t>
            </a:r>
            <a:r>
              <a:rPr lang="zh-CN" altLang="en-US" sz="2000" dirty="0" smtClean="0"/>
              <a:t>如</a:t>
            </a:r>
            <a:r>
              <a:rPr lang="zh-CN" altLang="en-US" sz="2000" dirty="0"/>
              <a:t>，</a:t>
            </a:r>
            <a:r>
              <a:rPr lang="zh-CN" altLang="en-US" sz="2000" dirty="0" smtClean="0"/>
              <a:t>代码少了一个分号，那么运行出来结果是提示是错误 </a:t>
            </a:r>
            <a:r>
              <a:rPr lang="en-US" altLang="zh-CN" sz="2000" dirty="0" err="1" smtClean="0"/>
              <a:t>java.lang.Error</a:t>
            </a:r>
            <a:r>
              <a:rPr lang="zh-CN" altLang="en-US" sz="2000" dirty="0" smtClean="0"/>
              <a:t>；如果用</a:t>
            </a:r>
            <a:r>
              <a:rPr lang="en-US" altLang="zh-CN" sz="2000" dirty="0" err="1" smtClean="0"/>
              <a:t>System.out.println</a:t>
            </a:r>
            <a:r>
              <a:rPr lang="en-US" altLang="zh-CN" sz="2000" dirty="0" smtClean="0"/>
              <a:t>(11/0)</a:t>
            </a:r>
            <a:r>
              <a:rPr lang="zh-CN" altLang="en-US" sz="2000" dirty="0" smtClean="0"/>
              <a:t>，那么你是因为你用</a:t>
            </a:r>
            <a:r>
              <a:rPr lang="en-US" altLang="zh-CN" sz="2000" dirty="0" smtClean="0"/>
              <a:t>0</a:t>
            </a:r>
            <a:r>
              <a:rPr lang="zh-CN" altLang="en-US" sz="2000" dirty="0" smtClean="0"/>
              <a:t>做了除数，会抛出 </a:t>
            </a:r>
            <a:r>
              <a:rPr lang="en-US" altLang="zh-CN" sz="2000" dirty="0" err="1" smtClean="0"/>
              <a:t>java.lang.ArithmeticException</a:t>
            </a:r>
            <a:r>
              <a:rPr lang="en-US" altLang="zh-CN" sz="2000" dirty="0" smtClean="0"/>
              <a:t> </a:t>
            </a:r>
            <a:r>
              <a:rPr lang="zh-CN" altLang="en-US" sz="2000" dirty="0" smtClean="0"/>
              <a:t>的异常。</a:t>
            </a:r>
          </a:p>
          <a:p>
            <a:pPr marL="0" indent="0">
              <a:buFont typeface="Arial" panose="020B0604020202020204" pitchFamily="34" charset="0"/>
              <a:buNone/>
            </a:pPr>
            <a:r>
              <a:rPr lang="zh-CN" altLang="en-US" sz="2000" dirty="0" smtClean="0"/>
              <a:t>异常发生的原因有很多，通常包含以下几大类：</a:t>
            </a:r>
          </a:p>
          <a:p>
            <a:pPr marL="0" indent="0">
              <a:buFont typeface="Arial" panose="020B0604020202020204" pitchFamily="34" charset="0"/>
              <a:buNone/>
            </a:pPr>
            <a:r>
              <a:rPr lang="zh-CN" altLang="en-US" sz="2000" dirty="0" smtClean="0"/>
              <a:t>用户输入了非法数据。</a:t>
            </a:r>
          </a:p>
          <a:p>
            <a:pPr marL="0" indent="0">
              <a:buFont typeface="Arial" panose="020B0604020202020204" pitchFamily="34" charset="0"/>
              <a:buNone/>
            </a:pPr>
            <a:r>
              <a:rPr lang="zh-CN" altLang="en-US" sz="2000" dirty="0" smtClean="0"/>
              <a:t>要打开的文件不存在。</a:t>
            </a:r>
          </a:p>
          <a:p>
            <a:pPr marL="0" indent="0">
              <a:buFont typeface="Arial" panose="020B0604020202020204" pitchFamily="34" charset="0"/>
              <a:buNone/>
            </a:pPr>
            <a:r>
              <a:rPr lang="zh-CN" altLang="en-US" sz="2000" dirty="0" smtClean="0"/>
              <a:t>网络通信时连接中断，或者</a:t>
            </a:r>
            <a:r>
              <a:rPr lang="en-US" altLang="zh-CN" sz="2000" dirty="0" smtClean="0"/>
              <a:t>JVM</a:t>
            </a:r>
            <a:r>
              <a:rPr lang="zh-CN" altLang="en-US" sz="2000" dirty="0" smtClean="0"/>
              <a:t>内存溢出。</a:t>
            </a:r>
          </a:p>
          <a:p>
            <a:pPr marL="0" indent="0">
              <a:buFont typeface="Arial" panose="020B0604020202020204" pitchFamily="34" charset="0"/>
              <a:buNone/>
            </a:pPr>
            <a:r>
              <a:rPr lang="zh-CN" altLang="en-US" sz="2000" dirty="0" smtClean="0"/>
              <a:t>这些异常有的是因为用户错误引起，有的是程序错误引起的，还有其它一些是因为物理错误引起的。</a:t>
            </a:r>
            <a:endParaRPr lang="en-US" altLang="zh-CN" sz="2000" dirty="0" smtClean="0"/>
          </a:p>
          <a:p>
            <a:pPr marL="0" indent="0">
              <a:buFont typeface="Arial" panose="020B0604020202020204" pitchFamily="34" charset="0"/>
              <a:buNone/>
            </a:pPr>
            <a:r>
              <a:rPr lang="zh-CN" altLang="en-US" sz="2000" dirty="0" smtClean="0"/>
              <a:t>要理解</a:t>
            </a:r>
            <a:r>
              <a:rPr lang="en-US" altLang="zh-CN" sz="2000" dirty="0" smtClean="0"/>
              <a:t>Java</a:t>
            </a:r>
            <a:r>
              <a:rPr lang="zh-CN" altLang="en-US" sz="2000" dirty="0" smtClean="0"/>
              <a:t>异常处理是如何工作的，你需要掌握以下三种类型的异常：</a:t>
            </a:r>
          </a:p>
          <a:p>
            <a:pPr marL="0" indent="0">
              <a:buFont typeface="Arial" panose="020B0604020202020204" pitchFamily="34" charset="0"/>
              <a:buNone/>
            </a:pPr>
            <a:r>
              <a:rPr lang="zh-CN" altLang="en-US" sz="2000" dirty="0" smtClean="0"/>
              <a:t>检查性异常：最具代表的检查性异常是用户错误或问题引起的异常，这是程序员无法预见的。例如要打开一个不存在文件时，一个异常就发生了，这些异常在编译时不能被简单地忽略。</a:t>
            </a:r>
          </a:p>
          <a:p>
            <a:pPr marL="0" indent="0">
              <a:buFont typeface="Arial" panose="020B0604020202020204" pitchFamily="34" charset="0"/>
              <a:buNone/>
            </a:pPr>
            <a:r>
              <a:rPr lang="zh-CN" altLang="en-US" sz="2000" dirty="0" smtClean="0"/>
              <a:t>运行时异常： 运行时异常是可能被程序员避免的异常。与检查性异常相反，运行时异常可以在编译时被忽略。</a:t>
            </a:r>
          </a:p>
          <a:p>
            <a:pPr marL="0" indent="0">
              <a:buFont typeface="Arial" panose="020B0604020202020204" pitchFamily="34" charset="0"/>
              <a:buNone/>
            </a:pPr>
            <a:r>
              <a:rPr lang="zh-CN" altLang="en-US" sz="2000" dirty="0" smtClean="0"/>
              <a:t>错误： 错误不是异常，而是脱离程序员控制的问题。错误在代码中通常被忽略。例如，当栈溢出时，一个错误就发生了，它们在编译也检查不到的。</a:t>
            </a:r>
            <a:endParaRPr lang="en-CA" altLang="en-US" sz="2000" dirty="0" smtClean="0"/>
          </a:p>
        </p:txBody>
      </p:sp>
    </p:spTree>
    <p:extLst>
      <p:ext uri="{BB962C8B-B14F-4D97-AF65-F5344CB8AC3E}">
        <p14:creationId xmlns:p14="http://schemas.microsoft.com/office/powerpoint/2010/main" val="130246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6999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59324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2023773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21541754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3350863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2841835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36093567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4197897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113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27255914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3711012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3000649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19048800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smtClean="0"/>
              <a:t>Json</a:t>
            </a:r>
            <a:endParaRPr lang="en-CA" sz="1800" dirty="0"/>
          </a:p>
        </p:txBody>
      </p:sp>
    </p:spTree>
    <p:extLst>
      <p:ext uri="{BB962C8B-B14F-4D97-AF65-F5344CB8AC3E}">
        <p14:creationId xmlns:p14="http://schemas.microsoft.com/office/powerpoint/2010/main" val="38647720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1753043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30570284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29190009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42325485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536251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879581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640400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350826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10230181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024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41987490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0323689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4489422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12532399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2584025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130099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dirty="0" smtClean="0"/>
              <a:t>检查异常与非检查异常</a:t>
            </a:r>
          </a:p>
          <a:p>
            <a:pPr marL="0" indent="0">
              <a:buFont typeface="Arial" panose="020B0604020202020204" pitchFamily="34" charset="0"/>
              <a:buNone/>
            </a:pPr>
            <a:r>
              <a:rPr lang="zh-CN" altLang="en-US" sz="2000" dirty="0" smtClean="0"/>
              <a:t>通常我们所说的异常指的都是</a:t>
            </a:r>
            <a:r>
              <a:rPr lang="en-CA" altLang="zh-CN" sz="2000" dirty="0" smtClean="0"/>
              <a:t>Exception</a:t>
            </a:r>
            <a:r>
              <a:rPr lang="zh-CN" altLang="en-US" sz="2000" dirty="0" smtClean="0"/>
              <a:t>的子类，它们具体可以分为两大类</a:t>
            </a:r>
            <a:r>
              <a:rPr lang="zh-CN" altLang="en-CA" sz="2000" dirty="0" smtClean="0"/>
              <a:t>，</a:t>
            </a:r>
            <a:r>
              <a:rPr lang="en-CA" altLang="zh-CN" sz="2000" dirty="0" smtClean="0"/>
              <a:t>Exception</a:t>
            </a:r>
            <a:r>
              <a:rPr lang="zh-CN" altLang="en-US" sz="2000" dirty="0" smtClean="0"/>
              <a:t>的子类和</a:t>
            </a:r>
            <a:r>
              <a:rPr lang="en-CA" altLang="zh-CN" sz="2000" dirty="0" err="1" smtClean="0"/>
              <a:t>RuntimeException</a:t>
            </a:r>
            <a:r>
              <a:rPr lang="zh-CN" altLang="en-US" sz="2000" dirty="0" smtClean="0"/>
              <a:t>的子类，它们分别对应着检查异常和非检查异常。</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smtClean="0"/>
              <a:t>Checked exception</a:t>
            </a:r>
          </a:p>
          <a:p>
            <a:pPr marL="0" indent="0">
              <a:buFont typeface="Arial" panose="020B0604020202020204" pitchFamily="34" charset="0"/>
              <a:buNone/>
            </a:pPr>
            <a:r>
              <a:rPr lang="zh-CN" altLang="en-US" sz="2000" dirty="0" smtClean="0"/>
              <a:t>检查异常，继承自</a:t>
            </a:r>
            <a:r>
              <a:rPr lang="en-CA" altLang="zh-CN" sz="2000" dirty="0" smtClean="0"/>
              <a:t>Exception</a:t>
            </a:r>
            <a:r>
              <a:rPr lang="zh-CN" altLang="en-US" sz="2000" dirty="0" smtClean="0"/>
              <a:t>类。对于检查异常，</a:t>
            </a:r>
            <a:r>
              <a:rPr lang="en-CA" altLang="zh-CN" sz="2000" dirty="0" smtClean="0"/>
              <a:t>Java</a:t>
            </a:r>
            <a:r>
              <a:rPr lang="zh-CN" altLang="en-US" sz="2000" dirty="0" smtClean="0"/>
              <a:t>强制我们必须进行处理。对于抛出检查异常的</a:t>
            </a:r>
            <a:r>
              <a:rPr lang="en-CA" altLang="zh-CN" sz="2000" dirty="0" smtClean="0"/>
              <a:t>API</a:t>
            </a:r>
            <a:r>
              <a:rPr lang="zh-CN" altLang="en-US" sz="2000" dirty="0" smtClean="0"/>
              <a:t>我们有两种处理方式：</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zh-CN" altLang="en-US" sz="2000" dirty="0" smtClean="0"/>
              <a:t>对抛出检查异常的</a:t>
            </a:r>
            <a:r>
              <a:rPr lang="en-CA" altLang="zh-CN" sz="2000" dirty="0" smtClean="0"/>
              <a:t>API</a:t>
            </a:r>
            <a:r>
              <a:rPr lang="zh-CN" altLang="en-US" sz="2000" dirty="0" smtClean="0"/>
              <a:t>进程</a:t>
            </a:r>
            <a:r>
              <a:rPr lang="en-CA" altLang="zh-CN" sz="2000" dirty="0" smtClean="0"/>
              <a:t>try catch</a:t>
            </a:r>
          </a:p>
          <a:p>
            <a:pPr marL="0" indent="0">
              <a:buFont typeface="Arial" panose="020B0604020202020204" pitchFamily="34" charset="0"/>
              <a:buNone/>
            </a:pPr>
            <a:r>
              <a:rPr lang="zh-CN" altLang="en-US" sz="2000" dirty="0" smtClean="0"/>
              <a:t>继续把检查异常往上抛</a:t>
            </a:r>
          </a:p>
          <a:p>
            <a:pPr marL="0" indent="0">
              <a:buFont typeface="Arial" panose="020B0604020202020204" pitchFamily="34" charset="0"/>
              <a:buNone/>
            </a:pPr>
            <a:r>
              <a:rPr lang="zh-CN" altLang="en-US" sz="2000" dirty="0" smtClean="0"/>
              <a:t>常见的检查异常有：</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err="1" smtClean="0"/>
              <a:t>SQLException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IOException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InterruptedException</a:t>
            </a:r>
            <a:endParaRPr lang="en-CA" altLang="en-US" sz="2000" dirty="0" smtClean="0"/>
          </a:p>
        </p:txBody>
      </p:sp>
    </p:spTree>
    <p:extLst>
      <p:ext uri="{BB962C8B-B14F-4D97-AF65-F5344CB8AC3E}">
        <p14:creationId xmlns:p14="http://schemas.microsoft.com/office/powerpoint/2010/main" val="939110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117192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3017688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4781</TotalTime>
  <Words>9549</Words>
  <Application>Microsoft Office PowerPoint</Application>
  <PresentationFormat>Widescreen</PresentationFormat>
  <Paragraphs>524</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339</cp:revision>
  <dcterms:created xsi:type="dcterms:W3CDTF">2017-02-14T13:11:35Z</dcterms:created>
  <dcterms:modified xsi:type="dcterms:W3CDTF">2017-04-28T21:57:03Z</dcterms:modified>
</cp:coreProperties>
</file>