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40" r:id="rId10"/>
    <p:sldId id="341" r:id="rId11"/>
    <p:sldId id="342" r:id="rId12"/>
    <p:sldId id="343" r:id="rId13"/>
    <p:sldId id="344" r:id="rId14"/>
    <p:sldId id="352" r:id="rId15"/>
    <p:sldId id="353" r:id="rId16"/>
    <p:sldId id="354" r:id="rId17"/>
    <p:sldId id="355" r:id="rId18"/>
    <p:sldId id="356" r:id="rId19"/>
    <p:sldId id="357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关系映射（</a:t>
            </a:r>
            <a:r>
              <a:rPr lang="en-US" altLang="zh-CN" sz="1800" dirty="0"/>
              <a:t>Object/Relation Mapping</a:t>
            </a:r>
            <a:r>
              <a:rPr lang="zh-CN" altLang="en-US" sz="1800" dirty="0"/>
              <a:t>，简称</a:t>
            </a:r>
            <a:r>
              <a:rPr lang="en-US" altLang="zh-CN" sz="1800" dirty="0"/>
              <a:t>ORM</a:t>
            </a:r>
            <a:r>
              <a:rPr lang="zh-CN" altLang="en-US" sz="1800" dirty="0"/>
              <a:t>），是随着面向对象的软件开发方法发展而产生的。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因此，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关系映射</a:t>
            </a:r>
            <a:r>
              <a:rPr lang="en-US" altLang="zh-CN" sz="1800" dirty="0"/>
              <a:t>(ORM)</a:t>
            </a:r>
            <a:r>
              <a:rPr lang="zh-CN" altLang="en-US" sz="1800" dirty="0"/>
              <a:t>系统一般以中间件的形式存在，主要实现程序对象到关系数据库数据的映射。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Configuration</a:t>
            </a:r>
            <a:r>
              <a:rPr lang="zh-CN" altLang="en-US" sz="1800" dirty="0"/>
              <a:t>类（管理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的配置信息）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Configuration </a:t>
            </a:r>
            <a:r>
              <a:rPr lang="zh-CN" altLang="en-US" sz="1800" dirty="0"/>
              <a:t>类负责管理 </a:t>
            </a:r>
            <a:r>
              <a:rPr lang="en-US" altLang="zh-CN" sz="1800" dirty="0"/>
              <a:t>Hibernate </a:t>
            </a:r>
            <a:r>
              <a:rPr lang="zh-CN" altLang="en-US" sz="1800" dirty="0"/>
              <a:t>的配置信息。包括如下内容：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加载</a:t>
            </a:r>
            <a:r>
              <a:rPr lang="en-US" altLang="zh-CN" sz="1800" dirty="0" err="1"/>
              <a:t>hibernate.properties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hibernate.cfg.xml</a:t>
            </a:r>
          </a:p>
          <a:p>
            <a:pPr algn="l"/>
            <a:r>
              <a:rPr lang="zh-CN" altLang="en-US" sz="1800" dirty="0"/>
              <a:t>持久化类与数据表的映射关系（*</a:t>
            </a:r>
            <a:r>
              <a:rPr lang="en-US" altLang="zh-CN" sz="1800" dirty="0"/>
              <a:t>.hbm.xml</a:t>
            </a:r>
            <a:r>
              <a:rPr lang="zh-CN" altLang="en-US" sz="1800" dirty="0"/>
              <a:t>文件）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Configuration </a:t>
            </a:r>
            <a:r>
              <a:rPr lang="zh-CN" altLang="en-US" sz="1800" dirty="0"/>
              <a:t>的两种方式：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属性文件（</a:t>
            </a:r>
            <a:r>
              <a:rPr lang="en-US" altLang="zh-CN" sz="1800" dirty="0" err="1"/>
              <a:t>hibernate.properties</a:t>
            </a:r>
            <a:r>
              <a:rPr lang="zh-CN" altLang="en-US" sz="1800" dirty="0"/>
              <a:t>）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 = new Configuration(); //</a:t>
            </a:r>
            <a:r>
              <a:rPr lang="zh-CN" altLang="en-US" sz="1800" dirty="0"/>
              <a:t>手动加载</a:t>
            </a:r>
            <a:r>
              <a:rPr lang="en-US" altLang="zh-CN" sz="1800" dirty="0" err="1"/>
              <a:t>hbm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Xml</a:t>
            </a:r>
            <a:r>
              <a:rPr lang="zh-CN" altLang="en-US" sz="1800" dirty="0"/>
              <a:t>文件（</a:t>
            </a:r>
            <a:r>
              <a:rPr lang="en-US" altLang="zh-CN" sz="1800" dirty="0"/>
              <a:t>hibernate.cfg.xml</a:t>
            </a:r>
            <a:r>
              <a:rPr lang="zh-CN" altLang="en-US" sz="1800" dirty="0"/>
              <a:t>）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 = new Configuration().configure();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782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3074" name="Picture 2" descr="http://upload-images.jianshu.io/upload_images/3200716-4ae18c1b0ea01175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64" y="430305"/>
            <a:ext cx="10873844" cy="47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接口（获取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对象）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Configuration</a:t>
            </a:r>
            <a:r>
              <a:rPr lang="zh-CN" altLang="en-US" sz="1800" dirty="0"/>
              <a:t>对象根据当前的配置信息生成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对象中保存了当前数据库配置信息和所有映射关系以及预定义的</a:t>
            </a:r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对象是线程安全的</a:t>
            </a:r>
          </a:p>
          <a:p>
            <a:pPr algn="l"/>
            <a:r>
              <a:rPr lang="en-US" altLang="zh-CN" sz="1800" dirty="0" err="1"/>
              <a:t>SessionFactory</a:t>
            </a:r>
            <a:r>
              <a:rPr lang="zh-CN" altLang="en-US" sz="1800" dirty="0"/>
              <a:t>还负责维护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的二级缓存</a:t>
            </a:r>
          </a:p>
          <a:p>
            <a:pPr algn="l"/>
            <a:r>
              <a:rPr lang="en-US" altLang="zh-CN" sz="1800" dirty="0"/>
              <a:t>Configuration </a:t>
            </a:r>
            <a:r>
              <a:rPr lang="en-US" altLang="zh-CN" sz="1800" dirty="0" err="1"/>
              <a:t>configuration</a:t>
            </a:r>
            <a:r>
              <a:rPr lang="en-US" altLang="zh-CN" sz="1800" dirty="0"/>
              <a:t> = new Configuration().configure();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 err="1"/>
              <a:t>sessionFactory</a:t>
            </a:r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err="1"/>
              <a:t>SessionFactory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sessionFactory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configuration.buildSessionFactory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/>
              <a:t>可以通过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 获得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sessionFactory.openSession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/>
              <a:t>或者</a:t>
            </a:r>
          </a:p>
          <a:p>
            <a:pPr algn="l"/>
            <a:r>
              <a:rPr lang="en-US" altLang="zh-CN" sz="1800" dirty="0"/>
              <a:t>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sessionFactory.getCurrentSession</a:t>
            </a:r>
            <a:r>
              <a:rPr lang="en-US" altLang="zh-CN" sz="1800" dirty="0"/>
              <a:t>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859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openSession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getCurrentSession</a:t>
            </a:r>
            <a:r>
              <a:rPr lang="zh-CN" altLang="en-US" sz="1800" dirty="0"/>
              <a:t>的区别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openSession</a:t>
            </a:r>
            <a:r>
              <a:rPr lang="en-US" altLang="zh-CN" sz="1800" dirty="0"/>
              <a:t> </a:t>
            </a:r>
            <a:r>
              <a:rPr lang="zh-CN" altLang="en-US" sz="1800" dirty="0"/>
              <a:t>每次使用都是创建一个新的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；</a:t>
            </a:r>
            <a:r>
              <a:rPr lang="en-US" altLang="zh-CN" sz="1800" dirty="0" err="1"/>
              <a:t>getCurrentSession</a:t>
            </a:r>
            <a:r>
              <a:rPr lang="en-US" altLang="zh-CN" sz="1800" dirty="0"/>
              <a:t> </a:t>
            </a:r>
            <a:r>
              <a:rPr lang="zh-CN" altLang="en-US" sz="1800" dirty="0"/>
              <a:t>是获取当前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对象，连续使用多次时，得到的</a:t>
            </a:r>
            <a:r>
              <a:rPr lang="en-US" altLang="zh-CN" sz="1800" dirty="0"/>
              <a:t>session</a:t>
            </a:r>
            <a:r>
              <a:rPr lang="zh-CN" altLang="en-US" sz="1800" dirty="0"/>
              <a:t>都是同一个对象。</a:t>
            </a:r>
          </a:p>
          <a:p>
            <a:pPr algn="l"/>
            <a:r>
              <a:rPr lang="en-US" altLang="zh-CN" sz="1800" dirty="0" err="1"/>
              <a:t>getCurrentSession</a:t>
            </a:r>
            <a:r>
              <a:rPr lang="zh-CN" altLang="en-US" sz="1800" dirty="0"/>
              <a:t>在事物提交或者回滚之后会自动关闭；而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需要手动关闭，如果使用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而没有手动关闭，多次使用之后会导致连接池溢出。</a:t>
            </a:r>
          </a:p>
          <a:p>
            <a:pPr algn="l"/>
            <a:r>
              <a:rPr lang="zh-CN" altLang="en-US" sz="1800" dirty="0"/>
              <a:t>一般在实际开发中，往往使用</a:t>
            </a:r>
            <a:r>
              <a:rPr lang="en-US" altLang="zh-CN" sz="1800" dirty="0" err="1"/>
              <a:t>getCurrentSession</a:t>
            </a:r>
            <a:r>
              <a:rPr lang="zh-CN" altLang="en-US" sz="1800" dirty="0"/>
              <a:t>多，因为一般是处理同一个事务，所以在一般情况下比较少使用</a:t>
            </a:r>
            <a:r>
              <a:rPr lang="en-US" altLang="zh-CN" sz="1800" dirty="0" err="1"/>
              <a:t>openSession</a:t>
            </a:r>
            <a:r>
              <a:rPr lang="zh-CN" altLang="en-US" sz="1800" dirty="0"/>
              <a:t>。</a:t>
            </a:r>
          </a:p>
          <a:p>
            <a:pPr algn="l"/>
            <a:r>
              <a:rPr lang="zh-CN" altLang="en-US" sz="1800" dirty="0"/>
              <a:t>构造</a:t>
            </a:r>
            <a:r>
              <a:rPr lang="en-US" altLang="zh-CN" sz="1800" dirty="0" err="1"/>
              <a:t>SessionFactory</a:t>
            </a:r>
            <a:r>
              <a:rPr lang="en-US" altLang="zh-CN" sz="1800" dirty="0"/>
              <a:t> </a:t>
            </a:r>
            <a:r>
              <a:rPr lang="zh-CN" altLang="en-US" sz="1800" dirty="0"/>
              <a:t>很消耗资源，一般情况下一个应用只初始化一个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663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接口（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操作）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调用</a:t>
            </a:r>
            <a:r>
              <a:rPr lang="en-US" altLang="zh-CN" sz="1800" dirty="0"/>
              <a:t>Session</a:t>
            </a:r>
            <a:r>
              <a:rPr lang="zh-CN" altLang="en-US" sz="1800" dirty="0"/>
              <a:t>里面的方法，实现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操作。</a:t>
            </a:r>
          </a:p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是单线程对象，只能有一个操作时候，不能同时多个操作使用，不要把</a:t>
            </a:r>
            <a:r>
              <a:rPr lang="en-US" altLang="zh-CN" sz="1800" dirty="0"/>
              <a:t>Session</a:t>
            </a:r>
            <a:r>
              <a:rPr lang="zh-CN" altLang="en-US" sz="1800" dirty="0"/>
              <a:t>变量定义成成员变量，每次使用都创建新对象，相当于</a:t>
            </a:r>
            <a:r>
              <a:rPr lang="en-US" altLang="zh-CN" sz="1800" dirty="0"/>
              <a:t>JDBC</a:t>
            </a:r>
            <a:r>
              <a:rPr lang="zh-CN" altLang="en-US" sz="1800" dirty="0"/>
              <a:t>的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Session</a:t>
            </a:r>
            <a:r>
              <a:rPr lang="zh-CN" altLang="en-US" sz="1800" dirty="0"/>
              <a:t>是应用程序与数据库之间交互操作的一个单线程对象，是 </a:t>
            </a:r>
            <a:r>
              <a:rPr lang="en-US" altLang="zh-CN" sz="1800" dirty="0"/>
              <a:t>Hibernate </a:t>
            </a:r>
            <a:r>
              <a:rPr lang="zh-CN" altLang="en-US" sz="1800" dirty="0"/>
              <a:t>运作的中心；</a:t>
            </a:r>
            <a:r>
              <a:rPr lang="en-US" altLang="zh-CN" sz="1800" dirty="0"/>
              <a:t>Session</a:t>
            </a:r>
            <a:r>
              <a:rPr lang="zh-CN" altLang="en-US" sz="1800" dirty="0"/>
              <a:t>是线程不安全的。</a:t>
            </a:r>
          </a:p>
          <a:p>
            <a:pPr algn="l"/>
            <a:r>
              <a:rPr lang="zh-CN" altLang="en-US" sz="1800" dirty="0"/>
              <a:t>所有持久化对象必须在</a:t>
            </a:r>
            <a:r>
              <a:rPr lang="en-US" altLang="zh-CN" sz="1800" dirty="0"/>
              <a:t>Session </a:t>
            </a:r>
            <a:r>
              <a:rPr lang="zh-CN" altLang="en-US" sz="1800" dirty="0"/>
              <a:t>的管理下才可以进行持久化操作。</a:t>
            </a:r>
          </a:p>
          <a:p>
            <a:pPr algn="l"/>
            <a:r>
              <a:rPr lang="en-US" altLang="zh-CN" sz="1800" dirty="0"/>
              <a:t>Session </a:t>
            </a:r>
            <a:r>
              <a:rPr lang="zh-CN" altLang="en-US" sz="1800" dirty="0"/>
              <a:t>对象有一个一级缓存，显式执行 </a:t>
            </a:r>
            <a:r>
              <a:rPr lang="en-US" altLang="zh-CN" sz="1800" dirty="0"/>
              <a:t>flush </a:t>
            </a:r>
            <a:r>
              <a:rPr lang="zh-CN" altLang="en-US" sz="1800" dirty="0"/>
              <a:t>之前，所有的持久化操作的数据都缓存在 </a:t>
            </a:r>
            <a:r>
              <a:rPr lang="en-US" altLang="zh-CN" sz="1800" dirty="0"/>
              <a:t>session </a:t>
            </a:r>
            <a:r>
              <a:rPr lang="zh-CN" altLang="en-US" sz="1800" dirty="0"/>
              <a:t>对象处。</a:t>
            </a:r>
          </a:p>
          <a:p>
            <a:pPr algn="l"/>
            <a:r>
              <a:rPr lang="zh-CN" altLang="en-US" sz="1800" dirty="0"/>
              <a:t>持久化类与 </a:t>
            </a:r>
            <a:r>
              <a:rPr lang="en-US" altLang="zh-CN" sz="1800" dirty="0"/>
              <a:t>Session </a:t>
            </a:r>
            <a:r>
              <a:rPr lang="zh-CN" altLang="en-US" sz="1800" dirty="0"/>
              <a:t>关联起来后就具有了持久化的能力。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670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4098" name="Picture 2" descr="http://upload-images.jianshu.io/upload_images/3200716-a042060e618567e3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9" y="430305"/>
            <a:ext cx="10373511" cy="378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5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157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8223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1935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2001</a:t>
            </a:r>
            <a:r>
              <a:rPr lang="zh-CN" altLang="en-US" sz="1800" dirty="0"/>
              <a:t>年，澳大利亚墨尔本一位名为</a:t>
            </a:r>
            <a:r>
              <a:rPr lang="en-US" altLang="zh-CN" sz="1800" dirty="0"/>
              <a:t>Gavin King</a:t>
            </a:r>
            <a:r>
              <a:rPr lang="zh-CN" altLang="en-US" sz="1800" dirty="0"/>
              <a:t>的</a:t>
            </a:r>
            <a:r>
              <a:rPr lang="en-US" altLang="zh-CN" sz="1800" dirty="0"/>
              <a:t>27</a:t>
            </a:r>
            <a:r>
              <a:rPr lang="zh-CN" altLang="en-US" sz="1800" dirty="0"/>
              <a:t>岁的程序员，上街买了一本</a:t>
            </a:r>
            <a:r>
              <a:rPr lang="en-US" altLang="zh-CN" sz="1800" dirty="0"/>
              <a:t>SQL</a:t>
            </a:r>
            <a:r>
              <a:rPr lang="zh-CN" altLang="en-US" sz="1800" dirty="0"/>
              <a:t>编程的书，他厌倦了实体</a:t>
            </a:r>
            <a:r>
              <a:rPr lang="en-US" altLang="zh-CN" sz="1800" dirty="0"/>
              <a:t>bean</a:t>
            </a:r>
            <a:r>
              <a:rPr lang="zh-CN" altLang="en-US" sz="1800" dirty="0"/>
              <a:t>，认为自己可以开发出一个匹配对象关系映射理论，并且真正好用的</a:t>
            </a:r>
            <a:r>
              <a:rPr lang="en-US" altLang="zh-CN" sz="1800" dirty="0"/>
              <a:t>Java</a:t>
            </a:r>
            <a:r>
              <a:rPr lang="zh-CN" altLang="en-US" sz="1800" dirty="0"/>
              <a:t>持久化层框架，因此他需要先学习一下</a:t>
            </a:r>
            <a:r>
              <a:rPr lang="en-US" altLang="zh-CN" sz="1800" dirty="0"/>
              <a:t>SQL</a:t>
            </a:r>
            <a:r>
              <a:rPr lang="zh-CN" altLang="en-US" sz="1800" dirty="0"/>
              <a:t>。这一年的</a:t>
            </a:r>
            <a:r>
              <a:rPr lang="en-US" altLang="zh-CN" sz="1800" dirty="0"/>
              <a:t>11</a:t>
            </a:r>
            <a:r>
              <a:rPr lang="zh-CN" altLang="en-US" sz="1800" dirty="0"/>
              <a:t>月，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的第一个版本发布了。</a:t>
            </a:r>
          </a:p>
          <a:p>
            <a:pPr algn="l"/>
            <a:r>
              <a:rPr lang="en-US" altLang="zh-CN" sz="1800" dirty="0"/>
              <a:t>2002</a:t>
            </a:r>
            <a:r>
              <a:rPr lang="zh-CN" altLang="en-US" sz="1800" dirty="0"/>
              <a:t>年，已经有人开始关注和使用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了。</a:t>
            </a:r>
          </a:p>
          <a:p>
            <a:pPr algn="l"/>
            <a:r>
              <a:rPr lang="en-US" altLang="zh-CN" sz="1800" dirty="0"/>
              <a:t>2003</a:t>
            </a:r>
            <a:r>
              <a:rPr lang="zh-CN" altLang="en-US" sz="1800" dirty="0"/>
              <a:t>年</a:t>
            </a:r>
            <a:r>
              <a:rPr lang="en-US" altLang="zh-CN" sz="1800" dirty="0"/>
              <a:t>9</a:t>
            </a:r>
            <a:r>
              <a:rPr lang="zh-CN" altLang="en-US" sz="1800" dirty="0"/>
              <a:t>月，</a:t>
            </a:r>
            <a:r>
              <a:rPr lang="en-US" altLang="zh-CN" sz="1800" dirty="0"/>
              <a:t>Hibernate</a:t>
            </a:r>
            <a:r>
              <a:rPr lang="zh-CN" altLang="en-US" sz="1800" dirty="0"/>
              <a:t>开发团队进入</a:t>
            </a:r>
            <a:r>
              <a:rPr lang="en-US" altLang="zh-CN" sz="1800" dirty="0" err="1"/>
              <a:t>JBoss</a:t>
            </a:r>
            <a:r>
              <a:rPr lang="zh-CN" altLang="en-US" sz="1800" dirty="0"/>
              <a:t>公司，开始全职开发</a:t>
            </a:r>
            <a:r>
              <a:rPr lang="en-US" altLang="zh-CN" sz="1800" dirty="0"/>
              <a:t>Hibernate</a:t>
            </a:r>
            <a:r>
              <a:rPr lang="zh-CN" altLang="en-US" sz="1800" dirty="0"/>
              <a:t>，从这个时候开始</a:t>
            </a:r>
            <a:r>
              <a:rPr lang="en-US" altLang="zh-CN" sz="1800" dirty="0"/>
              <a:t>Hibernate</a:t>
            </a:r>
            <a:r>
              <a:rPr lang="zh-CN" altLang="en-US" sz="1800" dirty="0"/>
              <a:t>得到了突飞猛进的普及和发展。</a:t>
            </a:r>
          </a:p>
          <a:p>
            <a:pPr algn="l"/>
            <a:r>
              <a:rPr lang="en-US" altLang="zh-CN" sz="1800" dirty="0"/>
              <a:t>2004</a:t>
            </a:r>
            <a:r>
              <a:rPr lang="zh-CN" altLang="en-US" sz="1800" dirty="0"/>
              <a:t>年，整个</a:t>
            </a:r>
            <a:r>
              <a:rPr lang="en-US" altLang="zh-CN" sz="1800" dirty="0"/>
              <a:t>Java</a:t>
            </a:r>
            <a:r>
              <a:rPr lang="zh-CN" altLang="en-US" sz="1800" dirty="0"/>
              <a:t>社区开始从实体</a:t>
            </a:r>
            <a:r>
              <a:rPr lang="en-US" altLang="zh-CN" sz="1800" dirty="0"/>
              <a:t>bean</a:t>
            </a:r>
            <a:r>
              <a:rPr lang="zh-CN" altLang="en-US" sz="1800" dirty="0"/>
              <a:t>向</a:t>
            </a:r>
            <a:r>
              <a:rPr lang="en-US" altLang="zh-CN" sz="1800" dirty="0"/>
              <a:t>Hibernate</a:t>
            </a:r>
            <a:r>
              <a:rPr lang="zh-CN" altLang="en-US" sz="1800" dirty="0"/>
              <a:t>转移，特别是在</a:t>
            </a:r>
            <a:r>
              <a:rPr lang="en-US" altLang="zh-CN" sz="1800" dirty="0"/>
              <a:t>Rod Johnson</a:t>
            </a:r>
            <a:r>
              <a:rPr lang="zh-CN" altLang="en-US" sz="1800" dirty="0"/>
              <a:t>的著作</a:t>
            </a:r>
            <a:r>
              <a:rPr lang="en-US" altLang="zh-CN" sz="1800" dirty="0"/>
              <a:t>《Expert One-on-One J2EE Development without EJB》</a:t>
            </a:r>
            <a:r>
              <a:rPr lang="zh-CN" altLang="en-US" sz="1800" dirty="0"/>
              <a:t>出版后，由于这本书以扎实的理论、充分的论据和详实的论述否定了</a:t>
            </a:r>
            <a:r>
              <a:rPr lang="en-US" altLang="zh-CN" sz="1800" dirty="0"/>
              <a:t>EJB</a:t>
            </a:r>
            <a:r>
              <a:rPr lang="zh-CN" altLang="en-US" sz="1800" dirty="0"/>
              <a:t>，提出了轻量级敏捷开发理念之后，以</a:t>
            </a:r>
            <a:r>
              <a:rPr lang="en-US" altLang="zh-CN" sz="1800" dirty="0"/>
              <a:t>Hibernate</a:t>
            </a:r>
            <a:r>
              <a:rPr lang="zh-CN" altLang="en-US" sz="1800" dirty="0"/>
              <a:t>和</a:t>
            </a:r>
            <a:r>
              <a:rPr lang="en-US" altLang="zh-CN" sz="1800" dirty="0"/>
              <a:t>Spring</a:t>
            </a:r>
            <a:r>
              <a:rPr lang="zh-CN" altLang="en-US" sz="1800" dirty="0"/>
              <a:t>为代表的轻量级开源框架开始成为</a:t>
            </a:r>
            <a:r>
              <a:rPr lang="en-US" altLang="zh-CN" sz="1800" dirty="0"/>
              <a:t>Java</a:t>
            </a:r>
            <a:r>
              <a:rPr lang="zh-CN" altLang="en-US" sz="1800" dirty="0"/>
              <a:t>世界的主流和事实标准。在</a:t>
            </a:r>
            <a:r>
              <a:rPr lang="en-US" altLang="zh-CN" sz="1800" dirty="0"/>
              <a:t>2004</a:t>
            </a:r>
            <a:r>
              <a:rPr lang="zh-CN" altLang="en-US" sz="1800" dirty="0"/>
              <a:t>年</a:t>
            </a:r>
            <a:r>
              <a:rPr lang="en-US" altLang="zh-CN" sz="1800" dirty="0"/>
              <a:t>Sun</a:t>
            </a:r>
            <a:r>
              <a:rPr lang="zh-CN" altLang="en-US" sz="1800" dirty="0"/>
              <a:t>领导的</a:t>
            </a:r>
            <a:r>
              <a:rPr lang="en-US" altLang="zh-CN" sz="1800" dirty="0"/>
              <a:t>J2EE5.0</a:t>
            </a:r>
            <a:r>
              <a:rPr lang="zh-CN" altLang="en-US" sz="1800" dirty="0"/>
              <a:t>标准制定当中的持久化框架标准正式以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为蓝本。</a:t>
            </a:r>
          </a:p>
          <a:p>
            <a:pPr algn="l"/>
            <a:r>
              <a:rPr lang="en-US" altLang="zh-CN" sz="1800" dirty="0"/>
              <a:t>2006</a:t>
            </a:r>
            <a:r>
              <a:rPr lang="zh-CN" altLang="en-US" sz="1800" dirty="0"/>
              <a:t>年，</a:t>
            </a:r>
            <a:r>
              <a:rPr lang="en-US" altLang="zh-CN" sz="1800" dirty="0"/>
              <a:t>J2EE5.0</a:t>
            </a:r>
            <a:r>
              <a:rPr lang="zh-CN" altLang="en-US" sz="1800" dirty="0"/>
              <a:t>标准正式发布以后，持久化框架标准</a:t>
            </a:r>
            <a:r>
              <a:rPr lang="en-US" altLang="zh-CN" sz="1800" dirty="0"/>
              <a:t>Java Persistent API</a:t>
            </a:r>
            <a:r>
              <a:rPr lang="zh-CN" altLang="en-US" sz="1800" dirty="0"/>
              <a:t>（简称</a:t>
            </a:r>
            <a:r>
              <a:rPr lang="en-US" altLang="zh-CN" sz="1800" dirty="0"/>
              <a:t>JPA</a:t>
            </a:r>
            <a:r>
              <a:rPr lang="zh-CN" altLang="en-US" sz="1800" dirty="0"/>
              <a:t>）基本上是参考</a:t>
            </a:r>
            <a:r>
              <a:rPr lang="en-US" altLang="zh-CN" sz="1800" dirty="0"/>
              <a:t>Hibernate</a:t>
            </a:r>
            <a:r>
              <a:rPr lang="zh-CN" altLang="en-US" sz="1800" dirty="0"/>
              <a:t>实现的，而</a:t>
            </a:r>
            <a:r>
              <a:rPr lang="en-US" altLang="zh-CN" sz="1800" dirty="0"/>
              <a:t>Hibernate</a:t>
            </a:r>
            <a:r>
              <a:rPr lang="zh-CN" altLang="en-US" sz="1800" dirty="0"/>
              <a:t>在</a:t>
            </a:r>
            <a:r>
              <a:rPr lang="en-US" altLang="zh-CN" sz="1800" dirty="0"/>
              <a:t>3.2</a:t>
            </a:r>
            <a:r>
              <a:rPr lang="zh-CN" altLang="en-US" sz="1800" dirty="0"/>
              <a:t>版本开始，已经完全兼容</a:t>
            </a:r>
            <a:r>
              <a:rPr lang="en-US" altLang="zh-CN" sz="1800" dirty="0"/>
              <a:t>JPA</a:t>
            </a:r>
            <a:r>
              <a:rPr lang="zh-CN" altLang="en-US" sz="1800" dirty="0"/>
              <a:t>标准。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271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926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传统的</a:t>
            </a:r>
            <a:r>
              <a:rPr lang="en-US" altLang="zh-CN" sz="1800" dirty="0"/>
              <a:t>Java</a:t>
            </a:r>
            <a:r>
              <a:rPr lang="zh-CN" altLang="en-US" sz="1800" dirty="0"/>
              <a:t>数据库操作，是使用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将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语句嵌入在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代码中执行，查询获取到的结果形式类似于数组或者键值对。这样的编写方式将使我们的程序面临如下问题：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每一个操作都要编写对应的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 </a:t>
            </a:r>
            <a:r>
              <a:rPr lang="en-US" altLang="zh-CN" sz="1800" dirty="0"/>
              <a:t>—— </a:t>
            </a:r>
            <a:r>
              <a:rPr lang="zh-CN" altLang="en-US" sz="1800" dirty="0"/>
              <a:t>开发效率低</a:t>
            </a:r>
          </a:p>
          <a:p>
            <a:pPr algn="l"/>
            <a:r>
              <a:rPr lang="en-US" altLang="zh-CN" sz="1800" dirty="0" err="1"/>
              <a:t>sql</a:t>
            </a:r>
            <a:r>
              <a:rPr lang="zh-CN" altLang="en-US" sz="1800" dirty="0"/>
              <a:t>语句是以字符串的形式出现在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代码中，当字段名或表名修改，将会影响所有相关的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代码 </a:t>
            </a:r>
            <a:r>
              <a:rPr lang="en-US" altLang="zh-CN" sz="1800" dirty="0"/>
              <a:t>—— </a:t>
            </a:r>
            <a:r>
              <a:rPr lang="zh-CN" altLang="en-US" sz="1800" dirty="0"/>
              <a:t>维护效率低</a:t>
            </a:r>
          </a:p>
          <a:p>
            <a:pPr algn="l"/>
            <a:r>
              <a:rPr lang="zh-CN" altLang="en-US" sz="1800" dirty="0"/>
              <a:t>如果编写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语句时没有注意参照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标准，极可能编写出针对当前所用数据库的扩展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语句，这将导致后期更换数据库困难 </a:t>
            </a:r>
            <a:r>
              <a:rPr lang="en-US" altLang="zh-CN" sz="1800" dirty="0"/>
              <a:t>—— </a:t>
            </a:r>
            <a:r>
              <a:rPr lang="zh-CN" altLang="en-US" sz="1800" dirty="0"/>
              <a:t>数据库移植性差</a:t>
            </a:r>
          </a:p>
          <a:p>
            <a:pPr algn="l"/>
            <a:r>
              <a:rPr lang="zh-CN" altLang="en-US" sz="1800" dirty="0"/>
              <a:t>        而</a:t>
            </a:r>
            <a:r>
              <a:rPr lang="en-US" altLang="zh-CN" sz="1800" dirty="0"/>
              <a:t>Hibernate</a:t>
            </a:r>
            <a:r>
              <a:rPr lang="zh-CN" altLang="en-US" sz="1800" dirty="0"/>
              <a:t>的出现，解决了上面所提出的问题。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使用对象和表映射的方式，可以采用</a:t>
            </a:r>
            <a:r>
              <a:rPr lang="en-US" altLang="zh-CN" sz="1800" dirty="0"/>
              <a:t>xml</a:t>
            </a:r>
            <a:r>
              <a:rPr lang="zh-CN" altLang="en-US" sz="1800" dirty="0"/>
              <a:t>配置和注解配置两种方式来说明对象和表、对象属性和表字段的映射关系。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    当操作数据库时，仅需要调用对应</a:t>
            </a:r>
            <a:r>
              <a:rPr lang="en-US" altLang="zh-CN" sz="1800" dirty="0" err="1"/>
              <a:t>api</a:t>
            </a:r>
            <a:r>
              <a:rPr lang="zh-CN" altLang="en-US" sz="1800" dirty="0"/>
              <a:t>即可实现自动生成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语句，极大的提高了开发效率。当数据库结构发生改动时，仅需要调整实体属性和</a:t>
            </a:r>
            <a:r>
              <a:rPr lang="en-US" altLang="zh-CN" sz="1800" dirty="0"/>
              <a:t>xml/</a:t>
            </a:r>
            <a:r>
              <a:rPr lang="zh-CN" altLang="en-US" sz="1800" dirty="0"/>
              <a:t>注解配置即可，大大降低了维护的工作量。过程中，可以完全避免手动编写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语句，仅修改配置即可完成切换数据库。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759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hibernate.cfg.xml</a:t>
            </a:r>
            <a:r>
              <a:rPr lang="zh-CN" altLang="en-US" sz="1800" dirty="0" smtClean="0"/>
              <a:t>配置</a:t>
            </a:r>
            <a:r>
              <a:rPr lang="zh-CN" altLang="en-US" sz="1800" dirty="0"/>
              <a:t>文</a:t>
            </a:r>
            <a:r>
              <a:rPr lang="zh-CN" altLang="en-US" sz="1800" dirty="0" smtClean="0"/>
              <a:t>件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en-US" altLang="zh-CN" sz="1800" dirty="0"/>
              <a:t>&lt;?xml version="1.0" encoding="UTF-8"?&gt;</a:t>
            </a:r>
          </a:p>
          <a:p>
            <a:pPr algn="l"/>
            <a:r>
              <a:rPr lang="en-US" altLang="zh-CN" sz="1800" dirty="0"/>
              <a:t>&lt;!DOCTYPE hibernate-configuration PUBLIC</a:t>
            </a:r>
          </a:p>
          <a:p>
            <a:pPr algn="l"/>
            <a:r>
              <a:rPr lang="en-US" altLang="zh-CN" sz="1800" dirty="0"/>
              <a:t>     "-//Hibernate/Hibernate Configuration DTD 3.0//EN"</a:t>
            </a:r>
          </a:p>
          <a:p>
            <a:pPr algn="l"/>
            <a:r>
              <a:rPr lang="en-US" altLang="zh-CN" sz="1800" dirty="0"/>
              <a:t>     "http://www.hibernate.org/dtd/hibernate-configuration-3.0.dtd"&gt;</a:t>
            </a:r>
          </a:p>
          <a:p>
            <a:pPr algn="l"/>
            <a:r>
              <a:rPr lang="en-US" altLang="zh-CN" sz="1800" dirty="0"/>
              <a:t>&lt;hibernate-configuration&gt;</a:t>
            </a:r>
          </a:p>
          <a:p>
            <a:pPr algn="l"/>
            <a:r>
              <a:rPr lang="en-US" altLang="zh-CN" sz="1800" dirty="0"/>
              <a:t> &lt;session-factory&gt;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connection.user</a:t>
            </a:r>
            <a:r>
              <a:rPr lang="en-US" altLang="zh-CN" sz="1800" dirty="0"/>
              <a:t>"&gt;root&lt;/property&gt;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connection.password</a:t>
            </a:r>
            <a:r>
              <a:rPr lang="en-US" altLang="zh-CN" sz="1800" dirty="0"/>
              <a:t>"&gt;root&lt;/property&gt;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connection.driver_class</a:t>
            </a:r>
            <a:r>
              <a:rPr lang="en-US" altLang="zh-CN" sz="1800" dirty="0"/>
              <a:t>"&gt;</a:t>
            </a:r>
            <a:r>
              <a:rPr lang="en-US" altLang="zh-CN" sz="1800" dirty="0" err="1"/>
              <a:t>com.mysql.jdbc.Driver</a:t>
            </a:r>
            <a:r>
              <a:rPr lang="en-US" altLang="zh-CN" sz="1800" dirty="0"/>
              <a:t>&lt;/property&gt;</a:t>
            </a:r>
          </a:p>
          <a:p>
            <a:pPr algn="l"/>
            <a:r>
              <a:rPr lang="en-US" altLang="zh-CN" sz="1800" dirty="0"/>
              <a:t>     &lt;property name="connection.url"&gt;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://localhost:3306/</a:t>
            </a:r>
            <a:r>
              <a:rPr lang="en-US" altLang="zh-CN" sz="1800" dirty="0" err="1"/>
              <a:t>hibernate?useUnicode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=UTF-8&lt;/property&gt;</a:t>
            </a:r>
          </a:p>
          <a:p>
            <a:pPr algn="l"/>
            <a:r>
              <a:rPr lang="en-US" altLang="zh-CN" sz="1800" dirty="0"/>
              <a:t>     &lt;property name="dialect"&gt;</a:t>
            </a:r>
            <a:r>
              <a:rPr lang="en-US" altLang="zh-CN" sz="1800" dirty="0" err="1"/>
              <a:t>org.hibernate.dialect.MySQLDialect</a:t>
            </a:r>
            <a:r>
              <a:rPr lang="en-US" altLang="zh-CN" sz="1800" dirty="0"/>
              <a:t>&lt;/property&gt;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show_sql</a:t>
            </a:r>
            <a:r>
              <a:rPr lang="en-US" altLang="zh-CN" sz="1800" dirty="0"/>
              <a:t>"&gt;true&lt;/property&gt;</a:t>
            </a:r>
          </a:p>
          <a:p>
            <a:pPr algn="l"/>
            <a:r>
              <a:rPr lang="en-US" altLang="zh-CN" sz="1800" dirty="0"/>
              <a:t>     &lt;property name="</a:t>
            </a:r>
            <a:r>
              <a:rPr lang="en-US" altLang="zh-CN" sz="1800" dirty="0" err="1"/>
              <a:t>format_sql</a:t>
            </a:r>
            <a:r>
              <a:rPr lang="en-US" altLang="zh-CN" sz="1800" dirty="0"/>
              <a:t>"&gt;true&lt;/property&gt;</a:t>
            </a:r>
          </a:p>
          <a:p>
            <a:pPr algn="l"/>
            <a:r>
              <a:rPr lang="en-US" altLang="zh-CN" sz="1800" dirty="0"/>
              <a:t>     &lt;property name="hbm2ddl.auto"&gt;update&lt;/property&gt;</a:t>
            </a:r>
          </a:p>
          <a:p>
            <a:pPr algn="l"/>
            <a:r>
              <a:rPr lang="en-US" altLang="zh-CN" sz="1800" dirty="0"/>
              <a:t> &lt;/session-factory&gt;</a:t>
            </a:r>
          </a:p>
          <a:p>
            <a:pPr algn="l"/>
            <a:r>
              <a:rPr lang="en-US" altLang="zh-CN" sz="1800" dirty="0"/>
              <a:t>&lt;/hibernate-configuration&gt;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46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hibernate.connection.driver_class</a:t>
            </a:r>
            <a:r>
              <a:rPr lang="en-US" altLang="zh-CN" sz="1800" dirty="0"/>
              <a:t>", "org.h2.Driver");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("hibernate.connection.url", "jdbc:h2:mem:testdb");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hibernate.connection.username</a:t>
            </a:r>
            <a:r>
              <a:rPr lang="en-US" altLang="zh-CN" sz="1800" dirty="0"/>
              <a:t>", "</a:t>
            </a:r>
            <a:r>
              <a:rPr lang="en-US" altLang="zh-CN" sz="1800" dirty="0" err="1"/>
              <a:t>sa</a:t>
            </a:r>
            <a:r>
              <a:rPr lang="en-US" altLang="zh-CN" sz="1800" dirty="0"/>
              <a:t>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hibernate.connection.password</a:t>
            </a:r>
            <a:r>
              <a:rPr lang="en-US" altLang="zh-CN" sz="1800" dirty="0"/>
              <a:t>", "");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("hibernate.dialect","org.hibernate.dialect.H2Dialect");</a:t>
            </a:r>
          </a:p>
          <a:p>
            <a:pPr algn="l"/>
            <a:r>
              <a:rPr lang="en-US" altLang="zh-CN" sz="1800" dirty="0" err="1" smtClean="0"/>
              <a:t>configuration.setProperty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hibernate.show_sql</a:t>
            </a:r>
            <a:r>
              <a:rPr lang="en-US" altLang="zh-CN" sz="1800" dirty="0"/>
              <a:t>", "true");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42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创建持久化类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javabean</a:t>
            </a:r>
            <a:r>
              <a:rPr lang="en-US" altLang="zh-CN" sz="1800" dirty="0" smtClean="0"/>
              <a:t>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@Entity                              //</a:t>
            </a:r>
            <a:r>
              <a:rPr lang="zh-CN" altLang="en-US" sz="1800" dirty="0"/>
              <a:t>注解</a:t>
            </a:r>
            <a:r>
              <a:rPr lang="en-US" altLang="zh-CN" sz="1800" dirty="0"/>
              <a:t>Entity</a:t>
            </a:r>
            <a:r>
              <a:rPr lang="zh-CN" altLang="en-US" sz="1800" dirty="0"/>
              <a:t>表示该类能被</a:t>
            </a:r>
            <a:r>
              <a:rPr lang="en-US" altLang="zh-CN" sz="1800" dirty="0"/>
              <a:t>Hibernate</a:t>
            </a:r>
            <a:r>
              <a:rPr lang="zh-CN" altLang="en-US" sz="1800" dirty="0"/>
              <a:t>持久化</a:t>
            </a:r>
          </a:p>
          <a:p>
            <a:pPr algn="l"/>
            <a:r>
              <a:rPr lang="en-US" altLang="zh-CN" sz="1800" dirty="0"/>
              <a:t>@Table(name = "</a:t>
            </a:r>
            <a:r>
              <a:rPr lang="en-US" altLang="zh-CN" sz="1800" dirty="0" err="1"/>
              <a:t>tb_cat</a:t>
            </a:r>
            <a:r>
              <a:rPr lang="en-US" altLang="zh-CN" sz="1800" dirty="0"/>
              <a:t>")              //</a:t>
            </a:r>
            <a:r>
              <a:rPr lang="zh-CN" altLang="en-US" sz="1800" dirty="0"/>
              <a:t>指定该</a:t>
            </a:r>
            <a:r>
              <a:rPr lang="en-US" altLang="zh-CN" sz="1800" dirty="0"/>
              <a:t>Entity</a:t>
            </a:r>
            <a:r>
              <a:rPr lang="zh-CN" altLang="en-US" sz="1800" dirty="0"/>
              <a:t>对应的数据表名</a:t>
            </a:r>
          </a:p>
          <a:p>
            <a:pPr algn="l"/>
            <a:r>
              <a:rPr lang="en-US" altLang="zh-CN" sz="1800" dirty="0"/>
              <a:t>public class Cat {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@Id                              //</a:t>
            </a:r>
            <a:r>
              <a:rPr lang="zh-CN" altLang="en-US" sz="1800" dirty="0"/>
              <a:t>指定该列为主键。主键类型最好不要使用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等原始类型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@</a:t>
            </a:r>
            <a:r>
              <a:rPr lang="en-US" altLang="zh-CN" sz="1800" dirty="0" err="1"/>
              <a:t>GeneratedValue</a:t>
            </a:r>
            <a:r>
              <a:rPr lang="en-US" altLang="zh-CN" sz="1800" dirty="0"/>
              <a:t>(strategy = </a:t>
            </a:r>
            <a:r>
              <a:rPr lang="en-US" altLang="zh-CN" sz="1800" dirty="0" err="1"/>
              <a:t>GenerationType.AUTO</a:t>
            </a:r>
            <a:r>
              <a:rPr lang="en-US" altLang="zh-CN" sz="1800" dirty="0"/>
              <a:t>) //</a:t>
            </a:r>
            <a:r>
              <a:rPr lang="zh-CN" altLang="en-US" sz="1800" dirty="0"/>
              <a:t>主键类型</a:t>
            </a:r>
            <a:r>
              <a:rPr lang="en-US" altLang="zh-CN" sz="1800" dirty="0"/>
              <a:t>auto</a:t>
            </a:r>
            <a:r>
              <a:rPr lang="zh-CN" altLang="en-US" sz="1800" dirty="0"/>
              <a:t>表示该主键为自增长型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private Integer id;</a:t>
            </a:r>
          </a:p>
          <a:p>
            <a:pPr algn="l"/>
            <a:r>
              <a:rPr lang="en-US" altLang="zh-CN" sz="1800" dirty="0"/>
              <a:t>    </a:t>
            </a:r>
          </a:p>
          <a:p>
            <a:pPr algn="l"/>
            <a:r>
              <a:rPr lang="en-US" altLang="zh-CN" sz="1800" dirty="0"/>
              <a:t>    @Column(name = "name")           //</a:t>
            </a:r>
            <a:r>
              <a:rPr lang="zh-CN" altLang="en-US" sz="1800" dirty="0"/>
              <a:t>指定该属性对应的数据库表的列为</a:t>
            </a:r>
            <a:r>
              <a:rPr lang="en-US" altLang="zh-CN" sz="1800" dirty="0"/>
              <a:t>name</a:t>
            </a:r>
            <a:r>
              <a:rPr lang="zh-CN" altLang="en-US" sz="1800" dirty="0"/>
              <a:t>，列名与属性名一样时这句注解可省略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private String name;</a:t>
            </a:r>
          </a:p>
          <a:p>
            <a:pPr algn="l"/>
            <a:r>
              <a:rPr lang="en-US" altLang="zh-CN" sz="1800" dirty="0"/>
              <a:t>    </a:t>
            </a:r>
          </a:p>
          <a:p>
            <a:pPr algn="l"/>
            <a:r>
              <a:rPr lang="en-US" altLang="zh-CN" sz="1800" dirty="0"/>
              <a:t>    @Column(name = "description")</a:t>
            </a:r>
          </a:p>
          <a:p>
            <a:pPr algn="l"/>
            <a:r>
              <a:rPr lang="en-US" altLang="zh-CN" sz="1800" dirty="0"/>
              <a:t>    private String description;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23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 Session </a:t>
            </a:r>
            <a:r>
              <a:rPr lang="en-US" altLang="zh-CN" sz="1800" dirty="0" err="1"/>
              <a:t>session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HibernateUtil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getSessionFactory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openSession</a:t>
            </a:r>
            <a:r>
              <a:rPr lang="en-US" altLang="zh-CN" sz="1800" dirty="0"/>
              <a:t>();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session</a:t>
            </a:r>
            <a:r>
              <a:rPr lang="zh-CN" altLang="en-US" sz="1800" dirty="0"/>
              <a:t>并</a:t>
            </a:r>
            <a:r>
              <a:rPr lang="en-US" altLang="zh-CN" sz="1800" dirty="0"/>
              <a:t>open</a:t>
            </a:r>
            <a:r>
              <a:rPr lang="zh-CN" altLang="en-US" sz="1800" dirty="0"/>
              <a:t>，开启一个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会话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Transaction trans = </a:t>
            </a:r>
            <a:r>
              <a:rPr lang="en-US" altLang="zh-CN" sz="1800" dirty="0" err="1"/>
              <a:t>session.beginTransaction</a:t>
            </a:r>
            <a:r>
              <a:rPr lang="en-US" altLang="zh-CN" sz="1800" dirty="0"/>
              <a:t>(); //</a:t>
            </a:r>
            <a:r>
              <a:rPr lang="zh-CN" altLang="en-US" sz="1800" dirty="0"/>
              <a:t>开启一个事务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session.persist</a:t>
            </a:r>
            <a:r>
              <a:rPr lang="en-US" altLang="zh-CN" sz="1800" dirty="0"/>
              <a:t>(mother); //</a:t>
            </a:r>
            <a:r>
              <a:rPr lang="zh-CN" altLang="en-US" sz="1800" dirty="0"/>
              <a:t>将</a:t>
            </a:r>
            <a:r>
              <a:rPr lang="en-US" altLang="zh-CN" sz="1800" dirty="0"/>
              <a:t>mother</a:t>
            </a:r>
            <a:r>
              <a:rPr lang="zh-CN" altLang="en-US" sz="1800" dirty="0"/>
              <a:t>保存到数据</a:t>
            </a:r>
            <a:r>
              <a:rPr lang="zh-CN" altLang="en-US" sz="1800" dirty="0" smtClean="0"/>
              <a:t>库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r>
              <a:rPr lang="en-US" altLang="zh-CN" sz="1800" dirty="0" err="1"/>
              <a:t>trans.commit</a:t>
            </a:r>
            <a:r>
              <a:rPr lang="en-US" altLang="zh-CN" sz="1800" dirty="0"/>
              <a:t>(); //</a:t>
            </a:r>
            <a:r>
              <a:rPr lang="zh-CN" altLang="en-US" sz="1800" dirty="0"/>
              <a:t>提交事务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session.close</a:t>
            </a:r>
            <a:r>
              <a:rPr lang="en-US" altLang="zh-CN" sz="1800" dirty="0"/>
              <a:t>(); //</a:t>
            </a:r>
            <a:r>
              <a:rPr lang="zh-CN" altLang="en-US" sz="1800" dirty="0"/>
              <a:t>关闭</a:t>
            </a:r>
            <a:r>
              <a:rPr lang="en-US" altLang="zh-CN" sz="1800" dirty="0"/>
              <a:t>Hibernate</a:t>
            </a:r>
            <a:r>
              <a:rPr lang="zh-CN" altLang="en-US" sz="1800" dirty="0"/>
              <a:t>会话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846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2050" name="Picture 2" descr="http://upload-images.jianshu.io/upload_images/3200716-8ba5cc67dfc6d4fa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30305"/>
            <a:ext cx="113728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配置对象</a:t>
            </a:r>
            <a:r>
              <a:rPr lang="en-US" altLang="zh-CN" sz="1800" dirty="0"/>
              <a:t>Configuration</a:t>
            </a:r>
          </a:p>
          <a:p>
            <a:pPr algn="l"/>
            <a:r>
              <a:rPr lang="zh-CN" altLang="en-US" sz="1800" dirty="0"/>
              <a:t>作用：读取配置文档：</a:t>
            </a:r>
            <a:r>
              <a:rPr lang="en-US" altLang="zh-CN" sz="1800" dirty="0"/>
              <a:t>Hibernate.cfg.xml</a:t>
            </a:r>
            <a:r>
              <a:rPr lang="zh-CN" altLang="en-US" sz="1800" dirty="0"/>
              <a:t>；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 err="1"/>
              <a:t>SessionFactory</a:t>
            </a:r>
            <a:r>
              <a:rPr lang="zh-CN" altLang="en-US" sz="1800" dirty="0"/>
              <a:t>对象</a:t>
            </a:r>
          </a:p>
          <a:p>
            <a:pPr algn="l"/>
            <a:r>
              <a:rPr lang="zh-CN" altLang="en-US" sz="1800" dirty="0"/>
              <a:t>作用：读取相应的里面加载的对象关系映射文件</a:t>
            </a:r>
          </a:p>
          <a:p>
            <a:pPr algn="l"/>
            <a:r>
              <a:rPr lang="zh-CN" altLang="en-US" sz="1800" dirty="0"/>
              <a:t>创建</a:t>
            </a:r>
            <a:r>
              <a:rPr lang="en-US" altLang="zh-CN" sz="1800" dirty="0"/>
              <a:t>session</a:t>
            </a:r>
            <a:r>
              <a:rPr lang="zh-CN" altLang="en-US" sz="1800" dirty="0"/>
              <a:t>文件</a:t>
            </a:r>
          </a:p>
          <a:p>
            <a:pPr algn="l"/>
            <a:r>
              <a:rPr lang="zh-CN" altLang="en-US" sz="1800" dirty="0"/>
              <a:t>作用：类似于</a:t>
            </a:r>
            <a:r>
              <a:rPr lang="en-US" altLang="zh-CN" sz="1800" dirty="0"/>
              <a:t>JDBC</a:t>
            </a:r>
            <a:r>
              <a:rPr lang="zh-CN" altLang="en-US" sz="1800" dirty="0"/>
              <a:t>中的</a:t>
            </a:r>
            <a:r>
              <a:rPr lang="en-US" altLang="zh-CN" sz="1800" dirty="0"/>
              <a:t>Connection,</a:t>
            </a:r>
            <a:r>
              <a:rPr lang="zh-CN" altLang="en-US" sz="1800" dirty="0"/>
              <a:t>这个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对象等同于连接对象</a:t>
            </a:r>
          </a:p>
          <a:p>
            <a:pPr algn="l"/>
            <a:r>
              <a:rPr lang="zh-CN" altLang="en-US" sz="1800" dirty="0"/>
              <a:t>执行增删改查：</a:t>
            </a:r>
            <a:r>
              <a:rPr lang="en-US" altLang="zh-CN" sz="1800" dirty="0"/>
              <a:t>save</a:t>
            </a:r>
            <a:r>
              <a:rPr lang="zh-CN" altLang="en-US" sz="1800" dirty="0"/>
              <a:t>，</a:t>
            </a:r>
            <a:r>
              <a:rPr lang="en-US" altLang="zh-CN" sz="1800" dirty="0"/>
              <a:t>delete</a:t>
            </a:r>
            <a:r>
              <a:rPr lang="zh-CN" altLang="en-US" sz="1800" dirty="0"/>
              <a:t>，</a:t>
            </a:r>
            <a:r>
              <a:rPr lang="en-US" altLang="zh-CN" sz="1800" dirty="0"/>
              <a:t>update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createQuery</a:t>
            </a:r>
            <a:r>
              <a:rPr lang="zh-CN" altLang="en-US" sz="1800" dirty="0"/>
              <a:t>等。</a:t>
            </a:r>
          </a:p>
          <a:p>
            <a:pPr algn="l"/>
            <a:r>
              <a:rPr lang="zh-CN" altLang="en-US" sz="1800" dirty="0"/>
              <a:t>执行某个</a:t>
            </a:r>
            <a:r>
              <a:rPr lang="en-US" altLang="zh-CN" sz="1800" dirty="0"/>
              <a:t>session</a:t>
            </a:r>
            <a:r>
              <a:rPr lang="zh-CN" altLang="en-US" sz="1800" dirty="0"/>
              <a:t>对象的方法的时候，必须开启一个事物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，这些方法需要封装在事物当中。</a:t>
            </a:r>
          </a:p>
          <a:p>
            <a:pPr algn="l"/>
            <a:r>
              <a:rPr lang="zh-CN" altLang="en-US" sz="1800" dirty="0"/>
              <a:t>执行完成方法之后，需要提交事务并且关闭</a:t>
            </a:r>
            <a:r>
              <a:rPr lang="en-US" altLang="zh-CN" sz="1800" dirty="0"/>
              <a:t>session</a:t>
            </a:r>
          </a:p>
          <a:p>
            <a:pPr algn="l"/>
            <a:r>
              <a:rPr lang="en-US" altLang="zh-CN" sz="1800" dirty="0" err="1"/>
              <a:t>transaction.commit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 err="1"/>
              <a:t>session.close</a:t>
            </a:r>
            <a:r>
              <a:rPr lang="en-US" altLang="zh-CN" sz="1800" dirty="0"/>
              <a:t>();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024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2160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268</cp:revision>
  <dcterms:created xsi:type="dcterms:W3CDTF">2017-02-14T13:11:35Z</dcterms:created>
  <dcterms:modified xsi:type="dcterms:W3CDTF">2017-04-27T19:34:51Z</dcterms:modified>
</cp:coreProperties>
</file>