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6" r:id="rId2"/>
    <p:sldId id="357" r:id="rId3"/>
    <p:sldId id="337" r:id="rId4"/>
    <p:sldId id="345" r:id="rId5"/>
    <p:sldId id="348" r:id="rId6"/>
    <p:sldId id="347" r:id="rId7"/>
    <p:sldId id="346" r:id="rId8"/>
    <p:sldId id="349" r:id="rId9"/>
    <p:sldId id="339" r:id="rId10"/>
    <p:sldId id="340" r:id="rId11"/>
    <p:sldId id="341" r:id="rId12"/>
    <p:sldId id="342" r:id="rId13"/>
    <p:sldId id="343" r:id="rId14"/>
    <p:sldId id="353" r:id="rId15"/>
    <p:sldId id="344" r:id="rId16"/>
    <p:sldId id="350" r:id="rId17"/>
    <p:sldId id="324" r:id="rId18"/>
    <p:sldId id="3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59" d="100"/>
          <a:sy n="59" d="100"/>
        </p:scale>
        <p:origin x="3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27/04/2017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06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27/04/2017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23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27/04/2017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35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27/04/2017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7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27/04/2017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14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27/04/2017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34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27/04/2017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27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27/04/2017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21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27/04/2017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9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27/04/2017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3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27/04/2017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73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7C70-6C77-4BAA-8198-78B080AEE7B6}" type="datetimeFigureOut">
              <a:rPr lang="en-CA" smtClean="0"/>
              <a:t>27/04/2017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38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apache.org/proper/commons-io/download_io.cgi" TargetMode="External"/><Relationship Id="rId2" Type="http://schemas.openxmlformats.org/officeDocument/2006/relationships/hyperlink" Target="https://commons.apache.org/proper/commons-lang/download_lang.cgi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hechronicleherald.ca/heraldflyer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hechronicleherald.ca/heraldflyers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latin typeface="+mj-ea"/>
                <a:ea typeface="+mj-ea"/>
              </a:rPr>
              <a:t>钱进培训是哈法地区资深工程师组成的培训机构，通过各位老师的现身说法，帮助各位学员迅速掌握实战知识，为求职打下坚实的基础。电子邮件：</a:t>
            </a:r>
            <a:r>
              <a:rPr lang="en-CA" dirty="0">
                <a:latin typeface="+mj-ea"/>
                <a:ea typeface="+mj-ea"/>
              </a:rPr>
              <a:t>jin.qian.canada@gmail.com</a:t>
            </a:r>
            <a:r>
              <a:rPr lang="zh-CN" altLang="en-US" dirty="0">
                <a:latin typeface="+mj-ea"/>
                <a:ea typeface="+mj-ea"/>
              </a:rPr>
              <a:t>钱老师报名、答疑微信号：</a:t>
            </a:r>
            <a:r>
              <a:rPr lang="en-CA" dirty="0" err="1">
                <a:latin typeface="+mj-ea"/>
                <a:ea typeface="+mj-ea"/>
              </a:rPr>
              <a:t>qianjincanada</a:t>
            </a:r>
            <a:r>
              <a:rPr lang="en-CA" dirty="0">
                <a:latin typeface="+mj-ea"/>
                <a:ea typeface="+mj-ea"/>
              </a:rPr>
              <a:t>，</a:t>
            </a:r>
            <a:r>
              <a:rPr lang="zh-CN" altLang="en-US" dirty="0">
                <a:latin typeface="+mj-ea"/>
                <a:ea typeface="+mj-ea"/>
              </a:rPr>
              <a:t>或扫描以下二维码添加：</a:t>
            </a:r>
            <a:endParaRPr lang="en-CA" dirty="0">
              <a:latin typeface="+mj-ea"/>
              <a:ea typeface="+mj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10164"/>
            <a:ext cx="4670738" cy="435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284" y="2210163"/>
            <a:ext cx="4206965" cy="420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3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sz="1800" dirty="0" err="1"/>
              <a:t>rrayList</a:t>
            </a:r>
            <a:r>
              <a:rPr lang="en-CA" sz="1800" dirty="0"/>
              <a:t> al=new </a:t>
            </a:r>
            <a:r>
              <a:rPr lang="en-CA" sz="1800" dirty="0" err="1"/>
              <a:t>ArrayList</a:t>
            </a:r>
            <a:r>
              <a:rPr lang="en-CA" sz="1800" dirty="0"/>
              <a:t>();</a:t>
            </a:r>
            <a:br>
              <a:rPr lang="en-CA" sz="1800" dirty="0"/>
            </a:br>
            <a:r>
              <a:rPr lang="en-CA" sz="1800" dirty="0"/>
              <a:t>//</a:t>
            </a:r>
            <a:r>
              <a:rPr lang="zh-CN" altLang="en-US" sz="1800" dirty="0"/>
              <a:t>向</a:t>
            </a:r>
            <a:r>
              <a:rPr lang="en-CA" sz="1800" dirty="0"/>
              <a:t>Java</a:t>
            </a:r>
            <a:r>
              <a:rPr lang="zh-CN" altLang="en-US" sz="1800" dirty="0"/>
              <a:t>动态数组中添加数据</a:t>
            </a:r>
            <a:br>
              <a:rPr lang="zh-CN" altLang="en-US" sz="1800" dirty="0"/>
            </a:br>
            <a:r>
              <a:rPr lang="en-CA" sz="1800" dirty="0" err="1"/>
              <a:t>al.add</a:t>
            </a:r>
            <a:r>
              <a:rPr lang="en-CA" sz="1800" dirty="0"/>
              <a:t>("a");</a:t>
            </a:r>
            <a:br>
              <a:rPr lang="en-CA" sz="1800" dirty="0"/>
            </a:br>
            <a:r>
              <a:rPr lang="en-CA" sz="1800" dirty="0" err="1"/>
              <a:t>al.add</a:t>
            </a:r>
            <a:r>
              <a:rPr lang="en-CA" sz="1800" dirty="0"/>
              <a:t>("b");</a:t>
            </a:r>
            <a:br>
              <a:rPr lang="en-CA" sz="1800" dirty="0"/>
            </a:br>
            <a:r>
              <a:rPr lang="en-CA" sz="1800" dirty="0" err="1"/>
              <a:t>al.add</a:t>
            </a:r>
            <a:r>
              <a:rPr lang="en-CA" sz="1800" dirty="0"/>
              <a:t>("c");</a:t>
            </a:r>
            <a:br>
              <a:rPr lang="en-CA" sz="1800" dirty="0"/>
            </a:br>
            <a:r>
              <a:rPr lang="en-CA" sz="1800" dirty="0"/>
              <a:t>//</a:t>
            </a:r>
            <a:r>
              <a:rPr lang="zh-CN" altLang="en-US" sz="1800" dirty="0"/>
              <a:t>输出</a:t>
            </a:r>
            <a:r>
              <a:rPr lang="en-CA" sz="1800" dirty="0"/>
              <a:t>Java</a:t>
            </a:r>
            <a:r>
              <a:rPr lang="zh-CN" altLang="en-US" sz="1800" dirty="0"/>
              <a:t>动态数组</a:t>
            </a:r>
            <a:br>
              <a:rPr lang="zh-CN" altLang="en-US" sz="1800" dirty="0"/>
            </a:br>
            <a:r>
              <a:rPr lang="en-CA" sz="1800" dirty="0"/>
              <a:t>for(</a:t>
            </a:r>
            <a:r>
              <a:rPr lang="en-CA" sz="1800" dirty="0" err="1"/>
              <a:t>int</a:t>
            </a:r>
            <a:r>
              <a:rPr lang="en-CA" sz="1800" dirty="0"/>
              <a:t> </a:t>
            </a:r>
            <a:r>
              <a:rPr lang="en-CA" sz="1800" dirty="0" err="1"/>
              <a:t>i</a:t>
            </a:r>
            <a:r>
              <a:rPr lang="en-CA" sz="1800" dirty="0"/>
              <a:t>=0;i&lt;</a:t>
            </a:r>
            <a:r>
              <a:rPr lang="en-CA" sz="1800" dirty="0" err="1"/>
              <a:t>al.size</a:t>
            </a:r>
            <a:r>
              <a:rPr lang="en-CA" sz="1800" dirty="0"/>
              <a:t>();</a:t>
            </a:r>
            <a:r>
              <a:rPr lang="en-CA" sz="1800" dirty="0" err="1"/>
              <a:t>i</a:t>
            </a:r>
            <a:r>
              <a:rPr lang="en-CA" sz="1800" dirty="0"/>
              <a:t>++)</a:t>
            </a:r>
            <a:br>
              <a:rPr lang="en-CA" sz="1800" dirty="0"/>
            </a:br>
            <a:r>
              <a:rPr lang="en-CA" sz="1800" dirty="0"/>
              <a:t>{</a:t>
            </a:r>
            <a:br>
              <a:rPr lang="en-CA" sz="1800" dirty="0"/>
            </a:br>
            <a:r>
              <a:rPr lang="en-CA" sz="1800" dirty="0"/>
              <a:t>String </a:t>
            </a:r>
            <a:r>
              <a:rPr lang="en-CA" sz="1800" dirty="0" err="1"/>
              <a:t>alEach</a:t>
            </a:r>
            <a:r>
              <a:rPr lang="en-CA" sz="1800" dirty="0"/>
              <a:t>=(String)</a:t>
            </a:r>
            <a:r>
              <a:rPr lang="en-CA" sz="1800" dirty="0" err="1"/>
              <a:t>al.get</a:t>
            </a:r>
            <a:r>
              <a:rPr lang="en-CA" sz="1800" dirty="0"/>
              <a:t>(</a:t>
            </a:r>
            <a:r>
              <a:rPr lang="en-CA" sz="1800" dirty="0" err="1"/>
              <a:t>i</a:t>
            </a:r>
            <a:r>
              <a:rPr lang="en-CA" sz="1800" dirty="0"/>
              <a:t>);</a:t>
            </a:r>
            <a:br>
              <a:rPr lang="en-CA" sz="1800" dirty="0"/>
            </a:br>
            <a:r>
              <a:rPr lang="en-CA" sz="1800" dirty="0" err="1"/>
              <a:t>System.out.println</a:t>
            </a:r>
            <a:r>
              <a:rPr lang="en-CA" sz="1800" dirty="0"/>
              <a:t>(</a:t>
            </a:r>
            <a:r>
              <a:rPr lang="en-CA" sz="1800" dirty="0" err="1"/>
              <a:t>alEach</a:t>
            </a:r>
            <a:r>
              <a:rPr lang="en-CA" sz="1800" dirty="0"/>
              <a:t>);</a:t>
            </a:r>
            <a:br>
              <a:rPr lang="en-CA" sz="1800" dirty="0"/>
            </a:br>
            <a:r>
              <a:rPr lang="en-CA" sz="1800" dirty="0"/>
              <a:t>}</a:t>
            </a:r>
            <a:br>
              <a:rPr lang="en-CA" sz="1800" dirty="0"/>
            </a:br>
            <a:r>
              <a:rPr lang="en-CA" sz="1800" dirty="0"/>
              <a:t>//</a:t>
            </a:r>
            <a:r>
              <a:rPr lang="zh-CN" altLang="en-US" sz="1800" dirty="0"/>
              <a:t>删除数组中的某个元素</a:t>
            </a:r>
            <a:r>
              <a:rPr lang="en-US" altLang="zh-CN" sz="1800" dirty="0"/>
              <a:t>,</a:t>
            </a:r>
            <a:r>
              <a:rPr lang="zh-CN" altLang="en-US" sz="1800" dirty="0"/>
              <a:t>删除第二个元素</a:t>
            </a:r>
            <a:br>
              <a:rPr lang="zh-CN" altLang="en-US" sz="1800" dirty="0"/>
            </a:br>
            <a:r>
              <a:rPr lang="en-CA" sz="1800" dirty="0" err="1"/>
              <a:t>al.remove</a:t>
            </a:r>
            <a:r>
              <a:rPr lang="en-CA" sz="1800" dirty="0"/>
              <a:t>(1);</a:t>
            </a:r>
            <a:br>
              <a:rPr lang="en-CA" sz="1800" dirty="0"/>
            </a:br>
            <a:r>
              <a:rPr lang="en-CA" sz="1800" dirty="0"/>
              <a:t>//</a:t>
            </a:r>
            <a:r>
              <a:rPr lang="zh-CN" altLang="en-US" sz="1800" dirty="0"/>
              <a:t>修改</a:t>
            </a:r>
            <a:r>
              <a:rPr lang="en-CA" sz="1800" dirty="0"/>
              <a:t>Java</a:t>
            </a:r>
            <a:r>
              <a:rPr lang="zh-CN" altLang="en-US" sz="1800" dirty="0"/>
              <a:t>动态数组，把新的元素放到第二个位置</a:t>
            </a:r>
            <a:br>
              <a:rPr lang="zh-CN" altLang="en-US" sz="1800" dirty="0"/>
            </a:br>
            <a:r>
              <a:rPr lang="en-CA" sz="1800" dirty="0" err="1"/>
              <a:t>al.add</a:t>
            </a:r>
            <a:r>
              <a:rPr lang="en-CA" sz="1800" dirty="0"/>
              <a:t>(1,"2");</a:t>
            </a:r>
            <a:br>
              <a:rPr lang="en-CA" sz="1800" dirty="0"/>
            </a:br>
            <a:r>
              <a:rPr lang="en-CA" sz="1800" dirty="0"/>
              <a:t>////</a:t>
            </a:r>
            <a:r>
              <a:rPr lang="zh-CN" altLang="en-US" sz="1800" dirty="0"/>
              <a:t>输出</a:t>
            </a:r>
            <a:r>
              <a:rPr lang="en-CA" sz="1800" dirty="0"/>
              <a:t>Java</a:t>
            </a:r>
            <a:r>
              <a:rPr lang="zh-CN" altLang="en-US" sz="1800" dirty="0"/>
              <a:t>动态数组</a:t>
            </a:r>
            <a:br>
              <a:rPr lang="zh-CN" altLang="en-US" sz="1800" dirty="0"/>
            </a:br>
            <a:r>
              <a:rPr lang="en-CA" sz="1800" dirty="0"/>
              <a:t>for(</a:t>
            </a:r>
            <a:r>
              <a:rPr lang="en-CA" sz="1800" dirty="0" err="1"/>
              <a:t>int</a:t>
            </a:r>
            <a:r>
              <a:rPr lang="en-CA" sz="1800" dirty="0"/>
              <a:t> </a:t>
            </a:r>
            <a:r>
              <a:rPr lang="en-CA" sz="1800" dirty="0" err="1"/>
              <a:t>i</a:t>
            </a:r>
            <a:r>
              <a:rPr lang="en-CA" sz="1800" dirty="0"/>
              <a:t>=0;i&lt;</a:t>
            </a:r>
            <a:r>
              <a:rPr lang="en-CA" sz="1800" dirty="0" err="1"/>
              <a:t>al.size</a:t>
            </a:r>
            <a:r>
              <a:rPr lang="en-CA" sz="1800" dirty="0"/>
              <a:t>();</a:t>
            </a:r>
            <a:r>
              <a:rPr lang="en-CA" sz="1800" dirty="0" err="1"/>
              <a:t>i</a:t>
            </a:r>
            <a:r>
              <a:rPr lang="en-CA" sz="1800" dirty="0"/>
              <a:t>++)</a:t>
            </a:r>
            <a:br>
              <a:rPr lang="en-CA" sz="1800" dirty="0"/>
            </a:br>
            <a:r>
              <a:rPr lang="en-CA" sz="1800" dirty="0"/>
              <a:t>{</a:t>
            </a:r>
            <a:br>
              <a:rPr lang="en-CA" sz="1800" dirty="0"/>
            </a:br>
            <a:r>
              <a:rPr lang="en-CA" sz="1800" dirty="0"/>
              <a:t>String </a:t>
            </a:r>
            <a:r>
              <a:rPr lang="en-CA" sz="1800" dirty="0" err="1"/>
              <a:t>alEach</a:t>
            </a:r>
            <a:r>
              <a:rPr lang="en-CA" sz="1800" dirty="0"/>
              <a:t>=(String)</a:t>
            </a:r>
            <a:r>
              <a:rPr lang="en-CA" sz="1800" dirty="0" err="1"/>
              <a:t>al.get</a:t>
            </a:r>
            <a:r>
              <a:rPr lang="en-CA" sz="1800" dirty="0"/>
              <a:t>(</a:t>
            </a:r>
            <a:r>
              <a:rPr lang="en-CA" sz="1800" dirty="0" err="1"/>
              <a:t>i</a:t>
            </a:r>
            <a:r>
              <a:rPr lang="en-CA" sz="1800" dirty="0"/>
              <a:t>);</a:t>
            </a:r>
            <a:br>
              <a:rPr lang="en-CA" sz="1800" dirty="0"/>
            </a:br>
            <a:r>
              <a:rPr lang="en-CA" sz="1800" dirty="0" err="1"/>
              <a:t>System.out.println</a:t>
            </a:r>
            <a:r>
              <a:rPr lang="en-CA" sz="1800" dirty="0"/>
              <a:t>(</a:t>
            </a:r>
            <a:r>
              <a:rPr lang="en-CA" sz="1800" dirty="0" err="1"/>
              <a:t>alEach</a:t>
            </a:r>
            <a:r>
              <a:rPr lang="en-CA" sz="1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0966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/>
              <a:t>HashSet</a:t>
            </a:r>
            <a:r>
              <a:rPr lang="en-US" altLang="zh-CN" sz="1800" dirty="0"/>
              <a:t> </a:t>
            </a:r>
            <a:r>
              <a:rPr lang="zh-CN" altLang="en-US" sz="1800" dirty="0"/>
              <a:t>简介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 err="1"/>
              <a:t>HashSet</a:t>
            </a:r>
            <a:r>
              <a:rPr lang="en-US" altLang="zh-CN" sz="1800" dirty="0"/>
              <a:t> </a:t>
            </a:r>
            <a:r>
              <a:rPr lang="zh-CN" altLang="en-US" sz="1800" dirty="0"/>
              <a:t>是</a:t>
            </a:r>
            <a:r>
              <a:rPr lang="zh-CN" altLang="en-US" sz="1800" dirty="0" smtClean="0"/>
              <a:t>一个</a:t>
            </a:r>
            <a:r>
              <a:rPr lang="zh-CN" altLang="en-US" sz="1800" dirty="0"/>
              <a:t>没有重复元素的集</a:t>
            </a:r>
            <a:r>
              <a:rPr lang="zh-CN" altLang="en-US" sz="1800" dirty="0" smtClean="0"/>
              <a:t>合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不保</a:t>
            </a:r>
            <a:r>
              <a:rPr lang="zh-CN" altLang="en-US" sz="1800" dirty="0"/>
              <a:t>证元素的顺序，而且</a:t>
            </a:r>
            <a:r>
              <a:rPr lang="en-US" altLang="zh-CN" sz="1800" dirty="0" err="1"/>
              <a:t>HashSet</a:t>
            </a:r>
            <a:r>
              <a:rPr lang="zh-CN" altLang="en-US" sz="1800" dirty="0"/>
              <a:t>允许使用 </a:t>
            </a:r>
            <a:r>
              <a:rPr lang="en-US" altLang="zh-CN" sz="1800" dirty="0"/>
              <a:t>null </a:t>
            </a:r>
            <a:r>
              <a:rPr lang="zh-CN" altLang="en-US" sz="1800" dirty="0"/>
              <a:t>元素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r>
              <a:rPr lang="en-CA" sz="1800" b="1" dirty="0" err="1"/>
              <a:t>HashSet</a:t>
            </a:r>
            <a:r>
              <a:rPr lang="zh-CN" altLang="en-US" sz="1800" b="1" dirty="0"/>
              <a:t>的主要</a:t>
            </a:r>
            <a:r>
              <a:rPr lang="en-CA" sz="1800" b="1" dirty="0"/>
              <a:t>API</a:t>
            </a:r>
            <a:endParaRPr lang="en-US" sz="1800" dirty="0"/>
          </a:p>
          <a:p>
            <a:pPr algn="l"/>
            <a:endParaRPr lang="en-US" sz="1800" dirty="0" smtClean="0"/>
          </a:p>
          <a:p>
            <a:pPr algn="l"/>
            <a:r>
              <a:rPr lang="en-CA" sz="1800" dirty="0" err="1"/>
              <a:t>boolean</a:t>
            </a:r>
            <a:r>
              <a:rPr lang="en-CA" sz="1800" dirty="0"/>
              <a:t>         add(E object)</a:t>
            </a:r>
          </a:p>
          <a:p>
            <a:pPr algn="l"/>
            <a:r>
              <a:rPr lang="en-CA" sz="1800" dirty="0"/>
              <a:t>void            clear()</a:t>
            </a:r>
          </a:p>
          <a:p>
            <a:pPr algn="l"/>
            <a:r>
              <a:rPr lang="en-CA" sz="1800" dirty="0"/>
              <a:t>Object          clone()</a:t>
            </a:r>
          </a:p>
          <a:p>
            <a:pPr algn="l"/>
            <a:r>
              <a:rPr lang="en-CA" sz="1800" dirty="0" err="1"/>
              <a:t>boolean</a:t>
            </a:r>
            <a:r>
              <a:rPr lang="en-CA" sz="1800" dirty="0"/>
              <a:t>         contains(Object object)</a:t>
            </a:r>
          </a:p>
          <a:p>
            <a:pPr algn="l"/>
            <a:r>
              <a:rPr lang="en-CA" sz="1800" dirty="0" err="1"/>
              <a:t>boolean</a:t>
            </a:r>
            <a:r>
              <a:rPr lang="en-CA" sz="1800" dirty="0"/>
              <a:t>         </a:t>
            </a:r>
            <a:r>
              <a:rPr lang="en-CA" sz="1800" dirty="0" err="1"/>
              <a:t>isEmpty</a:t>
            </a:r>
            <a:r>
              <a:rPr lang="en-CA" sz="1800" dirty="0"/>
              <a:t>()</a:t>
            </a:r>
          </a:p>
          <a:p>
            <a:pPr algn="l"/>
            <a:r>
              <a:rPr lang="en-CA" sz="1800" dirty="0"/>
              <a:t>Iterator&lt;E&gt;     iterator()</a:t>
            </a:r>
          </a:p>
          <a:p>
            <a:pPr algn="l"/>
            <a:r>
              <a:rPr lang="en-CA" sz="1800" dirty="0" err="1"/>
              <a:t>boolean</a:t>
            </a:r>
            <a:r>
              <a:rPr lang="en-CA" sz="1800" dirty="0"/>
              <a:t>         remove(Object object)</a:t>
            </a:r>
          </a:p>
          <a:p>
            <a:pPr algn="l"/>
            <a:r>
              <a:rPr lang="en-CA" sz="1800" dirty="0" err="1"/>
              <a:t>int</a:t>
            </a:r>
            <a:r>
              <a:rPr lang="en-CA" sz="1800" dirty="0"/>
              <a:t>             size()</a:t>
            </a:r>
          </a:p>
        </p:txBody>
      </p:sp>
    </p:spTree>
    <p:extLst>
      <p:ext uri="{BB962C8B-B14F-4D97-AF65-F5344CB8AC3E}">
        <p14:creationId xmlns:p14="http://schemas.microsoft.com/office/powerpoint/2010/main" val="25063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 err="1"/>
              <a:t>HashMap</a:t>
            </a:r>
            <a:r>
              <a:rPr lang="en-CA" altLang="zh-CN" sz="1800" dirty="0"/>
              <a:t> </a:t>
            </a:r>
            <a:r>
              <a:rPr lang="zh-CN" altLang="en-US" sz="1800" dirty="0"/>
              <a:t>是一个散列表，它存储的内容是键值对</a:t>
            </a:r>
            <a:r>
              <a:rPr lang="en-US" altLang="zh-CN" sz="1800" dirty="0"/>
              <a:t>(</a:t>
            </a:r>
            <a:r>
              <a:rPr lang="en-CA" altLang="zh-CN" sz="1800" dirty="0"/>
              <a:t>key-value)</a:t>
            </a:r>
            <a:r>
              <a:rPr lang="zh-CN" altLang="en-US" sz="1800" dirty="0"/>
              <a:t>映射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r>
              <a:rPr lang="en-CA" sz="1800" dirty="0" err="1"/>
              <a:t>containsKey</a:t>
            </a:r>
            <a:r>
              <a:rPr lang="en-CA" sz="1800" dirty="0"/>
              <a:t>() </a:t>
            </a:r>
            <a:r>
              <a:rPr lang="zh-CN" altLang="en-US" sz="1800" dirty="0"/>
              <a:t>的作用是</a:t>
            </a:r>
            <a:r>
              <a:rPr lang="zh-CN" altLang="en-US" sz="1800" b="1" dirty="0"/>
              <a:t>判断</a:t>
            </a:r>
            <a:r>
              <a:rPr lang="en-CA" sz="1800" b="1" dirty="0" err="1"/>
              <a:t>HashMap</a:t>
            </a:r>
            <a:r>
              <a:rPr lang="zh-CN" altLang="en-US" sz="1800" b="1" dirty="0"/>
              <a:t>是否包含</a:t>
            </a:r>
            <a:r>
              <a:rPr lang="en-CA" sz="1800" b="1" dirty="0"/>
              <a:t>key</a:t>
            </a:r>
            <a:r>
              <a:rPr lang="en-CA" sz="1800" dirty="0" smtClean="0"/>
              <a:t>。</a:t>
            </a:r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pPr algn="l"/>
            <a:r>
              <a:rPr lang="en-CA" sz="1800" dirty="0"/>
              <a:t>put() </a:t>
            </a:r>
            <a:r>
              <a:rPr lang="zh-CN" altLang="en-US" sz="1800" dirty="0"/>
              <a:t>的作用是</a:t>
            </a:r>
            <a:r>
              <a:rPr lang="zh-CN" altLang="en-US" sz="1800" b="1" dirty="0"/>
              <a:t>对外提供接口，让</a:t>
            </a:r>
            <a:r>
              <a:rPr lang="en-CA" sz="1800" b="1" dirty="0" err="1"/>
              <a:t>HashMap</a:t>
            </a:r>
            <a:r>
              <a:rPr lang="zh-CN" altLang="en-US" sz="1800" b="1" dirty="0"/>
              <a:t>对象可以通过</a:t>
            </a:r>
            <a:r>
              <a:rPr lang="en-CA" sz="1800" b="1" dirty="0"/>
              <a:t>put()</a:t>
            </a:r>
            <a:r>
              <a:rPr lang="zh-CN" altLang="en-US" sz="1800" b="1" dirty="0"/>
              <a:t>将“</a:t>
            </a:r>
            <a:r>
              <a:rPr lang="en-CA" sz="1800" b="1" dirty="0"/>
              <a:t>key-value”</a:t>
            </a:r>
            <a:r>
              <a:rPr lang="zh-CN" altLang="en-US" sz="1800" b="1" dirty="0"/>
              <a:t>添加到</a:t>
            </a:r>
            <a:r>
              <a:rPr lang="en-CA" sz="1800" b="1" dirty="0" err="1"/>
              <a:t>HashMap</a:t>
            </a:r>
            <a:r>
              <a:rPr lang="zh-CN" altLang="en-US" sz="1800" b="1" dirty="0"/>
              <a:t>中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r>
              <a:rPr lang="en-US" altLang="zh-CN" sz="1800" dirty="0"/>
              <a:t>get() </a:t>
            </a:r>
            <a:r>
              <a:rPr lang="zh-CN" altLang="en-US" sz="1800" dirty="0"/>
              <a:t>的作用是</a:t>
            </a:r>
            <a:r>
              <a:rPr lang="zh-CN" altLang="en-US" sz="1800" b="1" dirty="0"/>
              <a:t>获取</a:t>
            </a:r>
            <a:r>
              <a:rPr lang="en-US" altLang="zh-CN" sz="1800" b="1" dirty="0"/>
              <a:t>key</a:t>
            </a:r>
            <a:r>
              <a:rPr lang="zh-CN" altLang="en-US" sz="1800" b="1" dirty="0"/>
              <a:t>对应的</a:t>
            </a:r>
            <a:r>
              <a:rPr lang="en-US" altLang="zh-CN" sz="1800" b="1" dirty="0"/>
              <a:t>value</a:t>
            </a:r>
            <a:r>
              <a:rPr lang="zh-CN" altLang="en-US" sz="1800" dirty="0"/>
              <a:t>，它的实现代码如下：</a:t>
            </a:r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343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// </a:t>
            </a:r>
            <a:r>
              <a:rPr lang="zh-CN" altLang="en-US" sz="1800" dirty="0"/>
              <a:t>假设</a:t>
            </a:r>
            <a:r>
              <a:rPr lang="en-CA" altLang="zh-CN" sz="1800" dirty="0"/>
              <a:t>map</a:t>
            </a:r>
            <a:r>
              <a:rPr lang="zh-CN" altLang="en-US" sz="1800" dirty="0"/>
              <a:t>是</a:t>
            </a:r>
            <a:r>
              <a:rPr lang="en-CA" altLang="zh-CN" sz="1800" dirty="0" err="1"/>
              <a:t>HashMap</a:t>
            </a:r>
            <a:r>
              <a:rPr lang="zh-CN" altLang="en-US" sz="1800" dirty="0"/>
              <a:t>对象</a:t>
            </a:r>
          </a:p>
          <a:p>
            <a:pPr algn="l"/>
            <a:r>
              <a:rPr lang="en-US" altLang="zh-CN" sz="1800" dirty="0"/>
              <a:t>// </a:t>
            </a:r>
            <a:r>
              <a:rPr lang="en-CA" altLang="zh-CN" sz="1800" dirty="0"/>
              <a:t>map</a:t>
            </a:r>
            <a:r>
              <a:rPr lang="zh-CN" altLang="en-US" sz="1800" dirty="0"/>
              <a:t>中的</a:t>
            </a:r>
            <a:r>
              <a:rPr lang="en-CA" altLang="zh-CN" sz="1800" dirty="0"/>
              <a:t>key</a:t>
            </a:r>
            <a:r>
              <a:rPr lang="zh-CN" altLang="en-US" sz="1800" dirty="0"/>
              <a:t>是</a:t>
            </a:r>
            <a:r>
              <a:rPr lang="en-CA" altLang="zh-CN" sz="1800" dirty="0"/>
              <a:t>String</a:t>
            </a:r>
            <a:r>
              <a:rPr lang="zh-CN" altLang="en-US" sz="1800" dirty="0"/>
              <a:t>类型，</a:t>
            </a:r>
            <a:r>
              <a:rPr lang="en-CA" altLang="zh-CN" sz="1800" dirty="0"/>
              <a:t>value</a:t>
            </a:r>
            <a:r>
              <a:rPr lang="zh-CN" altLang="en-US" sz="1800" dirty="0"/>
              <a:t>是</a:t>
            </a:r>
            <a:r>
              <a:rPr lang="en-CA" altLang="zh-CN" sz="1800" dirty="0"/>
              <a:t>Integer</a:t>
            </a:r>
            <a:r>
              <a:rPr lang="zh-CN" altLang="en-US" sz="1800" dirty="0"/>
              <a:t>类型</a:t>
            </a:r>
          </a:p>
          <a:p>
            <a:pPr algn="l"/>
            <a:r>
              <a:rPr lang="en-CA" altLang="zh-CN" sz="1800" dirty="0"/>
              <a:t>Integer </a:t>
            </a:r>
            <a:r>
              <a:rPr lang="en-CA" altLang="zh-CN" sz="1800" dirty="0" err="1"/>
              <a:t>integ</a:t>
            </a:r>
            <a:r>
              <a:rPr lang="en-CA" altLang="zh-CN" sz="1800" dirty="0"/>
              <a:t> = null;</a:t>
            </a:r>
          </a:p>
          <a:p>
            <a:pPr algn="l"/>
            <a:r>
              <a:rPr lang="en-CA" altLang="zh-CN" sz="1800" dirty="0"/>
              <a:t>Iterator </a:t>
            </a:r>
            <a:r>
              <a:rPr lang="en-CA" altLang="zh-CN" sz="1800" dirty="0" err="1"/>
              <a:t>iter</a:t>
            </a:r>
            <a:r>
              <a:rPr lang="en-CA" altLang="zh-CN" sz="1800" dirty="0"/>
              <a:t> = </a:t>
            </a:r>
            <a:r>
              <a:rPr lang="en-CA" altLang="zh-CN" sz="1800" dirty="0" err="1"/>
              <a:t>map.entrySet</a:t>
            </a:r>
            <a:r>
              <a:rPr lang="en-CA" altLang="zh-CN" sz="1800" dirty="0"/>
              <a:t>().iterator();</a:t>
            </a:r>
          </a:p>
          <a:p>
            <a:pPr algn="l"/>
            <a:r>
              <a:rPr lang="en-CA" altLang="zh-CN" sz="1800" dirty="0"/>
              <a:t>while(</a:t>
            </a:r>
            <a:r>
              <a:rPr lang="en-CA" altLang="zh-CN" sz="1800" dirty="0" err="1"/>
              <a:t>iter.hasNext</a:t>
            </a:r>
            <a:r>
              <a:rPr lang="en-CA" altLang="zh-CN" sz="1800" dirty="0"/>
              <a:t>()) {</a:t>
            </a:r>
          </a:p>
          <a:p>
            <a:pPr algn="l"/>
            <a:r>
              <a:rPr lang="en-CA" altLang="zh-CN" sz="1800" dirty="0"/>
              <a:t>    </a:t>
            </a:r>
            <a:r>
              <a:rPr lang="en-CA" altLang="zh-CN" sz="1800" dirty="0" err="1"/>
              <a:t>Map.Entry</a:t>
            </a:r>
            <a:r>
              <a:rPr lang="en-CA" altLang="zh-CN" sz="1800" dirty="0"/>
              <a:t> entry = (</a:t>
            </a:r>
            <a:r>
              <a:rPr lang="en-CA" altLang="zh-CN" sz="1800" dirty="0" err="1"/>
              <a:t>Map.Entry</a:t>
            </a:r>
            <a:r>
              <a:rPr lang="en-CA" altLang="zh-CN" sz="1800" dirty="0"/>
              <a:t>)</a:t>
            </a:r>
            <a:r>
              <a:rPr lang="en-CA" altLang="zh-CN" sz="1800" dirty="0" err="1"/>
              <a:t>iter.next</a:t>
            </a:r>
            <a:r>
              <a:rPr lang="en-CA" altLang="zh-CN" sz="1800" dirty="0"/>
              <a:t>();</a:t>
            </a:r>
          </a:p>
          <a:p>
            <a:pPr algn="l"/>
            <a:r>
              <a:rPr lang="en-CA" altLang="zh-CN" sz="1800" dirty="0"/>
              <a:t>    // </a:t>
            </a:r>
            <a:r>
              <a:rPr lang="zh-CN" altLang="en-US" sz="1800" dirty="0"/>
              <a:t>获取</a:t>
            </a:r>
            <a:r>
              <a:rPr lang="en-CA" altLang="zh-CN" sz="1800" dirty="0"/>
              <a:t>key</a:t>
            </a:r>
          </a:p>
          <a:p>
            <a:pPr algn="l"/>
            <a:r>
              <a:rPr lang="en-CA" altLang="zh-CN" sz="1800" dirty="0"/>
              <a:t>    key = (String)</a:t>
            </a:r>
            <a:r>
              <a:rPr lang="en-CA" altLang="zh-CN" sz="1800" dirty="0" err="1"/>
              <a:t>entry.getKey</a:t>
            </a:r>
            <a:r>
              <a:rPr lang="en-CA" altLang="zh-CN" sz="1800" dirty="0"/>
              <a:t>();</a:t>
            </a:r>
          </a:p>
          <a:p>
            <a:pPr algn="l"/>
            <a:r>
              <a:rPr lang="en-CA" altLang="zh-CN" sz="1800" dirty="0"/>
              <a:t>        // </a:t>
            </a:r>
            <a:r>
              <a:rPr lang="zh-CN" altLang="en-US" sz="1800" dirty="0"/>
              <a:t>获取</a:t>
            </a:r>
            <a:r>
              <a:rPr lang="en-CA" altLang="zh-CN" sz="1800" dirty="0"/>
              <a:t>value</a:t>
            </a:r>
          </a:p>
          <a:p>
            <a:pPr algn="l"/>
            <a:r>
              <a:rPr lang="en-CA" altLang="zh-CN" sz="1800" dirty="0"/>
              <a:t>    </a:t>
            </a:r>
            <a:r>
              <a:rPr lang="en-CA" altLang="zh-CN" sz="1800" dirty="0" err="1"/>
              <a:t>integ</a:t>
            </a:r>
            <a:r>
              <a:rPr lang="en-CA" altLang="zh-CN" sz="1800" dirty="0"/>
              <a:t> = (Integer)</a:t>
            </a:r>
            <a:r>
              <a:rPr lang="en-CA" altLang="zh-CN" sz="1800" dirty="0" err="1"/>
              <a:t>entry.getValue</a:t>
            </a:r>
            <a:r>
              <a:rPr lang="en-CA" altLang="zh-CN" sz="1800" dirty="0"/>
              <a:t>();</a:t>
            </a:r>
          </a:p>
          <a:p>
            <a:pPr algn="l"/>
            <a:r>
              <a:rPr lang="en-CA" altLang="zh-CN" sz="1800" dirty="0"/>
              <a:t>}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9168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zh-CN" sz="1800" dirty="0" smtClean="0"/>
              <a:t>L</a:t>
            </a:r>
            <a:r>
              <a:rPr lang="en-CA" sz="1800" dirty="0" err="1" smtClean="0"/>
              <a:t>ist</a:t>
            </a:r>
            <a:r>
              <a:rPr lang="zh-CN" altLang="en-US" sz="1800" dirty="0"/>
              <a:t>转</a:t>
            </a:r>
            <a:r>
              <a:rPr lang="en-CA" sz="1800" dirty="0"/>
              <a:t>Set                                                                                   </a:t>
            </a:r>
          </a:p>
          <a:p>
            <a:pPr algn="l"/>
            <a:r>
              <a:rPr lang="en-CA" sz="1800" dirty="0" smtClean="0"/>
              <a:t>Set </a:t>
            </a:r>
            <a:r>
              <a:rPr lang="en-CA" sz="1800" dirty="0" err="1"/>
              <a:t>set</a:t>
            </a:r>
            <a:r>
              <a:rPr lang="en-CA" sz="1800" dirty="0"/>
              <a:t> = new </a:t>
            </a:r>
            <a:r>
              <a:rPr lang="en-CA" sz="1800" dirty="0" err="1"/>
              <a:t>HashSet</a:t>
            </a:r>
            <a:r>
              <a:rPr lang="en-CA" sz="1800" dirty="0"/>
              <a:t>(new </a:t>
            </a:r>
            <a:r>
              <a:rPr lang="en-CA" sz="1800" dirty="0" err="1"/>
              <a:t>ArrayList</a:t>
            </a:r>
            <a:r>
              <a:rPr lang="en-CA" sz="1800" dirty="0"/>
              <a:t>());</a:t>
            </a:r>
          </a:p>
          <a:p>
            <a:pPr algn="l"/>
            <a:r>
              <a:rPr lang="en-CA" sz="1800" dirty="0"/>
              <a:t>Set</a:t>
            </a:r>
            <a:r>
              <a:rPr lang="zh-CN" altLang="en-US" sz="1800" dirty="0"/>
              <a:t>转</a:t>
            </a:r>
            <a:r>
              <a:rPr lang="en-CA" sz="1800" dirty="0"/>
              <a:t>List                                                                                   </a:t>
            </a:r>
          </a:p>
          <a:p>
            <a:pPr algn="l"/>
            <a:r>
              <a:rPr lang="en-CA" sz="1800" dirty="0" smtClean="0"/>
              <a:t>List </a:t>
            </a:r>
            <a:r>
              <a:rPr lang="en-CA" sz="1800" dirty="0" err="1"/>
              <a:t>list</a:t>
            </a:r>
            <a:r>
              <a:rPr lang="en-CA" sz="1800" dirty="0"/>
              <a:t> = new </a:t>
            </a:r>
            <a:r>
              <a:rPr lang="en-CA" sz="1800" dirty="0" err="1"/>
              <a:t>ArrayList</a:t>
            </a:r>
            <a:r>
              <a:rPr lang="en-CA" sz="1800" dirty="0"/>
              <a:t>(new </a:t>
            </a:r>
            <a:r>
              <a:rPr lang="en-CA" sz="1800" dirty="0" err="1"/>
              <a:t>HashSet</a:t>
            </a:r>
            <a:r>
              <a:rPr lang="en-CA" sz="1800" dirty="0"/>
              <a:t>());</a:t>
            </a:r>
          </a:p>
          <a:p>
            <a:pPr algn="l"/>
            <a:r>
              <a:rPr lang="zh-CN" altLang="en-US" sz="1800" dirty="0"/>
              <a:t>数组转为</a:t>
            </a:r>
            <a:r>
              <a:rPr lang="en-CA" sz="1800" dirty="0"/>
              <a:t>List                                                                                </a:t>
            </a:r>
          </a:p>
          <a:p>
            <a:pPr algn="l"/>
            <a:r>
              <a:rPr lang="en-CA" sz="1800" dirty="0" smtClean="0"/>
              <a:t>List </a:t>
            </a:r>
            <a:r>
              <a:rPr lang="en-CA" sz="1800" dirty="0" err="1"/>
              <a:t>arr</a:t>
            </a:r>
            <a:r>
              <a:rPr lang="en-CA" sz="1800" dirty="0"/>
              <a:t> = </a:t>
            </a:r>
            <a:r>
              <a:rPr lang="en-CA" sz="1800" dirty="0" err="1"/>
              <a:t>Arrays.asList</a:t>
            </a:r>
            <a:r>
              <a:rPr lang="en-CA" sz="1800" dirty="0"/>
              <a:t>("1", "2", "3");</a:t>
            </a:r>
          </a:p>
          <a:p>
            <a:pPr algn="l"/>
            <a:r>
              <a:rPr lang="en-CA" sz="1800" dirty="0"/>
              <a:t>//</a:t>
            </a:r>
            <a:r>
              <a:rPr lang="zh-CN" altLang="en-US" sz="1800" dirty="0"/>
              <a:t>或者</a:t>
            </a:r>
          </a:p>
          <a:p>
            <a:pPr algn="l"/>
            <a:r>
              <a:rPr lang="en-CA" sz="1800" dirty="0"/>
              <a:t>String[] </a:t>
            </a:r>
            <a:r>
              <a:rPr lang="en-CA" sz="1800" dirty="0" err="1"/>
              <a:t>arr</a:t>
            </a:r>
            <a:r>
              <a:rPr lang="en-CA" sz="1800" dirty="0"/>
              <a:t> = {"1", "2"};</a:t>
            </a:r>
          </a:p>
          <a:p>
            <a:pPr algn="l"/>
            <a:r>
              <a:rPr lang="en-CA" sz="1800" dirty="0"/>
              <a:t>List </a:t>
            </a:r>
            <a:r>
              <a:rPr lang="en-CA" sz="1800" dirty="0" err="1"/>
              <a:t>list</a:t>
            </a:r>
            <a:r>
              <a:rPr lang="en-CA" sz="1800" dirty="0"/>
              <a:t> = </a:t>
            </a:r>
            <a:r>
              <a:rPr lang="en-CA" sz="1800" dirty="0" err="1"/>
              <a:t>Arrays.asList</a:t>
            </a:r>
            <a:r>
              <a:rPr lang="en-CA" sz="1800" dirty="0"/>
              <a:t>(</a:t>
            </a:r>
            <a:r>
              <a:rPr lang="en-CA" sz="1800" dirty="0" err="1"/>
              <a:t>arr</a:t>
            </a:r>
            <a:r>
              <a:rPr lang="en-CA" sz="1800" dirty="0"/>
              <a:t>);</a:t>
            </a:r>
          </a:p>
          <a:p>
            <a:pPr algn="l"/>
            <a:r>
              <a:rPr lang="zh-CN" altLang="en-US" sz="1800" dirty="0"/>
              <a:t>数组转为</a:t>
            </a:r>
            <a:r>
              <a:rPr lang="en-CA" sz="1800" dirty="0"/>
              <a:t>Set                                                                                 </a:t>
            </a:r>
          </a:p>
          <a:p>
            <a:pPr algn="l"/>
            <a:r>
              <a:rPr lang="en-CA" sz="1800" dirty="0" err="1" smtClean="0"/>
              <a:t>int</a:t>
            </a:r>
            <a:r>
              <a:rPr lang="en-CA" sz="1800" dirty="0"/>
              <a:t>[] </a:t>
            </a:r>
            <a:r>
              <a:rPr lang="en-CA" sz="1800" dirty="0" err="1"/>
              <a:t>arr</a:t>
            </a:r>
            <a:r>
              <a:rPr lang="en-CA" sz="1800" dirty="0"/>
              <a:t> = { 1, 2, 3 };</a:t>
            </a:r>
          </a:p>
          <a:p>
            <a:pPr algn="l"/>
            <a:r>
              <a:rPr lang="en-CA" sz="1800" dirty="0"/>
              <a:t>Set </a:t>
            </a:r>
            <a:r>
              <a:rPr lang="en-CA" sz="1800" dirty="0" err="1"/>
              <a:t>set</a:t>
            </a:r>
            <a:r>
              <a:rPr lang="en-CA" sz="1800" dirty="0"/>
              <a:t> = new </a:t>
            </a:r>
            <a:r>
              <a:rPr lang="en-CA" sz="1800" dirty="0" err="1"/>
              <a:t>HashSet</a:t>
            </a:r>
            <a:r>
              <a:rPr lang="en-CA" sz="1800" dirty="0"/>
              <a:t>(</a:t>
            </a:r>
            <a:r>
              <a:rPr lang="en-CA" sz="1800" dirty="0" err="1"/>
              <a:t>Arrays.asList</a:t>
            </a:r>
            <a:r>
              <a:rPr lang="en-CA" sz="1800" dirty="0"/>
              <a:t>(</a:t>
            </a:r>
            <a:r>
              <a:rPr lang="en-CA" sz="1800" dirty="0" err="1"/>
              <a:t>arr</a:t>
            </a:r>
            <a:r>
              <a:rPr lang="en-CA" sz="1800" dirty="0"/>
              <a:t>));</a:t>
            </a:r>
          </a:p>
          <a:p>
            <a:pPr algn="l"/>
            <a:r>
              <a:rPr lang="en-CA" sz="1800" dirty="0"/>
              <a:t>Map</a:t>
            </a:r>
            <a:r>
              <a:rPr lang="zh-CN" altLang="en-US" sz="1800" dirty="0"/>
              <a:t>的值转化为</a:t>
            </a:r>
            <a:r>
              <a:rPr lang="en-CA" sz="1800" dirty="0"/>
              <a:t>List                                                                      </a:t>
            </a:r>
          </a:p>
          <a:p>
            <a:pPr algn="l"/>
            <a:r>
              <a:rPr lang="en-CA" sz="1800" dirty="0" smtClean="0"/>
              <a:t>List </a:t>
            </a:r>
            <a:r>
              <a:rPr lang="en-CA" sz="1800" dirty="0" err="1"/>
              <a:t>list</a:t>
            </a:r>
            <a:r>
              <a:rPr lang="en-CA" sz="1800" dirty="0"/>
              <a:t> = new </a:t>
            </a:r>
            <a:r>
              <a:rPr lang="en-CA" sz="1800" dirty="0" err="1"/>
              <a:t>ArrayList</a:t>
            </a:r>
            <a:r>
              <a:rPr lang="en-CA" sz="1800" dirty="0"/>
              <a:t>(</a:t>
            </a:r>
            <a:r>
              <a:rPr lang="en-CA" sz="1800" dirty="0" err="1"/>
              <a:t>map.values</a:t>
            </a:r>
            <a:r>
              <a:rPr lang="en-CA" sz="1800" dirty="0"/>
              <a:t>());</a:t>
            </a:r>
          </a:p>
          <a:p>
            <a:pPr algn="l"/>
            <a:r>
              <a:rPr lang="en-CA" sz="1800" dirty="0"/>
              <a:t>Map</a:t>
            </a:r>
            <a:r>
              <a:rPr lang="zh-CN" altLang="en-US" sz="1800" dirty="0"/>
              <a:t>的值转化为</a:t>
            </a:r>
            <a:r>
              <a:rPr lang="en-CA" sz="1800" dirty="0"/>
              <a:t>Set                                                                       </a:t>
            </a:r>
          </a:p>
          <a:p>
            <a:pPr algn="l"/>
            <a:r>
              <a:rPr lang="en-CA" sz="1800" dirty="0" smtClean="0"/>
              <a:t>Set </a:t>
            </a:r>
            <a:r>
              <a:rPr lang="en-CA" sz="1800" dirty="0" err="1"/>
              <a:t>set</a:t>
            </a:r>
            <a:r>
              <a:rPr lang="en-CA" sz="1800" dirty="0"/>
              <a:t> = new </a:t>
            </a:r>
            <a:r>
              <a:rPr lang="en-CA" sz="1800" dirty="0" err="1"/>
              <a:t>HashSet</a:t>
            </a:r>
            <a:r>
              <a:rPr lang="en-CA" sz="1800" dirty="0"/>
              <a:t>(</a:t>
            </a:r>
            <a:r>
              <a:rPr lang="en-CA" sz="1800" dirty="0" err="1"/>
              <a:t>map.values</a:t>
            </a:r>
            <a:r>
              <a:rPr lang="en-CA" sz="1800" dirty="0"/>
              <a:t>());</a:t>
            </a:r>
          </a:p>
          <a:p>
            <a:pPr algn="l"/>
            <a:r>
              <a:rPr lang="en-CA" sz="1800" dirty="0"/>
              <a:t>List</a:t>
            </a:r>
            <a:r>
              <a:rPr lang="zh-CN" altLang="en-US" sz="1800" dirty="0"/>
              <a:t>转数组                                                                                   </a:t>
            </a:r>
          </a:p>
          <a:p>
            <a:pPr algn="l"/>
            <a:r>
              <a:rPr lang="en-CA" sz="1800" dirty="0" smtClean="0"/>
              <a:t>List </a:t>
            </a:r>
            <a:r>
              <a:rPr lang="en-CA" sz="1800" dirty="0" err="1"/>
              <a:t>list</a:t>
            </a:r>
            <a:r>
              <a:rPr lang="en-CA" sz="1800" dirty="0"/>
              <a:t> = </a:t>
            </a:r>
            <a:r>
              <a:rPr lang="en-CA" sz="1800" dirty="0" err="1"/>
              <a:t>Arrays.asList</a:t>
            </a:r>
            <a:r>
              <a:rPr lang="en-CA" sz="1800" dirty="0"/>
              <a:t>("</a:t>
            </a:r>
            <a:r>
              <a:rPr lang="en-CA" sz="1800" dirty="0" err="1"/>
              <a:t>a","b</a:t>
            </a:r>
            <a:r>
              <a:rPr lang="en-CA" sz="1800" dirty="0"/>
              <a:t>");</a:t>
            </a:r>
          </a:p>
          <a:p>
            <a:pPr algn="l"/>
            <a:r>
              <a:rPr lang="en-CA" sz="1800" dirty="0"/>
              <a:t>String[] </a:t>
            </a:r>
            <a:r>
              <a:rPr lang="en-CA" sz="1800" dirty="0" err="1"/>
              <a:t>arr</a:t>
            </a:r>
            <a:r>
              <a:rPr lang="en-CA" sz="1800" dirty="0"/>
              <a:t> = (String[])</a:t>
            </a:r>
            <a:r>
              <a:rPr lang="en-CA" sz="1800" dirty="0" err="1"/>
              <a:t>list.toArray</a:t>
            </a:r>
            <a:r>
              <a:rPr lang="en-CA" sz="1800" dirty="0"/>
              <a:t>(new String[</a:t>
            </a:r>
            <a:r>
              <a:rPr lang="en-CA" sz="1800" dirty="0" err="1"/>
              <a:t>list.size</a:t>
            </a:r>
            <a:r>
              <a:rPr lang="en-CA" sz="1800" dirty="0"/>
              <a:t>()]);</a:t>
            </a:r>
          </a:p>
        </p:txBody>
      </p:sp>
    </p:spTree>
    <p:extLst>
      <p:ext uri="{BB962C8B-B14F-4D97-AF65-F5344CB8AC3E}">
        <p14:creationId xmlns:p14="http://schemas.microsoft.com/office/powerpoint/2010/main" val="243074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CA" altLang="zh-CN" sz="1800" dirty="0" err="1" smtClean="0"/>
              <a:t>Hashmap</a:t>
            </a:r>
            <a:r>
              <a:rPr lang="en-CA" altLang="zh-CN" sz="1800" dirty="0" smtClean="0"/>
              <a:t> </a:t>
            </a:r>
            <a:r>
              <a:rPr lang="zh-CN" altLang="en-US" sz="1800" dirty="0" smtClean="0"/>
              <a:t>基于</a:t>
            </a:r>
            <a:r>
              <a:rPr lang="en-US" altLang="zh-CN" sz="1800" dirty="0" smtClean="0"/>
              <a:t>value</a:t>
            </a:r>
            <a:r>
              <a:rPr lang="zh-CN" altLang="en-US" sz="1800" dirty="0" smtClean="0"/>
              <a:t>的排序</a:t>
            </a:r>
            <a:endParaRPr lang="en-US" altLang="zh-CN" sz="1800" dirty="0" smtClean="0"/>
          </a:p>
          <a:p>
            <a:pPr algn="l"/>
            <a:r>
              <a:rPr lang="en-US" altLang="zh-CN" sz="1800" dirty="0"/>
              <a:t>Java</a:t>
            </a:r>
            <a:r>
              <a:rPr lang="zh-CN" altLang="en-US" sz="1800" dirty="0"/>
              <a:t>对象的比较</a:t>
            </a:r>
          </a:p>
          <a:p>
            <a:pPr algn="l"/>
            <a:r>
              <a:rPr lang="zh-CN" altLang="en-US" sz="1800" dirty="0"/>
              <a:t> </a:t>
            </a:r>
          </a:p>
          <a:p>
            <a:pPr algn="l"/>
            <a:r>
              <a:rPr lang="zh-CN" altLang="en-US" sz="1800" dirty="0"/>
              <a:t>一、简单类型比较</a:t>
            </a:r>
          </a:p>
          <a:p>
            <a:pPr algn="l"/>
            <a:r>
              <a:rPr lang="zh-CN" altLang="en-US" sz="1800" dirty="0"/>
              <a:t> </a:t>
            </a:r>
          </a:p>
          <a:p>
            <a:pPr algn="l"/>
            <a:r>
              <a:rPr lang="en-US" altLang="zh-CN" sz="1800" dirty="0"/>
              <a:t>Java</a:t>
            </a:r>
            <a:r>
              <a:rPr lang="zh-CN" altLang="en-US" sz="1800" dirty="0"/>
              <a:t>中，比较简单类型变量用“</a:t>
            </a:r>
            <a:r>
              <a:rPr lang="en-US" altLang="zh-CN" sz="1800" dirty="0"/>
              <a:t>==”</a:t>
            </a:r>
            <a:r>
              <a:rPr lang="zh-CN" altLang="en-US" sz="1800" dirty="0"/>
              <a:t>，只要两个简单类型值相等即返回</a:t>
            </a:r>
            <a:r>
              <a:rPr lang="en-US" altLang="zh-CN" sz="1800" dirty="0" err="1"/>
              <a:t>ture</a:t>
            </a:r>
            <a:r>
              <a:rPr lang="zh-CN" altLang="en-US" sz="1800" dirty="0"/>
              <a:t>，否则返回</a:t>
            </a:r>
            <a:r>
              <a:rPr lang="en-US" altLang="zh-CN" sz="1800" dirty="0"/>
              <a:t>false</a:t>
            </a:r>
            <a:r>
              <a:rPr lang="zh-CN" altLang="en-US" sz="1800" dirty="0"/>
              <a:t>；</a:t>
            </a:r>
          </a:p>
          <a:p>
            <a:pPr algn="l"/>
            <a:r>
              <a:rPr lang="zh-CN" altLang="en-US" sz="1800" dirty="0"/>
              <a:t> </a:t>
            </a:r>
          </a:p>
          <a:p>
            <a:pPr algn="l"/>
            <a:r>
              <a:rPr lang="zh-CN" altLang="en-US" sz="1800" dirty="0"/>
              <a:t>二、引用类型比较</a:t>
            </a:r>
          </a:p>
          <a:p>
            <a:pPr algn="l"/>
            <a:r>
              <a:rPr lang="zh-CN" altLang="en-US" sz="1800" dirty="0"/>
              <a:t> </a:t>
            </a:r>
          </a:p>
          <a:p>
            <a:pPr algn="l"/>
            <a:r>
              <a:rPr lang="zh-CN" altLang="en-US" sz="1800" dirty="0"/>
              <a:t>引用类型比较比较变态，可以用“</a:t>
            </a:r>
            <a:r>
              <a:rPr lang="en-US" altLang="zh-CN" sz="1800" dirty="0"/>
              <a:t>==”</a:t>
            </a:r>
            <a:r>
              <a:rPr lang="zh-CN" altLang="en-US" sz="1800" dirty="0"/>
              <a:t>，也可以用“</a:t>
            </a:r>
            <a:r>
              <a:rPr lang="en-US" altLang="zh-CN" sz="1800" dirty="0"/>
              <a:t>equals()”</a:t>
            </a:r>
            <a:r>
              <a:rPr lang="zh-CN" altLang="en-US" sz="1800" dirty="0"/>
              <a:t>来比较，</a:t>
            </a:r>
            <a:r>
              <a:rPr lang="en-US" altLang="zh-CN" sz="1800" dirty="0"/>
              <a:t>equals()</a:t>
            </a:r>
            <a:r>
              <a:rPr lang="zh-CN" altLang="en-US" sz="1800" dirty="0"/>
              <a:t>方法来自于</a:t>
            </a:r>
            <a:r>
              <a:rPr lang="en-US" altLang="zh-CN" sz="1800" dirty="0"/>
              <a:t>Object</a:t>
            </a:r>
            <a:r>
              <a:rPr lang="zh-CN" altLang="en-US" sz="1800" dirty="0"/>
              <a:t>类，每个自定义的类都可以重写这个方法。</a:t>
            </a:r>
            <a:r>
              <a:rPr lang="en-US" altLang="zh-CN" sz="1800" dirty="0"/>
              <a:t>Object</a:t>
            </a:r>
            <a:r>
              <a:rPr lang="zh-CN" altLang="en-US" sz="1800" dirty="0"/>
              <a:t>类中的</a:t>
            </a:r>
            <a:r>
              <a:rPr lang="en-US" altLang="zh-CN" sz="1800" dirty="0"/>
              <a:t>equals()</a:t>
            </a:r>
            <a:r>
              <a:rPr lang="zh-CN" altLang="en-US" sz="1800" dirty="0"/>
              <a:t>方法仅仅通过“</a:t>
            </a:r>
            <a:r>
              <a:rPr lang="en-US" altLang="zh-CN" sz="1800" dirty="0"/>
              <a:t>==”</a:t>
            </a:r>
            <a:r>
              <a:rPr lang="zh-CN" altLang="en-US" sz="1800" dirty="0"/>
              <a:t>来比较两个对象是否相等。</a:t>
            </a:r>
          </a:p>
          <a:p>
            <a:pPr algn="l"/>
            <a:r>
              <a:rPr lang="zh-CN" altLang="en-US" sz="1800" dirty="0"/>
              <a:t> </a:t>
            </a:r>
          </a:p>
          <a:p>
            <a:pPr algn="l"/>
            <a:r>
              <a:rPr lang="zh-CN" altLang="en-US" sz="1800" dirty="0"/>
              <a:t>在用“</a:t>
            </a:r>
            <a:r>
              <a:rPr lang="en-US" altLang="zh-CN" sz="1800" dirty="0"/>
              <a:t>==”</a:t>
            </a:r>
            <a:r>
              <a:rPr lang="zh-CN" altLang="en-US" sz="1800" dirty="0"/>
              <a:t>比较引用类型时，仅当两个应用变量的对象指向同一个对象时，才返回</a:t>
            </a:r>
            <a:r>
              <a:rPr lang="en-US" altLang="zh-CN" sz="1800" dirty="0" err="1"/>
              <a:t>ture</a:t>
            </a:r>
            <a:r>
              <a:rPr lang="zh-CN" altLang="en-US" sz="1800" dirty="0"/>
              <a:t>。言外之意就是要求两个变量所指内存地址相等的时候，才能返回</a:t>
            </a:r>
            <a:r>
              <a:rPr lang="en-US" altLang="zh-CN" sz="1800" dirty="0"/>
              <a:t>true</a:t>
            </a:r>
            <a:r>
              <a:rPr lang="zh-CN" altLang="en-US" sz="1800" dirty="0"/>
              <a:t>，每个对象都有自己的一块内存，因此必须指向同一个对象才返回</a:t>
            </a:r>
            <a:r>
              <a:rPr lang="en-US" altLang="zh-CN" sz="1800" dirty="0" err="1"/>
              <a:t>ture</a:t>
            </a:r>
            <a:r>
              <a:rPr lang="zh-CN" altLang="en-US" sz="1800" dirty="0"/>
              <a:t>。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20508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1800" dirty="0"/>
              <a:t>在</a:t>
            </a:r>
            <a:r>
              <a:rPr lang="en-US" altLang="zh-CN" sz="1800" dirty="0"/>
              <a:t>Java API</a:t>
            </a:r>
            <a:r>
              <a:rPr lang="zh-CN" altLang="en-US" sz="1800" dirty="0"/>
              <a:t>中，有些类重写了</a:t>
            </a:r>
            <a:r>
              <a:rPr lang="en-US" altLang="zh-CN" sz="1800" dirty="0"/>
              <a:t>equals()</a:t>
            </a:r>
            <a:r>
              <a:rPr lang="zh-CN" altLang="en-US" sz="1800" dirty="0"/>
              <a:t>方法，它们的比较规则是：当且仅当该</a:t>
            </a:r>
            <a:r>
              <a:rPr lang="en-US" altLang="zh-CN" sz="1800" dirty="0"/>
              <a:t>equals</a:t>
            </a:r>
            <a:r>
              <a:rPr lang="zh-CN" altLang="en-US" sz="1800" dirty="0"/>
              <a:t>方法参数不是 </a:t>
            </a:r>
            <a:r>
              <a:rPr lang="en-US" altLang="zh-CN" sz="1800" dirty="0"/>
              <a:t>null</a:t>
            </a:r>
            <a:r>
              <a:rPr lang="zh-CN" altLang="en-US" sz="1800" dirty="0"/>
              <a:t>，两个变量的类型、内容都相同，则比较结果为</a:t>
            </a:r>
            <a:r>
              <a:rPr lang="en-US" altLang="zh-CN" sz="1800" dirty="0"/>
              <a:t>true</a:t>
            </a:r>
            <a:r>
              <a:rPr lang="zh-CN" altLang="en-US" sz="1800" dirty="0"/>
              <a:t>。这些类包括：</a:t>
            </a:r>
            <a:r>
              <a:rPr lang="en-US" altLang="zh-CN" sz="1800" dirty="0"/>
              <a:t>String</a:t>
            </a:r>
            <a:r>
              <a:rPr lang="zh-CN" altLang="en-US" sz="1800" dirty="0"/>
              <a:t>、</a:t>
            </a:r>
            <a:r>
              <a:rPr lang="en-US" altLang="zh-CN" sz="1800" dirty="0"/>
              <a:t>Double</a:t>
            </a:r>
            <a:r>
              <a:rPr lang="zh-CN" altLang="en-US" sz="1800" dirty="0"/>
              <a:t>、</a:t>
            </a:r>
            <a:r>
              <a:rPr lang="en-US" altLang="zh-CN" sz="1800" dirty="0"/>
              <a:t>Float</a:t>
            </a:r>
            <a:r>
              <a:rPr lang="zh-CN" altLang="en-US" sz="1800" dirty="0"/>
              <a:t>、</a:t>
            </a:r>
            <a:r>
              <a:rPr lang="en-US" altLang="zh-CN" sz="1800" dirty="0"/>
              <a:t>Long</a:t>
            </a:r>
            <a:r>
              <a:rPr lang="zh-CN" altLang="en-US" sz="1800" dirty="0"/>
              <a:t>、</a:t>
            </a:r>
            <a:r>
              <a:rPr lang="en-US" altLang="zh-CN" sz="1800" dirty="0"/>
              <a:t>Integer</a:t>
            </a:r>
            <a:r>
              <a:rPr lang="zh-CN" altLang="en-US" sz="1800" dirty="0"/>
              <a:t>、</a:t>
            </a:r>
            <a:r>
              <a:rPr lang="en-US" altLang="zh-CN" sz="1800" dirty="0"/>
              <a:t>Short</a:t>
            </a:r>
            <a:r>
              <a:rPr lang="zh-CN" altLang="en-US" sz="1800" dirty="0"/>
              <a:t>、</a:t>
            </a:r>
            <a:r>
              <a:rPr lang="en-US" altLang="zh-CN" sz="1800" dirty="0"/>
              <a:t>Byte</a:t>
            </a:r>
            <a:r>
              <a:rPr lang="zh-CN" altLang="en-US" sz="1800" dirty="0"/>
              <a:t>、、</a:t>
            </a:r>
            <a:r>
              <a:rPr lang="en-US" altLang="zh-CN" sz="1800" dirty="0"/>
              <a:t>Boolean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BigDecimal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BigInteger</a:t>
            </a:r>
            <a:r>
              <a:rPr lang="zh-CN" altLang="en-US" sz="1800" dirty="0"/>
              <a:t>等</a:t>
            </a:r>
            <a:r>
              <a:rPr lang="zh-CN" altLang="en-US" sz="1800" dirty="0" smtClean="0"/>
              <a:t>等，具</a:t>
            </a:r>
            <a:r>
              <a:rPr lang="zh-CN" altLang="en-US" sz="1800" dirty="0"/>
              <a:t>体可以查看</a:t>
            </a:r>
            <a:r>
              <a:rPr lang="en-US" altLang="zh-CN" sz="1800" dirty="0"/>
              <a:t>API</a:t>
            </a:r>
            <a:r>
              <a:rPr lang="zh-CN" altLang="en-US" sz="1800" dirty="0"/>
              <a:t>中类的</a:t>
            </a:r>
            <a:r>
              <a:rPr lang="en-US" altLang="zh-CN" sz="1800" dirty="0"/>
              <a:t>equals()</a:t>
            </a:r>
            <a:r>
              <a:rPr lang="zh-CN" altLang="en-US" sz="1800" dirty="0"/>
              <a:t>方法，就知道了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r>
              <a:rPr lang="zh-CN" altLang="en-US" sz="1800" dirty="0"/>
              <a:t>三、重写</a:t>
            </a:r>
            <a:r>
              <a:rPr lang="en-US" altLang="zh-CN" sz="1800" dirty="0"/>
              <a:t>equals()</a:t>
            </a:r>
            <a:r>
              <a:rPr lang="zh-CN" altLang="en-US" sz="1800" dirty="0"/>
              <a:t>方法</a:t>
            </a:r>
          </a:p>
          <a:p>
            <a:pPr algn="l"/>
            <a:r>
              <a:rPr lang="zh-CN" altLang="en-US" sz="1800" dirty="0"/>
              <a:t> </a:t>
            </a:r>
          </a:p>
          <a:p>
            <a:pPr algn="l"/>
            <a:r>
              <a:rPr lang="zh-CN" altLang="en-US" sz="1800" dirty="0"/>
              <a:t>在定义一个类的时候，如果涉及到对象的比较，应该重写</a:t>
            </a:r>
            <a:r>
              <a:rPr lang="en-US" altLang="zh-CN" sz="1800" dirty="0"/>
              <a:t>equals()</a:t>
            </a:r>
            <a:r>
              <a:rPr lang="zh-CN" altLang="en-US" sz="1800" dirty="0"/>
              <a:t>方法。重写的一般规则是：</a:t>
            </a:r>
          </a:p>
          <a:p>
            <a:pPr algn="l"/>
            <a:r>
              <a:rPr lang="zh-CN" altLang="en-US" sz="1800" dirty="0"/>
              <a:t> </a:t>
            </a:r>
          </a:p>
          <a:p>
            <a:pPr algn="l"/>
            <a:r>
              <a:rPr lang="en-US" altLang="zh-CN" sz="1800" dirty="0"/>
              <a:t>1</a:t>
            </a:r>
            <a:r>
              <a:rPr lang="zh-CN" altLang="en-US" sz="1800" dirty="0"/>
              <a:t>、先用“</a:t>
            </a:r>
            <a:r>
              <a:rPr lang="en-US" altLang="zh-CN" sz="1800" dirty="0"/>
              <a:t>==”</a:t>
            </a:r>
            <a:r>
              <a:rPr lang="zh-CN" altLang="en-US" sz="1800" dirty="0"/>
              <a:t>判断是否相等。</a:t>
            </a:r>
          </a:p>
          <a:p>
            <a:pPr algn="l"/>
            <a:r>
              <a:rPr lang="zh-CN" altLang="en-US" sz="1800" dirty="0"/>
              <a:t> </a:t>
            </a:r>
          </a:p>
          <a:p>
            <a:pPr algn="l"/>
            <a:r>
              <a:rPr lang="en-US" altLang="zh-CN" sz="1800" dirty="0"/>
              <a:t>2</a:t>
            </a:r>
            <a:r>
              <a:rPr lang="zh-CN" altLang="en-US" sz="1800" dirty="0"/>
              <a:t>、判断</a:t>
            </a:r>
            <a:r>
              <a:rPr lang="en-US" altLang="zh-CN" sz="1800" dirty="0"/>
              <a:t>equals()</a:t>
            </a:r>
            <a:r>
              <a:rPr lang="zh-CN" altLang="en-US" sz="1800" dirty="0"/>
              <a:t>方法的参数是否为</a:t>
            </a:r>
            <a:r>
              <a:rPr lang="en-US" altLang="zh-CN" sz="1800" dirty="0"/>
              <a:t>null</a:t>
            </a:r>
            <a:r>
              <a:rPr lang="zh-CN" altLang="en-US" sz="1800" dirty="0"/>
              <a:t>，如果为</a:t>
            </a:r>
            <a:r>
              <a:rPr lang="en-US" altLang="zh-CN" sz="1800" dirty="0"/>
              <a:t>null</a:t>
            </a:r>
            <a:r>
              <a:rPr lang="zh-CN" altLang="en-US" sz="1800" dirty="0"/>
              <a:t>，则返回</a:t>
            </a:r>
            <a:r>
              <a:rPr lang="en-US" altLang="zh-CN" sz="1800" dirty="0"/>
              <a:t>false</a:t>
            </a:r>
            <a:r>
              <a:rPr lang="zh-CN" altLang="en-US" sz="1800" dirty="0"/>
              <a:t>；因为当前对象不可能为</a:t>
            </a:r>
            <a:r>
              <a:rPr lang="en-US" altLang="zh-CN" sz="1800" dirty="0"/>
              <a:t>null</a:t>
            </a:r>
            <a:r>
              <a:rPr lang="zh-CN" altLang="en-US" sz="1800" dirty="0"/>
              <a:t>，如果为</a:t>
            </a:r>
            <a:r>
              <a:rPr lang="en-US" altLang="zh-CN" sz="1800" dirty="0"/>
              <a:t>null</a:t>
            </a:r>
            <a:r>
              <a:rPr lang="zh-CN" altLang="en-US" sz="1800" dirty="0"/>
              <a:t>，则不能调用其</a:t>
            </a:r>
            <a:r>
              <a:rPr lang="en-US" altLang="zh-CN" sz="1800" dirty="0"/>
              <a:t>equals()</a:t>
            </a:r>
            <a:r>
              <a:rPr lang="zh-CN" altLang="en-US" sz="1800" dirty="0"/>
              <a:t>方法，否则抛</a:t>
            </a:r>
            <a:r>
              <a:rPr lang="en-US" altLang="zh-CN" sz="1800" dirty="0" err="1"/>
              <a:t>java.lang.NullPointerException</a:t>
            </a:r>
            <a:r>
              <a:rPr lang="zh-CN" altLang="en-US" sz="1800" dirty="0"/>
              <a:t>异常。</a:t>
            </a:r>
          </a:p>
          <a:p>
            <a:pPr algn="l"/>
            <a:r>
              <a:rPr lang="zh-CN" altLang="en-US" sz="1800" dirty="0"/>
              <a:t> </a:t>
            </a:r>
          </a:p>
          <a:p>
            <a:pPr algn="l"/>
            <a:r>
              <a:rPr lang="en-US" altLang="zh-CN" sz="1800" dirty="0"/>
              <a:t>3</a:t>
            </a:r>
            <a:r>
              <a:rPr lang="zh-CN" altLang="en-US" sz="1800" dirty="0"/>
              <a:t>、当参数不为</a:t>
            </a:r>
            <a:r>
              <a:rPr lang="en-US" altLang="zh-CN" sz="1800" dirty="0"/>
              <a:t>null</a:t>
            </a:r>
            <a:r>
              <a:rPr lang="zh-CN" altLang="en-US" sz="1800" dirty="0"/>
              <a:t>，则如果两个对象的运行时类（通过</a:t>
            </a:r>
            <a:r>
              <a:rPr lang="en-US" altLang="zh-CN" sz="1800" dirty="0" err="1"/>
              <a:t>getClass</a:t>
            </a:r>
            <a:r>
              <a:rPr lang="en-US" altLang="zh-CN" sz="1800" dirty="0"/>
              <a:t>()</a:t>
            </a:r>
            <a:r>
              <a:rPr lang="zh-CN" altLang="en-US" sz="1800" dirty="0"/>
              <a:t>获取）不相等，返回</a:t>
            </a:r>
            <a:r>
              <a:rPr lang="en-US" altLang="zh-CN" sz="1800" dirty="0"/>
              <a:t>false</a:t>
            </a:r>
            <a:r>
              <a:rPr lang="zh-CN" altLang="en-US" sz="1800" dirty="0"/>
              <a:t>，否则继续判断。</a:t>
            </a:r>
          </a:p>
          <a:p>
            <a:pPr algn="l"/>
            <a:r>
              <a:rPr lang="zh-CN" altLang="en-US" sz="1800" dirty="0"/>
              <a:t> </a:t>
            </a:r>
          </a:p>
          <a:p>
            <a:pPr algn="l"/>
            <a:r>
              <a:rPr lang="en-US" altLang="zh-CN" sz="1800" dirty="0"/>
              <a:t>4</a:t>
            </a:r>
            <a:r>
              <a:rPr lang="zh-CN" altLang="en-US" sz="1800" dirty="0"/>
              <a:t>、判断类的成员是否对应相等。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61312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第二次课，课后作业：</a:t>
            </a:r>
            <a:endParaRPr lang="en-US" altLang="zh-CN" sz="1800" dirty="0" smtClean="0"/>
          </a:p>
          <a:p>
            <a:pPr algn="l"/>
            <a:r>
              <a:rPr lang="en-US" altLang="zh-CN" sz="1800" dirty="0" smtClean="0"/>
              <a:t>1</a:t>
            </a:r>
            <a:r>
              <a:rPr lang="zh-CN" altLang="en-US" sz="1800" dirty="0" smtClean="0"/>
              <a:t>。继续练习、领会如何在工程中引入第三方的</a:t>
            </a:r>
            <a:r>
              <a:rPr lang="en-US" altLang="zh-CN" sz="1800" dirty="0" smtClean="0"/>
              <a:t>jar</a:t>
            </a:r>
            <a:r>
              <a:rPr lang="zh-CN" altLang="en-US" sz="1800" dirty="0" smtClean="0"/>
              <a:t>文件，到如下网站下载</a:t>
            </a:r>
            <a:r>
              <a:rPr lang="en-US" altLang="zh-CN" sz="1800" dirty="0" smtClean="0"/>
              <a:t>jar</a:t>
            </a:r>
            <a:r>
              <a:rPr lang="zh-CN" altLang="en-US" sz="1800" dirty="0" smtClean="0"/>
              <a:t>文件，新建一个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工程，添加</a:t>
            </a:r>
            <a:r>
              <a:rPr lang="en-US" altLang="zh-CN" sz="1800" dirty="0" smtClean="0"/>
              <a:t>jar</a:t>
            </a:r>
            <a:r>
              <a:rPr lang="zh-CN" altLang="en-US" sz="1800" dirty="0" smtClean="0"/>
              <a:t>文件。</a:t>
            </a:r>
            <a:endParaRPr lang="en-US" altLang="zh-CN" sz="1800" dirty="0" smtClean="0"/>
          </a:p>
          <a:p>
            <a:pPr algn="l"/>
            <a:r>
              <a:rPr lang="en-US" altLang="zh-CN" sz="1800" dirty="0">
                <a:hlinkClick r:id="rId2"/>
              </a:rPr>
              <a:t>https://</a:t>
            </a:r>
            <a:r>
              <a:rPr lang="en-US" altLang="zh-CN" sz="1800" dirty="0" smtClean="0">
                <a:hlinkClick r:id="rId2"/>
              </a:rPr>
              <a:t>commons.apache.org/proper/commons-lang/download_lang.cgi</a:t>
            </a:r>
            <a:endParaRPr lang="en-US" altLang="zh-CN" sz="1800" dirty="0" smtClean="0"/>
          </a:p>
          <a:p>
            <a:pPr algn="l"/>
            <a:r>
              <a:rPr lang="en-US" altLang="zh-CN" sz="1800" dirty="0">
                <a:hlinkClick r:id="rId3"/>
              </a:rPr>
              <a:t>http://</a:t>
            </a:r>
            <a:r>
              <a:rPr lang="en-US" altLang="zh-CN" sz="1800" dirty="0" smtClean="0">
                <a:hlinkClick r:id="rId3"/>
              </a:rPr>
              <a:t>commons.apache.org/proper/commons-io/download_io.cgi</a:t>
            </a:r>
            <a:endParaRPr lang="en-US" altLang="zh-CN" sz="1800" dirty="0" smtClean="0"/>
          </a:p>
          <a:p>
            <a:pPr algn="l"/>
            <a:r>
              <a:rPr lang="en-US" altLang="zh-CN" sz="1800" dirty="0" smtClean="0"/>
              <a:t>2</a:t>
            </a:r>
            <a:r>
              <a:rPr lang="zh-CN" altLang="en-US" sz="1800" dirty="0" smtClean="0"/>
              <a:t>。自己在</a:t>
            </a:r>
            <a:r>
              <a:rPr lang="en-US" altLang="zh-CN" sz="1800" dirty="0" smtClean="0"/>
              <a:t>google</a:t>
            </a:r>
            <a:r>
              <a:rPr lang="zh-CN" altLang="en-US" sz="1800" dirty="0" smtClean="0"/>
              <a:t>中搜索</a:t>
            </a:r>
            <a:r>
              <a:rPr lang="en-US" altLang="zh-CN" sz="1800" dirty="0" err="1" smtClean="0"/>
              <a:t>StringUtils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FileUtils</a:t>
            </a:r>
            <a:r>
              <a:rPr lang="zh-CN" altLang="en-US" sz="1800" dirty="0" smtClean="0"/>
              <a:t>两个常用工具类的用法</a:t>
            </a:r>
            <a:endParaRPr lang="en-US" altLang="zh-CN" sz="1800" dirty="0" smtClean="0"/>
          </a:p>
          <a:p>
            <a:pPr algn="l"/>
            <a:r>
              <a:rPr lang="en-US" altLang="zh-CN" sz="1800" dirty="0" smtClean="0"/>
              <a:t>3</a:t>
            </a:r>
            <a:r>
              <a:rPr lang="zh-CN" altLang="en-US" sz="1800" dirty="0" smtClean="0"/>
              <a:t>。分</a:t>
            </a:r>
            <a:r>
              <a:rPr lang="zh-CN" altLang="en-US" sz="1800" dirty="0"/>
              <a:t>析</a:t>
            </a:r>
            <a:r>
              <a:rPr lang="en-US" altLang="zh-CN" sz="1800" dirty="0" err="1"/>
              <a:t>access_log</a:t>
            </a:r>
            <a:r>
              <a:rPr lang="en-US" altLang="zh-CN" sz="1800" dirty="0"/>
              <a:t> </a:t>
            </a:r>
            <a:r>
              <a:rPr lang="zh-CN" altLang="en-US" sz="1800" dirty="0"/>
              <a:t>（我发给你的文件），找出访问最多的地址</a:t>
            </a:r>
          </a:p>
          <a:p>
            <a:pPr algn="l"/>
            <a:r>
              <a:rPr lang="zh-CN" altLang="en-US" sz="1800" dirty="0" smtClean="0"/>
              <a:t>思</a:t>
            </a:r>
            <a:r>
              <a:rPr lang="zh-CN" altLang="en-US" sz="1800" dirty="0"/>
              <a:t>路： </a:t>
            </a:r>
            <a:r>
              <a:rPr lang="en-US" altLang="zh-CN" sz="1800" dirty="0"/>
              <a:t>1</a:t>
            </a:r>
            <a:r>
              <a:rPr lang="zh-CN" altLang="en-US" sz="1800" dirty="0"/>
              <a:t>。用</a:t>
            </a:r>
            <a:r>
              <a:rPr lang="en-US" altLang="zh-CN" sz="1800" dirty="0" err="1"/>
              <a:t>fileUtils</a:t>
            </a:r>
            <a:r>
              <a:rPr lang="zh-CN" altLang="en-US" sz="1800" dirty="0"/>
              <a:t>把文件读取到一个</a:t>
            </a:r>
            <a:r>
              <a:rPr lang="en-US" altLang="zh-CN" sz="1800" dirty="0"/>
              <a:t>string</a:t>
            </a:r>
            <a:r>
              <a:rPr lang="zh-CN" altLang="en-US" sz="1800" dirty="0"/>
              <a:t>的变量中，尝试用两种方法做</a:t>
            </a:r>
          </a:p>
          <a:p>
            <a:pPr algn="l"/>
            <a:r>
              <a:rPr lang="zh-CN" altLang="en-US" sz="1800" dirty="0"/>
              <a:t> </a:t>
            </a:r>
            <a:r>
              <a:rPr lang="en-US" altLang="zh-CN" sz="1800" dirty="0"/>
              <a:t>JAVA</a:t>
            </a:r>
            <a:r>
              <a:rPr lang="zh-CN" altLang="en-US" sz="1800" dirty="0"/>
              <a:t>软件开发培训</a:t>
            </a:r>
          </a:p>
          <a:p>
            <a:pPr algn="l"/>
            <a:r>
              <a:rPr lang="zh-CN" altLang="en-US" sz="1800" dirty="0"/>
              <a:t>第一种方法： 用 </a:t>
            </a:r>
            <a:r>
              <a:rPr lang="en-US" altLang="zh-CN" sz="1800" dirty="0"/>
              <a:t>string</a:t>
            </a:r>
            <a:r>
              <a:rPr lang="zh-CN" altLang="en-US" sz="1800" dirty="0"/>
              <a:t>类的自有函数  </a:t>
            </a:r>
            <a:r>
              <a:rPr lang="en-US" altLang="zh-CN" sz="1800" dirty="0" err="1"/>
              <a:t>indexOf</a:t>
            </a:r>
            <a:r>
              <a:rPr lang="en-US" altLang="zh-CN" sz="1800" dirty="0"/>
              <a:t>  substring</a:t>
            </a:r>
            <a:r>
              <a:rPr lang="zh-CN" altLang="en-US" sz="1800" dirty="0"/>
              <a:t>等，可以借助 </a:t>
            </a:r>
            <a:r>
              <a:rPr lang="en-US" altLang="zh-CN" sz="1800" dirty="0"/>
              <a:t>array</a:t>
            </a:r>
          </a:p>
          <a:p>
            <a:pPr algn="l"/>
            <a:r>
              <a:rPr lang="zh-CN" altLang="en-US" sz="1800" dirty="0" smtClean="0"/>
              <a:t>第</a:t>
            </a:r>
            <a:r>
              <a:rPr lang="zh-CN" altLang="en-US" sz="1800" dirty="0"/>
              <a:t>二种方法： 用</a:t>
            </a:r>
            <a:r>
              <a:rPr lang="en-US" altLang="zh-CN" sz="1800" dirty="0" err="1"/>
              <a:t>StringUtils</a:t>
            </a:r>
            <a:r>
              <a:rPr lang="zh-CN" altLang="en-US" sz="1800" dirty="0"/>
              <a:t>的静态函数，感受一下 </a:t>
            </a:r>
            <a:r>
              <a:rPr lang="en-US" altLang="zh-CN" sz="1800" dirty="0" err="1"/>
              <a:t>StringUtils</a:t>
            </a:r>
            <a:r>
              <a:rPr lang="zh-CN" altLang="en-US" sz="1800" dirty="0"/>
              <a:t>为什么方便</a:t>
            </a:r>
          </a:p>
          <a:p>
            <a:pPr algn="l"/>
            <a:r>
              <a:rPr lang="zh-CN" altLang="en-US" sz="1800" dirty="0"/>
              <a:t> 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。看一下 </a:t>
            </a:r>
            <a:r>
              <a:rPr lang="en-CA" sz="1800" dirty="0">
                <a:hlinkClick r:id="rId4"/>
              </a:rPr>
              <a:t>http://thechronicleherald.ca/heraldflyers</a:t>
            </a:r>
            <a:endParaRPr lang="en-CA" sz="1800" dirty="0"/>
          </a:p>
          <a:p>
            <a:pPr algn="l"/>
            <a:r>
              <a:rPr lang="zh-CN" altLang="en-US" sz="1800" dirty="0" smtClean="0"/>
              <a:t>这个地址，想一下如果想把每个</a:t>
            </a:r>
            <a:r>
              <a:rPr lang="en-US" altLang="zh-CN" sz="1800" dirty="0" smtClean="0"/>
              <a:t>flyer</a:t>
            </a:r>
            <a:r>
              <a:rPr lang="zh-CN" altLang="en-US" sz="1800" dirty="0" smtClean="0"/>
              <a:t>的图标都下载到本地，如何实现？</a:t>
            </a:r>
            <a:endParaRPr lang="en-US" altLang="zh-CN" sz="1800" smtClean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15425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latin typeface="+mj-ea"/>
                <a:ea typeface="+mj-ea"/>
              </a:rPr>
              <a:t>钱进培训是哈法地区资深工程师组成的培训机构，通过各位老师的现身说法，帮助各位学员迅速掌握实战知识，为求职打下坚实的基础。电子邮件：</a:t>
            </a:r>
            <a:r>
              <a:rPr lang="en-CA" dirty="0">
                <a:latin typeface="+mj-ea"/>
                <a:ea typeface="+mj-ea"/>
              </a:rPr>
              <a:t>jin.qian.canada@gmail.com</a:t>
            </a:r>
            <a:r>
              <a:rPr lang="zh-CN" altLang="en-US" dirty="0">
                <a:latin typeface="+mj-ea"/>
                <a:ea typeface="+mj-ea"/>
              </a:rPr>
              <a:t>钱老师报名、答疑微信号：</a:t>
            </a:r>
            <a:r>
              <a:rPr lang="en-CA" dirty="0" err="1">
                <a:latin typeface="+mj-ea"/>
                <a:ea typeface="+mj-ea"/>
              </a:rPr>
              <a:t>qianjincanada</a:t>
            </a:r>
            <a:r>
              <a:rPr lang="en-CA" dirty="0">
                <a:latin typeface="+mj-ea"/>
                <a:ea typeface="+mj-ea"/>
              </a:rPr>
              <a:t>，</a:t>
            </a:r>
            <a:r>
              <a:rPr lang="zh-CN" altLang="en-US" dirty="0">
                <a:latin typeface="+mj-ea"/>
                <a:ea typeface="+mj-ea"/>
              </a:rPr>
              <a:t>或扫描以下二维码添加：</a:t>
            </a:r>
            <a:endParaRPr lang="en-CA" dirty="0">
              <a:latin typeface="+mj-ea"/>
              <a:ea typeface="+mj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10164"/>
            <a:ext cx="4670738" cy="435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284" y="2210163"/>
            <a:ext cx="4206965" cy="420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2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982200" cy="6131859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Java</a:t>
            </a:r>
            <a:r>
              <a:rPr lang="zh-CN" altLang="en-US" sz="3600" b="1" dirty="0"/>
              <a:t>高级班（</a:t>
            </a:r>
            <a:r>
              <a:rPr lang="en-US" altLang="zh-CN" sz="3600" b="1" dirty="0" err="1"/>
              <a:t>JavaEE</a:t>
            </a:r>
            <a:r>
              <a:rPr lang="zh-CN" altLang="en-US" sz="3600" b="1" dirty="0"/>
              <a:t>方向）</a:t>
            </a:r>
          </a:p>
          <a:p>
            <a:r>
              <a:rPr lang="zh-CN" altLang="en-US" sz="3600" b="1" dirty="0"/>
              <a:t>讲</a:t>
            </a:r>
            <a:r>
              <a:rPr lang="zh-CN" altLang="en-US" sz="3600" b="1" dirty="0" smtClean="0"/>
              <a:t>义</a:t>
            </a:r>
            <a:r>
              <a:rPr lang="en-US" altLang="zh-CN" sz="3600" b="1" dirty="0" smtClean="0"/>
              <a:t>2</a:t>
            </a:r>
            <a:endParaRPr lang="en-US" altLang="zh-CN" sz="3600" b="1" dirty="0"/>
          </a:p>
          <a:p>
            <a:pPr algn="l"/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r>
              <a:rPr lang="zh-CN" altLang="en-US" sz="2800" dirty="0" smtClean="0"/>
              <a:t>钱</a:t>
            </a:r>
            <a:r>
              <a:rPr lang="zh-CN" altLang="en-US" sz="2800" dirty="0"/>
              <a:t>进培训立足</a:t>
            </a:r>
            <a:r>
              <a:rPr lang="en-US" altLang="zh-CN" sz="2800" dirty="0"/>
              <a:t>Halifax</a:t>
            </a:r>
            <a:r>
              <a:rPr lang="zh-CN" altLang="en-US" sz="2800" dirty="0"/>
              <a:t>地区，面向在校生提供软件开发技能培训和课程辅导。</a:t>
            </a:r>
          </a:p>
          <a:p>
            <a:pPr algn="l"/>
            <a:r>
              <a:rPr lang="zh-CN" altLang="en-US" sz="2800" dirty="0"/>
              <a:t>本课是钱进培训组织的软件开发系列课程的主打课程，主要征针对已经学习过</a:t>
            </a:r>
            <a:r>
              <a:rPr lang="en-US" altLang="zh-CN" sz="2800" dirty="0"/>
              <a:t>CSCI1100</a:t>
            </a:r>
            <a:r>
              <a:rPr lang="zh-CN" altLang="en-US" sz="2800" dirty="0"/>
              <a:t>（</a:t>
            </a:r>
            <a:r>
              <a:rPr lang="en-US" altLang="zh-CN" sz="2800" dirty="0"/>
              <a:t>JAVA1</a:t>
            </a:r>
            <a:r>
              <a:rPr lang="zh-CN" altLang="en-US" sz="2800" dirty="0"/>
              <a:t>）的同学，目标是通过大约</a:t>
            </a:r>
            <a:r>
              <a:rPr lang="en-US" altLang="zh-CN" sz="2800" dirty="0"/>
              <a:t>10</a:t>
            </a:r>
            <a:r>
              <a:rPr lang="zh-CN" altLang="en-US" sz="2800" dirty="0"/>
              <a:t>次课的学习，掌握</a:t>
            </a:r>
            <a:r>
              <a:rPr lang="en-US" altLang="zh-CN" sz="2800" dirty="0" err="1"/>
              <a:t>JavaEE</a:t>
            </a:r>
            <a:r>
              <a:rPr lang="zh-CN" altLang="en-US" sz="2800" dirty="0"/>
              <a:t>开发必备的技能，对现代软件企业的开发方式、常用类库、方法论等在校很难学到的知识点进行全面讲解，做到心中有数，提前具备求职的基本技术素质。</a:t>
            </a:r>
          </a:p>
        </p:txBody>
      </p:sp>
    </p:spTree>
    <p:extLst>
      <p:ext uri="{BB962C8B-B14F-4D97-AF65-F5344CB8AC3E}">
        <p14:creationId xmlns:p14="http://schemas.microsoft.com/office/powerpoint/2010/main" val="230038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复</a:t>
            </a:r>
            <a:r>
              <a:rPr lang="zh-CN" altLang="en-US" sz="1800" dirty="0" smtClean="0"/>
              <a:t>习 </a:t>
            </a:r>
            <a:r>
              <a:rPr lang="en-US" altLang="zh-CN" sz="1800" dirty="0" err="1" smtClean="0"/>
              <a:t>FileUtils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StringIUtils</a:t>
            </a:r>
            <a:endParaRPr lang="en-CA" altLang="zh-CN" sz="1800" dirty="0" smtClean="0"/>
          </a:p>
          <a:p>
            <a:pPr algn="l"/>
            <a:endParaRPr lang="en-CA" altLang="zh-CN" sz="1800" dirty="0"/>
          </a:p>
          <a:p>
            <a:pPr algn="l"/>
            <a:endParaRPr lang="en-CA" altLang="zh-CN" sz="1800" dirty="0" smtClean="0"/>
          </a:p>
          <a:p>
            <a:pPr algn="l"/>
            <a:r>
              <a:rPr lang="en-CA" altLang="zh-CN" sz="1800" dirty="0" smtClean="0"/>
              <a:t>64.242.88.10 </a:t>
            </a:r>
            <a:r>
              <a:rPr lang="en-CA" altLang="zh-CN" sz="1800" dirty="0"/>
              <a:t>- - [07/Mar/2004:17:31:39 -0800] "GET /</a:t>
            </a:r>
            <a:r>
              <a:rPr lang="en-CA" altLang="zh-CN" sz="1800" dirty="0" err="1"/>
              <a:t>twiki</a:t>
            </a:r>
            <a:r>
              <a:rPr lang="en-CA" altLang="zh-CN" sz="1800" dirty="0"/>
              <a:t>/bin/edit/Main/</a:t>
            </a:r>
            <a:r>
              <a:rPr lang="en-CA" altLang="zh-CN" sz="1800" dirty="0" err="1"/>
              <a:t>UvscanAndPostFix?topicparent</a:t>
            </a:r>
            <a:r>
              <a:rPr lang="en-CA" altLang="zh-CN" sz="1800" dirty="0"/>
              <a:t>=</a:t>
            </a:r>
            <a:r>
              <a:rPr lang="en-CA" altLang="zh-CN" sz="1800" dirty="0" err="1"/>
              <a:t>Main.WebHome</a:t>
            </a:r>
            <a:r>
              <a:rPr lang="en-CA" altLang="zh-CN" sz="1800" dirty="0"/>
              <a:t> HTTP/1.1" 401 12846</a:t>
            </a:r>
          </a:p>
          <a:p>
            <a:pPr algn="l"/>
            <a:r>
              <a:rPr lang="en-CA" altLang="zh-CN" sz="1800" dirty="0"/>
              <a:t>64.242.88.10 - - [07/Mar/2004:17:35:35 -0800] "GET /</a:t>
            </a:r>
            <a:r>
              <a:rPr lang="en-CA" altLang="zh-CN" sz="1800" dirty="0" err="1"/>
              <a:t>twiki</a:t>
            </a:r>
            <a:r>
              <a:rPr lang="en-CA" altLang="zh-CN" sz="1800" dirty="0"/>
              <a:t>/bin/view/</a:t>
            </a:r>
            <a:r>
              <a:rPr lang="en-CA" altLang="zh-CN" sz="1800" dirty="0" err="1"/>
              <a:t>TWiki</a:t>
            </a:r>
            <a:r>
              <a:rPr lang="en-CA" altLang="zh-CN" sz="1800" dirty="0"/>
              <a:t>/</a:t>
            </a:r>
            <a:r>
              <a:rPr lang="en-CA" altLang="zh-CN" sz="1800" dirty="0" err="1"/>
              <a:t>KlausWriessnegger</a:t>
            </a:r>
            <a:r>
              <a:rPr lang="en-CA" altLang="zh-CN" sz="1800" dirty="0"/>
              <a:t> HTTP/1.1" 200 3848</a:t>
            </a:r>
          </a:p>
          <a:p>
            <a:pPr algn="l"/>
            <a:r>
              <a:rPr lang="en-CA" altLang="zh-CN" sz="1800" dirty="0"/>
              <a:t>64.242.88.10 - - [07/Mar/2004:17:39:39 -0800] "GET /</a:t>
            </a:r>
            <a:r>
              <a:rPr lang="en-CA" altLang="zh-CN" sz="1800" dirty="0" err="1"/>
              <a:t>twiki</a:t>
            </a:r>
            <a:r>
              <a:rPr lang="en-CA" altLang="zh-CN" sz="1800" dirty="0"/>
              <a:t>/bin/view/Main/</a:t>
            </a:r>
            <a:r>
              <a:rPr lang="en-CA" altLang="zh-CN" sz="1800" dirty="0" err="1"/>
              <a:t>SpamAssassin</a:t>
            </a:r>
            <a:r>
              <a:rPr lang="en-CA" altLang="zh-CN" sz="1800" dirty="0"/>
              <a:t> HTTP/1.1" 200 </a:t>
            </a:r>
            <a:r>
              <a:rPr lang="en-CA" altLang="zh-CN" sz="1800" dirty="0" smtClean="0"/>
              <a:t>4081</a:t>
            </a:r>
          </a:p>
          <a:p>
            <a:pPr algn="l"/>
            <a:endParaRPr lang="en-CA" sz="1800" dirty="0"/>
          </a:p>
          <a:p>
            <a:pPr algn="l"/>
            <a:r>
              <a:rPr lang="en-CA" sz="1800" dirty="0">
                <a:hlinkClick r:id="rId3"/>
              </a:rPr>
              <a:t>http://</a:t>
            </a:r>
            <a:r>
              <a:rPr lang="en-CA" sz="1800" dirty="0" smtClean="0">
                <a:hlinkClick r:id="rId3"/>
              </a:rPr>
              <a:t>thechronicleherald.ca/heraldflyers</a:t>
            </a:r>
            <a:endParaRPr lang="en-CA" sz="1800" dirty="0" smtClean="0"/>
          </a:p>
          <a:p>
            <a:pPr algn="l"/>
            <a:endParaRPr lang="en-CA" sz="1800" dirty="0"/>
          </a:p>
          <a:p>
            <a:pPr algn="l"/>
            <a:endParaRPr lang="en-CA" sz="18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418799"/>
              </p:ext>
            </p:extLst>
          </p:nvPr>
        </p:nvGraphicFramePr>
        <p:xfrm>
          <a:off x="1343025" y="4676775"/>
          <a:ext cx="9017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Packager Shell Object" showAsIcon="1" r:id="rId4" imgW="901800" imgH="686880" progId="Package">
                  <p:embed/>
                </p:oleObj>
              </mc:Choice>
              <mc:Fallback>
                <p:oleObj name="Packager Shell Object" showAsIcon="1" r:id="rId4" imgW="90180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43025" y="4676775"/>
                        <a:ext cx="901700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595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数组是大小固定的，并且同一个数组只能存放类型一样的数据（基本类型</a:t>
            </a:r>
            <a:r>
              <a:rPr lang="en-US" altLang="zh-CN" sz="1800" dirty="0"/>
              <a:t>/</a:t>
            </a:r>
            <a:r>
              <a:rPr lang="zh-CN" altLang="en-US" sz="1800" dirty="0"/>
              <a:t>引用类型），</a:t>
            </a:r>
            <a:r>
              <a:rPr lang="en-US" altLang="zh-CN" sz="1800" dirty="0"/>
              <a:t>JAVA</a:t>
            </a:r>
            <a:r>
              <a:rPr lang="zh-CN" altLang="en-US" sz="1800" dirty="0"/>
              <a:t>集合可以存储和操作数目不固定的一组数据。 所有的</a:t>
            </a:r>
            <a:r>
              <a:rPr lang="en-US" altLang="zh-CN" sz="1800" dirty="0"/>
              <a:t>JAVA</a:t>
            </a:r>
            <a:r>
              <a:rPr lang="zh-CN" altLang="en-US" sz="1800" dirty="0"/>
              <a:t>集合都位于 </a:t>
            </a:r>
            <a:r>
              <a:rPr lang="en-US" altLang="zh-CN" sz="1800" dirty="0" err="1"/>
              <a:t>java.util</a:t>
            </a:r>
            <a:r>
              <a:rPr lang="zh-CN" altLang="en-US" sz="1800" dirty="0"/>
              <a:t>包</a:t>
            </a:r>
            <a:r>
              <a:rPr lang="zh-CN" altLang="en-US" sz="1800" dirty="0" smtClean="0"/>
              <a:t>中</a:t>
            </a:r>
            <a:r>
              <a:rPr lang="en-CA" altLang="zh-CN" sz="1800" dirty="0" smtClean="0"/>
              <a:t>.</a:t>
            </a:r>
          </a:p>
          <a:p>
            <a:pPr algn="l"/>
            <a:r>
              <a:rPr lang="zh-CN" altLang="en-US" sz="1800" dirty="0"/>
              <a:t>在实际的项目开发中会有很多的对象，如何高效、方便地管理对象，成为影响程序性能与可维护性的重要环节。</a:t>
            </a:r>
            <a:r>
              <a:rPr lang="en-US" altLang="zh-CN" sz="1800" dirty="0"/>
              <a:t>Java </a:t>
            </a:r>
            <a:r>
              <a:rPr lang="zh-CN" altLang="en-US" sz="1800" dirty="0"/>
              <a:t>提供了集合框架来解决此类问题，线性表、链表、哈希表等是常用的数据结构，在进行 </a:t>
            </a:r>
            <a:r>
              <a:rPr lang="en-US" altLang="zh-CN" sz="1800" dirty="0"/>
              <a:t>Java </a:t>
            </a:r>
            <a:r>
              <a:rPr lang="zh-CN" altLang="en-US" sz="1800" dirty="0"/>
              <a:t>开发时，</a:t>
            </a:r>
            <a:r>
              <a:rPr lang="en-US" altLang="zh-CN" sz="1800" dirty="0"/>
              <a:t>JDK </a:t>
            </a:r>
            <a:r>
              <a:rPr lang="zh-CN" altLang="en-US" sz="1800" dirty="0"/>
              <a:t>已经为我们提供了一系列相应的类来实现基本的数据结构，所有类都在 </a:t>
            </a:r>
            <a:r>
              <a:rPr lang="en-US" altLang="zh-CN" sz="1800" dirty="0" err="1"/>
              <a:t>java.util</a:t>
            </a:r>
            <a:r>
              <a:rPr lang="en-US" altLang="zh-CN" sz="1800" dirty="0"/>
              <a:t> </a:t>
            </a:r>
            <a:r>
              <a:rPr lang="zh-CN" altLang="en-US" sz="1800" dirty="0"/>
              <a:t>这个包里</a:t>
            </a:r>
          </a:p>
          <a:p>
            <a:pPr algn="l"/>
            <a:endParaRPr lang="en-CA" sz="1800" dirty="0" smtClean="0"/>
          </a:p>
          <a:p>
            <a:pPr algn="l"/>
            <a:r>
              <a:rPr lang="zh-CN" altLang="en-US" sz="1800" dirty="0"/>
              <a:t>容器，就是可以容纳其他</a:t>
            </a:r>
            <a:r>
              <a:rPr lang="en-CA" sz="1800" dirty="0"/>
              <a:t>Java</a:t>
            </a:r>
            <a:r>
              <a:rPr lang="zh-CN" altLang="en-US" sz="1800" dirty="0"/>
              <a:t>对象的对象。</a:t>
            </a:r>
            <a:r>
              <a:rPr lang="en-CA" sz="1800" i="1" dirty="0"/>
              <a:t>Java Collections </a:t>
            </a:r>
            <a:r>
              <a:rPr lang="en-CA" sz="1800" i="1" dirty="0" err="1"/>
              <a:t>Framework（JCF</a:t>
            </a:r>
            <a:r>
              <a:rPr lang="en-CA" sz="1800" i="1" dirty="0"/>
              <a:t>）</a:t>
            </a:r>
            <a:r>
              <a:rPr lang="zh-CN" altLang="en-US" sz="1800" dirty="0"/>
              <a:t>为</a:t>
            </a:r>
            <a:r>
              <a:rPr lang="en-CA" sz="1800" dirty="0"/>
              <a:t>Java</a:t>
            </a:r>
            <a:r>
              <a:rPr lang="zh-CN" altLang="en-US" sz="1800" dirty="0"/>
              <a:t>开发者提供了通用的容</a:t>
            </a:r>
            <a:r>
              <a:rPr lang="zh-CN" altLang="en-US" sz="1800" dirty="0" smtClean="0"/>
              <a:t>器</a:t>
            </a:r>
            <a:r>
              <a:rPr lang="en-CA" altLang="zh-CN" sz="1800" dirty="0" smtClean="0"/>
              <a:t>.</a:t>
            </a:r>
          </a:p>
          <a:p>
            <a:pPr algn="l"/>
            <a:endParaRPr lang="en-CA" sz="1800" dirty="0"/>
          </a:p>
          <a:p>
            <a:pPr algn="l"/>
            <a:r>
              <a:rPr lang="en-CA" sz="1800" dirty="0"/>
              <a:t>Java</a:t>
            </a:r>
            <a:r>
              <a:rPr lang="zh-CN" altLang="en-US" sz="1800" dirty="0"/>
              <a:t>容器里只能放对象，对于基本类型（</a:t>
            </a:r>
            <a:r>
              <a:rPr lang="en-CA" sz="1800" dirty="0" err="1"/>
              <a:t>int</a:t>
            </a:r>
            <a:r>
              <a:rPr lang="en-CA" sz="1800" dirty="0"/>
              <a:t>, long, float, double</a:t>
            </a:r>
            <a:r>
              <a:rPr lang="zh-CN" altLang="en-US" sz="1800" dirty="0"/>
              <a:t>等），需要将其包装成对象类型后（</a:t>
            </a:r>
            <a:r>
              <a:rPr lang="en-CA" sz="1800" dirty="0"/>
              <a:t>Integer, Long, Float, Double</a:t>
            </a:r>
            <a:r>
              <a:rPr lang="zh-CN" altLang="en-US" sz="1800" dirty="0"/>
              <a:t>等）才能放到容器里。很多时候拆包装和解包装能够自动完成</a:t>
            </a:r>
            <a:r>
              <a:rPr lang="zh-CN" altLang="en-US" sz="1800" dirty="0" smtClean="0"/>
              <a:t>。</a:t>
            </a:r>
            <a:endParaRPr lang="en-CA" altLang="zh-CN" sz="1800" dirty="0" smtClean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19186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1800" dirty="0"/>
          </a:p>
          <a:p>
            <a:pPr algn="l"/>
            <a:r>
              <a:rPr lang="en-CA" sz="1800" dirty="0" err="1"/>
              <a:t>ArrayList</a:t>
            </a:r>
            <a:r>
              <a:rPr lang="en-CA" sz="1800" dirty="0"/>
              <a:t> list = new </a:t>
            </a:r>
            <a:r>
              <a:rPr lang="en-CA" sz="1800" dirty="0" err="1"/>
              <a:t>ArrayList</a:t>
            </a:r>
            <a:r>
              <a:rPr lang="en-CA" sz="1800" dirty="0" smtClean="0"/>
              <a:t>();</a:t>
            </a:r>
          </a:p>
          <a:p>
            <a:pPr algn="l"/>
            <a:r>
              <a:rPr lang="en-CA" sz="1800" dirty="0" err="1" smtClean="0"/>
              <a:t>list.add</a:t>
            </a:r>
            <a:r>
              <a:rPr lang="en-CA" sz="1800" dirty="0" smtClean="0"/>
              <a:t>(new </a:t>
            </a:r>
            <a:r>
              <a:rPr lang="en-CA" sz="1800" dirty="0"/>
              <a:t>String("Monday</a:t>
            </a:r>
            <a:r>
              <a:rPr lang="en-CA" sz="1800" dirty="0" smtClean="0"/>
              <a:t>"));</a:t>
            </a:r>
          </a:p>
          <a:p>
            <a:pPr algn="l"/>
            <a:r>
              <a:rPr lang="en-CA" sz="1800" dirty="0" err="1" smtClean="0"/>
              <a:t>list.add</a:t>
            </a:r>
            <a:r>
              <a:rPr lang="en-CA" sz="1800" dirty="0" smtClean="0"/>
              <a:t>(new </a:t>
            </a:r>
            <a:r>
              <a:rPr lang="en-CA" sz="1800" dirty="0"/>
              <a:t>String("Tuesday</a:t>
            </a:r>
            <a:r>
              <a:rPr lang="en-CA" sz="1800" dirty="0" smtClean="0"/>
              <a:t>"));</a:t>
            </a:r>
          </a:p>
          <a:p>
            <a:pPr algn="l"/>
            <a:r>
              <a:rPr lang="en-CA" sz="1800" dirty="0" err="1" smtClean="0"/>
              <a:t>list.add</a:t>
            </a:r>
            <a:r>
              <a:rPr lang="en-CA" sz="1800" dirty="0" smtClean="0"/>
              <a:t>(new </a:t>
            </a:r>
            <a:r>
              <a:rPr lang="en-CA" sz="1800" dirty="0"/>
              <a:t>String("</a:t>
            </a:r>
            <a:r>
              <a:rPr lang="en-CA" sz="1800" dirty="0" err="1"/>
              <a:t>Wensday</a:t>
            </a:r>
            <a:r>
              <a:rPr lang="en-CA" sz="1800" dirty="0" smtClean="0"/>
              <a:t>"));</a:t>
            </a:r>
          </a:p>
          <a:p>
            <a:pPr algn="l"/>
            <a:r>
              <a:rPr lang="en-CA" sz="1800" dirty="0" smtClean="0"/>
              <a:t>for(</a:t>
            </a: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/>
              <a:t>i</a:t>
            </a:r>
            <a:r>
              <a:rPr lang="en-CA" sz="1800" dirty="0"/>
              <a:t> = 0; </a:t>
            </a:r>
            <a:r>
              <a:rPr lang="en-CA" sz="1800" dirty="0" err="1"/>
              <a:t>i</a:t>
            </a:r>
            <a:r>
              <a:rPr lang="en-CA" sz="1800" dirty="0"/>
              <a:t> &lt; </a:t>
            </a:r>
            <a:r>
              <a:rPr lang="en-CA" sz="1800" dirty="0" err="1"/>
              <a:t>list.size</a:t>
            </a:r>
            <a:r>
              <a:rPr lang="en-CA" sz="1800" dirty="0"/>
              <a:t>(); </a:t>
            </a:r>
            <a:r>
              <a:rPr lang="en-CA" sz="1800" dirty="0" err="1"/>
              <a:t>i</a:t>
            </a:r>
            <a:r>
              <a:rPr lang="en-CA" sz="1800" dirty="0" smtClean="0"/>
              <a:t>++)</a:t>
            </a:r>
          </a:p>
          <a:p>
            <a:pPr algn="l"/>
            <a:r>
              <a:rPr lang="en-CA" sz="1800" dirty="0" smtClean="0"/>
              <a:t>{</a:t>
            </a:r>
          </a:p>
          <a:p>
            <a:pPr algn="l"/>
            <a:r>
              <a:rPr lang="en-CA" sz="1800" dirty="0" smtClean="0"/>
              <a:t>    </a:t>
            </a:r>
            <a:r>
              <a:rPr lang="en-CA" sz="1800" dirty="0"/>
              <a:t>String weekday = (String)</a:t>
            </a:r>
            <a:r>
              <a:rPr lang="en-CA" sz="1800" dirty="0" err="1"/>
              <a:t>list.get</a:t>
            </a:r>
            <a:r>
              <a:rPr lang="en-CA" sz="1800" dirty="0"/>
              <a:t>(</a:t>
            </a:r>
            <a:r>
              <a:rPr lang="en-CA" sz="1800" dirty="0" err="1"/>
              <a:t>i</a:t>
            </a:r>
            <a:r>
              <a:rPr lang="en-CA" sz="1800" dirty="0"/>
              <a:t>);//</a:t>
            </a:r>
            <a:r>
              <a:rPr lang="zh-CN" altLang="en-US" sz="1800" dirty="0"/>
              <a:t>显式类型转</a:t>
            </a:r>
            <a:r>
              <a:rPr lang="zh-CN" altLang="en-US" sz="1800" dirty="0" smtClean="0"/>
              <a:t>换</a:t>
            </a:r>
            <a:endParaRPr lang="en-US" altLang="zh-CN" sz="1800" dirty="0" smtClean="0"/>
          </a:p>
          <a:p>
            <a:pPr algn="l"/>
            <a:r>
              <a:rPr lang="zh-CN" altLang="en-US" sz="1800" dirty="0" smtClean="0"/>
              <a:t>    </a:t>
            </a:r>
            <a:r>
              <a:rPr lang="en-CA" sz="1800" dirty="0" err="1" smtClean="0"/>
              <a:t>System.out.println</a:t>
            </a:r>
            <a:r>
              <a:rPr lang="en-CA" sz="1800" dirty="0" smtClean="0"/>
              <a:t>(</a:t>
            </a:r>
            <a:r>
              <a:rPr lang="en-CA" sz="1800" dirty="0" err="1" smtClean="0"/>
              <a:t>weekday.toUpperCase</a:t>
            </a:r>
            <a:r>
              <a:rPr lang="en-CA" sz="1800" dirty="0" smtClean="0"/>
              <a:t>());</a:t>
            </a:r>
          </a:p>
          <a:p>
            <a:pPr algn="l"/>
            <a:r>
              <a:rPr lang="en-CA" sz="1800" dirty="0" smtClean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069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数组是大小固定的，并且同一个数组只能存放类型一样的数据（基本类型</a:t>
            </a:r>
            <a:r>
              <a:rPr lang="en-US" altLang="zh-CN" sz="1800" dirty="0"/>
              <a:t>/</a:t>
            </a:r>
            <a:r>
              <a:rPr lang="zh-CN" altLang="en-US" sz="1800" dirty="0"/>
              <a:t>引用类型），</a:t>
            </a:r>
            <a:r>
              <a:rPr lang="en-US" altLang="zh-CN" sz="1800" dirty="0"/>
              <a:t>JAVA</a:t>
            </a:r>
            <a:r>
              <a:rPr lang="zh-CN" altLang="en-US" sz="1800" dirty="0"/>
              <a:t>集合可以存储和操作数目不固定的一组数据。 所有的</a:t>
            </a:r>
            <a:r>
              <a:rPr lang="en-US" altLang="zh-CN" sz="1800" dirty="0"/>
              <a:t>JAVA</a:t>
            </a:r>
            <a:r>
              <a:rPr lang="zh-CN" altLang="en-US" sz="1800" dirty="0"/>
              <a:t>集合都位于 </a:t>
            </a:r>
            <a:r>
              <a:rPr lang="en-US" altLang="zh-CN" sz="1800" dirty="0" err="1"/>
              <a:t>java.util</a:t>
            </a:r>
            <a:r>
              <a:rPr lang="zh-CN" altLang="en-US" sz="1800" dirty="0"/>
              <a:t>包</a:t>
            </a:r>
            <a:r>
              <a:rPr lang="zh-CN" altLang="en-US" sz="1800" dirty="0" smtClean="0"/>
              <a:t>中</a:t>
            </a:r>
            <a:r>
              <a:rPr lang="en-CA" altLang="zh-CN" sz="1800" dirty="0" smtClean="0"/>
              <a:t>.</a:t>
            </a:r>
          </a:p>
          <a:p>
            <a:pPr algn="l"/>
            <a:r>
              <a:rPr lang="zh-CN" altLang="en-US" sz="1800" dirty="0"/>
              <a:t>在实际的项目开发中会有很多的对象，如何高效、方便地管理对象，成为影响程序性能与可维护性的重要环节。</a:t>
            </a:r>
            <a:r>
              <a:rPr lang="en-US" altLang="zh-CN" sz="1800" dirty="0"/>
              <a:t>Java </a:t>
            </a:r>
            <a:r>
              <a:rPr lang="zh-CN" altLang="en-US" sz="1800" dirty="0"/>
              <a:t>提供了集合框架来解决此类问题，线性表、链表、哈希表等是常用的数据结构，在进行 </a:t>
            </a:r>
            <a:r>
              <a:rPr lang="en-US" altLang="zh-CN" sz="1800" dirty="0"/>
              <a:t>Java </a:t>
            </a:r>
            <a:r>
              <a:rPr lang="zh-CN" altLang="en-US" sz="1800" dirty="0"/>
              <a:t>开发时，</a:t>
            </a:r>
            <a:r>
              <a:rPr lang="en-US" altLang="zh-CN" sz="1800" dirty="0"/>
              <a:t>JDK </a:t>
            </a:r>
            <a:r>
              <a:rPr lang="zh-CN" altLang="en-US" sz="1800" dirty="0"/>
              <a:t>已经为我们提供了一系列相应的类来实现基本的数据结构，所有类都在 </a:t>
            </a:r>
            <a:r>
              <a:rPr lang="en-US" altLang="zh-CN" sz="1800" dirty="0" err="1"/>
              <a:t>java.util</a:t>
            </a:r>
            <a:r>
              <a:rPr lang="en-US" altLang="zh-CN" sz="1800" dirty="0"/>
              <a:t> </a:t>
            </a:r>
            <a:r>
              <a:rPr lang="zh-CN" altLang="en-US" sz="1800" dirty="0"/>
              <a:t>这个包里</a:t>
            </a:r>
          </a:p>
          <a:p>
            <a:pPr algn="l"/>
            <a:endParaRPr lang="en-CA" sz="1800" dirty="0" smtClean="0"/>
          </a:p>
          <a:p>
            <a:pPr algn="l"/>
            <a:r>
              <a:rPr lang="en-CA" sz="1800" dirty="0" smtClean="0"/>
              <a:t>JAVA</a:t>
            </a:r>
            <a:r>
              <a:rPr lang="zh-CN" altLang="en-US" sz="1800" dirty="0"/>
              <a:t>集合主要分为三种类型： </a:t>
            </a:r>
          </a:p>
          <a:p>
            <a:pPr algn="l"/>
            <a:r>
              <a:rPr lang="en-CA" sz="1800" dirty="0" smtClean="0"/>
              <a:t>Set</a:t>
            </a:r>
            <a:r>
              <a:rPr lang="en-CA" sz="1800" dirty="0"/>
              <a:t>(</a:t>
            </a:r>
            <a:r>
              <a:rPr lang="zh-CN" altLang="en-US" sz="1800" dirty="0"/>
              <a:t>集</a:t>
            </a:r>
            <a:r>
              <a:rPr lang="en-US" altLang="zh-CN" sz="1800" dirty="0"/>
              <a:t>) </a:t>
            </a:r>
            <a:endParaRPr lang="en-US" altLang="zh-CN" sz="1800" dirty="0" smtClean="0"/>
          </a:p>
          <a:p>
            <a:pPr algn="l"/>
            <a:r>
              <a:rPr lang="en-US" altLang="zh-CN" sz="1800" dirty="0" smtClean="0"/>
              <a:t>Set</a:t>
            </a:r>
            <a:r>
              <a:rPr lang="zh-CN" altLang="en-US" sz="1800" dirty="0"/>
              <a:t>是最简单的一种集合。集合中的对象不按特定的方式排序，并且没有重复对</a:t>
            </a:r>
            <a:r>
              <a:rPr lang="zh-CN" altLang="en-US" sz="1800" dirty="0" smtClean="0"/>
              <a:t>象</a:t>
            </a:r>
            <a:r>
              <a:rPr lang="en-CA" altLang="zh-CN" sz="1800" dirty="0" smtClean="0"/>
              <a:t>.</a:t>
            </a:r>
            <a:r>
              <a:rPr lang="zh-CN" altLang="en-US" sz="1800" dirty="0"/>
              <a:t> </a:t>
            </a:r>
            <a:r>
              <a:rPr lang="en-US" altLang="zh-CN" sz="1800" dirty="0" err="1"/>
              <a:t>HashSet</a:t>
            </a:r>
            <a:r>
              <a:rPr lang="zh-CN" altLang="en-US" sz="1800" dirty="0"/>
              <a:t>类按照哈希算法来存取集合中的对象，存取速度比较</a:t>
            </a:r>
            <a:r>
              <a:rPr lang="zh-CN" altLang="en-US" sz="1800" dirty="0" smtClean="0"/>
              <a:t>快</a:t>
            </a:r>
            <a:r>
              <a:rPr lang="en-CA" altLang="zh-CN" sz="1800" dirty="0" smtClean="0"/>
              <a:t>.</a:t>
            </a:r>
          </a:p>
          <a:p>
            <a:pPr algn="l"/>
            <a:r>
              <a:rPr lang="zh-CN" altLang="en-US" sz="1800" dirty="0"/>
              <a:t>中的值不允许重复，无序的数据结构 </a:t>
            </a:r>
            <a:endParaRPr lang="en-US" altLang="zh-CN" sz="1800" dirty="0"/>
          </a:p>
          <a:p>
            <a:pPr algn="l"/>
            <a:r>
              <a:rPr lang="en-CA" sz="1800" dirty="0"/>
              <a:t>List(</a:t>
            </a:r>
            <a:r>
              <a:rPr lang="zh-CN" altLang="en-US" sz="1800" dirty="0"/>
              <a:t>列表</a:t>
            </a:r>
            <a:r>
              <a:rPr lang="en-US" altLang="zh-CN" sz="1800" dirty="0"/>
              <a:t>) </a:t>
            </a:r>
            <a:endParaRPr lang="en-US" altLang="zh-CN" sz="1800" dirty="0" smtClean="0"/>
          </a:p>
          <a:p>
            <a:pPr algn="l"/>
            <a:r>
              <a:rPr lang="en-US" altLang="zh-CN" sz="1800" dirty="0"/>
              <a:t>List</a:t>
            </a:r>
            <a:r>
              <a:rPr lang="zh-CN" altLang="en-US" sz="1800" dirty="0"/>
              <a:t>的特征是其元素以线性方式存储，集合中可以存放重复对象。 </a:t>
            </a:r>
            <a:r>
              <a:rPr lang="en-CA" altLang="zh-CN" sz="1800" dirty="0" err="1" smtClean="0"/>
              <a:t>ArrayList</a:t>
            </a:r>
            <a:r>
              <a:rPr lang="en-CA" altLang="zh-CN" sz="1800" dirty="0" smtClean="0"/>
              <a:t>,</a:t>
            </a:r>
            <a:r>
              <a:rPr lang="zh-CN" altLang="en-US" sz="1800" dirty="0"/>
              <a:t> 其中的值允许重复，因为其为有序的数据结构</a:t>
            </a:r>
            <a:endParaRPr lang="en-US" altLang="zh-CN" sz="1800" dirty="0"/>
          </a:p>
          <a:p>
            <a:pPr algn="l"/>
            <a:r>
              <a:rPr lang="en-CA" sz="1800" dirty="0"/>
              <a:t>Map(</a:t>
            </a:r>
            <a:r>
              <a:rPr lang="zh-CN" altLang="en-US" sz="1800" dirty="0"/>
              <a:t>映射</a:t>
            </a:r>
            <a:r>
              <a:rPr lang="en-US" altLang="zh-CN" sz="1800" dirty="0"/>
              <a:t>) </a:t>
            </a:r>
            <a:endParaRPr lang="en-US" altLang="zh-CN" sz="1800" dirty="0" smtClean="0"/>
          </a:p>
          <a:p>
            <a:pPr algn="l"/>
            <a:r>
              <a:rPr lang="en-US" altLang="zh-CN" sz="1800" dirty="0"/>
              <a:t>Map </a:t>
            </a:r>
            <a:r>
              <a:rPr lang="zh-CN" altLang="en-US" sz="1800" dirty="0"/>
              <a:t>是一种把键对象和值对象映射的集合，它的每一个元素都包含一对键对象和值对象。 </a:t>
            </a:r>
            <a:endParaRPr lang="en-US" sz="1800" dirty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61295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8094" y="422793"/>
            <a:ext cx="10800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为了规范容器的行为，统一设计，</a:t>
            </a:r>
            <a:r>
              <a:rPr lang="en-CA" dirty="0">
                <a:solidFill>
                  <a:srgbClr val="333333"/>
                </a:solidFill>
                <a:latin typeface="-apple-system"/>
              </a:rPr>
              <a:t>JCF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定义了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14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种容器接口（</a:t>
            </a:r>
            <a:r>
              <a:rPr lang="en-CA" dirty="0">
                <a:solidFill>
                  <a:srgbClr val="333333"/>
                </a:solidFill>
                <a:latin typeface="-apple-system"/>
              </a:rPr>
              <a:t>collection interfaces），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它们的关系如下图所示：</a:t>
            </a:r>
            <a:endParaRPr lang="en-CA" dirty="0"/>
          </a:p>
        </p:txBody>
      </p:sp>
      <p:pic>
        <p:nvPicPr>
          <p:cNvPr id="2050" name="Picture 2" descr="https://pic4.zhimg.com/v2-1aaf3cda209e3fcd003a3ab4c7522833_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84" y="1866378"/>
            <a:ext cx="11146166" cy="420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71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1800" dirty="0"/>
              <a:t>如何遍历</a:t>
            </a:r>
            <a:r>
              <a:rPr lang="en-US" altLang="zh-CN" sz="1800" dirty="0"/>
              <a:t>Collection</a:t>
            </a:r>
            <a:r>
              <a:rPr lang="zh-CN" altLang="en-US" sz="1800" dirty="0"/>
              <a:t>中的每一个元素？不论</a:t>
            </a:r>
            <a:r>
              <a:rPr lang="en-US" altLang="zh-CN" sz="1800" dirty="0"/>
              <a:t>Collection</a:t>
            </a:r>
            <a:r>
              <a:rPr lang="zh-CN" altLang="en-US" sz="1800" dirty="0"/>
              <a:t>的实际类型如何，它都支持一个</a:t>
            </a:r>
            <a:r>
              <a:rPr lang="en-US" altLang="zh-CN" sz="1800" dirty="0"/>
              <a:t>iterator()</a:t>
            </a:r>
            <a:r>
              <a:rPr lang="zh-CN" altLang="en-US" sz="1800" dirty="0"/>
              <a:t>的方法，该方法返回一个迭代器，使用该迭代器即可遍历访问</a:t>
            </a:r>
            <a:r>
              <a:rPr lang="en-US" altLang="zh-CN" sz="1800" dirty="0"/>
              <a:t>Collection</a:t>
            </a:r>
            <a:r>
              <a:rPr lang="zh-CN" altLang="en-US" sz="1800" dirty="0"/>
              <a:t>中每一个元素，通过</a:t>
            </a:r>
            <a:r>
              <a:rPr lang="en-US" altLang="zh-CN" sz="1800" dirty="0"/>
              <a:t>Iterator</a:t>
            </a:r>
            <a:r>
              <a:rPr lang="zh-CN" altLang="en-US" sz="1800" dirty="0"/>
              <a:t>的遍历是无序的。</a:t>
            </a:r>
            <a:endParaRPr lang="en-US" altLang="zh-CN" sz="1800" dirty="0" smtClean="0"/>
          </a:p>
          <a:p>
            <a:pPr algn="l"/>
            <a:r>
              <a:rPr lang="zh-CN" altLang="en-US" sz="1800" dirty="0" smtClean="0"/>
              <a:t>迭</a:t>
            </a:r>
            <a:r>
              <a:rPr lang="zh-CN" altLang="en-US" sz="1800" dirty="0"/>
              <a:t>代器（</a:t>
            </a:r>
            <a:r>
              <a:rPr lang="en-US" altLang="zh-CN" sz="1800" dirty="0"/>
              <a:t>Iterator</a:t>
            </a:r>
            <a:r>
              <a:rPr lang="zh-CN" altLang="en-US" sz="1800" dirty="0"/>
              <a:t>）为我们提供了遍历容器中元素的方法。只有容器本身清楚容器里元素的组织方式，因此迭代器只能通过容器本身得到。每个容器都会通过内部类的形式实现自己的迭代器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sz="1800" dirty="0" smtClean="0"/>
          </a:p>
          <a:p>
            <a:pPr algn="l"/>
            <a:r>
              <a:rPr lang="en-US" sz="1800" dirty="0"/>
              <a:t>		// visit a list with iterator</a:t>
            </a:r>
          </a:p>
          <a:p>
            <a:pPr algn="l"/>
            <a:r>
              <a:rPr lang="en-US" sz="1800" dirty="0"/>
              <a:t>		</a:t>
            </a:r>
            <a:r>
              <a:rPr lang="en-US" sz="1800" dirty="0" err="1"/>
              <a:t>ArrayList</a:t>
            </a:r>
            <a:r>
              <a:rPr lang="en-US" sz="1800" dirty="0"/>
              <a:t> list = new </a:t>
            </a:r>
            <a:r>
              <a:rPr lang="en-US" sz="1800" dirty="0" err="1"/>
              <a:t>ArrayList</a:t>
            </a:r>
            <a:r>
              <a:rPr lang="en-US" sz="1800" dirty="0"/>
              <a:t>();</a:t>
            </a:r>
          </a:p>
          <a:p>
            <a:pPr algn="l"/>
            <a:r>
              <a:rPr lang="en-US" sz="1800" dirty="0"/>
              <a:t>		</a:t>
            </a:r>
            <a:r>
              <a:rPr lang="en-US" sz="1800" dirty="0" err="1"/>
              <a:t>list.add</a:t>
            </a:r>
            <a:r>
              <a:rPr lang="en-US" sz="1800" dirty="0"/>
              <a:t>(new String("Monday"));</a:t>
            </a:r>
          </a:p>
          <a:p>
            <a:pPr algn="l"/>
            <a:r>
              <a:rPr lang="en-US" sz="1800" dirty="0"/>
              <a:t>		</a:t>
            </a:r>
            <a:r>
              <a:rPr lang="en-US" sz="1800" dirty="0" err="1"/>
              <a:t>list.add</a:t>
            </a:r>
            <a:r>
              <a:rPr lang="en-US" sz="1800" dirty="0"/>
              <a:t>(new String("Tuesday"));</a:t>
            </a:r>
          </a:p>
          <a:p>
            <a:pPr algn="l"/>
            <a:r>
              <a:rPr lang="en-US" sz="1800" dirty="0"/>
              <a:t>		</a:t>
            </a:r>
            <a:r>
              <a:rPr lang="en-US" sz="1800" dirty="0" err="1"/>
              <a:t>list.add</a:t>
            </a:r>
            <a:r>
              <a:rPr lang="en-US" sz="1800" dirty="0"/>
              <a:t>(new String("</a:t>
            </a:r>
            <a:r>
              <a:rPr lang="en-US" sz="1800" dirty="0" err="1"/>
              <a:t>Wensday</a:t>
            </a:r>
            <a:r>
              <a:rPr lang="en-US" sz="1800" dirty="0"/>
              <a:t>"));</a:t>
            </a:r>
          </a:p>
          <a:p>
            <a:pPr algn="l"/>
            <a:r>
              <a:rPr lang="en-US" sz="1800" dirty="0"/>
              <a:t>		Iterator&lt;String&gt; it = </a:t>
            </a:r>
            <a:r>
              <a:rPr lang="en-US" sz="1800" dirty="0" err="1"/>
              <a:t>list.iterator</a:t>
            </a:r>
            <a:r>
              <a:rPr lang="en-US" sz="1800" dirty="0"/>
              <a:t>();</a:t>
            </a:r>
          </a:p>
          <a:p>
            <a:pPr algn="l"/>
            <a:r>
              <a:rPr lang="en-US" sz="1800" dirty="0"/>
              <a:t>		// </a:t>
            </a:r>
            <a:r>
              <a:rPr lang="zh-CN" altLang="en-US" sz="1800" dirty="0"/>
              <a:t>得到迭代器</a:t>
            </a:r>
          </a:p>
          <a:p>
            <a:pPr algn="l"/>
            <a:r>
              <a:rPr lang="zh-CN" altLang="en-US" sz="1800" dirty="0"/>
              <a:t>		</a:t>
            </a:r>
            <a:r>
              <a:rPr lang="en-US" sz="1800" dirty="0"/>
              <a:t>while (</a:t>
            </a:r>
            <a:r>
              <a:rPr lang="en-US" sz="1800" dirty="0" err="1"/>
              <a:t>it.hasNext</a:t>
            </a:r>
            <a:r>
              <a:rPr lang="en-US" sz="1800" dirty="0"/>
              <a:t>()) {</a:t>
            </a:r>
          </a:p>
          <a:p>
            <a:pPr algn="l"/>
            <a:r>
              <a:rPr lang="en-US" sz="1800" dirty="0"/>
              <a:t>			String weekday = (String)</a:t>
            </a:r>
            <a:r>
              <a:rPr lang="en-US" sz="1800" dirty="0" err="1"/>
              <a:t>it.next</a:t>
            </a:r>
            <a:r>
              <a:rPr lang="en-US" sz="1800" dirty="0"/>
              <a:t>();</a:t>
            </a:r>
          </a:p>
          <a:p>
            <a:pPr algn="l"/>
            <a:r>
              <a:rPr lang="en-US" sz="1800" dirty="0"/>
              <a:t>			// </a:t>
            </a:r>
            <a:r>
              <a:rPr lang="zh-CN" altLang="en-US" sz="1800" dirty="0"/>
              <a:t>访问元素</a:t>
            </a:r>
          </a:p>
          <a:p>
            <a:pPr algn="l"/>
            <a:r>
              <a:rPr lang="zh-CN" altLang="en-US" sz="1800" dirty="0"/>
              <a:t>			</a:t>
            </a:r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weekday.toUpperCase</a:t>
            </a:r>
            <a:r>
              <a:rPr lang="en-US" sz="1800" dirty="0"/>
              <a:t>());</a:t>
            </a:r>
          </a:p>
          <a:p>
            <a:pPr algn="l"/>
            <a:r>
              <a:rPr lang="en-US" sz="1800" dirty="0"/>
              <a:t>		}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147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sz="1800" dirty="0"/>
          </a:p>
          <a:p>
            <a:pPr algn="l"/>
            <a:r>
              <a:rPr lang="en-US" altLang="zh-CN" sz="1800" dirty="0" err="1"/>
              <a:t>ArrayList</a:t>
            </a:r>
            <a:r>
              <a:rPr lang="en-US" altLang="zh-CN" sz="1800" dirty="0"/>
              <a:t> </a:t>
            </a:r>
            <a:r>
              <a:rPr lang="zh-CN" altLang="en-US" sz="1800" dirty="0"/>
              <a:t>是一个数组队列，相当于 动态数组。与</a:t>
            </a:r>
            <a:r>
              <a:rPr lang="en-US" altLang="zh-CN" sz="1800" dirty="0"/>
              <a:t>Java</a:t>
            </a:r>
            <a:r>
              <a:rPr lang="zh-CN" altLang="en-US" sz="1800" dirty="0"/>
              <a:t>中的数组相比，它的容量能动态增长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sz="1800" dirty="0"/>
          </a:p>
          <a:p>
            <a:pPr algn="l"/>
            <a:r>
              <a:rPr lang="zh-CN" altLang="en-US" sz="1800" b="1" dirty="0"/>
              <a:t>每个 </a:t>
            </a:r>
            <a:r>
              <a:rPr lang="en-US" altLang="zh-CN" sz="1800" b="1" dirty="0" err="1"/>
              <a:t>ArrayList</a:t>
            </a:r>
            <a:r>
              <a:rPr lang="en-US" altLang="zh-CN" sz="1800" b="1" dirty="0"/>
              <a:t> </a:t>
            </a:r>
            <a:r>
              <a:rPr lang="zh-CN" altLang="en-US" sz="1800" b="1" dirty="0"/>
              <a:t>实例都有一个容量，该容量是指用来存储列表元素的数组的大小。默认初始容量为 </a:t>
            </a:r>
            <a:r>
              <a:rPr lang="en-US" altLang="zh-CN" sz="1800" b="1" dirty="0"/>
              <a:t>10</a:t>
            </a:r>
            <a:r>
              <a:rPr lang="zh-CN" altLang="en-US" sz="1800" b="1" dirty="0"/>
              <a:t>。随着 </a:t>
            </a:r>
            <a:r>
              <a:rPr lang="en-US" altLang="zh-CN" sz="1800" b="1" dirty="0" err="1"/>
              <a:t>ArrayList</a:t>
            </a:r>
            <a:r>
              <a:rPr lang="en-US" altLang="zh-CN" sz="1800" b="1" dirty="0"/>
              <a:t> </a:t>
            </a:r>
            <a:r>
              <a:rPr lang="zh-CN" altLang="en-US" sz="1800" b="1" dirty="0"/>
              <a:t>中元素的增加，它的容量也会不断的自动增长。在每次添加新的元素时，</a:t>
            </a:r>
            <a:r>
              <a:rPr lang="en-US" altLang="zh-CN" sz="1800" b="1" dirty="0" err="1"/>
              <a:t>ArrayList</a:t>
            </a:r>
            <a:r>
              <a:rPr lang="en-US" altLang="zh-CN" sz="1800" b="1" dirty="0"/>
              <a:t> </a:t>
            </a:r>
            <a:r>
              <a:rPr lang="zh-CN" altLang="en-US" sz="1800" b="1" dirty="0"/>
              <a:t>都会检查是否需要进行扩容操</a:t>
            </a:r>
            <a:r>
              <a:rPr lang="zh-CN" altLang="en-US" sz="1800" b="1" dirty="0" smtClean="0"/>
              <a:t>作</a:t>
            </a:r>
            <a:endParaRPr lang="en-US" altLang="zh-CN" sz="1800" b="1" dirty="0" smtClean="0"/>
          </a:p>
          <a:p>
            <a:pPr algn="l"/>
            <a:endParaRPr lang="en-US" sz="1800" b="1" dirty="0"/>
          </a:p>
          <a:p>
            <a:pPr algn="l"/>
            <a:r>
              <a:rPr lang="en-US" altLang="zh-CN" sz="1800" dirty="0" err="1"/>
              <a:t>ArrayList</a:t>
            </a:r>
            <a:r>
              <a:rPr lang="en-US" altLang="zh-CN" sz="1800" dirty="0"/>
              <a:t>()</a:t>
            </a:r>
            <a:r>
              <a:rPr lang="zh-CN" altLang="en-US" sz="1800" dirty="0"/>
              <a:t>：默认构造函数，提供初始容量为 </a:t>
            </a:r>
            <a:r>
              <a:rPr lang="en-US" altLang="zh-CN" sz="1800" dirty="0"/>
              <a:t>10 </a:t>
            </a:r>
            <a:r>
              <a:rPr lang="zh-CN" altLang="en-US" sz="1800" dirty="0"/>
              <a:t>的空列表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sz="1800" b="1" dirty="0"/>
          </a:p>
          <a:p>
            <a:pPr algn="l"/>
            <a:r>
              <a:rPr lang="en-CA" sz="1800" dirty="0"/>
              <a:t>add()</a:t>
            </a:r>
            <a:r>
              <a:rPr lang="zh-CN" altLang="en-US" sz="1800" dirty="0"/>
              <a:t>是添加一个新的元素</a:t>
            </a:r>
            <a:r>
              <a:rPr lang="en-US" altLang="zh-CN" sz="1800" dirty="0"/>
              <a:t>,</a:t>
            </a:r>
            <a:r>
              <a:rPr lang="en-CA" sz="1800" dirty="0"/>
              <a:t>remove()</a:t>
            </a:r>
            <a:r>
              <a:rPr lang="zh-CN" altLang="en-US" sz="1800" dirty="0"/>
              <a:t>删除一个元素</a:t>
            </a:r>
            <a:r>
              <a:rPr lang="en-US" altLang="zh-CN" sz="1800" dirty="0"/>
              <a:t>,</a:t>
            </a:r>
            <a:r>
              <a:rPr lang="en-CA" sz="1800" dirty="0"/>
              <a:t>size()</a:t>
            </a:r>
            <a:r>
              <a:rPr lang="zh-CN" altLang="en-US" sz="1800" dirty="0"/>
              <a:t>获得</a:t>
            </a:r>
            <a:r>
              <a:rPr lang="en-CA" sz="1800" dirty="0" err="1"/>
              <a:t>ArrayList</a:t>
            </a:r>
            <a:r>
              <a:rPr lang="zh-CN" altLang="en-US" sz="1800" dirty="0"/>
              <a:t>的长度。</a:t>
            </a:r>
            <a:r>
              <a:rPr lang="en-CA" sz="1800" dirty="0" err="1"/>
              <a:t>ArrayList</a:t>
            </a:r>
            <a:r>
              <a:rPr lang="zh-CN" altLang="en-US" sz="1800" dirty="0"/>
              <a:t>的下标是从</a:t>
            </a:r>
            <a:r>
              <a:rPr lang="en-US" altLang="zh-CN" sz="1800" dirty="0"/>
              <a:t>0</a:t>
            </a:r>
            <a:r>
              <a:rPr lang="zh-CN" altLang="en-US" sz="1800" dirty="0"/>
              <a:t>开始。</a:t>
            </a:r>
            <a:endParaRPr lang="en-US" sz="1800" b="1" dirty="0" smtClean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6273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2695</Words>
  <Application>Microsoft Office PowerPoint</Application>
  <PresentationFormat>Widescreen</PresentationFormat>
  <Paragraphs>163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-apple-system</vt:lpstr>
      <vt:lpstr>宋体</vt:lpstr>
      <vt:lpstr>Arial</vt:lpstr>
      <vt:lpstr>Calibri</vt:lpstr>
      <vt:lpstr>Calibri Light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Qian</dc:creator>
  <cp:lastModifiedBy>Danxun Jiao</cp:lastModifiedBy>
  <cp:revision>209</cp:revision>
  <dcterms:created xsi:type="dcterms:W3CDTF">2017-02-14T13:11:35Z</dcterms:created>
  <dcterms:modified xsi:type="dcterms:W3CDTF">2017-04-27T14:40:46Z</dcterms:modified>
</cp:coreProperties>
</file>