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84" r:id="rId4"/>
    <p:sldId id="382" r:id="rId5"/>
    <p:sldId id="392" r:id="rId6"/>
    <p:sldId id="378" r:id="rId7"/>
    <p:sldId id="379" r:id="rId8"/>
    <p:sldId id="389" r:id="rId9"/>
    <p:sldId id="390" r:id="rId10"/>
    <p:sldId id="380" r:id="rId11"/>
    <p:sldId id="381" r:id="rId12"/>
    <p:sldId id="352" r:id="rId13"/>
    <p:sldId id="353" r:id="rId14"/>
    <p:sldId id="391" r:id="rId15"/>
    <p:sldId id="350" r:id="rId16"/>
    <p:sldId id="357" r:id="rId17"/>
    <p:sldId id="354" r:id="rId18"/>
    <p:sldId id="356" r:id="rId19"/>
    <p:sldId id="358" r:id="rId20"/>
    <p:sldId id="365" r:id="rId21"/>
    <p:sldId id="366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2" r:id="rId31"/>
    <p:sldId id="374" r:id="rId32"/>
    <p:sldId id="375" r:id="rId33"/>
    <p:sldId id="377" r:id="rId34"/>
    <p:sldId id="383" r:id="rId35"/>
    <p:sldId id="3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27/04/2017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+mj-ea"/>
                <a:ea typeface="+mj-ea"/>
              </a:rPr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>
                <a:latin typeface="+mj-ea"/>
                <a:ea typeface="+mj-ea"/>
              </a:rPr>
              <a:t>jin.qian.canada@gmail.com</a:t>
            </a:r>
            <a:r>
              <a:rPr lang="zh-CN" altLang="en-US" dirty="0">
                <a:latin typeface="+mj-ea"/>
                <a:ea typeface="+mj-ea"/>
              </a:rPr>
              <a:t>钱老师报名、答疑微信号：</a:t>
            </a:r>
            <a:r>
              <a:rPr lang="en-CA" dirty="0" err="1">
                <a:latin typeface="+mj-ea"/>
                <a:ea typeface="+mj-ea"/>
              </a:rPr>
              <a:t>qianjincanada</a:t>
            </a:r>
            <a:r>
              <a:rPr lang="en-CA" dirty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或扫描以下二维码添加：</a:t>
            </a:r>
            <a:endParaRPr lang="en-CA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0164"/>
            <a:ext cx="4670738" cy="43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4" y="2210163"/>
            <a:ext cx="4206965" cy="42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字符流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字符流是操作字符文件的。一般情况下我们的使用方式是：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CA" sz="1800" dirty="0" err="1"/>
              <a:t>FileReader</a:t>
            </a:r>
            <a:r>
              <a:rPr lang="en-CA" sz="1800" dirty="0"/>
              <a:t> reader =new </a:t>
            </a:r>
            <a:r>
              <a:rPr lang="en-CA" sz="1800" dirty="0" err="1"/>
              <a:t>FileReader</a:t>
            </a:r>
            <a:r>
              <a:rPr lang="en-CA" sz="1800" dirty="0"/>
              <a:t>("filename");//</a:t>
            </a:r>
            <a:r>
              <a:rPr lang="zh-CN" altLang="en-US" sz="1800" dirty="0"/>
              <a:t>以字符格式打开文件</a:t>
            </a:r>
          </a:p>
          <a:p>
            <a:pPr algn="l"/>
            <a:r>
              <a:rPr lang="en-CA" sz="1800" dirty="0" err="1"/>
              <a:t>BufferedReader</a:t>
            </a:r>
            <a:r>
              <a:rPr lang="en-CA" sz="1800" dirty="0"/>
              <a:t> buffer = new </a:t>
            </a:r>
            <a:r>
              <a:rPr lang="en-CA" sz="1800" dirty="0" err="1"/>
              <a:t>BufferedReader</a:t>
            </a:r>
            <a:r>
              <a:rPr lang="en-CA" sz="1800" dirty="0"/>
              <a:t>(reader);//</a:t>
            </a:r>
            <a:r>
              <a:rPr lang="zh-CN" altLang="en-US" sz="1800" dirty="0"/>
              <a:t>建立缓存</a:t>
            </a:r>
          </a:p>
          <a:p>
            <a:pPr algn="l"/>
            <a:r>
              <a:rPr lang="en-CA" sz="1800" dirty="0" err="1"/>
              <a:t>buffer.readLine</a:t>
            </a:r>
            <a:r>
              <a:rPr lang="en-CA" sz="1800" dirty="0"/>
              <a:t>();//</a:t>
            </a:r>
            <a:r>
              <a:rPr lang="zh-CN" altLang="en-US" sz="1800" dirty="0"/>
              <a:t>读取缓存中的一行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935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/* </a:t>
            </a:r>
            <a:r>
              <a:rPr lang="zh-CN" altLang="en-US" sz="1800" dirty="0"/>
              <a:t>读入</a:t>
            </a:r>
            <a:r>
              <a:rPr lang="en-CA" sz="1800" dirty="0"/>
              <a:t>TXT</a:t>
            </a:r>
            <a:r>
              <a:rPr lang="zh-CN" altLang="en-US" sz="1800" dirty="0"/>
              <a:t>文件 *</a:t>
            </a:r>
            <a:r>
              <a:rPr lang="en-US" altLang="zh-CN" sz="1800" dirty="0"/>
              <a:t>/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CA" sz="1800" dirty="0"/>
              <a:t>String pathname = "D:\\twitter\\13_9_6\\dataset\\en\\input.txt"; // </a:t>
            </a:r>
            <a:r>
              <a:rPr lang="zh-CN" altLang="en-US" sz="1800" dirty="0"/>
              <a:t>绝对路径或相对路径都可以，这里是绝对路径，写入文件时演示相对路径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/>
              <a:t>File filename = new File(pathname); // </a:t>
            </a:r>
            <a:r>
              <a:rPr lang="zh-CN" altLang="en-US" sz="1800" dirty="0"/>
              <a:t>要读取以上路径的</a:t>
            </a:r>
            <a:r>
              <a:rPr lang="en-CA" sz="1800" dirty="0" err="1"/>
              <a:t>input。txt</a:t>
            </a:r>
            <a:r>
              <a:rPr lang="zh-CN" altLang="en-US" sz="1800" dirty="0"/>
              <a:t>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InputStreamReader</a:t>
            </a:r>
            <a:r>
              <a:rPr lang="en-CA" sz="1800" dirty="0"/>
              <a:t> reader = new </a:t>
            </a:r>
            <a:r>
              <a:rPr lang="en-CA" sz="1800" dirty="0" err="1"/>
              <a:t>InputStreamReader</a:t>
            </a:r>
            <a:r>
              <a:rPr lang="en-CA" sz="1800" dirty="0"/>
              <a:t>(  </a:t>
            </a:r>
          </a:p>
          <a:p>
            <a:pPr algn="l"/>
            <a:r>
              <a:rPr lang="en-CA" sz="1800" dirty="0"/>
              <a:t>                    new </a:t>
            </a:r>
            <a:r>
              <a:rPr lang="en-CA" sz="1800" dirty="0" err="1"/>
              <a:t>FileInputStream</a:t>
            </a:r>
            <a:r>
              <a:rPr lang="en-CA" sz="1800" dirty="0"/>
              <a:t>(filename)); // </a:t>
            </a:r>
            <a:r>
              <a:rPr lang="zh-CN" altLang="en-US" sz="1800" dirty="0"/>
              <a:t>建立一个输入流对象</a:t>
            </a:r>
            <a:r>
              <a:rPr lang="en-CA" sz="1800" dirty="0"/>
              <a:t>reader  </a:t>
            </a:r>
          </a:p>
          <a:p>
            <a:pPr algn="l"/>
            <a:r>
              <a:rPr lang="en-CA" sz="1800" dirty="0"/>
              <a:t>            </a:t>
            </a:r>
            <a:r>
              <a:rPr lang="en-CA" sz="1800" dirty="0" err="1"/>
              <a:t>BufferedReader</a:t>
            </a:r>
            <a:r>
              <a:rPr lang="en-CA" sz="1800" dirty="0"/>
              <a:t> </a:t>
            </a:r>
            <a:r>
              <a:rPr lang="en-CA" sz="1800" dirty="0" err="1"/>
              <a:t>br</a:t>
            </a:r>
            <a:r>
              <a:rPr lang="en-CA" sz="1800" dirty="0"/>
              <a:t> = new </a:t>
            </a:r>
            <a:r>
              <a:rPr lang="en-CA" sz="1800" dirty="0" err="1"/>
              <a:t>BufferedReader</a:t>
            </a:r>
            <a:r>
              <a:rPr lang="en-CA" sz="1800" dirty="0"/>
              <a:t>(reader); // </a:t>
            </a:r>
            <a:r>
              <a:rPr lang="zh-CN" altLang="en-US" sz="1800" dirty="0"/>
              <a:t>建立一个对象，它把文件内容转成计算机能读懂的语言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/>
              <a:t>String line = "";  </a:t>
            </a:r>
          </a:p>
          <a:p>
            <a:pPr algn="l"/>
            <a:r>
              <a:rPr lang="en-CA" sz="1800" dirty="0"/>
              <a:t>            line = </a:t>
            </a:r>
            <a:r>
              <a:rPr lang="en-CA" sz="1800" dirty="0" err="1"/>
              <a:t>br.readLine</a:t>
            </a:r>
            <a:r>
              <a:rPr lang="en-CA" sz="1800" dirty="0"/>
              <a:t>();  </a:t>
            </a:r>
          </a:p>
          <a:p>
            <a:pPr algn="l"/>
            <a:r>
              <a:rPr lang="en-CA" sz="1800" dirty="0"/>
              <a:t>            while (line != null) {  </a:t>
            </a:r>
          </a:p>
          <a:p>
            <a:pPr algn="l"/>
            <a:r>
              <a:rPr lang="en-CA" sz="1800" dirty="0"/>
              <a:t>                line = </a:t>
            </a:r>
            <a:r>
              <a:rPr lang="en-CA" sz="1800" dirty="0" err="1"/>
              <a:t>br.readLine</a:t>
            </a:r>
            <a:r>
              <a:rPr lang="en-CA" sz="1800" dirty="0"/>
              <a:t>(); // </a:t>
            </a:r>
            <a:r>
              <a:rPr lang="zh-CN" altLang="en-US" sz="1800" dirty="0"/>
              <a:t>一次读入一行数据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}  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            /* </a:t>
            </a:r>
            <a:r>
              <a:rPr lang="zh-CN" altLang="en-US" sz="1800" dirty="0"/>
              <a:t>写入</a:t>
            </a:r>
            <a:r>
              <a:rPr lang="en-CA" sz="1800" dirty="0"/>
              <a:t>Txt</a:t>
            </a:r>
            <a:r>
              <a:rPr lang="zh-CN" altLang="en-US" sz="1800" dirty="0"/>
              <a:t>文件 *</a:t>
            </a:r>
            <a:r>
              <a:rPr lang="en-US" altLang="zh-CN" sz="1800" dirty="0"/>
              <a:t>/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CA" sz="1800" dirty="0"/>
              <a:t>File </a:t>
            </a:r>
            <a:r>
              <a:rPr lang="en-CA" sz="1800" dirty="0" err="1"/>
              <a:t>writename</a:t>
            </a:r>
            <a:r>
              <a:rPr lang="en-CA" sz="1800" dirty="0"/>
              <a:t> = new File(".\\result\\</a:t>
            </a:r>
            <a:r>
              <a:rPr lang="en-CA" sz="1800" dirty="0" err="1"/>
              <a:t>en</a:t>
            </a:r>
            <a:r>
              <a:rPr lang="en-CA" sz="1800" dirty="0"/>
              <a:t>\\output.txt"); // </a:t>
            </a:r>
            <a:r>
              <a:rPr lang="zh-CN" altLang="en-US" sz="1800" dirty="0"/>
              <a:t>相对路径，如果没有则要建立一个新的</a:t>
            </a:r>
            <a:r>
              <a:rPr lang="en-CA" sz="1800" dirty="0" err="1"/>
              <a:t>output。txt</a:t>
            </a:r>
            <a:r>
              <a:rPr lang="zh-CN" altLang="en-US" sz="1800" dirty="0"/>
              <a:t>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writename.createNewFile</a:t>
            </a:r>
            <a:r>
              <a:rPr lang="en-CA" sz="1800" dirty="0"/>
              <a:t>(); // </a:t>
            </a:r>
            <a:r>
              <a:rPr lang="zh-CN" altLang="en-US" sz="1800" dirty="0"/>
              <a:t>创建新文件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BufferedWriter</a:t>
            </a:r>
            <a:r>
              <a:rPr lang="en-CA" sz="1800" dirty="0"/>
              <a:t> out = new </a:t>
            </a:r>
            <a:r>
              <a:rPr lang="en-CA" sz="1800" dirty="0" err="1"/>
              <a:t>BufferedWriter</a:t>
            </a:r>
            <a:r>
              <a:rPr lang="en-CA" sz="1800" dirty="0"/>
              <a:t>(new </a:t>
            </a:r>
            <a:r>
              <a:rPr lang="en-CA" sz="1800" dirty="0" err="1"/>
              <a:t>FileWriter</a:t>
            </a:r>
            <a:r>
              <a:rPr lang="en-CA" sz="1800" dirty="0"/>
              <a:t>(</a:t>
            </a:r>
            <a:r>
              <a:rPr lang="en-CA" sz="1800" dirty="0" err="1"/>
              <a:t>writename</a:t>
            </a:r>
            <a:r>
              <a:rPr lang="en-CA" sz="1800" dirty="0"/>
              <a:t>));  </a:t>
            </a:r>
          </a:p>
          <a:p>
            <a:pPr algn="l"/>
            <a:r>
              <a:rPr lang="en-CA" sz="1800" dirty="0"/>
              <a:t>            </a:t>
            </a:r>
            <a:r>
              <a:rPr lang="en-CA" sz="1800" dirty="0" err="1"/>
              <a:t>out.write</a:t>
            </a:r>
            <a:r>
              <a:rPr lang="en-CA" sz="1800" dirty="0"/>
              <a:t>("</a:t>
            </a:r>
            <a:r>
              <a:rPr lang="zh-CN" altLang="en-US" sz="1800" dirty="0"/>
              <a:t>我会写入文件啦</a:t>
            </a:r>
            <a:r>
              <a:rPr lang="en-US" altLang="zh-CN" sz="1800" dirty="0"/>
              <a:t>\</a:t>
            </a:r>
            <a:r>
              <a:rPr lang="en-CA" sz="1800" dirty="0"/>
              <a:t>r\n"); // \r\n</a:t>
            </a:r>
            <a:r>
              <a:rPr lang="zh-CN" altLang="en-US" sz="1800" dirty="0"/>
              <a:t>即为换行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out.flush</a:t>
            </a:r>
            <a:r>
              <a:rPr lang="en-CA" sz="1800" dirty="0"/>
              <a:t>(); // </a:t>
            </a:r>
            <a:r>
              <a:rPr lang="zh-CN" altLang="en-US" sz="1800" dirty="0"/>
              <a:t>把缓存区内容压入文件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CA" sz="1800" dirty="0" err="1"/>
              <a:t>out.close</a:t>
            </a:r>
            <a:r>
              <a:rPr lang="en-CA" sz="1800" dirty="0"/>
              <a:t>(); // </a:t>
            </a:r>
            <a:r>
              <a:rPr lang="zh-CN" altLang="en-US" sz="1800" dirty="0"/>
              <a:t>最后记得关闭文件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572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协议简介</a:t>
            </a:r>
          </a:p>
          <a:p>
            <a:pPr algn="l"/>
            <a:r>
              <a:rPr lang="zh-CN" altLang="en-US" sz="1800" dirty="0"/>
              <a:t>协议相当于相互通信的程序间达成的一种约定，它规定了分组报文的结构、交换方式、包含的意义以及怎样对报文所包含的信息进行解析。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TCP/IP </a:t>
            </a:r>
            <a:r>
              <a:rPr lang="zh-CN" altLang="en-US" sz="1800" dirty="0"/>
              <a:t>协议族有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协议、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协议使用的地址叫做端口号，用来区分同一主机上的不同应用程序。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协议和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协议也叫端到端传输协议，因为他们将数据从一个应用程序传输到另一个应用程序，而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协议只是将数据从一个主机传输到另一个主机。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在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协议中，有两部分信息用来确定一个指定的程序：互联网地址和端口号：其中互联网地址由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协议使用，而附加的端口地址信息则由传输协议（</a:t>
            </a:r>
            <a:r>
              <a:rPr lang="en-US" altLang="zh-CN" sz="1800" dirty="0"/>
              <a:t>TCP </a:t>
            </a:r>
            <a:r>
              <a:rPr lang="zh-CN" altLang="en-US" sz="1800" dirty="0"/>
              <a:t>或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协议）对其进行解析。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现在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协议族中的主要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类型为流套接字（使用 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协议）和数据报套接字（使用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协议），其中通过数据报套接字，应用程序一次只能发送最长 </a:t>
            </a:r>
            <a:r>
              <a:rPr lang="en-US" altLang="zh-CN" sz="1800" dirty="0"/>
              <a:t>65507 </a:t>
            </a:r>
            <a:r>
              <a:rPr lang="zh-CN" altLang="en-US" sz="1800" dirty="0"/>
              <a:t>个字节长度的信息。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一个 </a:t>
            </a:r>
            <a:r>
              <a:rPr lang="en-US" altLang="zh-CN" sz="1800" dirty="0"/>
              <a:t>TCP/IP </a:t>
            </a:r>
            <a:r>
              <a:rPr lang="zh-CN" altLang="en-US" sz="1800" dirty="0"/>
              <a:t>套接字由一个互联网地址，一个端对端协议（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协议或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协议）以及一个端口号唯一确定。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70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区别：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TCP</a:t>
            </a:r>
            <a:r>
              <a:rPr lang="zh-CN" altLang="en-US" sz="1800" dirty="0"/>
              <a:t>特点：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是面向连接的协议，通过三次握手建立连接，通讯完成时要拆除连接，由于</a:t>
            </a:r>
            <a:r>
              <a:rPr lang="en-US" altLang="zh-CN" sz="1800" dirty="0"/>
              <a:t>TCP</a:t>
            </a:r>
            <a:r>
              <a:rPr lang="zh-CN" altLang="en-US" sz="1800" dirty="0"/>
              <a:t>是面向连接协议，所以只能用于点对点的通讯。而且建立连接也需要消耗时间和开销。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传输数据无大小限制，进行大数据传输。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TCP</a:t>
            </a:r>
            <a:r>
              <a:rPr lang="zh-CN" altLang="en-US" sz="1800" dirty="0"/>
              <a:t>是一个可靠的协议，它能保证接收方能够完整正确地接收到发送方发送的全部数据。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UDP</a:t>
            </a:r>
            <a:r>
              <a:rPr lang="zh-CN" altLang="en-US" sz="1800" dirty="0"/>
              <a:t>特点：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是面向无连接的通讯协议，</a:t>
            </a:r>
            <a:r>
              <a:rPr lang="en-US" altLang="zh-CN" sz="1800" dirty="0"/>
              <a:t>UDP</a:t>
            </a:r>
            <a:r>
              <a:rPr lang="zh-CN" altLang="en-US" sz="1800" dirty="0"/>
              <a:t>数据包括目的端口号和源端口号信息，由于通讯不需要连接，所以可以实现广播发送。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传输数据时有大小限制，每个被传输的数据报必须限定在</a:t>
            </a:r>
            <a:r>
              <a:rPr lang="en-US" altLang="zh-CN" sz="1800" dirty="0"/>
              <a:t>64KB</a:t>
            </a:r>
            <a:r>
              <a:rPr lang="zh-CN" altLang="en-US" sz="1800" dirty="0"/>
              <a:t>之内。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UDP</a:t>
            </a:r>
            <a:r>
              <a:rPr lang="zh-CN" altLang="en-US" sz="1800" dirty="0"/>
              <a:t>是一个不可靠的协议，发送方所发送的数据报并不一定以相同的次序到达接收方。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855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主机 </a:t>
            </a:r>
            <a:r>
              <a:rPr lang="en-US" altLang="zh-CN" sz="1800" dirty="0"/>
              <a:t>A </a:t>
            </a:r>
            <a:r>
              <a:rPr lang="zh-CN" altLang="en-US" sz="1800" dirty="0"/>
              <a:t>的应用程序要能和主机 </a:t>
            </a:r>
            <a:r>
              <a:rPr lang="en-US" altLang="zh-CN" sz="1800" dirty="0"/>
              <a:t>B </a:t>
            </a:r>
            <a:r>
              <a:rPr lang="zh-CN" altLang="en-US" sz="1800" dirty="0"/>
              <a:t>的应用程序通信，必须通过 </a:t>
            </a:r>
            <a:r>
              <a:rPr lang="en-US" altLang="zh-CN" sz="1800" dirty="0"/>
              <a:t>Socket </a:t>
            </a:r>
            <a:r>
              <a:rPr lang="zh-CN" altLang="en-US" sz="1800" dirty="0"/>
              <a:t>建立连接，而建立 </a:t>
            </a:r>
            <a:r>
              <a:rPr lang="en-US" altLang="zh-CN" sz="1800" dirty="0"/>
              <a:t>Socket </a:t>
            </a:r>
            <a:r>
              <a:rPr lang="zh-CN" altLang="en-US" sz="1800" dirty="0"/>
              <a:t>连接必须需要底层 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协议来建立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连接。建立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连接需要底层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协议来寻址网络中的主机。我们知道网络层使用的 </a:t>
            </a:r>
            <a:r>
              <a:rPr lang="en-US" altLang="zh-CN" sz="1800" dirty="0"/>
              <a:t>IP </a:t>
            </a:r>
            <a:r>
              <a:rPr lang="zh-CN" altLang="en-US" sz="1800" dirty="0"/>
              <a:t>协议可以帮助我们根据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地址来找到目标主机，但是一台主机上可能运行着多个应用程序，如何才能与指定的应用程序通信就要通过 </a:t>
            </a:r>
            <a:r>
              <a:rPr lang="en-US" altLang="zh-CN" sz="1800" dirty="0"/>
              <a:t>TCP </a:t>
            </a:r>
            <a:r>
              <a:rPr lang="zh-CN" altLang="en-US" sz="1800" dirty="0"/>
              <a:t>或 </a:t>
            </a:r>
            <a:r>
              <a:rPr lang="en-US" altLang="zh-CN" sz="1800" dirty="0"/>
              <a:t>UPD </a:t>
            </a:r>
            <a:r>
              <a:rPr lang="zh-CN" altLang="en-US" sz="1800" dirty="0"/>
              <a:t>的地址也就是端口号来指定。这样就可以通过一个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实例唯一代表一个主机上的一个应用程序的通信链路了。</a:t>
            </a:r>
            <a:endParaRPr lang="en-C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91" y="3062086"/>
            <a:ext cx="5553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800" dirty="0"/>
              <a:t>　</a:t>
            </a:r>
            <a:r>
              <a:rPr lang="en-US" altLang="zh-CN" sz="1800" dirty="0"/>
              <a:t>Socket</a:t>
            </a:r>
            <a:r>
              <a:rPr lang="zh-CN" altLang="en-US" sz="1800" dirty="0"/>
              <a:t>通常也称作</a:t>
            </a:r>
            <a:r>
              <a:rPr lang="en-US" altLang="zh-CN" sz="1800" dirty="0"/>
              <a:t>"</a:t>
            </a:r>
            <a:r>
              <a:rPr lang="zh-CN" altLang="en-US" sz="1800" dirty="0"/>
              <a:t>套接字</a:t>
            </a:r>
            <a:r>
              <a:rPr lang="en-US" altLang="zh-CN" sz="1800" dirty="0"/>
              <a:t>"</a:t>
            </a:r>
            <a:r>
              <a:rPr lang="zh-CN" altLang="en-US" sz="1800" dirty="0"/>
              <a:t>，用于描述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地址和端口，是一个通信链的句柄。网络上的两个程序通过一个双向的通讯连接实现数据的交换，这个双向链路的一端称为一个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，一个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由一个</a:t>
            </a:r>
            <a:r>
              <a:rPr lang="en-US" altLang="zh-CN" sz="1800" dirty="0"/>
              <a:t>IP</a:t>
            </a:r>
            <a:r>
              <a:rPr lang="zh-CN" altLang="en-US" sz="1800" dirty="0"/>
              <a:t>地址和一个端口号唯一确定。应用程序通常通过</a:t>
            </a:r>
            <a:r>
              <a:rPr lang="en-US" altLang="zh-CN" sz="1800" dirty="0"/>
              <a:t>"</a:t>
            </a:r>
            <a:r>
              <a:rPr lang="zh-CN" altLang="en-US" sz="1800" dirty="0"/>
              <a:t>套接字</a:t>
            </a:r>
            <a:r>
              <a:rPr lang="en-US" altLang="zh-CN" sz="1800" dirty="0"/>
              <a:t>"</a:t>
            </a:r>
            <a:r>
              <a:rPr lang="zh-CN" altLang="en-US" sz="1800" dirty="0"/>
              <a:t>向网络发出请求或者应答网络请求。 </a:t>
            </a:r>
            <a:r>
              <a:rPr lang="en-US" altLang="zh-CN" sz="1800" dirty="0"/>
              <a:t>Socket</a:t>
            </a:r>
            <a:r>
              <a:rPr lang="zh-CN" altLang="en-US" sz="1800" dirty="0"/>
              <a:t>是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协议的一个十分流行的编程界面，但是，</a:t>
            </a:r>
            <a:r>
              <a:rPr lang="en-US" altLang="zh-CN" sz="1800" dirty="0"/>
              <a:t>Socket</a:t>
            </a:r>
            <a:r>
              <a:rPr lang="zh-CN" altLang="en-US" sz="1800" dirty="0"/>
              <a:t>所支持的协议种类也不光</a:t>
            </a:r>
            <a:r>
              <a:rPr lang="en-US" altLang="zh-CN" sz="1800" dirty="0"/>
              <a:t>TCP/IP</a:t>
            </a:r>
            <a:r>
              <a:rPr lang="zh-CN" altLang="en-US" sz="1800" dirty="0"/>
              <a:t>一种，因此两者之间是没有必然联系的。在</a:t>
            </a:r>
            <a:r>
              <a:rPr lang="en-US" altLang="zh-CN" sz="1800" dirty="0"/>
              <a:t>Java</a:t>
            </a:r>
            <a:r>
              <a:rPr lang="zh-CN" altLang="en-US" sz="1800" dirty="0"/>
              <a:t>环境下，</a:t>
            </a:r>
            <a:r>
              <a:rPr lang="en-US" altLang="zh-CN" sz="1800" dirty="0"/>
              <a:t>Socket</a:t>
            </a:r>
            <a:r>
              <a:rPr lang="zh-CN" altLang="en-US" sz="1800" dirty="0"/>
              <a:t>编程主要是指基于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协议的网络编程。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Socket</a:t>
            </a:r>
            <a:r>
              <a:rPr lang="zh-CN" altLang="en-US" sz="1800" dirty="0"/>
              <a:t>通讯过程：服务端监听某个端口是否有连接请求，客户端向服务端发送连接请求，服务端收到连接请求向客户端发出接收消息，这样一个连接就建立起来了。客户端和服务端都可以相互发送消息与对方进行通讯。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Socket</a:t>
            </a:r>
            <a:r>
              <a:rPr lang="zh-CN" altLang="en-US" sz="1800" dirty="0"/>
              <a:t>的基本工作过程包含以下四个步骤：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1</a:t>
            </a:r>
            <a:r>
              <a:rPr lang="zh-CN" altLang="en-US" sz="1800" dirty="0"/>
              <a:t>、创建</a:t>
            </a:r>
            <a:r>
              <a:rPr lang="en-US" altLang="zh-CN" sz="1800" dirty="0"/>
              <a:t>Socket</a:t>
            </a:r>
            <a:r>
              <a:rPr lang="zh-CN" altLang="en-US" sz="1800" dirty="0"/>
              <a:t>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2</a:t>
            </a:r>
            <a:r>
              <a:rPr lang="zh-CN" altLang="en-US" sz="1800" dirty="0"/>
              <a:t>、打开连接到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的输入输出流；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3</a:t>
            </a:r>
            <a:r>
              <a:rPr lang="zh-CN" altLang="en-US" sz="1800" dirty="0"/>
              <a:t>、按照一定的协议对</a:t>
            </a:r>
            <a:r>
              <a:rPr lang="en-US" altLang="zh-CN" sz="1800" dirty="0"/>
              <a:t>Socket</a:t>
            </a:r>
            <a:r>
              <a:rPr lang="zh-CN" altLang="en-US" sz="1800" dirty="0"/>
              <a:t>进行读写操作；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　　</a:t>
            </a:r>
            <a:r>
              <a:rPr lang="en-US" altLang="zh-CN" sz="1800" dirty="0"/>
              <a:t>4</a:t>
            </a:r>
            <a:r>
              <a:rPr lang="zh-CN" altLang="en-US" sz="1800" dirty="0"/>
              <a:t>、关闭</a:t>
            </a:r>
            <a:r>
              <a:rPr lang="en-US" altLang="zh-CN" sz="1800" dirty="0"/>
              <a:t>Socket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00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Socket</a:t>
            </a:r>
            <a:r>
              <a:rPr lang="zh-CN" altLang="en-US" sz="1800" dirty="0"/>
              <a:t>可以说是一种针对网络的抽象，应用通过它可以来针对网络读写数据。就像通过一个文件的</a:t>
            </a:r>
            <a:r>
              <a:rPr lang="en-US" altLang="zh-CN" sz="1800" dirty="0"/>
              <a:t>file handler</a:t>
            </a:r>
            <a:r>
              <a:rPr lang="zh-CN" altLang="en-US" sz="1800" dirty="0"/>
              <a:t>就可以都写数据到存储设备上一样。根据</a:t>
            </a:r>
            <a:r>
              <a:rPr lang="en-US" altLang="zh-CN" sz="1800" dirty="0"/>
              <a:t>TCP</a:t>
            </a:r>
            <a:r>
              <a:rPr lang="zh-CN" altLang="en-US" sz="1800" dirty="0"/>
              <a:t>协议和</a:t>
            </a:r>
            <a:r>
              <a:rPr lang="en-US" altLang="zh-CN" sz="1800" dirty="0"/>
              <a:t>UDP</a:t>
            </a:r>
            <a:r>
              <a:rPr lang="zh-CN" altLang="en-US" sz="1800" dirty="0"/>
              <a:t>协议的不同，在网络编程方面就有面向两个协议的不同</a:t>
            </a:r>
            <a:r>
              <a:rPr lang="en-US" altLang="zh-CN" sz="1800" dirty="0"/>
              <a:t>socket</a:t>
            </a:r>
            <a:r>
              <a:rPr lang="zh-CN" altLang="en-US" sz="1800" dirty="0"/>
              <a:t>，一个是面向字节流的一个是面向报文的。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对</a:t>
            </a:r>
            <a:r>
              <a:rPr lang="en-US" altLang="zh-CN" sz="1800" dirty="0"/>
              <a:t>socket</a:t>
            </a:r>
            <a:r>
              <a:rPr lang="zh-CN" altLang="en-US" sz="1800" dirty="0"/>
              <a:t>的本身组成倒是比较好理解。既然是应用通过</a:t>
            </a:r>
            <a:r>
              <a:rPr lang="en-US" altLang="zh-CN" sz="1800" dirty="0"/>
              <a:t>socket</a:t>
            </a:r>
            <a:r>
              <a:rPr lang="zh-CN" altLang="en-US" sz="1800" dirty="0"/>
              <a:t>通信，肯定就有一个服务器端和一个客户端。所以它必然就包含有一个对应的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地址。另外，在这个地址上</a:t>
            </a:r>
            <a:r>
              <a:rPr lang="en-US" altLang="zh-CN" sz="1800" dirty="0"/>
              <a:t>server</a:t>
            </a:r>
            <a:r>
              <a:rPr lang="zh-CN" altLang="en-US" sz="1800" dirty="0"/>
              <a:t>要提供一系列的服务，于是就需要有一系列对应的窗口来提供服务。所以就有一个对应的端口号</a:t>
            </a:r>
            <a:r>
              <a:rPr lang="en-US" altLang="zh-CN" sz="1800" dirty="0"/>
              <a:t>(Port)</a:t>
            </a:r>
            <a:r>
              <a:rPr lang="zh-CN" altLang="en-US" sz="1800" dirty="0"/>
              <a:t>。端口号是一个</a:t>
            </a:r>
            <a:r>
              <a:rPr lang="en-US" altLang="zh-CN" sz="1800" dirty="0"/>
              <a:t>16</a:t>
            </a:r>
            <a:r>
              <a:rPr lang="zh-CN" altLang="en-US" sz="1800" dirty="0"/>
              <a:t>位的二进制数字，那么范围就是从（</a:t>
            </a:r>
            <a:r>
              <a:rPr lang="en-US" altLang="zh-CN" sz="1800" dirty="0"/>
              <a:t>0-65535</a:t>
            </a:r>
            <a:r>
              <a:rPr lang="zh-CN" altLang="en-US" sz="1800" dirty="0"/>
              <a:t>）。</a:t>
            </a:r>
            <a:r>
              <a:rPr lang="en-US" altLang="zh-CN" sz="1800" dirty="0"/>
              <a:t>IP</a:t>
            </a:r>
            <a:r>
              <a:rPr lang="zh-CN" altLang="en-US" sz="1800" dirty="0"/>
              <a:t>地址加端口号基本上就构成了</a:t>
            </a:r>
            <a:r>
              <a:rPr lang="en-US" altLang="zh-CN" sz="1800" dirty="0"/>
              <a:t>socket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42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　在</a:t>
            </a:r>
            <a:r>
              <a:rPr lang="en-US" altLang="zh-CN" sz="1800" dirty="0"/>
              <a:t>java.net</a:t>
            </a:r>
            <a:r>
              <a:rPr lang="zh-CN" altLang="en-US" sz="1800" dirty="0"/>
              <a:t>包下有两个类：</a:t>
            </a:r>
            <a:r>
              <a:rPr lang="en-US" altLang="zh-CN" sz="1800" dirty="0"/>
              <a:t>Socket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ServerSocket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ServerSocket</a:t>
            </a:r>
            <a:r>
              <a:rPr lang="zh-CN" altLang="en-US" sz="1800" dirty="0"/>
              <a:t>用于服务器端，</a:t>
            </a:r>
            <a:r>
              <a:rPr lang="en-US" altLang="zh-CN" sz="1800" dirty="0"/>
              <a:t>Socket</a:t>
            </a:r>
            <a:r>
              <a:rPr lang="zh-CN" altLang="en-US" sz="1800" dirty="0"/>
              <a:t>是建立网络连接时使用的。在连接成功时，应用程序两端都会产生一个</a:t>
            </a:r>
            <a:r>
              <a:rPr lang="en-US" altLang="zh-CN" sz="1800" dirty="0"/>
              <a:t>Socket</a:t>
            </a:r>
            <a:r>
              <a:rPr lang="zh-CN" altLang="en-US" sz="1800" dirty="0"/>
              <a:t>实例，操作这个实例，完成所需的会话。对于一个网络连接来说，套接字是平等的，并没有差别，不因为在服务器端或在客户端而产生不同级别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24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TCP </a:t>
            </a:r>
            <a:r>
              <a:rPr lang="zh-CN" altLang="en-US" sz="1800" dirty="0"/>
              <a:t>协议提供面向连接的服务，通过它建立的是可靠地连接。</a:t>
            </a:r>
            <a:r>
              <a:rPr lang="en-US" altLang="zh-CN" sz="1800" dirty="0"/>
              <a:t>Java </a:t>
            </a:r>
            <a:r>
              <a:rPr lang="zh-CN" altLang="en-US" sz="1800" dirty="0"/>
              <a:t>为 </a:t>
            </a:r>
            <a:r>
              <a:rPr lang="en-US" altLang="zh-CN" sz="1800" dirty="0"/>
              <a:t>TCP </a:t>
            </a:r>
            <a:r>
              <a:rPr lang="zh-CN" altLang="en-US" sz="1800" dirty="0"/>
              <a:t>协议提供了两个类：</a:t>
            </a:r>
            <a:r>
              <a:rPr lang="en-US" altLang="zh-CN" sz="1800" dirty="0" err="1"/>
              <a:t>Socke</a:t>
            </a:r>
            <a:r>
              <a:rPr lang="en-US" altLang="zh-CN" sz="1800" dirty="0"/>
              <a:t> </a:t>
            </a:r>
            <a:r>
              <a:rPr lang="zh-CN" altLang="en-US" sz="1800" dirty="0"/>
              <a:t>类和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类。一个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实例代表了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连接的一个客户端，而一个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实例代表了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连接的一个服务器端，一般在 </a:t>
            </a:r>
            <a:r>
              <a:rPr lang="en-US" altLang="zh-CN" sz="1800" dirty="0"/>
              <a:t>TCP Socket </a:t>
            </a:r>
            <a:r>
              <a:rPr lang="zh-CN" altLang="en-US" sz="1800" dirty="0"/>
              <a:t>编程中，客户端有多个，而服务器端只有一个，客户端 </a:t>
            </a:r>
            <a:r>
              <a:rPr lang="en-US" altLang="zh-CN" sz="1800" dirty="0"/>
              <a:t>TCP </a:t>
            </a:r>
            <a:r>
              <a:rPr lang="zh-CN" altLang="en-US" sz="1800" dirty="0"/>
              <a:t>向服务器端 </a:t>
            </a:r>
            <a:r>
              <a:rPr lang="en-US" altLang="zh-CN" sz="1800" dirty="0"/>
              <a:t>TCP </a:t>
            </a:r>
            <a:r>
              <a:rPr lang="zh-CN" altLang="en-US" sz="1800" dirty="0"/>
              <a:t>发送连接请求，服务器端的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实例则监听来自客户端的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连接请求，并为每个请求创建新的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实例，由于服务端在调用 </a:t>
            </a:r>
            <a:r>
              <a:rPr lang="en-US" altLang="zh-CN" sz="1800" dirty="0"/>
              <a:t>accept</a:t>
            </a:r>
            <a:r>
              <a:rPr lang="zh-CN" altLang="en-US" sz="1800" dirty="0"/>
              <a:t>（）等待客户端的连接请求时会阻塞，直到收到客户端发送的连接请求才会继续往下执行代码，因此要为每个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连接开启一个线程。服务器端要同时处理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实例和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实例，而客户端只需要使用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实例。另外，每个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实例会关联一个 </a:t>
            </a:r>
            <a:r>
              <a:rPr lang="en-US" altLang="zh-CN" sz="1800" dirty="0" err="1"/>
              <a:t>InputStream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对象，我们通过将字节写入套接字的 </a:t>
            </a:r>
            <a:r>
              <a:rPr lang="en-US" altLang="zh-CN" sz="1800" dirty="0" err="1"/>
              <a:t>OutputStream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来发送数据，并通过从 </a:t>
            </a:r>
            <a:r>
              <a:rPr lang="en-US" altLang="zh-CN" sz="1800" dirty="0" err="1"/>
              <a:t>InputStream</a:t>
            </a:r>
            <a:r>
              <a:rPr lang="en-US" altLang="zh-CN" sz="1800" dirty="0"/>
              <a:t> </a:t>
            </a:r>
            <a:r>
              <a:rPr lang="zh-CN" altLang="en-US" sz="1800" dirty="0"/>
              <a:t>来接收数据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28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1800" dirty="0"/>
              <a:t>客户端向服务器端发送连接请求后，就被动地等待服务器的响应。典型的 </a:t>
            </a:r>
            <a:r>
              <a:rPr lang="en-US" altLang="zh-CN" sz="1800" dirty="0"/>
              <a:t>TCP </a:t>
            </a:r>
            <a:r>
              <a:rPr lang="zh-CN" altLang="en-US" sz="1800" dirty="0"/>
              <a:t>客户端要经过下面三步操作：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创建一个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实例：构造函数向指定的远程主机和端口建立一个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连接；</a:t>
            </a:r>
          </a:p>
          <a:p>
            <a:pPr algn="l"/>
            <a:r>
              <a:rPr lang="zh-CN" altLang="en-US" sz="1800" dirty="0"/>
              <a:t>通过套接字的 </a:t>
            </a:r>
            <a:r>
              <a:rPr lang="en-US" altLang="zh-CN" sz="1800" dirty="0"/>
              <a:t>I/O </a:t>
            </a:r>
            <a:r>
              <a:rPr lang="zh-CN" altLang="en-US" sz="1800" dirty="0"/>
              <a:t>流与服务端通信；</a:t>
            </a:r>
          </a:p>
          <a:p>
            <a:pPr algn="l"/>
            <a:r>
              <a:rPr lang="zh-CN" altLang="en-US" sz="1800" dirty="0"/>
              <a:t>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类的 </a:t>
            </a:r>
            <a:r>
              <a:rPr lang="en-US" altLang="zh-CN" sz="1800" dirty="0"/>
              <a:t>close </a:t>
            </a:r>
            <a:r>
              <a:rPr lang="zh-CN" altLang="en-US" sz="1800" dirty="0"/>
              <a:t>方法关闭连接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服务端的工作是建立一个通信终端，并被动地等待客户端的连接。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典型的 </a:t>
            </a:r>
            <a:r>
              <a:rPr lang="en-US" altLang="zh-CN" sz="1800" dirty="0"/>
              <a:t>TCP </a:t>
            </a:r>
            <a:r>
              <a:rPr lang="zh-CN" altLang="en-US" sz="1800" dirty="0"/>
              <a:t>服务端执行如下两步操作：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创建一个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实例并指定本地端口，用来监听客户端在该端口发送的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连接请求；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重复执行：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调用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</a:t>
            </a:r>
            <a:r>
              <a:rPr lang="zh-CN" altLang="en-US" sz="1800" dirty="0"/>
              <a:t>的 </a:t>
            </a:r>
            <a:r>
              <a:rPr lang="en-US" altLang="zh-CN" sz="1800" dirty="0"/>
              <a:t>accept</a:t>
            </a:r>
            <a:r>
              <a:rPr lang="zh-CN" altLang="en-US" sz="1800" dirty="0"/>
              <a:t>（）方法以获取客户端连接，并通过其返回值创建一个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实例；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为返回的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实例开启新的线程，并使用返回的 </a:t>
            </a:r>
            <a:r>
              <a:rPr lang="en-US" altLang="zh-CN" sz="1800" dirty="0"/>
              <a:t>Socket </a:t>
            </a:r>
            <a:r>
              <a:rPr lang="zh-CN" altLang="en-US" sz="1800" dirty="0"/>
              <a:t>实例的 </a:t>
            </a:r>
            <a:r>
              <a:rPr lang="en-US" altLang="zh-CN" sz="1800" dirty="0"/>
              <a:t>I/O </a:t>
            </a:r>
            <a:r>
              <a:rPr lang="zh-CN" altLang="en-US" sz="1800" dirty="0"/>
              <a:t>流与客户端通信； 通信完成后，使用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类的 </a:t>
            </a:r>
            <a:r>
              <a:rPr lang="en-US" altLang="zh-CN" sz="1800" dirty="0"/>
              <a:t>close</a:t>
            </a:r>
            <a:r>
              <a:rPr lang="zh-CN" altLang="en-US" sz="1800" dirty="0"/>
              <a:t>（）方法关闭该客户端的套接字连接。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36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982200" cy="6131859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Java</a:t>
            </a:r>
            <a:r>
              <a:rPr lang="zh-CN" altLang="en-US" sz="3600" b="1" dirty="0"/>
              <a:t>高级班（</a:t>
            </a:r>
            <a:r>
              <a:rPr lang="en-US" altLang="zh-CN" sz="3600" b="1" dirty="0" err="1"/>
              <a:t>JavaEE</a:t>
            </a:r>
            <a:r>
              <a:rPr lang="zh-CN" altLang="en-US" sz="3600" b="1" dirty="0"/>
              <a:t>方向）</a:t>
            </a:r>
          </a:p>
          <a:p>
            <a:r>
              <a:rPr lang="zh-CN" altLang="en-US" sz="3600" b="1" dirty="0"/>
              <a:t>讲</a:t>
            </a:r>
            <a:r>
              <a:rPr lang="zh-CN" altLang="en-US" sz="3600" b="1" dirty="0" smtClean="0"/>
              <a:t>义</a:t>
            </a:r>
            <a:r>
              <a:rPr lang="en-US" altLang="zh-CN" sz="3600" b="1" dirty="0" smtClean="0"/>
              <a:t>4</a:t>
            </a:r>
            <a:endParaRPr lang="en-US" altLang="zh-CN" sz="3600" b="1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sz="2800" dirty="0" smtClean="0"/>
              <a:t>钱</a:t>
            </a:r>
            <a:r>
              <a:rPr lang="zh-CN" altLang="en-US" sz="2800" dirty="0"/>
              <a:t>进培训立足</a:t>
            </a:r>
            <a:r>
              <a:rPr lang="en-US" altLang="zh-CN" sz="2800" dirty="0"/>
              <a:t>Halifax</a:t>
            </a:r>
            <a:r>
              <a:rPr lang="zh-CN" altLang="en-US" sz="2800" dirty="0"/>
              <a:t>地区，面向在校生提供软件开发技能培训和课程辅导。</a:t>
            </a:r>
          </a:p>
          <a:p>
            <a:pPr algn="l"/>
            <a:r>
              <a:rPr lang="zh-CN" altLang="en-US" sz="2800" dirty="0"/>
              <a:t>本课是钱进培训组织的软件开发系列课程的主打课程，主要征针对已经学习过</a:t>
            </a:r>
            <a:r>
              <a:rPr lang="en-US" altLang="zh-CN" sz="2800" dirty="0"/>
              <a:t>CSCI1100</a:t>
            </a:r>
            <a:r>
              <a:rPr lang="zh-CN" altLang="en-US" sz="2800" dirty="0"/>
              <a:t>（</a:t>
            </a:r>
            <a:r>
              <a:rPr lang="en-US" altLang="zh-CN" sz="2800" dirty="0"/>
              <a:t>JAVA1</a:t>
            </a:r>
            <a:r>
              <a:rPr lang="zh-CN" altLang="en-US" sz="2800" dirty="0"/>
              <a:t>）的同学，目标是通过大约</a:t>
            </a:r>
            <a:r>
              <a:rPr lang="en-US" altLang="zh-CN" sz="2800" dirty="0"/>
              <a:t>10</a:t>
            </a:r>
            <a:r>
              <a:rPr lang="zh-CN" altLang="en-US" sz="2800" dirty="0"/>
              <a:t>次课的学习，掌握</a:t>
            </a:r>
            <a:r>
              <a:rPr lang="en-US" altLang="zh-CN" sz="2800" dirty="0" err="1"/>
              <a:t>JavaEE</a:t>
            </a:r>
            <a:r>
              <a:rPr lang="zh-CN" altLang="en-US" sz="2800" dirty="0"/>
              <a:t>开发必备的技能，对现代软件企业的开发方式、常用类库、方法论等在校很难学到的知识点进行全面讲解，做到心中有数，提前具备求职的基本技术素质。</a:t>
            </a:r>
          </a:p>
        </p:txBody>
      </p:sp>
    </p:spTree>
    <p:extLst>
      <p:ext uri="{BB962C8B-B14F-4D97-AF65-F5344CB8AC3E}">
        <p14:creationId xmlns:p14="http://schemas.microsoft.com/office/powerpoint/2010/main" val="11174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ClientSocket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</a:p>
          <a:p>
            <a:pPr algn="l"/>
            <a:r>
              <a:rPr lang="en-US" altLang="zh-CN" sz="1800" dirty="0"/>
              <a:t>        String host = "127.0.0.1";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Socket client = new Socket(host, port);</a:t>
            </a:r>
          </a:p>
          <a:p>
            <a:pPr algn="l"/>
            <a:r>
              <a:rPr lang="en-US" altLang="zh-CN" sz="1800" dirty="0"/>
              <a:t>          Writer </a:t>
            </a:r>
            <a:r>
              <a:rPr lang="en-US" altLang="zh-CN" sz="1800" dirty="0" err="1"/>
              <a:t>writer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OutputStreamWriter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writer.write</a:t>
            </a:r>
            <a:r>
              <a:rPr lang="en-US" altLang="zh-CN" sz="1800" dirty="0"/>
              <a:t>("Hello From Client");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writer.flush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e) {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81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ServerClient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server = new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(port);</a:t>
            </a:r>
          </a:p>
          <a:p>
            <a:pPr algn="l"/>
            <a:r>
              <a:rPr lang="en-US" altLang="zh-CN" sz="1800" dirty="0"/>
              <a:t>                Socket </a:t>
            </a:r>
            <a:r>
              <a:rPr lang="en-US" altLang="zh-CN" sz="1800" dirty="0" err="1"/>
              <a:t>socket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server.accept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Reader </a:t>
            </a:r>
            <a:r>
              <a:rPr lang="en-US" altLang="zh-CN" sz="1800" dirty="0" err="1"/>
              <a:t>reader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socket.getInputStream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  char chars[] = new char[1024];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StringBuilder</a:t>
            </a:r>
            <a:r>
              <a:rPr lang="en-US" altLang="zh-CN" sz="1800" dirty="0"/>
              <a:t> builder = new </a:t>
            </a:r>
            <a:r>
              <a:rPr lang="en-US" altLang="zh-CN" sz="1800" dirty="0" err="1"/>
              <a:t>StringBuilder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while ((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reader.read</a:t>
            </a:r>
            <a:r>
              <a:rPr lang="en-US" altLang="zh-CN" sz="1800" dirty="0"/>
              <a:t>(chars)) != -1) {</a:t>
            </a:r>
          </a:p>
          <a:p>
            <a:pPr algn="l"/>
            <a:r>
              <a:rPr lang="en-US" altLang="zh-CN" sz="1800" dirty="0"/>
              <a:t>               </a:t>
            </a:r>
            <a:r>
              <a:rPr lang="en-US" altLang="zh-CN" sz="1800" dirty="0" err="1"/>
              <a:t>builder.append</a:t>
            </a:r>
            <a:r>
              <a:rPr lang="en-US" altLang="zh-CN" sz="1800" dirty="0"/>
              <a:t>(new String(chars, 0,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));</a:t>
            </a:r>
          </a:p>
          <a:p>
            <a:pPr algn="l"/>
            <a:r>
              <a:rPr lang="en-US" altLang="zh-CN" sz="1800" dirty="0"/>
              <a:t>            }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("Receive from client message=: " + builder);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reader.close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socket.close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server.close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(Exception e) {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}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9448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Client1 {  </a:t>
            </a:r>
          </a:p>
          <a:p>
            <a:pPr algn="l"/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{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客户端请求与本机在</a:t>
            </a:r>
            <a:r>
              <a:rPr lang="en-US" altLang="zh-CN" sz="1800" dirty="0"/>
              <a:t>20006</a:t>
            </a:r>
            <a:r>
              <a:rPr lang="zh-CN" altLang="en-US" sz="1800" dirty="0"/>
              <a:t>端口建立</a:t>
            </a:r>
            <a:r>
              <a:rPr lang="en-US" altLang="zh-CN" sz="1800" dirty="0"/>
              <a:t>TCP</a:t>
            </a:r>
            <a:r>
              <a:rPr lang="zh-CN" altLang="en-US" sz="1800" dirty="0"/>
              <a:t>连接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/>
              <a:t>Socket client = new Socket("127.0.0.1", 20006);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client.setSoTimeout</a:t>
            </a:r>
            <a:r>
              <a:rPr lang="en-US" altLang="zh-CN" sz="1800" dirty="0"/>
              <a:t>(10000);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获取键盘输入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input =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(System.in));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的输出流，用来发送数据到服务端 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 out = new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的输入流，用来接收从服务端发送过来的数据  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 = 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client.getInputStream</a:t>
            </a:r>
            <a:r>
              <a:rPr lang="en-US" altLang="zh-CN" sz="1800" dirty="0"/>
              <a:t>()));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340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800" dirty="0"/>
              <a:t>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 = true;  </a:t>
            </a:r>
          </a:p>
          <a:p>
            <a:pPr algn="l"/>
            <a:r>
              <a:rPr lang="en-US" altLang="zh-CN" sz="1800" dirty="0"/>
              <a:t>        while(flag){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</a:t>
            </a:r>
            <a:r>
              <a:rPr lang="en-US" altLang="zh-CN" sz="1800" dirty="0"/>
              <a:t>("</a:t>
            </a:r>
            <a:r>
              <a:rPr lang="zh-CN" altLang="en-US" sz="1800" dirty="0"/>
              <a:t>输入信息：</a:t>
            </a:r>
            <a:r>
              <a:rPr lang="en-US" altLang="zh-CN" sz="1800" dirty="0"/>
              <a:t>");  </a:t>
            </a:r>
          </a:p>
          <a:p>
            <a:pPr algn="l"/>
            <a:r>
              <a:rPr lang="en-US" altLang="zh-CN" sz="1800" dirty="0"/>
              <a:t>            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input.readLine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发送数据到服务端  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out.println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  </a:t>
            </a:r>
          </a:p>
          <a:p>
            <a:pPr algn="l"/>
            <a:r>
              <a:rPr lang="en-US" altLang="zh-CN" sz="1800" dirty="0"/>
              <a:t>            if("</a:t>
            </a:r>
            <a:r>
              <a:rPr lang="en-US" altLang="zh-CN" sz="1800" dirty="0" err="1"/>
              <a:t>bye".equals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flag = false;  </a:t>
            </a:r>
          </a:p>
          <a:p>
            <a:pPr algn="l"/>
            <a:r>
              <a:rPr lang="en-US" altLang="zh-CN" sz="1800" dirty="0"/>
              <a:t>            }else{  </a:t>
            </a:r>
          </a:p>
          <a:p>
            <a:pPr algn="l"/>
            <a:r>
              <a:rPr lang="en-US" altLang="zh-CN" sz="1800" dirty="0"/>
              <a:t>                try{  </a:t>
            </a:r>
          </a:p>
          <a:p>
            <a:pPr algn="l"/>
            <a:r>
              <a:rPr lang="en-US" altLang="zh-CN" sz="1800" dirty="0"/>
              <a:t>                    //</a:t>
            </a:r>
            <a:r>
              <a:rPr lang="zh-CN" altLang="en-US" sz="1800" dirty="0"/>
              <a:t>从服务器端接收数据有个时间限制（系统自设，也可以自己设置），超过了这个时间，便会抛出该异常  </a:t>
            </a:r>
          </a:p>
          <a:p>
            <a:pPr algn="l"/>
            <a:r>
              <a:rPr lang="zh-CN" altLang="en-US" sz="1800" dirty="0"/>
              <a:t>                    </a:t>
            </a:r>
            <a:r>
              <a:rPr lang="en-US" altLang="zh-CN" sz="1800" dirty="0"/>
              <a:t>String echo = </a:t>
            </a:r>
            <a:r>
              <a:rPr lang="en-US" altLang="zh-CN" sz="1800" dirty="0" err="1"/>
              <a:t>buf.readLine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(echo);  </a:t>
            </a:r>
          </a:p>
          <a:p>
            <a:pPr algn="l"/>
            <a:r>
              <a:rPr lang="en-US" altLang="zh-CN" sz="1800" dirty="0"/>
              <a:t>                }catch(</a:t>
            </a:r>
            <a:r>
              <a:rPr lang="en-US" altLang="zh-CN" sz="1800" dirty="0" err="1"/>
              <a:t>SocketTimeoutException</a:t>
            </a:r>
            <a:r>
              <a:rPr lang="en-US" altLang="zh-CN" sz="1800" dirty="0"/>
              <a:t> e){  </a:t>
            </a:r>
          </a:p>
          <a:p>
            <a:pPr algn="l"/>
            <a:r>
              <a:rPr lang="en-US" altLang="zh-CN" sz="1800" dirty="0"/>
              <a:t>        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("Time out, No response");  </a:t>
            </a:r>
          </a:p>
          <a:p>
            <a:pPr algn="l"/>
            <a:r>
              <a:rPr lang="en-US" altLang="zh-CN" sz="1800" dirty="0"/>
              <a:t>                }  </a:t>
            </a:r>
          </a:p>
          <a:p>
            <a:pPr algn="l"/>
            <a:r>
              <a:rPr lang="en-US" altLang="zh-CN" sz="1800" dirty="0"/>
              <a:t>            }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input.close</a:t>
            </a:r>
            <a:r>
              <a:rPr lang="en-US" altLang="zh-CN" sz="1800" dirty="0"/>
              <a:t>();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120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 implements Runnable {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private Socket client = null;  </a:t>
            </a:r>
          </a:p>
          <a:p>
            <a:pPr algn="l"/>
            <a:r>
              <a:rPr lang="en-US" altLang="zh-CN" sz="1800" dirty="0"/>
              <a:t>    public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(Socket client){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this.client</a:t>
            </a:r>
            <a:r>
              <a:rPr lang="en-US" altLang="zh-CN" sz="1800" dirty="0"/>
              <a:t> = client;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 @Override  </a:t>
            </a:r>
          </a:p>
          <a:p>
            <a:pPr algn="l"/>
            <a:r>
              <a:rPr lang="en-US" altLang="zh-CN" sz="1800" dirty="0"/>
              <a:t>    public void run() {  </a:t>
            </a:r>
          </a:p>
          <a:p>
            <a:pPr algn="l"/>
            <a:r>
              <a:rPr lang="en-US" altLang="zh-CN" sz="1800" dirty="0"/>
              <a:t>        try{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的输出流，用来向客户端发送数据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 out = new </a:t>
            </a:r>
            <a:r>
              <a:rPr lang="en-US" altLang="zh-CN" sz="1800" dirty="0" err="1"/>
              <a:t>PrintStream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获取</a:t>
            </a:r>
            <a:r>
              <a:rPr lang="en-US" altLang="zh-CN" sz="1800" dirty="0"/>
              <a:t>Socket</a:t>
            </a:r>
            <a:r>
              <a:rPr lang="zh-CN" altLang="en-US" sz="1800" dirty="0"/>
              <a:t>的输入流，用来接收从客户端发送过来的数据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BufferedReader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InputStreamReader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client.getInputStream</a:t>
            </a:r>
            <a:r>
              <a:rPr lang="en-US" altLang="zh-CN" sz="1800" dirty="0"/>
              <a:t>()));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flag =true;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596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1800" dirty="0"/>
              <a:t>while(flag){  </a:t>
            </a:r>
          </a:p>
          <a:p>
            <a:pPr algn="l"/>
            <a:r>
              <a:rPr lang="en-US" altLang="zh-CN" sz="1800" dirty="0"/>
              <a:t>                //</a:t>
            </a:r>
            <a:r>
              <a:rPr lang="zh-CN" altLang="en-US" sz="1800" dirty="0"/>
              <a:t>接收从客户端发送过来的数据  </a:t>
            </a:r>
          </a:p>
          <a:p>
            <a:pPr algn="l"/>
            <a:r>
              <a:rPr lang="zh-CN" altLang="en-US" sz="1800" dirty="0"/>
              <a:t>               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  </a:t>
            </a:r>
            <a:r>
              <a:rPr lang="en-US" altLang="zh-CN" sz="1800" dirty="0" err="1"/>
              <a:t>buf.readLine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    if(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 == null || "".equals(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    flag = false;  </a:t>
            </a:r>
          </a:p>
          <a:p>
            <a:pPr algn="l"/>
            <a:r>
              <a:rPr lang="en-US" altLang="zh-CN" sz="1800" dirty="0"/>
              <a:t>                }else{  </a:t>
            </a:r>
          </a:p>
          <a:p>
            <a:pPr algn="l"/>
            <a:r>
              <a:rPr lang="en-US" altLang="zh-CN" sz="1800" dirty="0"/>
              <a:t>                    if("</a:t>
            </a:r>
            <a:r>
              <a:rPr lang="en-US" altLang="zh-CN" sz="1800" dirty="0" err="1"/>
              <a:t>bye".equals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)){  </a:t>
            </a:r>
          </a:p>
          <a:p>
            <a:pPr algn="l"/>
            <a:r>
              <a:rPr lang="en-US" altLang="zh-CN" sz="1800" dirty="0"/>
              <a:t>                        flag = false;  </a:t>
            </a:r>
          </a:p>
          <a:p>
            <a:pPr algn="l"/>
            <a:r>
              <a:rPr lang="en-US" altLang="zh-CN" sz="1800" dirty="0"/>
              <a:t>                    }else{  </a:t>
            </a:r>
          </a:p>
          <a:p>
            <a:pPr algn="l"/>
            <a:r>
              <a:rPr lang="en-US" altLang="zh-CN" sz="1800" dirty="0"/>
              <a:t>                        //</a:t>
            </a:r>
            <a:r>
              <a:rPr lang="zh-CN" altLang="en-US" sz="1800" dirty="0"/>
              <a:t>将接收到的字符串前面加上</a:t>
            </a:r>
            <a:r>
              <a:rPr lang="en-US" altLang="zh-CN" sz="1800" dirty="0"/>
              <a:t>echo</a:t>
            </a:r>
            <a:r>
              <a:rPr lang="zh-CN" altLang="en-US" sz="1800" dirty="0"/>
              <a:t>，发送到对应的客户端  </a:t>
            </a:r>
          </a:p>
          <a:p>
            <a:pPr algn="l"/>
            <a:r>
              <a:rPr lang="zh-CN" altLang="en-US" sz="1800" dirty="0"/>
              <a:t>                        </a:t>
            </a:r>
            <a:r>
              <a:rPr lang="en-US" altLang="zh-CN" sz="1800" dirty="0" err="1"/>
              <a:t>out.println</a:t>
            </a:r>
            <a:r>
              <a:rPr lang="en-US" altLang="zh-CN" sz="1800" dirty="0"/>
              <a:t>("echo:" +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  </a:t>
            </a:r>
          </a:p>
          <a:p>
            <a:pPr algn="l"/>
            <a:r>
              <a:rPr lang="en-US" altLang="zh-CN" sz="1800" dirty="0"/>
              <a:t>                    }  </a:t>
            </a:r>
          </a:p>
          <a:p>
            <a:pPr algn="l"/>
            <a:r>
              <a:rPr lang="en-US" altLang="zh-CN" sz="1800" dirty="0"/>
              <a:t>                }  </a:t>
            </a:r>
          </a:p>
          <a:p>
            <a:pPr algn="l"/>
            <a:r>
              <a:rPr lang="en-US" altLang="zh-CN" sz="1800" dirty="0"/>
              <a:t>            }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out.close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}catch(Exception e){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}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95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public class Server1 {  </a:t>
            </a:r>
          </a:p>
          <a:p>
            <a:pPr algn="l"/>
            <a:r>
              <a:rPr lang="en-US" altLang="zh-CN" sz="1800" dirty="0"/>
              <a:t>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Exception{  </a:t>
            </a:r>
          </a:p>
          <a:p>
            <a:pPr algn="l"/>
            <a:r>
              <a:rPr lang="en-US" altLang="zh-CN" sz="1800" dirty="0"/>
              <a:t>        //</a:t>
            </a:r>
            <a:r>
              <a:rPr lang="zh-CN" altLang="en-US" sz="1800" dirty="0"/>
              <a:t>服务端在</a:t>
            </a:r>
            <a:r>
              <a:rPr lang="en-US" altLang="zh-CN" sz="1800" dirty="0"/>
              <a:t>20006</a:t>
            </a:r>
            <a:r>
              <a:rPr lang="zh-CN" altLang="en-US" sz="1800" dirty="0"/>
              <a:t>端口监听客户端请求的</a:t>
            </a:r>
            <a:r>
              <a:rPr lang="en-US" altLang="zh-CN" sz="1800" dirty="0"/>
              <a:t>TCP</a:t>
            </a:r>
            <a:r>
              <a:rPr lang="zh-CN" altLang="en-US" sz="1800" dirty="0"/>
              <a:t>连接  </a:t>
            </a:r>
          </a:p>
          <a:p>
            <a:pPr algn="l"/>
            <a:r>
              <a:rPr lang="zh-CN" altLang="en-US" sz="1800" dirty="0"/>
              <a:t>       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 server = new </a:t>
            </a:r>
            <a:r>
              <a:rPr lang="en-US" altLang="zh-CN" sz="1800" dirty="0" err="1"/>
              <a:t>ServerSocket</a:t>
            </a:r>
            <a:r>
              <a:rPr lang="en-US" altLang="zh-CN" sz="1800" dirty="0"/>
              <a:t>(20006);  </a:t>
            </a:r>
          </a:p>
          <a:p>
            <a:pPr algn="l"/>
            <a:r>
              <a:rPr lang="en-US" altLang="zh-CN" sz="1800" dirty="0"/>
              <a:t>        Socket client = null;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f = true;  </a:t>
            </a:r>
          </a:p>
          <a:p>
            <a:pPr algn="l"/>
            <a:r>
              <a:rPr lang="en-US" altLang="zh-CN" sz="1800" dirty="0"/>
              <a:t>        while(f){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等待客户端的连接，如果没有获取连接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client = </a:t>
            </a:r>
            <a:r>
              <a:rPr lang="en-US" altLang="zh-CN" sz="1800" dirty="0" err="1"/>
              <a:t>server.accept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与客户端连接成功！</a:t>
            </a:r>
            <a:r>
              <a:rPr lang="en-US" altLang="zh-CN" sz="1800" dirty="0"/>
              <a:t>");  </a:t>
            </a:r>
          </a:p>
          <a:p>
            <a:pPr algn="l"/>
            <a:r>
              <a:rPr lang="en-US" altLang="zh-CN" sz="1800" dirty="0"/>
              <a:t>            //</a:t>
            </a:r>
            <a:r>
              <a:rPr lang="zh-CN" altLang="en-US" sz="1800" dirty="0"/>
              <a:t>为每个客户端连接开启一个线程  </a:t>
            </a:r>
          </a:p>
          <a:p>
            <a:pPr algn="l"/>
            <a:r>
              <a:rPr lang="zh-CN" altLang="en-US" sz="1800" dirty="0"/>
              <a:t>            </a:t>
            </a:r>
            <a:r>
              <a:rPr lang="en-US" altLang="zh-CN" sz="1800" dirty="0"/>
              <a:t>new Thread(new </a:t>
            </a:r>
            <a:r>
              <a:rPr lang="en-US" altLang="zh-CN" sz="1800" dirty="0" err="1"/>
              <a:t>ServerThread</a:t>
            </a:r>
            <a:r>
              <a:rPr lang="en-US" altLang="zh-CN" sz="1800" dirty="0"/>
              <a:t>(client)).start();  </a:t>
            </a:r>
          </a:p>
          <a:p>
            <a:pPr algn="l"/>
            <a:r>
              <a:rPr lang="en-US" altLang="zh-CN" sz="1800" dirty="0"/>
              <a:t>        }  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server.close</a:t>
            </a:r>
            <a:r>
              <a:rPr lang="en-US" altLang="zh-CN" sz="1800" dirty="0"/>
              <a:t>();  </a:t>
            </a:r>
          </a:p>
          <a:p>
            <a:pPr algn="l"/>
            <a:r>
              <a:rPr lang="en-US" altLang="zh-CN" sz="1800" dirty="0"/>
              <a:t>    }  </a:t>
            </a:r>
          </a:p>
          <a:p>
            <a:pPr algn="l"/>
            <a:r>
              <a:rPr lang="en-US" altLang="zh-CN" sz="1800" dirty="0"/>
              <a:t>}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364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/>
              <a:t>public class </a:t>
            </a:r>
            <a:r>
              <a:rPr lang="en-US" altLang="zh-CN" sz="1800" dirty="0" err="1"/>
              <a:t>ClientSocket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sz="1800" dirty="0"/>
              <a:t>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</a:p>
          <a:p>
            <a:pPr algn="l"/>
            <a:r>
              <a:rPr lang="en-US" altLang="zh-CN" sz="1800" dirty="0"/>
              <a:t>        String host = "127.0.0.1";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port = 8919;</a:t>
            </a:r>
          </a:p>
          <a:p>
            <a:pPr algn="l"/>
            <a:r>
              <a:rPr lang="en-US" altLang="zh-CN" sz="1800" dirty="0"/>
              <a:t>        try {</a:t>
            </a:r>
          </a:p>
          <a:p>
            <a:pPr algn="l"/>
            <a:r>
              <a:rPr lang="en-US" altLang="zh-CN" sz="1800" dirty="0"/>
              <a:t>          Socket client = new Socket(host, port);</a:t>
            </a:r>
          </a:p>
          <a:p>
            <a:pPr algn="l"/>
            <a:r>
              <a:rPr lang="en-US" altLang="zh-CN" sz="1800" dirty="0"/>
              <a:t>          Writer </a:t>
            </a:r>
            <a:r>
              <a:rPr lang="en-US" altLang="zh-CN" sz="1800" dirty="0" err="1"/>
              <a:t>writer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OutputStreamWriter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client.getOutputStream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writer.write</a:t>
            </a:r>
            <a:r>
              <a:rPr lang="en-US" altLang="zh-CN" sz="1800" dirty="0"/>
              <a:t>("Hello From Client");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writer.flush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writer.close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client.close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 catch (</a:t>
            </a:r>
            <a:r>
              <a:rPr lang="en-US" altLang="zh-CN" sz="1800" dirty="0" err="1"/>
              <a:t>IOException</a:t>
            </a:r>
            <a:r>
              <a:rPr lang="en-US" altLang="zh-CN" sz="1800" dirty="0"/>
              <a:t> e) {</a:t>
            </a:r>
          </a:p>
          <a:p>
            <a:pPr algn="l"/>
            <a:r>
              <a:rPr lang="en-US" altLang="zh-CN" sz="1800" dirty="0"/>
              <a:t>          </a:t>
            </a:r>
            <a:r>
              <a:rPr lang="en-US" altLang="zh-CN" sz="1800" dirty="0" err="1"/>
              <a:t>e.printStackTrace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/>
              <a:t>        }</a:t>
            </a:r>
          </a:p>
          <a:p>
            <a:pPr algn="l"/>
            <a:r>
              <a:rPr lang="en-US" altLang="zh-CN" sz="1800" dirty="0"/>
              <a:t>    }</a:t>
            </a:r>
          </a:p>
          <a:p>
            <a:pPr algn="l"/>
            <a:r>
              <a:rPr lang="en-US" altLang="zh-CN" sz="1800" dirty="0"/>
              <a:t>  </a:t>
            </a:r>
          </a:p>
          <a:p>
            <a:pPr algn="l"/>
            <a:r>
              <a:rPr lang="en-US" altLang="zh-CN" sz="1800" dirty="0"/>
              <a:t>}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633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，即简单邮件传送协议，所对应</a:t>
            </a:r>
            <a:r>
              <a:rPr lang="en-US" altLang="zh-CN" sz="1800" dirty="0"/>
              <a:t>RFC</a:t>
            </a:r>
            <a:r>
              <a:rPr lang="zh-CN" altLang="en-US" sz="1800" dirty="0"/>
              <a:t>文档为</a:t>
            </a:r>
            <a:r>
              <a:rPr lang="en-US" altLang="zh-CN" sz="1800" dirty="0"/>
              <a:t>RFC821</a:t>
            </a:r>
            <a:r>
              <a:rPr lang="zh-CN" altLang="en-US" sz="1800" dirty="0"/>
              <a:t>。同</a:t>
            </a:r>
            <a:r>
              <a:rPr lang="en-US" altLang="zh-CN" sz="1800" dirty="0"/>
              <a:t>http</a:t>
            </a:r>
            <a:r>
              <a:rPr lang="zh-CN" altLang="en-US" sz="1800" dirty="0"/>
              <a:t>等多数应用层协议一样，它工作在</a:t>
            </a:r>
            <a:r>
              <a:rPr lang="en-US" altLang="zh-CN" sz="1800" dirty="0"/>
              <a:t>C/S</a:t>
            </a:r>
            <a:r>
              <a:rPr lang="zh-CN" altLang="en-US" sz="1800" dirty="0"/>
              <a:t>模式下，用来实现因特网上的邮件传送。</a:t>
            </a:r>
            <a:r>
              <a:rPr lang="en-US" altLang="zh-CN" sz="1800" dirty="0"/>
              <a:t>SMTP</a:t>
            </a:r>
            <a:r>
              <a:rPr lang="zh-CN" altLang="en-US" sz="1800" dirty="0"/>
              <a:t>在整个电子邮件通信中所处的位置如图 </a:t>
            </a:r>
            <a:r>
              <a:rPr lang="en-US" altLang="zh-CN" sz="1800" dirty="0"/>
              <a:t>1</a:t>
            </a:r>
            <a:r>
              <a:rPr lang="zh-CN" altLang="en-US" sz="1800" dirty="0"/>
              <a:t>所示。</a:t>
            </a:r>
            <a:endParaRPr lang="en-US" altLang="zh-CN" sz="1800" dirty="0" smtClean="0"/>
          </a:p>
        </p:txBody>
      </p:sp>
      <p:pic>
        <p:nvPicPr>
          <p:cNvPr id="1026" name="Picture 2" descr="ddddddd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9833"/>
            <a:ext cx="52768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一个具体的</a:t>
            </a:r>
            <a:r>
              <a:rPr lang="en-US" altLang="zh-CN" sz="1800" dirty="0"/>
              <a:t>SMTP</a:t>
            </a:r>
            <a:r>
              <a:rPr lang="zh-CN" altLang="en-US" sz="1800" dirty="0"/>
              <a:t>通信（如发送端邮件服务器与接收端服务器的通信）的过程如下。</a:t>
            </a:r>
          </a:p>
          <a:p>
            <a:pPr algn="l"/>
            <a:r>
              <a:rPr lang="en-US" altLang="zh-CN" sz="1800" dirty="0"/>
              <a:t>1)        </a:t>
            </a:r>
            <a:r>
              <a:rPr lang="zh-CN" altLang="en-US" sz="1800" dirty="0"/>
              <a:t>发送端邮件服务器（以下简称客户端）与接收端邮件服务器（以下简称服务器）的</a:t>
            </a:r>
            <a:r>
              <a:rPr lang="en-US" altLang="zh-CN" sz="1800" dirty="0"/>
              <a:t>25</a:t>
            </a:r>
            <a:r>
              <a:rPr lang="zh-CN" altLang="en-US" sz="1800" dirty="0"/>
              <a:t>号端口建立</a:t>
            </a:r>
            <a:r>
              <a:rPr lang="en-US" altLang="zh-CN" sz="1800" dirty="0"/>
              <a:t>TCP</a:t>
            </a:r>
            <a:r>
              <a:rPr lang="zh-CN" altLang="en-US" sz="1800" dirty="0"/>
              <a:t>连接。</a:t>
            </a:r>
          </a:p>
          <a:p>
            <a:pPr algn="l"/>
            <a:r>
              <a:rPr lang="en-US" altLang="zh-CN" sz="1800" dirty="0"/>
              <a:t>2)        </a:t>
            </a:r>
            <a:r>
              <a:rPr lang="zh-CN" altLang="en-US" sz="1800" dirty="0"/>
              <a:t>客户端向服务器发送各种命令，来请求各种服务（如认证、指定发送人和接收人）。</a:t>
            </a:r>
          </a:p>
          <a:p>
            <a:pPr algn="l"/>
            <a:r>
              <a:rPr lang="en-US" altLang="zh-CN" sz="1800" dirty="0"/>
              <a:t>3)        </a:t>
            </a:r>
            <a:r>
              <a:rPr lang="zh-CN" altLang="en-US" sz="1800" dirty="0"/>
              <a:t>服务器解析用户的命令，做出相应动作并返回给客户端一个响应。</a:t>
            </a:r>
          </a:p>
          <a:p>
            <a:pPr algn="l"/>
            <a:r>
              <a:rPr lang="en-US" altLang="zh-CN" sz="1800" dirty="0"/>
              <a:t>4)        2)</a:t>
            </a:r>
            <a:r>
              <a:rPr lang="zh-CN" altLang="en-US" sz="1800" dirty="0"/>
              <a:t>和</a:t>
            </a:r>
            <a:r>
              <a:rPr lang="en-US" altLang="zh-CN" sz="1800" dirty="0"/>
              <a:t>3)</a:t>
            </a:r>
            <a:r>
              <a:rPr lang="zh-CN" altLang="en-US" sz="1800" dirty="0"/>
              <a:t>交替进行，直到所有邮件都发送完或两者的连接被意外中断。</a:t>
            </a:r>
          </a:p>
          <a:p>
            <a:pPr algn="l"/>
            <a:r>
              <a:rPr lang="zh-CN" altLang="en-US" sz="1800" dirty="0"/>
              <a:t>从这个过程看出，命令和响应是</a:t>
            </a:r>
            <a:r>
              <a:rPr lang="en-US" altLang="zh-CN" sz="1800" dirty="0"/>
              <a:t>SMTP</a:t>
            </a:r>
            <a:r>
              <a:rPr lang="zh-CN" altLang="en-US" sz="1800" dirty="0"/>
              <a:t>协议的重点，下面将予以重点讲述。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38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I/O </a:t>
            </a:r>
            <a:r>
              <a:rPr lang="zh-CN" altLang="en-US" sz="1800" dirty="0"/>
              <a:t>问题是任何编程语言都无法回避的问题，可以说 </a:t>
            </a:r>
            <a:r>
              <a:rPr lang="en-US" altLang="zh-CN" sz="1800" dirty="0"/>
              <a:t>I/O </a:t>
            </a:r>
            <a:r>
              <a:rPr lang="zh-CN" altLang="en-US" sz="1800" dirty="0"/>
              <a:t>问题是整个人机交互的核心问题，因为 </a:t>
            </a:r>
            <a:r>
              <a:rPr lang="en-US" altLang="zh-CN" sz="1800" dirty="0"/>
              <a:t>I/O </a:t>
            </a:r>
            <a:r>
              <a:rPr lang="zh-CN" altLang="en-US" sz="1800" dirty="0"/>
              <a:t>是机器获取和交换信息的主要渠道。在当今这个数据大爆炸时代，</a:t>
            </a:r>
            <a:r>
              <a:rPr lang="en-US" altLang="zh-CN" sz="1800" dirty="0"/>
              <a:t>I/O </a:t>
            </a:r>
            <a:r>
              <a:rPr lang="zh-CN" altLang="en-US" sz="1800" dirty="0"/>
              <a:t>问题尤其突出，很容易成为一个性能瓶颈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CA" sz="1800" dirty="0"/>
              <a:t>Java </a:t>
            </a:r>
            <a:r>
              <a:rPr lang="zh-CN" altLang="en-US" sz="1800" dirty="0"/>
              <a:t>的 </a:t>
            </a:r>
            <a:r>
              <a:rPr lang="en-CA" sz="1800" dirty="0"/>
              <a:t>I/O </a:t>
            </a:r>
            <a:r>
              <a:rPr lang="zh-CN" altLang="en-US" sz="1800" dirty="0"/>
              <a:t>操作类在包 </a:t>
            </a:r>
            <a:r>
              <a:rPr lang="en-CA" sz="1800" dirty="0"/>
              <a:t>java.io </a:t>
            </a:r>
            <a:r>
              <a:rPr lang="zh-CN" altLang="en-US" sz="1800" dirty="0"/>
              <a:t>下，大概有将近 </a:t>
            </a:r>
            <a:r>
              <a:rPr lang="en-US" altLang="zh-CN" sz="1800" dirty="0"/>
              <a:t>80 </a:t>
            </a:r>
            <a:r>
              <a:rPr lang="zh-CN" altLang="en-US" sz="1800" dirty="0"/>
              <a:t>个类，但是这些类大概可以分成四组，分别是：</a:t>
            </a:r>
          </a:p>
          <a:p>
            <a:pPr algn="l"/>
            <a:r>
              <a:rPr lang="zh-CN" altLang="en-US" sz="1800" dirty="0"/>
              <a:t>基于字节操作的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 err="1"/>
              <a:t>InputStream</a:t>
            </a:r>
            <a:r>
              <a:rPr lang="en-CA" sz="1800" dirty="0"/>
              <a:t> </a:t>
            </a:r>
            <a:r>
              <a:rPr lang="zh-CN" altLang="en-US" sz="1800" dirty="0"/>
              <a:t>和 </a:t>
            </a:r>
            <a:r>
              <a:rPr lang="en-CA" sz="1800" dirty="0" err="1"/>
              <a:t>OutputStream</a:t>
            </a:r>
            <a:endParaRPr lang="en-CA" sz="1800" dirty="0"/>
          </a:p>
          <a:p>
            <a:pPr algn="l"/>
            <a:r>
              <a:rPr lang="zh-CN" altLang="en-US" sz="1800" dirty="0"/>
              <a:t>基于字符操作的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/>
              <a:t>Writer </a:t>
            </a:r>
            <a:r>
              <a:rPr lang="zh-CN" altLang="en-US" sz="1800" dirty="0"/>
              <a:t>和 </a:t>
            </a:r>
            <a:r>
              <a:rPr lang="en-CA" sz="1800" dirty="0"/>
              <a:t>Reader</a:t>
            </a:r>
          </a:p>
          <a:p>
            <a:pPr algn="l"/>
            <a:r>
              <a:rPr lang="zh-CN" altLang="en-US" sz="1800" dirty="0"/>
              <a:t>基于磁盘操作的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/>
              <a:t>File</a:t>
            </a:r>
          </a:p>
          <a:p>
            <a:pPr algn="l"/>
            <a:r>
              <a:rPr lang="zh-CN" altLang="en-US" sz="1800" dirty="0"/>
              <a:t>基于网络操作的 </a:t>
            </a:r>
            <a:r>
              <a:rPr lang="en-CA" sz="1800" dirty="0"/>
              <a:t>I/O </a:t>
            </a:r>
            <a:r>
              <a:rPr lang="zh-CN" altLang="en-US" sz="1800" dirty="0"/>
              <a:t>接口：</a:t>
            </a:r>
            <a:r>
              <a:rPr lang="en-CA" sz="1800" dirty="0" smtClean="0"/>
              <a:t>Socket</a:t>
            </a:r>
          </a:p>
          <a:p>
            <a:pPr algn="l"/>
            <a:endParaRPr lang="en-US" sz="1800" dirty="0"/>
          </a:p>
          <a:p>
            <a:pPr algn="l"/>
            <a:r>
              <a:rPr lang="zh-CN" altLang="en-US" sz="1800" dirty="0"/>
              <a:t>前两组主要是根据传输数据的数据格式，后两组主要是根据传输数据的方式，虽然 </a:t>
            </a:r>
            <a:r>
              <a:rPr lang="en-US" altLang="zh-CN" sz="1800" dirty="0"/>
              <a:t>Socket </a:t>
            </a:r>
            <a:r>
              <a:rPr lang="zh-CN" altLang="en-US" sz="1800" dirty="0"/>
              <a:t>类并不在 </a:t>
            </a:r>
            <a:r>
              <a:rPr lang="en-US" altLang="zh-CN" sz="1800" dirty="0"/>
              <a:t>java.io </a:t>
            </a:r>
            <a:r>
              <a:rPr lang="zh-CN" altLang="en-US" sz="1800" dirty="0"/>
              <a:t>包下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203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的命令不多（</a:t>
            </a:r>
            <a:r>
              <a:rPr lang="en-US" altLang="zh-CN" sz="1800" dirty="0"/>
              <a:t>14</a:t>
            </a:r>
            <a:r>
              <a:rPr lang="zh-CN" altLang="en-US" sz="1800" dirty="0"/>
              <a:t>个），它的一般形式是：</a:t>
            </a:r>
            <a:r>
              <a:rPr lang="en-US" altLang="zh-CN" sz="1800" dirty="0"/>
              <a:t>COMMAND  [Parameter] &lt;CRLF&gt;</a:t>
            </a:r>
            <a:r>
              <a:rPr lang="zh-CN" altLang="en-US" sz="1800" dirty="0"/>
              <a:t>。其中</a:t>
            </a:r>
            <a:r>
              <a:rPr lang="en-US" altLang="zh-CN" sz="1800" dirty="0"/>
              <a:t>COMMAND</a:t>
            </a:r>
            <a:r>
              <a:rPr lang="zh-CN" altLang="en-US" sz="1800" dirty="0"/>
              <a:t>是</a:t>
            </a:r>
            <a:r>
              <a:rPr lang="en-US" altLang="zh-CN" sz="1800" dirty="0"/>
              <a:t>ASCII</a:t>
            </a:r>
            <a:r>
              <a:rPr lang="zh-CN" altLang="en-US" sz="1800" dirty="0"/>
              <a:t>形式的命令名，</a:t>
            </a:r>
            <a:r>
              <a:rPr lang="en-US" altLang="zh-CN" sz="1800" dirty="0"/>
              <a:t>Parameter</a:t>
            </a:r>
            <a:r>
              <a:rPr lang="zh-CN" altLang="en-US" sz="1800" dirty="0"/>
              <a:t>是相应的命令参数，</a:t>
            </a:r>
            <a:r>
              <a:rPr lang="en-US" altLang="zh-CN" sz="1800" dirty="0"/>
              <a:t>&lt;CRLF&gt;</a:t>
            </a:r>
            <a:r>
              <a:rPr lang="zh-CN" altLang="en-US" sz="1800" dirty="0"/>
              <a:t>是回车换行符</a:t>
            </a:r>
            <a:r>
              <a:rPr lang="en-US" altLang="zh-CN" sz="1800" dirty="0"/>
              <a:t>(0DH, 0AH)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的响应也不复杂，它的一般形式是：</a:t>
            </a:r>
            <a:r>
              <a:rPr lang="en-US" altLang="zh-CN" sz="1800" dirty="0"/>
              <a:t>XXX  Readable Illustration</a:t>
            </a:r>
            <a:r>
              <a:rPr lang="zh-CN" altLang="en-US" sz="1800" dirty="0"/>
              <a:t>。</a:t>
            </a:r>
            <a:r>
              <a:rPr lang="en-US" altLang="zh-CN" sz="1800" dirty="0"/>
              <a:t>XXX</a:t>
            </a:r>
            <a:r>
              <a:rPr lang="zh-CN" altLang="en-US" sz="1800" dirty="0"/>
              <a:t>是三位十进制数；</a:t>
            </a:r>
            <a:r>
              <a:rPr lang="en-US" altLang="zh-CN" sz="1800" dirty="0"/>
              <a:t>Readable Illustration</a:t>
            </a:r>
            <a:r>
              <a:rPr lang="zh-CN" altLang="en-US" sz="1800" dirty="0"/>
              <a:t>是可读的解释说明，用来表明命令是否成功等。</a:t>
            </a:r>
            <a:r>
              <a:rPr lang="en-US" altLang="zh-CN" sz="1800" dirty="0"/>
              <a:t>XXX</a:t>
            </a:r>
            <a:r>
              <a:rPr lang="zh-CN" altLang="en-US" sz="1800" dirty="0"/>
              <a:t>具有如下的规律：以</a:t>
            </a:r>
            <a:r>
              <a:rPr lang="en-US" altLang="zh-CN" sz="1800" dirty="0"/>
              <a:t>2</a:t>
            </a:r>
            <a:r>
              <a:rPr lang="zh-CN" altLang="en-US" sz="1800" dirty="0"/>
              <a:t>开头的表示成功，以</a:t>
            </a:r>
            <a:r>
              <a:rPr lang="en-US" altLang="zh-CN" sz="1800" dirty="0"/>
              <a:t>4</a:t>
            </a:r>
            <a:r>
              <a:rPr lang="zh-CN" altLang="en-US" sz="1800" dirty="0"/>
              <a:t>和</a:t>
            </a:r>
            <a:r>
              <a:rPr lang="en-US" altLang="zh-CN" sz="1800" dirty="0"/>
              <a:t>5</a:t>
            </a:r>
            <a:r>
              <a:rPr lang="zh-CN" altLang="en-US" sz="1800" dirty="0"/>
              <a:t>开头的表示失败，以</a:t>
            </a:r>
            <a:r>
              <a:rPr lang="en-US" altLang="zh-CN" sz="1800" dirty="0"/>
              <a:t>3</a:t>
            </a:r>
            <a:r>
              <a:rPr lang="zh-CN" altLang="en-US" sz="1800" dirty="0"/>
              <a:t>开头的表示未完成（进行中）。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337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SMTP</a:t>
            </a:r>
            <a:r>
              <a:rPr lang="zh-CN" altLang="en-US" sz="1800" dirty="0"/>
              <a:t>命令不区分大小写，但参数区分大小写，有关这方面的详细说明请参考</a:t>
            </a:r>
            <a:r>
              <a:rPr lang="en-US" altLang="zh-CN" sz="1800" dirty="0"/>
              <a:t>RFC821</a:t>
            </a:r>
            <a:r>
              <a:rPr lang="zh-CN" altLang="en-US" sz="1800" dirty="0"/>
              <a:t>。常用的命令如下。</a:t>
            </a:r>
          </a:p>
          <a:p>
            <a:pPr algn="l"/>
            <a:r>
              <a:rPr lang="en-US" altLang="zh-CN" sz="1800" dirty="0"/>
              <a:t>HELO &lt;domain&gt; &lt;CRLF&gt;</a:t>
            </a:r>
            <a:r>
              <a:rPr lang="zh-CN" altLang="en-US" sz="1800" dirty="0"/>
              <a:t>。向服务器标识用户身份发送者能欺骗，说谎，但一般情况下服务器都能检测到。</a:t>
            </a:r>
          </a:p>
          <a:p>
            <a:pPr algn="l"/>
            <a:r>
              <a:rPr lang="en-US" altLang="zh-CN" sz="1800" dirty="0"/>
              <a:t>MAIL FROM: &lt;reverse-path&gt; &lt;CRLF&gt;</a:t>
            </a:r>
            <a:r>
              <a:rPr lang="zh-CN" altLang="en-US" sz="1800" dirty="0"/>
              <a:t>。</a:t>
            </a:r>
            <a:r>
              <a:rPr lang="en-US" altLang="zh-CN" sz="1800" dirty="0"/>
              <a:t>&lt;reverse-path&gt;</a:t>
            </a:r>
            <a:r>
              <a:rPr lang="zh-CN" altLang="en-US" sz="1800" dirty="0"/>
              <a:t>为发送者地址，此命令用来初始化邮件传输，即用来对所有的状态和缓冲区进行初始化。</a:t>
            </a:r>
          </a:p>
          <a:p>
            <a:pPr algn="l"/>
            <a:r>
              <a:rPr lang="en-US" altLang="zh-CN" sz="1800" dirty="0"/>
              <a:t>RCPT TO</a:t>
            </a:r>
            <a:r>
              <a:rPr lang="zh-CN" altLang="en-US" sz="1800" dirty="0"/>
              <a:t>：</a:t>
            </a:r>
            <a:r>
              <a:rPr lang="en-US" altLang="zh-CN" sz="1800" dirty="0"/>
              <a:t>&lt;forward-path&gt; &lt;CRLF&gt;</a:t>
            </a:r>
            <a:r>
              <a:rPr lang="zh-CN" altLang="en-US" sz="1800" dirty="0"/>
              <a:t>。　</a:t>
            </a:r>
            <a:r>
              <a:rPr lang="en-US" altLang="zh-CN" sz="1800" dirty="0"/>
              <a:t>&lt;forward-path&gt;</a:t>
            </a:r>
            <a:r>
              <a:rPr lang="zh-CN" altLang="en-US" sz="1800" dirty="0"/>
              <a:t>用来标志邮件接收者的地址，常用在</a:t>
            </a:r>
            <a:r>
              <a:rPr lang="en-US" altLang="zh-CN" sz="1800" dirty="0"/>
              <a:t>MAIL FROM</a:t>
            </a:r>
            <a:r>
              <a:rPr lang="zh-CN" altLang="en-US" sz="1800" dirty="0"/>
              <a:t>后，可以有多个</a:t>
            </a:r>
            <a:r>
              <a:rPr lang="en-US" altLang="zh-CN" sz="1800" dirty="0"/>
              <a:t>RCPT TO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DATA &lt;CRLF&gt;</a:t>
            </a:r>
            <a:r>
              <a:rPr lang="zh-CN" altLang="en-US" sz="1800" dirty="0"/>
              <a:t>。将之后的数据作为数据发送，以</a:t>
            </a:r>
            <a:r>
              <a:rPr lang="en-US" altLang="zh-CN" sz="1800" dirty="0"/>
              <a:t>&lt;CRLF&gt;.&lt;CRLF&gt;</a:t>
            </a:r>
            <a:r>
              <a:rPr lang="zh-CN" altLang="en-US" sz="1800" dirty="0"/>
              <a:t>标志数据的结尾。</a:t>
            </a:r>
          </a:p>
          <a:p>
            <a:pPr algn="l"/>
            <a:r>
              <a:rPr lang="en-US" altLang="zh-CN" sz="1800" dirty="0"/>
              <a:t>REST &lt;CRLF&gt;</a:t>
            </a:r>
            <a:r>
              <a:rPr lang="zh-CN" altLang="en-US" sz="1800" dirty="0"/>
              <a:t>。重置会话，当前传输被取消。</a:t>
            </a:r>
          </a:p>
          <a:p>
            <a:pPr algn="l"/>
            <a:r>
              <a:rPr lang="en-US" altLang="zh-CN" sz="1800" dirty="0"/>
              <a:t>NOOP &lt;CRLF&gt;</a:t>
            </a:r>
            <a:r>
              <a:rPr lang="zh-CN" altLang="en-US" sz="1800" dirty="0"/>
              <a:t>。要求服务器返回</a:t>
            </a:r>
            <a:r>
              <a:rPr lang="en-US" altLang="zh-CN" sz="1800" dirty="0"/>
              <a:t>OK</a:t>
            </a:r>
            <a:r>
              <a:rPr lang="zh-CN" altLang="en-US" sz="1800" dirty="0"/>
              <a:t>应答，一般用作测试。</a:t>
            </a:r>
          </a:p>
          <a:p>
            <a:pPr algn="l"/>
            <a:r>
              <a:rPr lang="en-US" altLang="zh-CN" sz="1800" dirty="0"/>
              <a:t>QUIT &lt;CRLF&gt;</a:t>
            </a:r>
            <a:r>
              <a:rPr lang="zh-CN" altLang="en-US" sz="1800" dirty="0"/>
              <a:t>。结束会话。</a:t>
            </a:r>
          </a:p>
          <a:p>
            <a:pPr algn="l"/>
            <a:r>
              <a:rPr lang="en-US" altLang="zh-CN" sz="1800" dirty="0"/>
              <a:t>VRFY &lt;string&gt; &lt;CRLF&gt;</a:t>
            </a:r>
            <a:r>
              <a:rPr lang="zh-CN" altLang="en-US" sz="1800" dirty="0"/>
              <a:t>。验证指定的邮箱是否存在，由于安全方面的原因，服务器大多禁止此命令。</a:t>
            </a:r>
          </a:p>
          <a:p>
            <a:pPr algn="l"/>
            <a:r>
              <a:rPr lang="en-US" altLang="zh-CN" sz="1800" dirty="0"/>
              <a:t>EXPN &lt;string&gt; &lt;CRLF&gt;</a:t>
            </a:r>
            <a:r>
              <a:rPr lang="zh-CN" altLang="en-US" sz="1800" dirty="0"/>
              <a:t>。验证给定的邮箱列表是否存在，由于安全方面的原因，服务器大多禁止此命令。</a:t>
            </a:r>
          </a:p>
          <a:p>
            <a:pPr algn="l"/>
            <a:r>
              <a:rPr lang="en-US" altLang="zh-CN" sz="1800" dirty="0"/>
              <a:t>HELP &lt;CRLF&gt;</a:t>
            </a:r>
            <a:r>
              <a:rPr lang="zh-CN" altLang="en-US" sz="1800" dirty="0"/>
              <a:t>。查询服务器支持什么命令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834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800" dirty="0"/>
              <a:t>常用的响应如下所示，数字后的说明是从英文译过来的。更详细的说明请参考</a:t>
            </a:r>
            <a:r>
              <a:rPr lang="en-US" altLang="zh-CN" sz="1800" dirty="0"/>
              <a:t>RFC821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501</a:t>
            </a:r>
            <a:r>
              <a:rPr lang="zh-CN" altLang="en-US" sz="1800" dirty="0"/>
              <a:t>参数格式错误</a:t>
            </a:r>
          </a:p>
          <a:p>
            <a:pPr algn="l"/>
            <a:r>
              <a:rPr lang="en-US" altLang="zh-CN" sz="1800" dirty="0"/>
              <a:t>502</a:t>
            </a:r>
            <a:r>
              <a:rPr lang="zh-CN" altLang="en-US" sz="1800" dirty="0"/>
              <a:t>命令不可实现</a:t>
            </a:r>
          </a:p>
          <a:p>
            <a:pPr algn="l"/>
            <a:r>
              <a:rPr lang="en-US" altLang="zh-CN" sz="1800" dirty="0"/>
              <a:t>503</a:t>
            </a:r>
            <a:r>
              <a:rPr lang="zh-CN" altLang="en-US" sz="1800" dirty="0"/>
              <a:t>错误的命令序列</a:t>
            </a:r>
          </a:p>
          <a:p>
            <a:pPr algn="l"/>
            <a:r>
              <a:rPr lang="en-US" altLang="zh-CN" sz="1800" dirty="0"/>
              <a:t>504</a:t>
            </a:r>
            <a:r>
              <a:rPr lang="zh-CN" altLang="en-US" sz="1800" dirty="0"/>
              <a:t>命令参数不可实现</a:t>
            </a:r>
          </a:p>
          <a:p>
            <a:pPr algn="l"/>
            <a:r>
              <a:rPr lang="en-US" altLang="zh-CN" sz="1800" dirty="0"/>
              <a:t>211</a:t>
            </a:r>
            <a:r>
              <a:rPr lang="zh-CN" altLang="en-US" sz="1800" dirty="0"/>
              <a:t>系统状态或系统帮助响应</a:t>
            </a:r>
          </a:p>
          <a:p>
            <a:pPr algn="l"/>
            <a:r>
              <a:rPr lang="en-US" altLang="zh-CN" sz="1800" dirty="0"/>
              <a:t>214</a:t>
            </a:r>
            <a:r>
              <a:rPr lang="zh-CN" altLang="en-US" sz="1800" dirty="0"/>
              <a:t>帮助信息</a:t>
            </a:r>
          </a:p>
          <a:p>
            <a:pPr algn="l"/>
            <a:r>
              <a:rPr lang="en-US" altLang="zh-CN" sz="1800" dirty="0"/>
              <a:t>220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＞服务就绪</a:t>
            </a:r>
          </a:p>
          <a:p>
            <a:pPr algn="l"/>
            <a:r>
              <a:rPr lang="en-US" altLang="zh-CN" sz="1800" dirty="0"/>
              <a:t>221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＞服务关闭</a:t>
            </a:r>
          </a:p>
          <a:p>
            <a:pPr algn="l"/>
            <a:r>
              <a:rPr lang="en-US" altLang="zh-CN" sz="1800" dirty="0"/>
              <a:t>421</a:t>
            </a:r>
            <a:r>
              <a:rPr lang="zh-CN" altLang="en-US" sz="1800" dirty="0"/>
              <a:t>＜</a:t>
            </a:r>
            <a:r>
              <a:rPr lang="en-US" altLang="zh-CN" sz="1800" dirty="0"/>
              <a:t>domain</a:t>
            </a:r>
            <a:r>
              <a:rPr lang="zh-CN" altLang="en-US" sz="1800" dirty="0"/>
              <a:t>＞服务未就绪，关闭传输信道</a:t>
            </a:r>
          </a:p>
          <a:p>
            <a:pPr algn="l"/>
            <a:r>
              <a:rPr lang="en-US" altLang="zh-CN" sz="1800" dirty="0"/>
              <a:t>250</a:t>
            </a:r>
            <a:r>
              <a:rPr lang="zh-CN" altLang="en-US" sz="1800" dirty="0"/>
              <a:t>要求的邮件操作完成</a:t>
            </a:r>
          </a:p>
          <a:p>
            <a:pPr algn="l"/>
            <a:r>
              <a:rPr lang="en-US" altLang="zh-CN" sz="1800" dirty="0"/>
              <a:t>251</a:t>
            </a:r>
            <a:r>
              <a:rPr lang="zh-CN" altLang="en-US" sz="1800" dirty="0"/>
              <a:t>用户非本地，将转发向＜</a:t>
            </a:r>
            <a:r>
              <a:rPr lang="en-US" altLang="zh-CN" sz="1800" dirty="0"/>
              <a:t>forward-path</a:t>
            </a:r>
            <a:r>
              <a:rPr lang="zh-CN" altLang="en-US" sz="1800" dirty="0"/>
              <a:t>＞</a:t>
            </a:r>
          </a:p>
          <a:p>
            <a:pPr algn="l"/>
            <a:r>
              <a:rPr lang="en-US" altLang="zh-CN" sz="1800" dirty="0"/>
              <a:t>450</a:t>
            </a:r>
            <a:r>
              <a:rPr lang="zh-CN" altLang="en-US" sz="1800" dirty="0"/>
              <a:t>要求的邮件操作未完成，邮箱不可用</a:t>
            </a:r>
          </a:p>
          <a:p>
            <a:pPr algn="l"/>
            <a:r>
              <a:rPr lang="en-US" altLang="zh-CN" sz="1800" dirty="0"/>
              <a:t>550</a:t>
            </a:r>
            <a:r>
              <a:rPr lang="zh-CN" altLang="en-US" sz="1800" dirty="0"/>
              <a:t>要求的邮件操作未完成，邮箱不可用</a:t>
            </a:r>
          </a:p>
          <a:p>
            <a:pPr algn="l"/>
            <a:r>
              <a:rPr lang="en-US" altLang="zh-CN" sz="1800" dirty="0"/>
              <a:t>451</a:t>
            </a:r>
            <a:r>
              <a:rPr lang="zh-CN" altLang="en-US" sz="1800" dirty="0"/>
              <a:t>放弃要求的操作；处理过程中出错</a:t>
            </a:r>
          </a:p>
          <a:p>
            <a:pPr algn="l"/>
            <a:r>
              <a:rPr lang="en-US" altLang="zh-CN" sz="1800" dirty="0"/>
              <a:t>551</a:t>
            </a:r>
            <a:r>
              <a:rPr lang="zh-CN" altLang="en-US" sz="1800" dirty="0"/>
              <a:t>用户非本地，请尝试＜</a:t>
            </a:r>
            <a:r>
              <a:rPr lang="en-US" altLang="zh-CN" sz="1800" dirty="0"/>
              <a:t>forward-path</a:t>
            </a:r>
            <a:r>
              <a:rPr lang="zh-CN" altLang="en-US" sz="1800" dirty="0"/>
              <a:t>＞</a:t>
            </a:r>
          </a:p>
          <a:p>
            <a:pPr algn="l"/>
            <a:r>
              <a:rPr lang="en-US" altLang="zh-CN" sz="1800" dirty="0"/>
              <a:t>452</a:t>
            </a:r>
            <a:r>
              <a:rPr lang="zh-CN" altLang="en-US" sz="1800" dirty="0"/>
              <a:t>系统存储不足，要求的操作未执行</a:t>
            </a:r>
          </a:p>
          <a:p>
            <a:pPr algn="l"/>
            <a:r>
              <a:rPr lang="en-US" altLang="zh-CN" sz="1800" dirty="0"/>
              <a:t>552</a:t>
            </a:r>
            <a:r>
              <a:rPr lang="zh-CN" altLang="en-US" sz="1800" dirty="0"/>
              <a:t>过量的存储分配，要求的操作未执行</a:t>
            </a:r>
          </a:p>
          <a:p>
            <a:pPr algn="l"/>
            <a:r>
              <a:rPr lang="en-US" altLang="zh-CN" sz="1800" dirty="0"/>
              <a:t>553</a:t>
            </a:r>
            <a:r>
              <a:rPr lang="zh-CN" altLang="en-US" sz="1800" dirty="0"/>
              <a:t>邮箱名不可用，要求的操作未执行</a:t>
            </a:r>
          </a:p>
          <a:p>
            <a:pPr algn="l"/>
            <a:r>
              <a:rPr lang="en-US" altLang="zh-CN" sz="1800" dirty="0"/>
              <a:t>354</a:t>
            </a:r>
            <a:r>
              <a:rPr lang="zh-CN" altLang="en-US" sz="1800" dirty="0"/>
              <a:t>开始邮件输入，以</a:t>
            </a:r>
            <a:r>
              <a:rPr lang="en-US" altLang="zh-CN" sz="1800" dirty="0"/>
              <a:t>"."</a:t>
            </a:r>
            <a:r>
              <a:rPr lang="zh-CN" altLang="en-US" sz="1800" dirty="0"/>
              <a:t>结束</a:t>
            </a:r>
          </a:p>
          <a:p>
            <a:pPr algn="l"/>
            <a:r>
              <a:rPr lang="en-US" altLang="zh-CN" sz="1800" dirty="0"/>
              <a:t>554</a:t>
            </a:r>
            <a:r>
              <a:rPr lang="zh-CN" altLang="en-US" sz="1800" dirty="0"/>
              <a:t>操作失败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327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SSLSocket</a:t>
            </a:r>
            <a:r>
              <a:rPr lang="en-US" altLang="zh-CN" sz="1800" dirty="0"/>
              <a:t> socket = (</a:t>
            </a:r>
            <a:r>
              <a:rPr lang="en-US" altLang="zh-CN" sz="1800" dirty="0" err="1"/>
              <a:t>SSLSocket</a:t>
            </a:r>
            <a:r>
              <a:rPr lang="en-US" altLang="zh-CN" sz="1800" dirty="0"/>
              <a:t>) ((</a:t>
            </a:r>
            <a:r>
              <a:rPr lang="en-US" altLang="zh-CN" sz="1800" dirty="0" err="1"/>
              <a:t>SSLSocketFactory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SSLSocketFactory.getDefault</a:t>
            </a:r>
            <a:r>
              <a:rPr lang="en-US" altLang="zh-CN" sz="1800" dirty="0"/>
              <a:t>())</a:t>
            </a:r>
          </a:p>
          <a:p>
            <a:pPr algn="l"/>
            <a:r>
              <a:rPr lang="en-US" altLang="zh-CN" sz="1800" dirty="0"/>
              <a:t>.</a:t>
            </a:r>
            <a:r>
              <a:rPr lang="en-US" altLang="zh-CN" sz="1800" dirty="0" err="1"/>
              <a:t>createSocket</a:t>
            </a:r>
            <a:r>
              <a:rPr lang="en-US" altLang="zh-CN" sz="1800" dirty="0" smtClean="0"/>
              <a:t>(“</a:t>
            </a:r>
            <a:r>
              <a:rPr lang="en-CA" sz="1800" dirty="0"/>
              <a:t>smtp.gmail.com</a:t>
            </a:r>
            <a:r>
              <a:rPr lang="en-US" altLang="zh-CN" sz="1800" dirty="0" smtClean="0"/>
              <a:t>”, 465);</a:t>
            </a:r>
            <a:endParaRPr lang="en-US" altLang="zh-CN" sz="1800" dirty="0"/>
          </a:p>
          <a:p>
            <a:pPr algn="l"/>
            <a:r>
              <a:rPr lang="en-US" altLang="zh-CN" sz="1800" dirty="0" err="1" smtClean="0"/>
              <a:t>OutputStream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socketOut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socket.getOutputStream</a:t>
            </a:r>
            <a:r>
              <a:rPr lang="en-US" altLang="zh-CN" sz="1800" dirty="0"/>
              <a:t>();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(("HELO " + localhost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(("AUTH LOGIN " +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</a:t>
            </a:r>
            <a:r>
              <a:rPr lang="en-US" altLang="zh-CN" sz="1800" dirty="0" err="1"/>
              <a:t>passWord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(("MAIL FROM:&lt;" + </a:t>
            </a:r>
            <a:r>
              <a:rPr lang="en-US" altLang="zh-CN" sz="1800" dirty="0" err="1"/>
              <a:t>email_from</a:t>
            </a:r>
            <a:r>
              <a:rPr lang="en-US" altLang="zh-CN" sz="1800" dirty="0"/>
              <a:t> + "&gt;"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(("RCPT TO:&lt;" + </a:t>
            </a:r>
            <a:r>
              <a:rPr lang="en-US" altLang="zh-CN" sz="1800" dirty="0" err="1"/>
              <a:t>email_to</a:t>
            </a:r>
            <a:r>
              <a:rPr lang="en-US" altLang="zh-CN" sz="1800" dirty="0"/>
              <a:t> + "&gt;"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(("DATA"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(("SUBJECT:" + </a:t>
            </a:r>
            <a:r>
              <a:rPr lang="en-US" altLang="zh-CN" sz="1800" dirty="0" err="1"/>
              <a:t>email_subject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</a:t>
            </a:r>
            <a:r>
              <a:rPr lang="en-US" altLang="zh-CN" sz="1800" dirty="0" err="1"/>
              <a:t>email_body</a:t>
            </a:r>
            <a:r>
              <a:rPr lang="en-US" altLang="zh-CN" sz="1800" dirty="0"/>
              <a:t>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(("."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r>
              <a:rPr lang="en-US" altLang="zh-CN" sz="1800" dirty="0" err="1"/>
              <a:t>socketOut.write</a:t>
            </a:r>
            <a:r>
              <a:rPr lang="en-US" altLang="zh-CN" sz="1800" dirty="0"/>
              <a:t>(("QUIT" + "\r\n").</a:t>
            </a:r>
            <a:r>
              <a:rPr lang="en-US" altLang="zh-CN" sz="1800" dirty="0" err="1"/>
              <a:t>getBytes</a:t>
            </a:r>
            <a:r>
              <a:rPr lang="en-US" altLang="zh-CN" sz="1800" dirty="0"/>
              <a:t>());</a:t>
            </a:r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4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CCNA</a:t>
            </a:r>
            <a:r>
              <a:rPr lang="zh-CN" altLang="en-US" sz="1800" dirty="0"/>
              <a:t>全称是</a:t>
            </a:r>
            <a:r>
              <a:rPr lang="en-US" altLang="zh-CN" sz="1800" dirty="0"/>
              <a:t>Cisco Certified Network Associate</a:t>
            </a:r>
            <a:r>
              <a:rPr lang="zh-CN" altLang="en-US" sz="1800" dirty="0"/>
              <a:t>，翻译过来就是思科认证网络工程师，而</a:t>
            </a:r>
            <a:r>
              <a:rPr lang="en-US" altLang="zh-CN" sz="1800" dirty="0"/>
              <a:t>Cisco(</a:t>
            </a:r>
            <a:r>
              <a:rPr lang="zh-CN" altLang="en-US" sz="1800" dirty="0"/>
              <a:t>思科</a:t>
            </a:r>
            <a:r>
              <a:rPr lang="en-US" altLang="zh-CN" sz="1800" dirty="0"/>
              <a:t>)</a:t>
            </a:r>
            <a:r>
              <a:rPr lang="zh-CN" altLang="en-US" sz="1800" dirty="0"/>
              <a:t>公司是全球最大的网络设备公司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CCNA</a:t>
            </a:r>
            <a:r>
              <a:rPr lang="zh-CN" altLang="en-US" sz="1800" dirty="0"/>
              <a:t>是</a:t>
            </a:r>
            <a:r>
              <a:rPr lang="en-US" altLang="zh-CN" sz="1800" dirty="0"/>
              <a:t>Cisco</a:t>
            </a:r>
            <a:r>
              <a:rPr lang="zh-CN" altLang="en-US" sz="1800" dirty="0"/>
              <a:t>认证证书体系中的初级技术证书。 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/>
              <a:t>获得</a:t>
            </a:r>
            <a:r>
              <a:rPr lang="en-US" altLang="zh-CN" sz="1800" dirty="0"/>
              <a:t>CCNA</a:t>
            </a:r>
            <a:r>
              <a:rPr lang="zh-CN" altLang="en-US" sz="1800" dirty="0"/>
              <a:t>认证标志着具备安装、配置、运行中型路由和交换网络，并进行故障排除的能力。成为</a:t>
            </a:r>
            <a:r>
              <a:rPr lang="en-US" altLang="zh-CN" sz="1800" dirty="0"/>
              <a:t>CCNA</a:t>
            </a:r>
            <a:r>
              <a:rPr lang="zh-CN" altLang="en-US" sz="1800" dirty="0"/>
              <a:t>思科认证网络工程师拥有通过广域网与远程站点建立连接，消除基本的安全威胁，了解无线网络接入的技能，并且熟悉和使用</a:t>
            </a:r>
            <a:r>
              <a:rPr lang="en-US" altLang="zh-CN" sz="1800" dirty="0"/>
              <a:t>IP</a:t>
            </a:r>
            <a:r>
              <a:rPr lang="zh-CN" altLang="en-US" sz="1800" dirty="0"/>
              <a:t>、</a:t>
            </a:r>
            <a:r>
              <a:rPr lang="en-US" altLang="zh-CN" sz="1800" dirty="0"/>
              <a:t>EIGRP</a:t>
            </a:r>
            <a:r>
              <a:rPr lang="zh-CN" altLang="en-US" sz="1800" dirty="0"/>
              <a:t>、串行线路接口协议、帧中继、</a:t>
            </a:r>
            <a:r>
              <a:rPr lang="en-US" altLang="zh-CN" sz="1800" dirty="0"/>
              <a:t>RIPv2</a:t>
            </a:r>
            <a:r>
              <a:rPr lang="zh-CN" altLang="en-US" sz="1800" dirty="0"/>
              <a:t>、</a:t>
            </a:r>
            <a:r>
              <a:rPr lang="en-US" altLang="zh-CN" sz="1800" dirty="0"/>
              <a:t>VLAN</a:t>
            </a:r>
            <a:r>
              <a:rPr lang="zh-CN" altLang="en-US" sz="1800" dirty="0"/>
              <a:t>、以太网和访问控制列表（</a:t>
            </a:r>
            <a:r>
              <a:rPr lang="en-US" altLang="zh-CN" sz="1800" dirty="0"/>
              <a:t>ACL</a:t>
            </a:r>
            <a:r>
              <a:rPr lang="zh-CN" altLang="en-US" sz="1800" dirty="0"/>
              <a:t>）等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《CCNA</a:t>
            </a:r>
            <a:r>
              <a:rPr lang="zh-CN" altLang="en-US" sz="1800" dirty="0"/>
              <a:t>学习指南中</a:t>
            </a:r>
            <a:r>
              <a:rPr lang="zh-CN" altLang="en-US" sz="1800" dirty="0" smtClean="0"/>
              <a:t>文</a:t>
            </a:r>
            <a:r>
              <a:rPr lang="en-US" altLang="zh-CN" sz="1800" dirty="0" smtClean="0"/>
              <a:t>》</a:t>
            </a:r>
          </a:p>
          <a:p>
            <a:pPr algn="l"/>
            <a:r>
              <a:rPr lang="zh-CN" altLang="en-US" sz="1800" dirty="0"/>
              <a:t>第</a:t>
            </a:r>
            <a:r>
              <a:rPr lang="zh-CN" altLang="en-US" sz="1800" dirty="0" smtClean="0"/>
              <a:t>一章  第二章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505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+mj-ea"/>
                <a:ea typeface="+mj-ea"/>
              </a:rPr>
              <a:t>钱进培训是哈法地区资深工程师组成的培训机构，通过各位老师的现身说法，帮助各位学员迅速掌握实战知识，为求职打下坚实的基础。电子邮件：</a:t>
            </a:r>
            <a:r>
              <a:rPr lang="en-CA" dirty="0">
                <a:latin typeface="+mj-ea"/>
                <a:ea typeface="+mj-ea"/>
              </a:rPr>
              <a:t>jin.qian.canada@gmail.com</a:t>
            </a:r>
            <a:r>
              <a:rPr lang="zh-CN" altLang="en-US" dirty="0">
                <a:latin typeface="+mj-ea"/>
                <a:ea typeface="+mj-ea"/>
              </a:rPr>
              <a:t>钱老师报名、答疑微信号：</a:t>
            </a:r>
            <a:r>
              <a:rPr lang="en-CA" dirty="0" err="1">
                <a:latin typeface="+mj-ea"/>
                <a:ea typeface="+mj-ea"/>
              </a:rPr>
              <a:t>qianjincanada</a:t>
            </a:r>
            <a:r>
              <a:rPr lang="en-CA" dirty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或扫描以下二维码添加：</a:t>
            </a:r>
            <a:endParaRPr lang="en-CA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0164"/>
            <a:ext cx="4670738" cy="43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4" y="2210163"/>
            <a:ext cx="4206965" cy="42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1516"/>
            <a:ext cx="9144000" cy="2670648"/>
          </a:xfrm>
        </p:spPr>
        <p:txBody>
          <a:bodyPr>
            <a:normAutofit/>
          </a:bodyPr>
          <a:lstStyle/>
          <a:p>
            <a:pPr algn="l"/>
            <a:r>
              <a:rPr lang="en-CA" sz="1800" dirty="0"/>
              <a:t>Java</a:t>
            </a:r>
            <a:r>
              <a:rPr lang="zh-CN" altLang="en-US" sz="1800" dirty="0"/>
              <a:t>中所有的类都继承自</a:t>
            </a:r>
            <a:r>
              <a:rPr lang="en-CA" sz="1800" dirty="0"/>
              <a:t>Object</a:t>
            </a:r>
            <a:r>
              <a:rPr lang="zh-CN" altLang="en-US" sz="1800" dirty="0"/>
              <a:t>类，所以各种</a:t>
            </a:r>
            <a:r>
              <a:rPr lang="en-CA" sz="1800" dirty="0"/>
              <a:t>IO</a:t>
            </a:r>
            <a:r>
              <a:rPr lang="zh-CN" altLang="en-US" sz="1800" dirty="0"/>
              <a:t>类也不例外。</a:t>
            </a:r>
            <a:r>
              <a:rPr lang="en-CA" sz="1800" dirty="0" err="1"/>
              <a:t>InputStream</a:t>
            </a:r>
            <a:r>
              <a:rPr lang="zh-CN" altLang="en-US" sz="1800" dirty="0"/>
              <a:t>和</a:t>
            </a:r>
            <a:r>
              <a:rPr lang="en-CA" sz="1800" dirty="0" err="1"/>
              <a:t>OutputStream</a:t>
            </a:r>
            <a:r>
              <a:rPr lang="zh-CN" altLang="en-US" sz="1800" dirty="0"/>
              <a:t>类操作字节数据。</a:t>
            </a:r>
            <a:r>
              <a:rPr lang="en-CA" sz="1800" dirty="0"/>
              <a:t>Reader</a:t>
            </a:r>
            <a:r>
              <a:rPr lang="zh-CN" altLang="en-US" sz="1800" dirty="0"/>
              <a:t>和</a:t>
            </a:r>
            <a:r>
              <a:rPr lang="en-CA" sz="1800" dirty="0"/>
              <a:t>Writer</a:t>
            </a:r>
            <a:r>
              <a:rPr lang="zh-CN" altLang="en-US" sz="1800" dirty="0"/>
              <a:t>类工作在字符是上。</a:t>
            </a:r>
            <a:r>
              <a:rPr lang="en-CA" sz="1800" dirty="0"/>
              <a:t>File</a:t>
            </a:r>
            <a:r>
              <a:rPr lang="zh-CN" altLang="en-US" sz="1800" dirty="0"/>
              <a:t>类</a:t>
            </a:r>
            <a:r>
              <a:rPr lang="zh-CN" altLang="en-US" sz="1800" dirty="0" smtClean="0"/>
              <a:t>为文</a:t>
            </a:r>
            <a:r>
              <a:rPr lang="zh-CN" altLang="en-US" sz="1800" dirty="0"/>
              <a:t>件提供接口</a:t>
            </a:r>
            <a:r>
              <a:rPr lang="zh-CN" altLang="en-US" sz="1800" dirty="0" smtClean="0"/>
              <a:t>。</a:t>
            </a:r>
            <a:endParaRPr lang="en-CA" altLang="zh-CN" sz="1800" dirty="0" smtClean="0"/>
          </a:p>
          <a:p>
            <a:pPr algn="l"/>
            <a:r>
              <a:rPr lang="zh-CN" altLang="en-US" sz="1800" dirty="0"/>
              <a:t>我们很有必要了解</a:t>
            </a:r>
            <a:r>
              <a:rPr lang="en-US" altLang="zh-CN" sz="1800" dirty="0"/>
              <a:t>IO</a:t>
            </a:r>
            <a:r>
              <a:rPr lang="zh-CN" altLang="en-US" sz="1800" dirty="0"/>
              <a:t>类的演变历史，如果缺乏历史的眼光，那么我们对什么时候该使用那些类，以及什么时候不该使用那些类而感到迷惑。 </a:t>
            </a:r>
            <a:br>
              <a:rPr lang="zh-CN" altLang="en-US" sz="1800" dirty="0"/>
            </a:br>
            <a:r>
              <a:rPr lang="en-US" altLang="zh-CN" sz="1800" dirty="0"/>
              <a:t>JDK1.0</a:t>
            </a:r>
            <a:r>
              <a:rPr lang="zh-CN" altLang="en-US" sz="1800" dirty="0"/>
              <a:t>的时候，所有与输入相关的类都继承于</a:t>
            </a:r>
            <a:r>
              <a:rPr lang="en-US" altLang="zh-CN" sz="1800" dirty="0" err="1"/>
              <a:t>InputStream</a:t>
            </a:r>
            <a:r>
              <a:rPr lang="zh-CN" altLang="en-US" sz="1800" dirty="0"/>
              <a:t>，所有与输出相关的类都继承于</a:t>
            </a:r>
            <a:r>
              <a:rPr lang="en-US" altLang="zh-CN" sz="1800" dirty="0" err="1"/>
              <a:t>OutputStream</a:t>
            </a:r>
            <a:r>
              <a:rPr lang="zh-CN" altLang="en-US" sz="1800" dirty="0"/>
              <a:t>。 </a:t>
            </a:r>
            <a:br>
              <a:rPr lang="zh-CN" altLang="en-US" sz="1800" dirty="0"/>
            </a:br>
            <a:r>
              <a:rPr lang="en-US" altLang="zh-CN" sz="1800" dirty="0"/>
              <a:t>JDK1.1</a:t>
            </a:r>
            <a:r>
              <a:rPr lang="zh-CN" altLang="en-US" sz="1800" dirty="0"/>
              <a:t>的时候，增加了面向字符的</a:t>
            </a:r>
            <a:r>
              <a:rPr lang="en-US" altLang="zh-CN" sz="1800" dirty="0"/>
              <a:t>IO</a:t>
            </a:r>
            <a:r>
              <a:rPr lang="zh-CN" altLang="en-US" sz="1800" dirty="0"/>
              <a:t>类，包括</a:t>
            </a:r>
            <a:r>
              <a:rPr lang="en-US" altLang="zh-CN" sz="1800" dirty="0"/>
              <a:t>Reader</a:t>
            </a:r>
            <a:r>
              <a:rPr lang="zh-CN" altLang="en-US" sz="1800" dirty="0"/>
              <a:t>和</a:t>
            </a:r>
            <a:r>
              <a:rPr lang="en-US" altLang="zh-CN" sz="1800" dirty="0"/>
              <a:t>Writer</a:t>
            </a:r>
            <a:r>
              <a:rPr lang="zh-CN" altLang="en-US" sz="1800" dirty="0"/>
              <a:t>。 </a:t>
            </a:r>
            <a:endParaRPr lang="en-CA" sz="1800" dirty="0"/>
          </a:p>
        </p:txBody>
      </p:sp>
      <p:pic>
        <p:nvPicPr>
          <p:cNvPr id="1026" name="Picture 2" descr="http://img.blog.csdn.net/20150710143747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96" y="448233"/>
            <a:ext cx="86963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d</a:t>
            </a:r>
            <a:endParaRPr lang="en-CA" sz="1800" dirty="0"/>
          </a:p>
        </p:txBody>
      </p:sp>
      <p:pic>
        <p:nvPicPr>
          <p:cNvPr id="1026" name="Picture 2" descr="snap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1" y="565261"/>
            <a:ext cx="9580853" cy="59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字节流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字节流，顾名思义，以字节为单位进行</a:t>
            </a:r>
            <a:r>
              <a:rPr lang="en-CA" sz="1800" dirty="0"/>
              <a:t>IO</a:t>
            </a:r>
            <a:r>
              <a:rPr lang="zh-CN" altLang="en-US" sz="1800" dirty="0"/>
              <a:t>操作。字节流最常用的方法是</a:t>
            </a:r>
            <a:r>
              <a:rPr lang="en-CA" sz="1800" dirty="0"/>
              <a:t>read</a:t>
            </a:r>
            <a:r>
              <a:rPr lang="zh-CN" altLang="en-US" sz="1800" dirty="0"/>
              <a:t>和</a:t>
            </a:r>
            <a:r>
              <a:rPr lang="en-CA" sz="1800" dirty="0"/>
              <a:t>write</a:t>
            </a:r>
            <a:r>
              <a:rPr lang="zh-CN" altLang="en-US" sz="1800" dirty="0"/>
              <a:t>方法。 </a:t>
            </a:r>
          </a:p>
          <a:p>
            <a:pPr algn="l"/>
            <a:r>
              <a:rPr lang="en-CA" sz="1800" dirty="0"/>
              <a:t>read</a:t>
            </a:r>
            <a:r>
              <a:rPr lang="zh-CN" altLang="en-US" sz="1800" dirty="0"/>
              <a:t>方法是从流中读取字节并递增文件指针到一下个位置。在字节流的读取过程中，我们要明白一个重要的概念：文件指针。文件指针指示了流中的当前位置。当文件指针到达文件的末尾时候，读取操作返回</a:t>
            </a:r>
            <a:r>
              <a:rPr lang="en-US" altLang="zh-CN" sz="1800" dirty="0"/>
              <a:t>-1</a:t>
            </a:r>
            <a:r>
              <a:rPr lang="zh-CN" altLang="en-US" sz="1800" dirty="0"/>
              <a:t>给调用者。</a:t>
            </a:r>
            <a:r>
              <a:rPr lang="en-CA" sz="1800" dirty="0"/>
              <a:t>read</a:t>
            </a:r>
            <a:r>
              <a:rPr lang="zh-CN" altLang="en-US" sz="1800" dirty="0"/>
              <a:t>方法不带任何参数，每次只能读取一个字节。</a:t>
            </a:r>
            <a:r>
              <a:rPr lang="en-CA" sz="1800" dirty="0"/>
              <a:t>read</a:t>
            </a:r>
            <a:r>
              <a:rPr lang="zh-CN" altLang="en-US" sz="1800" dirty="0"/>
              <a:t>方法的返回值是读取的字节，并转化为</a:t>
            </a:r>
            <a:r>
              <a:rPr lang="en-CA" sz="1800" dirty="0" err="1"/>
              <a:t>int</a:t>
            </a:r>
            <a:r>
              <a:rPr lang="zh-CN" altLang="en-US" sz="1800" dirty="0"/>
              <a:t>类型返回。如下所示： </a:t>
            </a:r>
          </a:p>
          <a:p>
            <a:pPr algn="l"/>
            <a:r>
              <a:rPr lang="en-CA" sz="1800" dirty="0" err="1"/>
              <a:t>FileInputStream</a:t>
            </a:r>
            <a:r>
              <a:rPr lang="en-CA" sz="1800" dirty="0"/>
              <a:t> reader =new </a:t>
            </a:r>
            <a:r>
              <a:rPr lang="en-CA" sz="1800" dirty="0" err="1"/>
              <a:t>FileInputStream</a:t>
            </a:r>
            <a:r>
              <a:rPr lang="en-CA" sz="1800" dirty="0"/>
              <a:t>(“filename”);//</a:t>
            </a:r>
            <a:r>
              <a:rPr lang="zh-CN" altLang="en-US" sz="1800" dirty="0"/>
              <a:t>以字节流格式打开文件 </a:t>
            </a:r>
          </a:p>
          <a:p>
            <a:pPr algn="l"/>
            <a:r>
              <a:rPr lang="en-CA" sz="1800" dirty="0" err="1"/>
              <a:t>int</a:t>
            </a:r>
            <a:r>
              <a:rPr lang="en-CA" sz="1800" dirty="0"/>
              <a:t> result =</a:t>
            </a:r>
            <a:r>
              <a:rPr lang="en-CA" sz="1800" dirty="0" err="1"/>
              <a:t>reader.read</a:t>
            </a:r>
            <a:r>
              <a:rPr lang="en-CA" sz="1800" dirty="0"/>
              <a:t>(); </a:t>
            </a:r>
            <a:endParaRPr lang="en-CA" sz="1800" dirty="0" smtClean="0"/>
          </a:p>
          <a:p>
            <a:pPr algn="l"/>
            <a:r>
              <a:rPr lang="en-US" altLang="zh-CN" sz="1800" dirty="0"/>
              <a:t>read</a:t>
            </a:r>
            <a:r>
              <a:rPr lang="zh-CN" altLang="en-US" sz="1800" dirty="0"/>
              <a:t>方法还有其他的形式： </a:t>
            </a:r>
          </a:p>
          <a:p>
            <a:pPr algn="l"/>
            <a:r>
              <a:rPr lang="en-US" altLang="zh-CN" sz="1800" dirty="0" err="1"/>
              <a:t>int</a:t>
            </a:r>
            <a:r>
              <a:rPr lang="en-US" altLang="zh-CN" sz="1800" dirty="0"/>
              <a:t> read(byte[] b)</a:t>
            </a:r>
            <a:r>
              <a:rPr lang="zh-CN" altLang="en-US" sz="1800" dirty="0"/>
              <a:t>，读出的数据被存储在字节数组中，返回读取的字节数，如果提前到达文件的末尾，返回值可能小于数组的长度。 </a:t>
            </a:r>
          </a:p>
          <a:p>
            <a:pPr algn="l"/>
            <a:r>
              <a:rPr lang="en-US" altLang="zh-CN" sz="1800" dirty="0" err="1"/>
              <a:t>int</a:t>
            </a:r>
            <a:r>
              <a:rPr lang="en-US" altLang="zh-CN" sz="1800" dirty="0"/>
              <a:t> read(byte[]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off,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</a:t>
            </a:r>
            <a:r>
              <a:rPr lang="zh-CN" altLang="en-US" sz="1800" dirty="0"/>
              <a:t>，第一个参数指定数据被存储的字节数组，第二个参数</a:t>
            </a:r>
            <a:r>
              <a:rPr lang="en-US" altLang="zh-CN" sz="1800" dirty="0"/>
              <a:t>off</a:t>
            </a:r>
            <a:r>
              <a:rPr lang="zh-CN" altLang="en-US" sz="1800" dirty="0"/>
              <a:t>指定读取的第一个字节将存储在字节数组的偏移量，第三个参数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指定要读取的字节数。 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824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上面三种形式的读取都是直接从文件流里读取的，每次读取只能是一个一个字节的读取。需要说明的是每次读取单个字节或</a:t>
            </a:r>
            <a:r>
              <a:rPr lang="en-US" altLang="zh-CN" sz="1800" dirty="0"/>
              <a:t>512</a:t>
            </a:r>
            <a:r>
              <a:rPr lang="zh-CN" altLang="en-US" sz="1800" dirty="0"/>
              <a:t>个字节，需要的</a:t>
            </a:r>
            <a:r>
              <a:rPr lang="en-US" altLang="zh-CN" sz="1800" dirty="0" err="1"/>
              <a:t>io</a:t>
            </a:r>
            <a:r>
              <a:rPr lang="zh-CN" altLang="en-US" sz="1800" dirty="0"/>
              <a:t>数量都是相同的。为了提高效率，人们设计出了缓存的读取方式：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FileInputStream</a:t>
            </a:r>
            <a:r>
              <a:rPr lang="en-US" altLang="zh-CN" sz="1800" dirty="0"/>
              <a:t> reader =new </a:t>
            </a:r>
            <a:r>
              <a:rPr lang="en-US" altLang="zh-CN" sz="1800" dirty="0" err="1"/>
              <a:t>FileInputStream</a:t>
            </a:r>
            <a:r>
              <a:rPr lang="en-US" altLang="zh-CN" sz="1800" dirty="0"/>
              <a:t>("filename");</a:t>
            </a:r>
          </a:p>
          <a:p>
            <a:pPr algn="l"/>
            <a:r>
              <a:rPr lang="en-US" altLang="zh-CN" sz="1800" dirty="0" err="1"/>
              <a:t>BufferedInputStream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bs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BufferedInputStream</a:t>
            </a:r>
            <a:r>
              <a:rPr lang="en-US" altLang="zh-CN" sz="1800" dirty="0"/>
              <a:t>(reader);</a:t>
            </a:r>
          </a:p>
          <a:p>
            <a:pPr algn="l"/>
            <a:r>
              <a:rPr lang="en-US" altLang="zh-CN" sz="1800" dirty="0" err="1"/>
              <a:t>bs.read</a:t>
            </a:r>
            <a:r>
              <a:rPr lang="en-US" altLang="zh-CN" sz="1800" dirty="0"/>
              <a:t>();</a:t>
            </a:r>
          </a:p>
          <a:p>
            <a:pPr algn="l"/>
            <a:r>
              <a:rPr lang="zh-CN" altLang="en-US" sz="1800" dirty="0" smtClean="0"/>
              <a:t>虽</a:t>
            </a:r>
            <a:r>
              <a:rPr lang="zh-CN" altLang="en-US" sz="1800" dirty="0"/>
              <a:t>然上面仍然读取的是一个字节数据，但是因为缓存的存在，效率已经大大提高了。底层的实现是这样的：</a:t>
            </a:r>
            <a:r>
              <a:rPr lang="en-US" altLang="zh-CN" sz="1800" dirty="0" err="1"/>
              <a:t>BufferedInputStream</a:t>
            </a:r>
            <a:r>
              <a:rPr lang="zh-CN" altLang="en-US" sz="1800" dirty="0"/>
              <a:t>的实现中有一个用于存储数据的内部缓冲区数组：</a:t>
            </a:r>
            <a:r>
              <a:rPr lang="en-US" altLang="zh-CN" sz="1800" dirty="0"/>
              <a:t>protected volatile byte[] 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。这个缓冲区数组的作用在于对源进行数据块访问，而不是一字节一字节的访问，也就是进行一次</a:t>
            </a:r>
            <a:r>
              <a:rPr lang="en-US" altLang="zh-CN" sz="1800" dirty="0"/>
              <a:t>I/O</a:t>
            </a:r>
            <a:r>
              <a:rPr lang="zh-CN" altLang="en-US" sz="1800" dirty="0"/>
              <a:t>将一块数据存到缓冲区中，再从缓冲区中</a:t>
            </a:r>
            <a:r>
              <a:rPr lang="en-US" altLang="zh-CN" sz="1800" dirty="0"/>
              <a:t>read</a:t>
            </a:r>
            <a:r>
              <a:rPr lang="zh-CN" altLang="en-US" sz="1800" dirty="0"/>
              <a:t>，当缓冲区为空时再重新读新的数据块。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558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注意：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一</a:t>
            </a:r>
            <a:r>
              <a:rPr lang="zh-CN" altLang="en-US" sz="1800" dirty="0"/>
              <a:t>个是操作数据的方式是可以组合使用的，如这样组合使用</a:t>
            </a:r>
          </a:p>
          <a:p>
            <a:pPr algn="l"/>
            <a:r>
              <a:rPr lang="en-CA" sz="1800" dirty="0" err="1"/>
              <a:t>OutputStream</a:t>
            </a:r>
            <a:r>
              <a:rPr lang="en-CA" sz="1800" dirty="0"/>
              <a:t> out = new </a:t>
            </a:r>
            <a:r>
              <a:rPr lang="en-CA" sz="1800" dirty="0" err="1"/>
              <a:t>BufferedOutputStream</a:t>
            </a:r>
            <a:r>
              <a:rPr lang="en-CA" sz="1800" dirty="0"/>
              <a:t>(new </a:t>
            </a:r>
            <a:r>
              <a:rPr lang="en-CA" sz="1800" dirty="0" err="1"/>
              <a:t>ObjectOutputStream</a:t>
            </a:r>
            <a:r>
              <a:rPr lang="en-CA" sz="1800" dirty="0"/>
              <a:t>(new </a:t>
            </a:r>
            <a:r>
              <a:rPr lang="en-CA" sz="1800" dirty="0" err="1"/>
              <a:t>FileOutputStream</a:t>
            </a:r>
            <a:r>
              <a:rPr lang="en-CA" sz="1800" dirty="0"/>
              <a:t>("</a:t>
            </a:r>
            <a:r>
              <a:rPr lang="en-CA" sz="1800" dirty="0" err="1"/>
              <a:t>fileName</a:t>
            </a:r>
            <a:r>
              <a:rPr lang="en-CA" sz="1800" dirty="0"/>
              <a:t>"))；</a:t>
            </a:r>
          </a:p>
          <a:p>
            <a:pPr algn="l"/>
            <a:r>
              <a:rPr lang="zh-CN" altLang="en-US" sz="1800" dirty="0"/>
              <a:t>还有一点是流最终写到什么地方必须要指定，要么是写到磁盘要么是写到网络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844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不管是磁盘还是网络传输，最小的存储单元都是字节，而不是字符，所以 </a:t>
            </a:r>
            <a:r>
              <a:rPr lang="en-US" altLang="zh-CN" sz="1800" dirty="0"/>
              <a:t>I/O </a:t>
            </a:r>
            <a:r>
              <a:rPr lang="zh-CN" altLang="en-US" sz="1800" dirty="0"/>
              <a:t>操作的都是字节而不是字符，但是为啥有操作字符的 </a:t>
            </a:r>
            <a:r>
              <a:rPr lang="en-US" altLang="zh-CN" sz="1800" dirty="0"/>
              <a:t>I/O </a:t>
            </a:r>
            <a:r>
              <a:rPr lang="zh-CN" altLang="en-US" sz="1800" dirty="0"/>
              <a:t>接口呢？这是因为我们的程序中通常操作的数据都是以字符形式，为了操作方便当然要提供一个直接写字符的 </a:t>
            </a:r>
            <a:r>
              <a:rPr lang="en-US" altLang="zh-CN" sz="1800" dirty="0"/>
              <a:t>I/O </a:t>
            </a:r>
            <a:r>
              <a:rPr lang="zh-CN" altLang="en-US" sz="1800" dirty="0"/>
              <a:t>接口，如此而已。我们知道字符到字节必须要经过编码转换，而这个编码又非常耗时，而且还会经常出现乱码问题，所以 </a:t>
            </a:r>
            <a:r>
              <a:rPr lang="en-US" altLang="zh-CN" sz="1800" dirty="0"/>
              <a:t>I/O </a:t>
            </a:r>
            <a:r>
              <a:rPr lang="zh-CN" altLang="en-US" sz="1800" dirty="0"/>
              <a:t>的编码问题经常是让人头疼的问题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2580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5433</Words>
  <Application>Microsoft Office PowerPoint</Application>
  <PresentationFormat>Widescreen</PresentationFormat>
  <Paragraphs>329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247</cp:revision>
  <dcterms:created xsi:type="dcterms:W3CDTF">2017-02-14T13:11:35Z</dcterms:created>
  <dcterms:modified xsi:type="dcterms:W3CDTF">2017-04-27T16:30:25Z</dcterms:modified>
</cp:coreProperties>
</file>