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90" r:id="rId5"/>
    <p:sldId id="278" r:id="rId6"/>
    <p:sldId id="279" r:id="rId7"/>
    <p:sldId id="280" r:id="rId8"/>
    <p:sldId id="282" r:id="rId9"/>
    <p:sldId id="283" r:id="rId10"/>
    <p:sldId id="284" r:id="rId11"/>
    <p:sldId id="286" r:id="rId12"/>
    <p:sldId id="287" r:id="rId13"/>
    <p:sldId id="288" r:id="rId14"/>
    <p:sldId id="289" r:id="rId15"/>
    <p:sldId id="291" r:id="rId16"/>
    <p:sldId id="292" r:id="rId17"/>
    <p:sldId id="293" r:id="rId18"/>
    <p:sldId id="297" r:id="rId19"/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6" r:id="rId29"/>
    <p:sldId id="294" r:id="rId30"/>
    <p:sldId id="295" r:id="rId31"/>
    <p:sldId id="26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apache.org/proper/commons-lang/index.html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cp.org/en/home/inde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我们可以通过”语言“来控制计算机，让计算机为我们做事情，这样的语言就叫做编程语言（</a:t>
            </a:r>
            <a:r>
              <a:rPr lang="en-US" altLang="zh-CN" sz="1800" dirty="0"/>
              <a:t>Programming Language</a:t>
            </a:r>
            <a:r>
              <a:rPr lang="zh-CN" altLang="en-US" sz="1800" dirty="0"/>
              <a:t>）。</a:t>
            </a:r>
          </a:p>
          <a:p>
            <a:pPr algn="l"/>
            <a:r>
              <a:rPr lang="zh-CN" altLang="en-US" sz="1800" dirty="0" smtClean="0"/>
              <a:t>一般来说，编</a:t>
            </a:r>
            <a:r>
              <a:rPr lang="zh-CN" altLang="en-US" sz="1800" dirty="0"/>
              <a:t>程语</a:t>
            </a:r>
            <a:r>
              <a:rPr lang="zh-CN" altLang="en-US" sz="1800" dirty="0" smtClean="0"/>
              <a:t>言有</a:t>
            </a:r>
            <a:r>
              <a:rPr lang="zh-CN" altLang="en-US" sz="1800" dirty="0"/>
              <a:t>固定的格式和词汇，我们必须经过学习才会使用，才能控制计算机。</a:t>
            </a:r>
          </a:p>
          <a:p>
            <a:pPr algn="l"/>
            <a:r>
              <a:rPr lang="zh-CN" altLang="en-US" sz="1800" dirty="0"/>
              <a:t>编程语言有很多种，常用的有</a:t>
            </a:r>
            <a:r>
              <a:rPr lang="en-US" altLang="zh-CN" sz="1800" dirty="0"/>
              <a:t>C</a:t>
            </a:r>
            <a:r>
              <a:rPr lang="zh-CN" altLang="en-US" sz="1800" dirty="0"/>
              <a:t>语言、</a:t>
            </a:r>
            <a:r>
              <a:rPr lang="en-US" altLang="zh-CN" sz="1800" dirty="0"/>
              <a:t>C++</a:t>
            </a:r>
            <a:r>
              <a:rPr lang="zh-CN" altLang="en-US" sz="1800" dirty="0"/>
              <a:t>、</a:t>
            </a:r>
            <a:r>
              <a:rPr lang="en-US" altLang="zh-CN" sz="1800" dirty="0"/>
              <a:t>Java</a:t>
            </a:r>
            <a:r>
              <a:rPr lang="zh-CN" altLang="en-US" sz="1800" dirty="0"/>
              <a:t>、</a:t>
            </a:r>
            <a:r>
              <a:rPr lang="en-US" altLang="zh-CN" sz="1800" dirty="0"/>
              <a:t>C#</a:t>
            </a:r>
            <a:r>
              <a:rPr lang="zh-CN" altLang="en-US" sz="1800" dirty="0"/>
              <a:t>、</a:t>
            </a:r>
            <a:r>
              <a:rPr lang="en-US" altLang="zh-CN" sz="1800" dirty="0"/>
              <a:t>PHP</a:t>
            </a:r>
            <a:r>
              <a:rPr lang="zh-CN" altLang="en-US" sz="1800" dirty="0"/>
              <a:t>、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等，每种语言都有自己擅长的方面，例如：</a:t>
            </a:r>
          </a:p>
          <a:p>
            <a:pPr algn="l"/>
            <a:r>
              <a:rPr lang="en-US" altLang="zh-CN" sz="1800" dirty="0"/>
              <a:t>C</a:t>
            </a:r>
            <a:r>
              <a:rPr lang="zh-CN" altLang="en-US" sz="1800" dirty="0"/>
              <a:t>语言和</a:t>
            </a:r>
            <a:r>
              <a:rPr lang="en-US" altLang="zh-CN" sz="1800" dirty="0"/>
              <a:t>C++</a:t>
            </a:r>
            <a:r>
              <a:rPr lang="zh-CN" altLang="en-US" sz="1800" dirty="0"/>
              <a:t>主要用于</a:t>
            </a:r>
            <a:r>
              <a:rPr lang="en-US" altLang="zh-CN" sz="1800" dirty="0"/>
              <a:t>PC</a:t>
            </a:r>
            <a:r>
              <a:rPr lang="zh-CN" altLang="en-US" sz="1800" dirty="0"/>
              <a:t>软件开发、底层开发、单片机和嵌入式系统；</a:t>
            </a:r>
          </a:p>
          <a:p>
            <a:pPr algn="l"/>
            <a:r>
              <a:rPr lang="en-US" altLang="zh-CN" sz="1800" dirty="0"/>
              <a:t>Java</a:t>
            </a:r>
            <a:r>
              <a:rPr lang="zh-CN" altLang="en-US" sz="1800" dirty="0"/>
              <a:t>和</a:t>
            </a:r>
            <a:r>
              <a:rPr lang="en-US" altLang="zh-CN" sz="1800" dirty="0"/>
              <a:t>C#</a:t>
            </a:r>
            <a:r>
              <a:rPr lang="zh-CN" altLang="en-US" sz="1800" dirty="0"/>
              <a:t>不但可以用来开发软件，还可以用来开发网站后台程序；</a:t>
            </a:r>
          </a:p>
          <a:p>
            <a:pPr algn="l"/>
            <a:r>
              <a:rPr lang="en-US" altLang="zh-CN" sz="1800" dirty="0"/>
              <a:t>PHP</a:t>
            </a:r>
            <a:r>
              <a:rPr lang="zh-CN" altLang="en-US" sz="1800" dirty="0"/>
              <a:t>主要用来开发网站后台程序；</a:t>
            </a:r>
          </a:p>
          <a:p>
            <a:pPr algn="l"/>
            <a:r>
              <a:rPr lang="en-US" altLang="zh-CN" sz="1800" dirty="0"/>
              <a:t>JavaScript </a:t>
            </a:r>
            <a:r>
              <a:rPr lang="zh-CN" altLang="en-US" sz="1800" dirty="0"/>
              <a:t>主要负责网站的前端工作（现在也有公司使用 </a:t>
            </a:r>
            <a:r>
              <a:rPr lang="en-US" altLang="zh-CN" sz="1800" dirty="0"/>
              <a:t>Node.js </a:t>
            </a:r>
            <a:r>
              <a:rPr lang="zh-CN" altLang="en-US" sz="1800" dirty="0"/>
              <a:t>开发网站后台）</a:t>
            </a:r>
          </a:p>
          <a:p>
            <a:pPr algn="l"/>
            <a:endParaRPr lang="zh-CN" alt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9406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2</a:t>
            </a:r>
            <a:r>
              <a:rPr lang="zh-CN" altLang="en-US" sz="1800" dirty="0"/>
              <a:t>、非</a:t>
            </a:r>
            <a:r>
              <a:rPr lang="en-US" altLang="zh-CN" sz="1800" dirty="0"/>
              <a:t>ASCII</a:t>
            </a:r>
            <a:r>
              <a:rPr lang="zh-CN" altLang="en-US" sz="1800" dirty="0"/>
              <a:t>编码</a:t>
            </a:r>
          </a:p>
          <a:p>
            <a:pPr algn="l"/>
            <a:r>
              <a:rPr lang="zh-CN" altLang="en-US" sz="1800" dirty="0"/>
              <a:t>英语用</a:t>
            </a:r>
            <a:r>
              <a:rPr lang="en-US" altLang="zh-CN" sz="1800" dirty="0"/>
              <a:t>128</a:t>
            </a:r>
            <a:r>
              <a:rPr lang="zh-CN" altLang="en-US" sz="1800" dirty="0"/>
              <a:t>个符号编码就够了，但是用来表示其他语言，</a:t>
            </a:r>
            <a:r>
              <a:rPr lang="en-US" altLang="zh-CN" sz="1800" dirty="0"/>
              <a:t>128</a:t>
            </a:r>
            <a:r>
              <a:rPr lang="zh-CN" altLang="en-US" sz="1800" dirty="0"/>
              <a:t>个符号是不够的。比如，在法语中，字母上方有注音符号，它就无法用</a:t>
            </a:r>
            <a:r>
              <a:rPr lang="en-US" altLang="zh-CN" sz="1800" dirty="0"/>
              <a:t>ASCII</a:t>
            </a:r>
            <a:r>
              <a:rPr lang="zh-CN" altLang="en-US" sz="1800" dirty="0"/>
              <a:t>码表示。于是，一些欧洲国家就决定，利用字节中闲置的最高位编入新的符号。比如，法语中的</a:t>
            </a:r>
            <a:r>
              <a:rPr lang="en-US" altLang="zh-CN" sz="1800" dirty="0"/>
              <a:t>é</a:t>
            </a:r>
            <a:r>
              <a:rPr lang="zh-CN" altLang="en-US" sz="1800" dirty="0"/>
              <a:t>的编码为</a:t>
            </a:r>
            <a:r>
              <a:rPr lang="en-US" altLang="zh-CN" sz="1800" dirty="0"/>
              <a:t>130</a:t>
            </a:r>
            <a:r>
              <a:rPr lang="zh-CN" altLang="en-US" sz="1800" dirty="0"/>
              <a:t>（二进制</a:t>
            </a:r>
            <a:r>
              <a:rPr lang="en-US" altLang="zh-CN" sz="1800" dirty="0"/>
              <a:t>10000010</a:t>
            </a:r>
            <a:r>
              <a:rPr lang="zh-CN" altLang="en-US" sz="1800" dirty="0"/>
              <a:t>）。这样一来，这些欧洲国家使用的编码体系，可以表示最多</a:t>
            </a:r>
            <a:r>
              <a:rPr lang="en-US" altLang="zh-CN" sz="1800" dirty="0"/>
              <a:t>256</a:t>
            </a:r>
            <a:r>
              <a:rPr lang="zh-CN" altLang="en-US" sz="1800" dirty="0"/>
              <a:t>个符号。</a:t>
            </a:r>
          </a:p>
          <a:p>
            <a:pPr algn="l"/>
            <a:r>
              <a:rPr lang="zh-CN" altLang="en-US" sz="1800" dirty="0"/>
              <a:t>但是，这里又出现了新的问题。不同的国家有不同的字母，因此，哪怕它们都使用</a:t>
            </a:r>
            <a:r>
              <a:rPr lang="en-US" altLang="zh-CN" sz="1800" dirty="0"/>
              <a:t>256</a:t>
            </a:r>
            <a:r>
              <a:rPr lang="zh-CN" altLang="en-US" sz="1800" dirty="0"/>
              <a:t>个符号的编码方式，代表的字母却不一样。比如，</a:t>
            </a:r>
            <a:r>
              <a:rPr lang="en-US" altLang="zh-CN" sz="1800" dirty="0"/>
              <a:t>130</a:t>
            </a:r>
            <a:r>
              <a:rPr lang="zh-CN" altLang="en-US" sz="1800" dirty="0"/>
              <a:t>在法语编码中代表了</a:t>
            </a:r>
            <a:r>
              <a:rPr lang="en-US" altLang="zh-CN" sz="1800" dirty="0"/>
              <a:t>é</a:t>
            </a:r>
            <a:r>
              <a:rPr lang="zh-CN" altLang="en-US" sz="1800" dirty="0"/>
              <a:t>，在希伯来语编码中却代表了字母</a:t>
            </a:r>
            <a:r>
              <a:rPr lang="en-US" altLang="zh-CN" sz="1800" dirty="0"/>
              <a:t>Gimel (ג)</a:t>
            </a:r>
            <a:r>
              <a:rPr lang="zh-CN" altLang="en-US" sz="1800" dirty="0"/>
              <a:t>，在俄语编码中又会代表另一个符号。但是不管怎样，所有这些编码方式中，</a:t>
            </a:r>
            <a:r>
              <a:rPr lang="en-US" altLang="zh-CN" sz="1800" dirty="0"/>
              <a:t>0--127</a:t>
            </a:r>
            <a:r>
              <a:rPr lang="zh-CN" altLang="en-US" sz="1800" dirty="0"/>
              <a:t>表示的符号是一样的，不一样的只是</a:t>
            </a:r>
            <a:r>
              <a:rPr lang="en-US" altLang="zh-CN" sz="1800" dirty="0"/>
              <a:t>128--255</a:t>
            </a:r>
            <a:r>
              <a:rPr lang="zh-CN" altLang="en-US" sz="1800" dirty="0"/>
              <a:t>的这一段。</a:t>
            </a:r>
          </a:p>
          <a:p>
            <a:pPr algn="l"/>
            <a:r>
              <a:rPr lang="zh-CN" altLang="en-US" sz="1800" dirty="0"/>
              <a:t>至于亚洲国家的文字，使用的符号就更多了，汉字就多达</a:t>
            </a:r>
            <a:r>
              <a:rPr lang="en-US" altLang="zh-CN" sz="1800" dirty="0"/>
              <a:t>10</a:t>
            </a:r>
            <a:r>
              <a:rPr lang="zh-CN" altLang="en-US" sz="1800" dirty="0"/>
              <a:t>万左右。一个字节只能表示</a:t>
            </a:r>
            <a:r>
              <a:rPr lang="en-US" altLang="zh-CN" sz="1800" dirty="0"/>
              <a:t>256</a:t>
            </a:r>
            <a:r>
              <a:rPr lang="zh-CN" altLang="en-US" sz="1800" dirty="0"/>
              <a:t>种符号，肯定是不够的，就必须使用多个字节表达一个符号。比如，简体中文常见的编码方式是</a:t>
            </a:r>
            <a:r>
              <a:rPr lang="en-US" altLang="zh-CN" sz="1800" dirty="0"/>
              <a:t>GB2312</a:t>
            </a:r>
            <a:r>
              <a:rPr lang="zh-CN" altLang="en-US" sz="1800" dirty="0"/>
              <a:t>，使用两个字节表示一个汉字，所以理论上最多可以表示</a:t>
            </a:r>
            <a:r>
              <a:rPr lang="en-US" altLang="zh-CN" sz="1800" dirty="0"/>
              <a:t>256x256=65536</a:t>
            </a:r>
            <a:r>
              <a:rPr lang="zh-CN" altLang="en-US" sz="1800" dirty="0"/>
              <a:t>个符号。</a:t>
            </a:r>
          </a:p>
          <a:p>
            <a:pPr algn="l"/>
            <a:endParaRPr lang="zh-CN" alt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6354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3.Unicode</a:t>
            </a:r>
          </a:p>
          <a:p>
            <a:pPr algn="l"/>
            <a:r>
              <a:rPr lang="zh-CN" altLang="en-US" sz="1800" dirty="0"/>
              <a:t>正如上一节所说，世界上存在着多种编码方式，同一个二进制数字可以被解释成不同的符号。因此，要想打开一个文本文件，就必须知道它的编码方式，否则用错误的编码方式解读，就会出现乱码。为什么电子邮件常常出现乱码？就是因为发信人和收信人使用的编码方式不一样。</a:t>
            </a:r>
          </a:p>
          <a:p>
            <a:pPr algn="l"/>
            <a:r>
              <a:rPr lang="zh-CN" altLang="en-US" sz="1800" dirty="0"/>
              <a:t>可以想象，如果有一种编码，将世界上所有的符号都纳入其中。每一个符号都给予一个独一无二的编码，那么乱码问题就会消失。这就是</a:t>
            </a:r>
            <a:r>
              <a:rPr lang="en-US" altLang="zh-CN" sz="1800" dirty="0"/>
              <a:t>Unicode</a:t>
            </a:r>
            <a:r>
              <a:rPr lang="zh-CN" altLang="en-US" sz="1800" dirty="0"/>
              <a:t>，就像它的名字都表示的，这是一种所有符号的编码。</a:t>
            </a:r>
          </a:p>
          <a:p>
            <a:pPr algn="l"/>
            <a:r>
              <a:rPr lang="en-US" altLang="zh-CN" sz="1800" dirty="0"/>
              <a:t>Unicode</a:t>
            </a:r>
            <a:r>
              <a:rPr lang="zh-CN" altLang="en-US" sz="1800" dirty="0"/>
              <a:t>当然是一个很大的集合，现在的规模可以容纳</a:t>
            </a:r>
            <a:r>
              <a:rPr lang="en-US" altLang="zh-CN" sz="1800" dirty="0"/>
              <a:t>100</a:t>
            </a:r>
            <a:r>
              <a:rPr lang="zh-CN" altLang="en-US" sz="1800" dirty="0"/>
              <a:t>多万个符号。每个符号的编码都不一样，比如，</a:t>
            </a:r>
            <a:r>
              <a:rPr lang="en-US" altLang="zh-CN" sz="1800" dirty="0"/>
              <a:t>U+0639</a:t>
            </a:r>
            <a:r>
              <a:rPr lang="zh-CN" altLang="en-US" sz="1800" dirty="0"/>
              <a:t>表示阿拉伯字母</a:t>
            </a:r>
            <a:r>
              <a:rPr lang="en-US" altLang="zh-CN" sz="1800" dirty="0"/>
              <a:t>Ain</a:t>
            </a:r>
            <a:r>
              <a:rPr lang="zh-CN" altLang="en-US" sz="1800" dirty="0"/>
              <a:t>，</a:t>
            </a:r>
            <a:r>
              <a:rPr lang="en-US" altLang="zh-CN" sz="1800" dirty="0"/>
              <a:t>U+0041</a:t>
            </a:r>
            <a:r>
              <a:rPr lang="zh-CN" altLang="en-US" sz="1800" dirty="0"/>
              <a:t>表示英语的大写字母</a:t>
            </a:r>
            <a:r>
              <a:rPr lang="en-US" altLang="zh-CN" sz="1800" dirty="0"/>
              <a:t>A</a:t>
            </a:r>
            <a:r>
              <a:rPr lang="zh-CN" altLang="en-US" sz="1800" dirty="0"/>
              <a:t>，</a:t>
            </a:r>
            <a:r>
              <a:rPr lang="en-US" altLang="zh-CN" sz="1800" dirty="0"/>
              <a:t>U+4E25</a:t>
            </a:r>
            <a:r>
              <a:rPr lang="zh-CN" altLang="en-US" sz="1800" dirty="0"/>
              <a:t>表示汉字</a:t>
            </a:r>
            <a:r>
              <a:rPr lang="en-US" altLang="zh-CN" sz="1800" dirty="0"/>
              <a:t>"</a:t>
            </a:r>
            <a:r>
              <a:rPr lang="zh-CN" altLang="en-US" sz="1800" dirty="0"/>
              <a:t>严</a:t>
            </a:r>
            <a:r>
              <a:rPr lang="en-US" altLang="zh-CN" sz="1800" dirty="0"/>
              <a:t>"</a:t>
            </a:r>
            <a:r>
              <a:rPr lang="zh-CN" altLang="en-US" sz="1800" dirty="0"/>
              <a:t>。具体的符号对应表，可以查询</a:t>
            </a:r>
            <a:r>
              <a:rPr lang="en-US" altLang="zh-CN" sz="1800" dirty="0"/>
              <a:t>unicode.org</a:t>
            </a:r>
          </a:p>
          <a:p>
            <a:pPr algn="l"/>
            <a:endParaRPr lang="en-US" altLang="zh-CN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952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UTF-8</a:t>
            </a:r>
          </a:p>
          <a:p>
            <a:pPr algn="l"/>
            <a:r>
              <a:rPr lang="zh-CN" altLang="en-US" sz="1800" dirty="0"/>
              <a:t>互联网的普及，强烈要求出现一种统一的编码方式。</a:t>
            </a:r>
            <a:r>
              <a:rPr lang="en-US" altLang="zh-CN" sz="1800" dirty="0"/>
              <a:t>UTF-8</a:t>
            </a:r>
            <a:r>
              <a:rPr lang="zh-CN" altLang="en-US" sz="1800" dirty="0"/>
              <a:t>就是在互联网上使用最广的一种</a:t>
            </a:r>
            <a:r>
              <a:rPr lang="en-US" altLang="zh-CN" sz="1800" dirty="0"/>
              <a:t>Unicode</a:t>
            </a:r>
            <a:r>
              <a:rPr lang="zh-CN" altLang="en-US" sz="1800" dirty="0"/>
              <a:t>的实现方式。其他实现方式还包括</a:t>
            </a:r>
            <a:r>
              <a:rPr lang="en-US" altLang="zh-CN" sz="1800" dirty="0"/>
              <a:t>UTF-16</a:t>
            </a:r>
            <a:r>
              <a:rPr lang="zh-CN" altLang="en-US" sz="1800" dirty="0"/>
              <a:t>（字符用两个字节或四个字节表示）和</a:t>
            </a:r>
            <a:r>
              <a:rPr lang="en-US" altLang="zh-CN" sz="1800" dirty="0"/>
              <a:t>UTF-32</a:t>
            </a:r>
            <a:r>
              <a:rPr lang="zh-CN" altLang="en-US" sz="1800" dirty="0"/>
              <a:t>（字符用四个字节表示），不过在互联网上基本不用。重复一遍，这里的关系是，</a:t>
            </a:r>
            <a:r>
              <a:rPr lang="en-US" altLang="zh-CN" sz="1800" dirty="0"/>
              <a:t>UTF-8</a:t>
            </a:r>
            <a:r>
              <a:rPr lang="zh-CN" altLang="en-US" sz="1800" dirty="0"/>
              <a:t>是</a:t>
            </a:r>
            <a:r>
              <a:rPr lang="en-US" altLang="zh-CN" sz="1800" dirty="0"/>
              <a:t>Unicode</a:t>
            </a:r>
            <a:r>
              <a:rPr lang="zh-CN" altLang="en-US" sz="1800" dirty="0"/>
              <a:t>的实现方式之一。</a:t>
            </a:r>
          </a:p>
          <a:p>
            <a:pPr algn="l"/>
            <a:r>
              <a:rPr lang="en-US" altLang="zh-CN" sz="1800" dirty="0"/>
              <a:t>UTF-8</a:t>
            </a:r>
            <a:r>
              <a:rPr lang="zh-CN" altLang="en-US" sz="1800" dirty="0"/>
              <a:t>最大的一个特点，就是它是一种变长的编码方式。它可以使用</a:t>
            </a:r>
            <a:r>
              <a:rPr lang="en-US" altLang="zh-CN" sz="1800" dirty="0"/>
              <a:t>1~4</a:t>
            </a:r>
            <a:r>
              <a:rPr lang="zh-CN" altLang="en-US" sz="1800" dirty="0"/>
              <a:t>个字节表示一个符号，根据不同的符号而变化字节长度。</a:t>
            </a:r>
          </a:p>
          <a:p>
            <a:pPr algn="l"/>
            <a:r>
              <a:rPr lang="en-US" altLang="zh-CN" sz="1800" dirty="0"/>
              <a:t>UTF-8</a:t>
            </a:r>
            <a:r>
              <a:rPr lang="zh-CN" altLang="en-US" sz="1800" dirty="0"/>
              <a:t>的编码规则很简单，只有二条：</a:t>
            </a:r>
          </a:p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）对于单字节的符号，字节的第一位设为</a:t>
            </a:r>
            <a:r>
              <a:rPr lang="en-US" altLang="zh-CN" sz="1800" dirty="0"/>
              <a:t>0</a:t>
            </a:r>
            <a:r>
              <a:rPr lang="zh-CN" altLang="en-US" sz="1800" dirty="0"/>
              <a:t>，后面</a:t>
            </a:r>
            <a:r>
              <a:rPr lang="en-US" altLang="zh-CN" sz="1800" dirty="0"/>
              <a:t>7</a:t>
            </a:r>
            <a:r>
              <a:rPr lang="zh-CN" altLang="en-US" sz="1800" dirty="0"/>
              <a:t>位为这个符号的</a:t>
            </a:r>
            <a:r>
              <a:rPr lang="en-US" altLang="zh-CN" sz="1800" dirty="0" err="1"/>
              <a:t>unicode</a:t>
            </a:r>
            <a:r>
              <a:rPr lang="zh-CN" altLang="en-US" sz="1800" dirty="0"/>
              <a:t>码。因此对于英语字母，</a:t>
            </a:r>
            <a:r>
              <a:rPr lang="en-US" altLang="zh-CN" sz="1800" dirty="0"/>
              <a:t>UTF-8</a:t>
            </a:r>
            <a:r>
              <a:rPr lang="zh-CN" altLang="en-US" sz="1800" dirty="0"/>
              <a:t>编码和</a:t>
            </a:r>
            <a:r>
              <a:rPr lang="en-US" altLang="zh-CN" sz="1800" dirty="0"/>
              <a:t>ASCII</a:t>
            </a:r>
            <a:r>
              <a:rPr lang="zh-CN" altLang="en-US" sz="1800" dirty="0"/>
              <a:t>码是相同的。</a:t>
            </a:r>
          </a:p>
          <a:p>
            <a:pPr algn="l"/>
            <a:r>
              <a:rPr lang="en-US" altLang="zh-CN" sz="1800" dirty="0"/>
              <a:t>2</a:t>
            </a:r>
            <a:r>
              <a:rPr lang="zh-CN" altLang="en-US" sz="1800" dirty="0"/>
              <a:t>）对于</a:t>
            </a:r>
            <a:r>
              <a:rPr lang="en-US" altLang="zh-CN" sz="1800" dirty="0"/>
              <a:t>n</a:t>
            </a:r>
            <a:r>
              <a:rPr lang="zh-CN" altLang="en-US" sz="1800" dirty="0"/>
              <a:t>字节的符号（</a:t>
            </a:r>
            <a:r>
              <a:rPr lang="en-US" altLang="zh-CN" sz="1800" dirty="0"/>
              <a:t>n&gt;1</a:t>
            </a:r>
            <a:r>
              <a:rPr lang="zh-CN" altLang="en-US" sz="1800" dirty="0"/>
              <a:t>），第一个字节的前</a:t>
            </a:r>
            <a:r>
              <a:rPr lang="en-US" altLang="zh-CN" sz="1800" dirty="0"/>
              <a:t>n</a:t>
            </a:r>
            <a:r>
              <a:rPr lang="zh-CN" altLang="en-US" sz="1800" dirty="0"/>
              <a:t>位都设为</a:t>
            </a:r>
            <a:r>
              <a:rPr lang="en-US" altLang="zh-CN" sz="1800" dirty="0"/>
              <a:t>1</a:t>
            </a:r>
            <a:r>
              <a:rPr lang="zh-CN" altLang="en-US" sz="1800" dirty="0"/>
              <a:t>，第</a:t>
            </a:r>
            <a:r>
              <a:rPr lang="en-US" altLang="zh-CN" sz="1800" dirty="0"/>
              <a:t>n+1</a:t>
            </a:r>
            <a:r>
              <a:rPr lang="zh-CN" altLang="en-US" sz="1800" dirty="0"/>
              <a:t>位设为</a:t>
            </a:r>
            <a:r>
              <a:rPr lang="en-US" altLang="zh-CN" sz="1800" dirty="0"/>
              <a:t>0</a:t>
            </a:r>
            <a:r>
              <a:rPr lang="zh-CN" altLang="en-US" sz="1800" dirty="0"/>
              <a:t>，后面字节的前两位一律设为</a:t>
            </a:r>
            <a:r>
              <a:rPr lang="en-US" altLang="zh-CN" sz="1800" dirty="0"/>
              <a:t>10</a:t>
            </a:r>
            <a:r>
              <a:rPr lang="zh-CN" altLang="en-US" sz="1800" dirty="0"/>
              <a:t>。剩下的没有提及的二进制位，全部为这个符号的</a:t>
            </a:r>
            <a:r>
              <a:rPr lang="en-US" altLang="zh-CN" sz="1800" dirty="0" err="1"/>
              <a:t>unicode</a:t>
            </a:r>
            <a:r>
              <a:rPr lang="zh-CN" altLang="en-US" sz="1800" dirty="0"/>
              <a:t>码。</a:t>
            </a:r>
          </a:p>
          <a:p>
            <a:pPr algn="l"/>
            <a:endParaRPr lang="zh-CN" alt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3628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  <p:pic>
        <p:nvPicPr>
          <p:cNvPr id="5122" name="Picture 2" descr="Screen Shot 2016-11-18 at 8.14.4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51" y="267017"/>
            <a:ext cx="8858250" cy="60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3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  <p:pic>
        <p:nvPicPr>
          <p:cNvPr id="6146" name="Picture 2" descr="https://lh4.googleusercontent.com/G_GvtrcpxN8C7ePPWtTdagUgvVTXVZ5st3E4tUr0t5wzI4wTikMu3ZPkGPUllRex4UWkaYjBKf7-SPBZKDeuKAsqh0jWjnQmf032tUAOCBqtjtocb91LcUvqAhax_NV1GjthIZO48q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73" y="700648"/>
            <a:ext cx="680085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0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  <p:pic>
        <p:nvPicPr>
          <p:cNvPr id="7170" name="Picture 2" descr="https://lh4.googleusercontent.com/2Ys_NSSM6HsLFHXTTi5eHuFfPDZZZBIrVPMHYR5rMPrY22BO03ifC2GnGRSrTNtX1ne5KQywKhb668mlocwBj3vfjPgwf1wnCa4WfkeOWl4ORm3wc5BgSVnevlmyi6ECqE1f0mjz4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16" y="926054"/>
            <a:ext cx="66103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8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  <p:pic>
        <p:nvPicPr>
          <p:cNvPr id="8194" name="Picture 2" descr="Screen Shot 2016-11-18 at 8.15.12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" y="430305"/>
            <a:ext cx="8963025" cy="6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6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  <p:pic>
        <p:nvPicPr>
          <p:cNvPr id="9218" name="Picture 2" descr="Screen Shot 2016-11-18 at 8.15.40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68" y="504263"/>
            <a:ext cx="8963025" cy="6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javac</a:t>
            </a:r>
            <a:r>
              <a:rPr lang="zh-CN" altLang="en-US" sz="1800" dirty="0"/>
              <a:t>，即</a:t>
            </a:r>
            <a:r>
              <a:rPr lang="en-US" altLang="zh-CN" sz="1800" dirty="0"/>
              <a:t>javac.exe</a:t>
            </a:r>
            <a:r>
              <a:rPr lang="zh-CN" altLang="en-US" sz="1800" dirty="0"/>
              <a:t>，是</a:t>
            </a:r>
            <a:r>
              <a:rPr lang="en-US" altLang="zh-CN" sz="1800" dirty="0"/>
              <a:t>JDK</a:t>
            </a:r>
            <a:r>
              <a:rPr lang="zh-CN" altLang="en-US" sz="1800" dirty="0"/>
              <a:t>中自带的一个</a:t>
            </a:r>
            <a:r>
              <a:rPr lang="en-US" altLang="zh-CN" sz="1800" dirty="0"/>
              <a:t>Java</a:t>
            </a:r>
            <a:r>
              <a:rPr lang="zh-CN" altLang="en-US" sz="1800" dirty="0"/>
              <a:t>源代码编译工具。</a:t>
            </a:r>
            <a:r>
              <a:rPr lang="en-US" altLang="zh-CN" sz="1800" dirty="0"/>
              <a:t>Eclipse</a:t>
            </a:r>
            <a:r>
              <a:rPr lang="zh-CN" altLang="en-US" sz="1800" dirty="0"/>
              <a:t>等开发工具实际上也是调用</a:t>
            </a:r>
            <a:r>
              <a:rPr lang="en-US" altLang="zh-CN" sz="1800" dirty="0" err="1"/>
              <a:t>javac</a:t>
            </a:r>
            <a:r>
              <a:rPr lang="zh-CN" altLang="en-US" sz="1800" dirty="0"/>
              <a:t>来编译</a:t>
            </a:r>
            <a:r>
              <a:rPr lang="en-US" altLang="zh-CN" sz="1800" dirty="0"/>
              <a:t>Java</a:t>
            </a:r>
            <a:r>
              <a:rPr lang="zh-CN" altLang="en-US" sz="1800" dirty="0"/>
              <a:t>源代码的。</a:t>
            </a:r>
            <a:r>
              <a:rPr lang="en-US" altLang="zh-CN" sz="1800" dirty="0"/>
              <a:t>javac.exe</a:t>
            </a:r>
            <a:r>
              <a:rPr lang="zh-CN" altLang="en-US" sz="1800" dirty="0"/>
              <a:t>一般位于</a:t>
            </a:r>
            <a:r>
              <a:rPr lang="en-US" altLang="zh-CN" sz="1800" dirty="0"/>
              <a:t>JDK</a:t>
            </a:r>
            <a:r>
              <a:rPr lang="zh-CN" altLang="en-US" sz="1800" dirty="0"/>
              <a:t>安装目录</a:t>
            </a:r>
            <a:r>
              <a:rPr lang="en-US" altLang="zh-CN" sz="1800" dirty="0"/>
              <a:t>/bin</a:t>
            </a:r>
            <a:r>
              <a:rPr lang="zh-CN" altLang="en-US" sz="1800" dirty="0"/>
              <a:t>文件夹中，想要在命令行窗口中直接使用</a:t>
            </a:r>
            <a:r>
              <a:rPr lang="en-US" altLang="zh-CN" sz="1800" dirty="0" err="1"/>
              <a:t>javac</a:t>
            </a:r>
            <a:r>
              <a:rPr lang="zh-CN" altLang="en-US" sz="1800" dirty="0"/>
              <a:t>命令，我们需要将该路径追加到系统环境变量</a:t>
            </a:r>
            <a:r>
              <a:rPr lang="en-US" altLang="zh-CN" sz="1800" dirty="0"/>
              <a:t>path</a:t>
            </a:r>
            <a:r>
              <a:rPr lang="zh-CN" altLang="en-US" sz="1800" dirty="0" smtClean="0"/>
              <a:t>中</a:t>
            </a:r>
            <a:endParaRPr lang="en-CA" altLang="zh-CN" sz="1800" dirty="0" smtClean="0"/>
          </a:p>
          <a:p>
            <a:pPr algn="l"/>
            <a:endParaRPr lang="en-CA" sz="1800" dirty="0" smtClean="0"/>
          </a:p>
          <a:p>
            <a:pPr algn="l"/>
            <a:r>
              <a:rPr lang="en-US" altLang="zh-CN" sz="1800" dirty="0"/>
              <a:t>-</a:t>
            </a:r>
            <a:r>
              <a:rPr lang="en-US" altLang="zh-CN" sz="1800" dirty="0" err="1"/>
              <a:t>classpath</a:t>
            </a:r>
            <a:r>
              <a:rPr lang="en-US" altLang="zh-CN" sz="1800" dirty="0"/>
              <a:t>  &lt;</a:t>
            </a:r>
            <a:r>
              <a:rPr lang="zh-CN" altLang="en-US" sz="1800" dirty="0"/>
              <a:t>路径</a:t>
            </a:r>
            <a:r>
              <a:rPr lang="en-US" altLang="zh-CN" sz="1800" dirty="0"/>
              <a:t>&gt;</a:t>
            </a:r>
            <a:r>
              <a:rPr lang="zh-CN" altLang="en-US" sz="1800" dirty="0"/>
              <a:t>（</a:t>
            </a:r>
            <a:r>
              <a:rPr lang="en-US" altLang="zh-CN" sz="1800" dirty="0"/>
              <a:t>-</a:t>
            </a:r>
            <a:r>
              <a:rPr lang="en-US" altLang="zh-CN" sz="1800" dirty="0" err="1"/>
              <a:t>cp</a:t>
            </a:r>
            <a:r>
              <a:rPr lang="zh-CN" altLang="en-US" sz="1800" dirty="0"/>
              <a:t>缩写）：指定要使用的类路径或要使用的</a:t>
            </a:r>
            <a:r>
              <a:rPr lang="en-US" altLang="zh-CN" sz="1800" dirty="0"/>
              <a:t>jar</a:t>
            </a:r>
            <a:r>
              <a:rPr lang="zh-CN" altLang="en-US" sz="1800" dirty="0"/>
              <a:t>包的路径</a:t>
            </a:r>
            <a:r>
              <a:rPr lang="en-US" altLang="zh-CN" sz="1800" dirty="0"/>
              <a:t>(jar</a:t>
            </a:r>
            <a:r>
              <a:rPr lang="zh-CN" altLang="en-US" sz="1800" dirty="0"/>
              <a:t>文件、</a:t>
            </a:r>
            <a:r>
              <a:rPr lang="en-US" altLang="zh-CN" sz="1800" dirty="0"/>
              <a:t>zip</a:t>
            </a:r>
            <a:r>
              <a:rPr lang="zh-CN" altLang="en-US" sz="1800" dirty="0"/>
              <a:t>文件（里面都是错啦搜索文件）</a:t>
            </a:r>
            <a:r>
              <a:rPr lang="en-US" altLang="zh-CN" sz="1800" dirty="0"/>
              <a:t>)</a:t>
            </a:r>
            <a:r>
              <a:rPr lang="zh-CN" altLang="en-US" sz="1800" dirty="0"/>
              <a:t>，使用</a:t>
            </a:r>
            <a:r>
              <a:rPr lang="zh-CN" altLang="en-US" sz="1800" dirty="0" smtClean="0"/>
              <a:t>后覆</a:t>
            </a:r>
            <a:r>
              <a:rPr lang="zh-CN" altLang="en-US" sz="1800" dirty="0"/>
              <a:t>盖</a:t>
            </a:r>
            <a:r>
              <a:rPr lang="en-US" altLang="zh-CN" sz="1800" dirty="0"/>
              <a:t>CLASSPATH</a:t>
            </a:r>
            <a:r>
              <a:rPr lang="zh-CN" altLang="en-US" sz="1800" dirty="0"/>
              <a:t>的设</a:t>
            </a:r>
            <a:r>
              <a:rPr lang="zh-CN" altLang="en-US" sz="1800" dirty="0" smtClean="0"/>
              <a:t>定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endParaRPr lang="en-CA" sz="1800" dirty="0" smtClean="0"/>
          </a:p>
          <a:p>
            <a:pPr algn="l"/>
            <a:r>
              <a:rPr lang="en-CA" sz="1800" dirty="0" smtClean="0"/>
              <a:t>C</a:t>
            </a:r>
            <a:r>
              <a:rPr lang="en-CA" sz="1800" dirty="0"/>
              <a:t>:\work-train\workspaces\Assign1\src&gt;javac C:\work-train\workspaces\Assign1\src\</a:t>
            </a:r>
          </a:p>
          <a:p>
            <a:pPr algn="l"/>
            <a:r>
              <a:rPr lang="en-CA" sz="1800" dirty="0" smtClean="0"/>
              <a:t>lab5\Lottery.java</a:t>
            </a:r>
          </a:p>
          <a:p>
            <a:pPr algn="l"/>
            <a:endParaRPr lang="en-CA" sz="1800" dirty="0"/>
          </a:p>
          <a:p>
            <a:pPr algn="l"/>
            <a:endParaRPr lang="en-CA" sz="1800" dirty="0"/>
          </a:p>
          <a:p>
            <a:pPr algn="l"/>
            <a:r>
              <a:rPr lang="en-CA" sz="1800" dirty="0"/>
              <a:t>C:\work-train\workspaces\Assign1\src&gt;javac -</a:t>
            </a:r>
            <a:r>
              <a:rPr lang="en-CA" sz="1800" dirty="0" err="1"/>
              <a:t>cp</a:t>
            </a:r>
            <a:r>
              <a:rPr lang="en-CA" sz="1800" dirty="0"/>
              <a:t> . C:\work-train\workspaces\Assign</a:t>
            </a:r>
          </a:p>
          <a:p>
            <a:pPr algn="l"/>
            <a:r>
              <a:rPr lang="en-CA" sz="1800" dirty="0" smtClean="0"/>
              <a:t>1\</a:t>
            </a:r>
            <a:r>
              <a:rPr lang="en-CA" sz="1800" dirty="0" err="1" smtClean="0"/>
              <a:t>src</a:t>
            </a:r>
            <a:r>
              <a:rPr lang="en-CA" sz="1800" dirty="0" smtClean="0"/>
              <a:t>\lab5\LotteryDemo.java</a:t>
            </a:r>
          </a:p>
          <a:p>
            <a:pPr algn="l"/>
            <a:endParaRPr lang="en-CA" sz="1800" dirty="0"/>
          </a:p>
          <a:p>
            <a:pPr algn="l"/>
            <a:r>
              <a:rPr lang="en-CA" sz="1800" dirty="0"/>
              <a:t>C:\&gt;java -</a:t>
            </a:r>
            <a:r>
              <a:rPr lang="en-CA" sz="1800" dirty="0" err="1"/>
              <a:t>classpath</a:t>
            </a:r>
            <a:r>
              <a:rPr lang="en-CA" sz="1800" dirty="0"/>
              <a:t> C:\work-train\workspaces\Assign1\src\ lab5.LotteryDemo</a:t>
            </a:r>
          </a:p>
          <a:p>
            <a:pPr algn="l"/>
            <a:r>
              <a:rPr lang="en-CA" sz="1800" dirty="0"/>
              <a:t>lab5.Lottery@459bdb65</a:t>
            </a:r>
          </a:p>
        </p:txBody>
      </p:sp>
    </p:spTree>
    <p:extLst>
      <p:ext uri="{BB962C8B-B14F-4D97-AF65-F5344CB8AC3E}">
        <p14:creationId xmlns:p14="http://schemas.microsoft.com/office/powerpoint/2010/main" val="12871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Java </a:t>
            </a:r>
            <a:r>
              <a:rPr lang="zh-CN" altLang="en-US" sz="1800" dirty="0" smtClean="0"/>
              <a:t>包</a:t>
            </a:r>
            <a:r>
              <a:rPr lang="en-US" altLang="zh-CN" sz="1800" dirty="0" smtClean="0"/>
              <a:t>(package)</a:t>
            </a:r>
          </a:p>
          <a:p>
            <a:pPr algn="l"/>
            <a:r>
              <a:rPr lang="zh-CN" altLang="en-US" sz="1800" dirty="0" smtClean="0"/>
              <a:t>为了更好地组织类，</a:t>
            </a:r>
            <a:r>
              <a:rPr lang="en-US" altLang="zh-CN" sz="1800" dirty="0" smtClean="0"/>
              <a:t>Java </a:t>
            </a:r>
            <a:r>
              <a:rPr lang="zh-CN" altLang="en-US" sz="1800" dirty="0" smtClean="0"/>
              <a:t>提供了包机制，用于区别类名的命名空间。</a:t>
            </a:r>
          </a:p>
          <a:p>
            <a:pPr algn="l"/>
            <a:r>
              <a:rPr lang="zh-CN" altLang="en-US" sz="1800" dirty="0" smtClean="0"/>
              <a:t>包的作用</a:t>
            </a:r>
          </a:p>
          <a:p>
            <a:pPr algn="l"/>
            <a:r>
              <a:rPr lang="en-US" altLang="zh-CN" sz="1800" dirty="0" smtClean="0"/>
              <a:t>1</a:t>
            </a:r>
            <a:r>
              <a:rPr lang="zh-CN" altLang="en-US" sz="1800" dirty="0" smtClean="0"/>
              <a:t>、把功能相似或相关的类或接口组织在同一个包中，方便类的查找和使用。</a:t>
            </a:r>
          </a:p>
          <a:p>
            <a:pPr algn="l"/>
            <a:r>
              <a:rPr lang="en-US" altLang="zh-CN" sz="1800" dirty="0" smtClean="0"/>
              <a:t>2</a:t>
            </a:r>
            <a:r>
              <a:rPr lang="zh-CN" altLang="en-US" sz="1800" dirty="0" smtClean="0"/>
              <a:t>、如同文件夹一样，包也采用了树形目录的存储方式。同一个包中的类名字是不同的，不同的包中的类的名字是可以相同的，当同时调用两个不同包中相同类名的类时，应该加上包名加以区别。因此，包可以避免名字冲突。</a:t>
            </a:r>
          </a:p>
          <a:p>
            <a:pPr algn="l"/>
            <a:r>
              <a:rPr lang="en-US" altLang="zh-CN" sz="1800" dirty="0" smtClean="0"/>
              <a:t>3</a:t>
            </a:r>
            <a:r>
              <a:rPr lang="zh-CN" altLang="en-US" sz="1800" dirty="0" smtClean="0"/>
              <a:t>、包也限定了访问权限，拥有包访问权限的类才能访问某个包中的类。</a:t>
            </a:r>
            <a:endParaRPr lang="en-US" altLang="zh-CN" sz="1800" dirty="0" smtClean="0"/>
          </a:p>
          <a:p>
            <a:pPr algn="l"/>
            <a:endParaRPr lang="en-CA" sz="1800" dirty="0" smtClean="0"/>
          </a:p>
          <a:p>
            <a:pPr algn="l"/>
            <a:r>
              <a:rPr lang="en-CA" sz="1800" dirty="0" smtClean="0"/>
              <a:t>package pkg1[．pkg2[．pkg3…]];</a:t>
            </a:r>
          </a:p>
          <a:p>
            <a:pPr algn="l"/>
            <a:r>
              <a:rPr lang="zh-CN" altLang="en-US" sz="1800" dirty="0" smtClean="0"/>
              <a:t>例如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一个</a:t>
            </a:r>
            <a:r>
              <a:rPr lang="en-CA" sz="1800" dirty="0" smtClean="0"/>
              <a:t>Something.java </a:t>
            </a:r>
            <a:r>
              <a:rPr lang="zh-CN" altLang="en-US" sz="1800" dirty="0" smtClean="0"/>
              <a:t>文件它的内容</a:t>
            </a:r>
          </a:p>
          <a:p>
            <a:pPr algn="l"/>
            <a:r>
              <a:rPr lang="en-CA" sz="1800" dirty="0" smtClean="0"/>
              <a:t>package </a:t>
            </a:r>
            <a:r>
              <a:rPr lang="en-CA" sz="1800" dirty="0" err="1" smtClean="0"/>
              <a:t>net.java.util</a:t>
            </a:r>
            <a:endParaRPr lang="en-CA" sz="1800" dirty="0" smtClean="0"/>
          </a:p>
          <a:p>
            <a:pPr algn="l"/>
            <a:r>
              <a:rPr lang="en-CA" sz="1800" dirty="0" smtClean="0"/>
              <a:t>public class Something{</a:t>
            </a:r>
          </a:p>
          <a:p>
            <a:pPr algn="l"/>
            <a:r>
              <a:rPr lang="en-CA" sz="1800" dirty="0" smtClean="0"/>
              <a:t>   ...</a:t>
            </a:r>
          </a:p>
          <a:p>
            <a:pPr algn="l"/>
            <a:r>
              <a:rPr lang="zh-CN" altLang="en-US" sz="1800" dirty="0" smtClean="0"/>
              <a:t>那么它的路径应该是 </a:t>
            </a:r>
            <a:r>
              <a:rPr lang="en-CA" sz="1800" dirty="0" smtClean="0"/>
              <a:t>net/java/</a:t>
            </a:r>
            <a:r>
              <a:rPr lang="en-CA" sz="1800" dirty="0" err="1" smtClean="0"/>
              <a:t>util</a:t>
            </a:r>
            <a:r>
              <a:rPr lang="en-CA" sz="1800" dirty="0" smtClean="0"/>
              <a:t>/Something.java </a:t>
            </a:r>
            <a:r>
              <a:rPr lang="zh-CN" altLang="en-US" sz="1800" dirty="0" smtClean="0"/>
              <a:t>这样保存的。 </a:t>
            </a:r>
            <a:r>
              <a:rPr lang="en-CA" sz="1800" dirty="0" smtClean="0"/>
              <a:t>package(</a:t>
            </a:r>
            <a:r>
              <a:rPr lang="zh-CN" altLang="en-US" sz="1800" dirty="0" smtClean="0"/>
              <a:t>包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的作用是把不同的 </a:t>
            </a:r>
            <a:r>
              <a:rPr lang="en-CA" sz="1800" dirty="0" smtClean="0"/>
              <a:t>java </a:t>
            </a:r>
            <a:r>
              <a:rPr lang="zh-CN" altLang="en-US" sz="1800" dirty="0" smtClean="0"/>
              <a:t>程序分类保存，更方便的被其他 </a:t>
            </a:r>
            <a:r>
              <a:rPr lang="en-CA" sz="1800" dirty="0" smtClean="0"/>
              <a:t>java </a:t>
            </a:r>
            <a:r>
              <a:rPr lang="zh-CN" altLang="en-US" sz="1800" dirty="0" smtClean="0"/>
              <a:t>程序调用。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7485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 Shot 2016-11-18 at 8.06.02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58" y="420891"/>
            <a:ext cx="9039225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6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1800" dirty="0" smtClean="0"/>
              <a:t>创建包</a:t>
            </a:r>
          </a:p>
          <a:p>
            <a:pPr algn="l"/>
            <a:r>
              <a:rPr lang="zh-CN" altLang="en-US" sz="1800" dirty="0" smtClean="0"/>
              <a:t>创建包的时候，你需要为这个包取一个合适的名字。之后，如果其他的一个源文件包含了这个包提供的类、接口、枚举或者注释类型的时候，都必须将这个包的声明放在这个源文件的开头。</a:t>
            </a:r>
          </a:p>
          <a:p>
            <a:pPr algn="l"/>
            <a:r>
              <a:rPr lang="zh-CN" altLang="en-US" sz="1800" dirty="0" smtClean="0"/>
              <a:t>包声明应该在源文件的第一行，每个源文件只能有一个包声明，这个文件中的每个类型都应用于它。</a:t>
            </a:r>
          </a:p>
          <a:p>
            <a:pPr algn="l"/>
            <a:r>
              <a:rPr lang="zh-CN" altLang="en-US" sz="1800" dirty="0" smtClean="0"/>
              <a:t>如果一个源文件中没有使用包声明，那么其中的类，函数，枚举，注释等将被放在一个无名的包（</a:t>
            </a:r>
            <a:r>
              <a:rPr lang="en-US" altLang="zh-CN" sz="1800" dirty="0" smtClean="0"/>
              <a:t>unnamed package</a:t>
            </a:r>
            <a:r>
              <a:rPr lang="zh-CN" altLang="en-US" sz="1800" dirty="0" smtClean="0"/>
              <a:t>）中。</a:t>
            </a:r>
          </a:p>
          <a:p>
            <a:pPr algn="l"/>
            <a:r>
              <a:rPr lang="zh-CN" altLang="en-US" sz="1800" dirty="0" smtClean="0"/>
              <a:t>例子</a:t>
            </a:r>
          </a:p>
          <a:p>
            <a:pPr algn="l"/>
            <a:r>
              <a:rPr lang="zh-CN" altLang="en-US" sz="1800" dirty="0" smtClean="0"/>
              <a:t>让我们来看一个例子，这个例子创建了一个叫做</a:t>
            </a:r>
            <a:r>
              <a:rPr lang="en-US" altLang="zh-CN" sz="1800" dirty="0" smtClean="0"/>
              <a:t>animals</a:t>
            </a:r>
            <a:r>
              <a:rPr lang="zh-CN" altLang="en-US" sz="1800" dirty="0" smtClean="0"/>
              <a:t>的包。通常使用小写的字母来命名避免与类、接口名字的冲突。</a:t>
            </a:r>
          </a:p>
          <a:p>
            <a:pPr algn="l"/>
            <a:r>
              <a:rPr lang="zh-CN" altLang="en-US" sz="1800" dirty="0" smtClean="0"/>
              <a:t>在 </a:t>
            </a:r>
            <a:r>
              <a:rPr lang="en-US" altLang="zh-CN" sz="1800" dirty="0" smtClean="0"/>
              <a:t>animals </a:t>
            </a:r>
            <a:r>
              <a:rPr lang="zh-CN" altLang="en-US" sz="1800" dirty="0" smtClean="0"/>
              <a:t>包中加入一个接口（</a:t>
            </a:r>
            <a:r>
              <a:rPr lang="en-US" altLang="zh-CN" sz="1800" dirty="0" smtClean="0"/>
              <a:t>interface</a:t>
            </a:r>
            <a:r>
              <a:rPr lang="zh-CN" altLang="en-US" sz="1800" dirty="0" smtClean="0"/>
              <a:t>）：</a:t>
            </a:r>
          </a:p>
          <a:p>
            <a:pPr algn="l"/>
            <a:r>
              <a:rPr lang="en-US" altLang="zh-CN" sz="1800" dirty="0" smtClean="0"/>
              <a:t>Animal.java </a:t>
            </a:r>
            <a:r>
              <a:rPr lang="zh-CN" altLang="en-US" sz="1800" dirty="0" smtClean="0"/>
              <a:t>文件代码：</a:t>
            </a:r>
          </a:p>
          <a:p>
            <a:pPr algn="l"/>
            <a:r>
              <a:rPr lang="en-US" altLang="zh-CN" sz="1800" dirty="0" smtClean="0"/>
              <a:t>/* </a:t>
            </a:r>
            <a:r>
              <a:rPr lang="zh-CN" altLang="en-US" sz="1800" dirty="0" smtClean="0"/>
              <a:t>文件名</a:t>
            </a:r>
            <a:r>
              <a:rPr lang="en-US" altLang="zh-CN" sz="1800" dirty="0" smtClean="0"/>
              <a:t>: Animal.java */</a:t>
            </a:r>
          </a:p>
          <a:p>
            <a:pPr algn="l"/>
            <a:r>
              <a:rPr lang="en-US" altLang="zh-CN" sz="1800" dirty="0" smtClean="0"/>
              <a:t>package animals;</a:t>
            </a:r>
          </a:p>
          <a:p>
            <a:pPr algn="l"/>
            <a:r>
              <a:rPr lang="en-US" altLang="zh-CN" sz="1800" dirty="0" smtClean="0"/>
              <a:t> </a:t>
            </a:r>
          </a:p>
          <a:p>
            <a:pPr algn="l"/>
            <a:r>
              <a:rPr lang="en-US" altLang="zh-CN" sz="1800" dirty="0" smtClean="0"/>
              <a:t>interface Animal {</a:t>
            </a:r>
          </a:p>
          <a:p>
            <a:pPr algn="l"/>
            <a:r>
              <a:rPr lang="en-US" altLang="zh-CN" sz="1800" dirty="0" smtClean="0"/>
              <a:t>   public void eat();</a:t>
            </a:r>
          </a:p>
          <a:p>
            <a:pPr algn="l"/>
            <a:r>
              <a:rPr lang="en-US" altLang="zh-CN" sz="1800" dirty="0" smtClean="0"/>
              <a:t>   public void travel();</a:t>
            </a:r>
          </a:p>
          <a:p>
            <a:pPr algn="l"/>
            <a:r>
              <a:rPr lang="en-US" altLang="zh-CN" sz="1800" dirty="0" smtClean="0"/>
              <a:t>}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7184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 smtClean="0"/>
              <a:t>import </a:t>
            </a:r>
            <a:r>
              <a:rPr lang="zh-CN" altLang="en-US" sz="1800" dirty="0" smtClean="0"/>
              <a:t>关键字</a:t>
            </a:r>
          </a:p>
          <a:p>
            <a:pPr algn="l"/>
            <a:r>
              <a:rPr lang="zh-CN" altLang="en-US" sz="1800" dirty="0" smtClean="0"/>
              <a:t>为了能够使用某一个包的成员，我们需要在 </a:t>
            </a:r>
            <a:r>
              <a:rPr lang="en-CA" sz="1800" dirty="0" smtClean="0"/>
              <a:t>Java </a:t>
            </a:r>
            <a:r>
              <a:rPr lang="zh-CN" altLang="en-US" sz="1800" dirty="0" smtClean="0"/>
              <a:t>程序中明确导入该包。使用 </a:t>
            </a:r>
            <a:r>
              <a:rPr lang="en-US" altLang="zh-CN" sz="1800" dirty="0" smtClean="0"/>
              <a:t>"</a:t>
            </a:r>
            <a:r>
              <a:rPr lang="en-CA" sz="1800" dirty="0" smtClean="0"/>
              <a:t>import" </a:t>
            </a:r>
            <a:r>
              <a:rPr lang="zh-CN" altLang="en-US" sz="1800" dirty="0" smtClean="0"/>
              <a:t>语句可完成此功能。</a:t>
            </a:r>
          </a:p>
          <a:p>
            <a:pPr algn="l"/>
            <a:r>
              <a:rPr lang="zh-CN" altLang="en-US" sz="1800" dirty="0" smtClean="0"/>
              <a:t>在 </a:t>
            </a:r>
            <a:r>
              <a:rPr lang="en-CA" sz="1800" dirty="0" smtClean="0"/>
              <a:t>java </a:t>
            </a:r>
            <a:r>
              <a:rPr lang="zh-CN" altLang="en-US" sz="1800" dirty="0" smtClean="0"/>
              <a:t>源文件中 </a:t>
            </a:r>
            <a:r>
              <a:rPr lang="en-CA" sz="1800" dirty="0" smtClean="0"/>
              <a:t>import </a:t>
            </a:r>
            <a:r>
              <a:rPr lang="zh-CN" altLang="en-US" sz="1800" dirty="0" smtClean="0"/>
              <a:t>语句应位于 </a:t>
            </a:r>
            <a:r>
              <a:rPr lang="en-CA" sz="1800" dirty="0" smtClean="0"/>
              <a:t>package </a:t>
            </a:r>
            <a:r>
              <a:rPr lang="zh-CN" altLang="en-US" sz="1800" dirty="0" smtClean="0"/>
              <a:t>语句之后，所有类的定义之前，可以没有，也可以有多条，其语法格式为：</a:t>
            </a:r>
          </a:p>
          <a:p>
            <a:pPr algn="l"/>
            <a:r>
              <a:rPr lang="en-CA" sz="1800" dirty="0" smtClean="0"/>
              <a:t>import package1[.package2…].(</a:t>
            </a:r>
            <a:r>
              <a:rPr lang="en-CA" sz="1800" dirty="0" err="1" smtClean="0"/>
              <a:t>classname</a:t>
            </a:r>
            <a:r>
              <a:rPr lang="en-CA" sz="1800" dirty="0" smtClean="0"/>
              <a:t>|*);</a:t>
            </a:r>
          </a:p>
          <a:p>
            <a:pPr algn="l"/>
            <a:r>
              <a:rPr lang="zh-CN" altLang="en-US" sz="1800" dirty="0" smtClean="0"/>
              <a:t>如果在一个包中，一个类想要使用本包中的另一个类，那么该包名可以省略。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5428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通常，一个公司使用它互联网域名的颠倒形式来作为它的包名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例如：互联网域名是 </a:t>
            </a:r>
            <a:r>
              <a:rPr lang="en-US" altLang="zh-CN" sz="1800" dirty="0" smtClean="0"/>
              <a:t>runoob.com</a:t>
            </a:r>
            <a:r>
              <a:rPr lang="zh-CN" altLang="en-US" sz="1800" dirty="0" smtClean="0"/>
              <a:t>，所有的包名都以 </a:t>
            </a:r>
            <a:r>
              <a:rPr lang="en-US" altLang="zh-CN" sz="1800" dirty="0" err="1" smtClean="0"/>
              <a:t>com.runoob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开头。包名中的每一个部分对应一个子目录。</a:t>
            </a:r>
          </a:p>
          <a:p>
            <a:pPr algn="l"/>
            <a:r>
              <a:rPr lang="zh-CN" altLang="en-US" sz="1800" dirty="0" smtClean="0"/>
              <a:t>例如：有一个 </a:t>
            </a:r>
            <a:r>
              <a:rPr lang="en-US" altLang="zh-CN" sz="1800" dirty="0" err="1" smtClean="0"/>
              <a:t>com.runoob.test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的包，这个包包含一个叫做 </a:t>
            </a:r>
            <a:r>
              <a:rPr lang="en-US" altLang="zh-CN" sz="1800" dirty="0" smtClean="0"/>
              <a:t>Sites.java </a:t>
            </a:r>
            <a:r>
              <a:rPr lang="zh-CN" altLang="en-US" sz="1800" dirty="0" smtClean="0"/>
              <a:t>的源文件，那么相应的，应该有如下面的一连串子目录：</a:t>
            </a:r>
          </a:p>
          <a:p>
            <a:pPr algn="l"/>
            <a:r>
              <a:rPr lang="en-US" altLang="zh-CN" sz="1800" dirty="0" smtClean="0"/>
              <a:t>....\com\</a:t>
            </a:r>
            <a:r>
              <a:rPr lang="en-US" altLang="zh-CN" sz="1800" dirty="0" err="1" smtClean="0"/>
              <a:t>runoob</a:t>
            </a:r>
            <a:r>
              <a:rPr lang="en-US" altLang="zh-CN" sz="1800" dirty="0" smtClean="0"/>
              <a:t>\test\Sites.java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075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 </a:t>
            </a:r>
            <a:r>
              <a:rPr lang="en-US" altLang="zh-CN" sz="1800" dirty="0" smtClean="0"/>
              <a:t>Windows</a:t>
            </a:r>
            <a:r>
              <a:rPr lang="zh-CN" altLang="en-US" sz="1800" dirty="0" smtClean="0"/>
              <a:t>下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用到的环境变量主要有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个，</a:t>
            </a:r>
            <a:r>
              <a:rPr lang="en-US" altLang="zh-CN" sz="1800" dirty="0" smtClean="0"/>
              <a:t>JAVA_HOME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CLASSPATH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PATH</a:t>
            </a:r>
            <a:r>
              <a:rPr lang="zh-CN" altLang="en-US" sz="1800" dirty="0" smtClean="0"/>
              <a:t>。下面逐个分析。</a:t>
            </a:r>
          </a:p>
          <a:p>
            <a:pPr algn="l"/>
            <a:endParaRPr lang="zh-CN" altLang="en-US" sz="1800" dirty="0" smtClean="0"/>
          </a:p>
          <a:p>
            <a:pPr algn="l"/>
            <a:r>
              <a:rPr lang="zh-CN" altLang="en-US" sz="1800" dirty="0" smtClean="0"/>
              <a:t>     </a:t>
            </a:r>
            <a:r>
              <a:rPr lang="en-US" altLang="zh-CN" sz="1800" dirty="0" smtClean="0"/>
              <a:t>JAVA_HOME </a:t>
            </a:r>
            <a:r>
              <a:rPr lang="zh-CN" altLang="en-US" sz="1800" dirty="0" smtClean="0"/>
              <a:t>指向的是</a:t>
            </a:r>
            <a:r>
              <a:rPr lang="en-US" altLang="zh-CN" sz="1800" dirty="0" smtClean="0"/>
              <a:t>JDK</a:t>
            </a:r>
            <a:r>
              <a:rPr lang="zh-CN" altLang="en-US" sz="1800" dirty="0" smtClean="0"/>
              <a:t>的安装路径，如</a:t>
            </a:r>
            <a:r>
              <a:rPr lang="en-US" altLang="zh-CN" sz="1800" dirty="0" smtClean="0"/>
              <a:t>C:\jdk1.5.0_06</a:t>
            </a:r>
            <a:r>
              <a:rPr lang="zh-CN" altLang="en-US" sz="1800" dirty="0" smtClean="0"/>
              <a:t>，在这路径下你应该能够找到</a:t>
            </a:r>
            <a:r>
              <a:rPr lang="en-US" altLang="zh-CN" sz="1800" dirty="0" smtClean="0"/>
              <a:t>bin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lib</a:t>
            </a:r>
            <a:r>
              <a:rPr lang="zh-CN" altLang="en-US" sz="1800" dirty="0" smtClean="0"/>
              <a:t>等目录。值得一提的是，</a:t>
            </a:r>
            <a:r>
              <a:rPr lang="en-US" altLang="zh-CN" sz="1800" dirty="0" smtClean="0"/>
              <a:t>JDK</a:t>
            </a:r>
            <a:r>
              <a:rPr lang="zh-CN" altLang="en-US" sz="1800" dirty="0" smtClean="0"/>
              <a:t>的安装路径可以选择任意磁盘目录，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 </a:t>
            </a:r>
            <a:r>
              <a:rPr lang="en-US" altLang="zh-CN" sz="1800" dirty="0" smtClean="0"/>
              <a:t>PATH </a:t>
            </a:r>
            <a:r>
              <a:rPr lang="zh-CN" altLang="en-US" sz="1800" dirty="0" smtClean="0"/>
              <a:t>环境变量原来</a:t>
            </a:r>
            <a:r>
              <a:rPr lang="en-US" altLang="zh-CN" sz="1800" dirty="0" smtClean="0"/>
              <a:t>Windows</a:t>
            </a:r>
            <a:r>
              <a:rPr lang="zh-CN" altLang="en-US" sz="1800" dirty="0" smtClean="0"/>
              <a:t>里面就有，你只需修改一下，使他指向</a:t>
            </a:r>
            <a:r>
              <a:rPr lang="en-US" altLang="zh-CN" sz="1800" dirty="0" smtClean="0"/>
              <a:t>JDK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bin</a:t>
            </a:r>
            <a:r>
              <a:rPr lang="zh-CN" altLang="en-US" sz="1800" dirty="0" smtClean="0"/>
              <a:t>目录，这样你在控制台下面编译、执行程序时就不需要再键入一大串路径了。设置方法是保留原来的</a:t>
            </a:r>
            <a:r>
              <a:rPr lang="en-US" altLang="zh-CN" sz="1800" dirty="0" smtClean="0"/>
              <a:t>PATH</a:t>
            </a:r>
            <a:r>
              <a:rPr lang="zh-CN" altLang="en-US" sz="1800" dirty="0" smtClean="0"/>
              <a:t>的内容，并在其中加上</a:t>
            </a:r>
            <a:r>
              <a:rPr lang="en-US" altLang="zh-CN" sz="1800" dirty="0" smtClean="0"/>
              <a:t>%JAVA_HOME%\bin</a:t>
            </a:r>
          </a:p>
          <a:p>
            <a:pPr algn="l"/>
            <a:r>
              <a:rPr lang="en-US" altLang="zh-CN" sz="1800" dirty="0" smtClean="0"/>
              <a:t>CLASSPATH</a:t>
            </a:r>
            <a:r>
              <a:rPr lang="zh-CN" altLang="en-US" sz="1800" dirty="0" smtClean="0"/>
              <a:t>是什么？它的作用是什么？</a:t>
            </a:r>
          </a:p>
          <a:p>
            <a:pPr algn="l"/>
            <a:r>
              <a:rPr lang="zh-CN" altLang="en-US" sz="1800" dirty="0" smtClean="0"/>
              <a:t>　　它是</a:t>
            </a:r>
            <a:r>
              <a:rPr lang="en-US" altLang="zh-CN" sz="1800" dirty="0" err="1" smtClean="0"/>
              <a:t>javac</a:t>
            </a:r>
            <a:r>
              <a:rPr lang="zh-CN" altLang="en-US" sz="1800" dirty="0" smtClean="0"/>
              <a:t>编译器的一个环境变量。</a:t>
            </a:r>
          </a:p>
          <a:p>
            <a:pPr algn="l"/>
            <a:r>
              <a:rPr lang="zh-CN" altLang="en-US" sz="1800" dirty="0" smtClean="0"/>
              <a:t>　　它的作用与</a:t>
            </a:r>
            <a:r>
              <a:rPr lang="en-US" altLang="zh-CN" sz="1800" dirty="0" smtClean="0"/>
              <a:t>import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package</a:t>
            </a:r>
            <a:r>
              <a:rPr lang="zh-CN" altLang="en-US" sz="1800" dirty="0" smtClean="0"/>
              <a:t>关键字有关。</a:t>
            </a:r>
          </a:p>
          <a:p>
            <a:pPr algn="l"/>
            <a:r>
              <a:rPr lang="zh-CN" altLang="en-US" sz="1800" dirty="0" smtClean="0"/>
              <a:t>　　当你写下</a:t>
            </a:r>
            <a:r>
              <a:rPr lang="en-US" altLang="zh-CN" sz="1800" dirty="0" err="1" smtClean="0"/>
              <a:t>improt</a:t>
            </a:r>
            <a:r>
              <a:rPr lang="en-US" altLang="zh-CN" sz="1800" dirty="0" smtClean="0"/>
              <a:t> java.util.*</a:t>
            </a:r>
            <a:r>
              <a:rPr lang="zh-CN" altLang="en-US" sz="1800" dirty="0" smtClean="0"/>
              <a:t>时，编译器面对</a:t>
            </a:r>
            <a:r>
              <a:rPr lang="en-US" altLang="zh-CN" sz="1800" dirty="0" smtClean="0"/>
              <a:t>import</a:t>
            </a:r>
            <a:r>
              <a:rPr lang="zh-CN" altLang="en-US" sz="1800" dirty="0" smtClean="0"/>
              <a:t>关键字时，就知道你要引入</a:t>
            </a:r>
            <a:r>
              <a:rPr lang="en-US" altLang="zh-CN" sz="1800" dirty="0" err="1" smtClean="0"/>
              <a:t>java.util</a:t>
            </a:r>
            <a:r>
              <a:rPr lang="zh-CN" altLang="en-US" sz="1800" dirty="0" smtClean="0"/>
              <a:t>这个</a:t>
            </a:r>
            <a:r>
              <a:rPr lang="en-US" altLang="zh-CN" sz="1800" dirty="0" smtClean="0"/>
              <a:t>package</a:t>
            </a:r>
            <a:r>
              <a:rPr lang="zh-CN" altLang="en-US" sz="1800" dirty="0" smtClean="0"/>
              <a:t>中的类；但是编译器如何知道你把这个</a:t>
            </a:r>
            <a:r>
              <a:rPr lang="en-US" altLang="zh-CN" sz="1800" dirty="0" smtClean="0"/>
              <a:t>package</a:t>
            </a:r>
            <a:r>
              <a:rPr lang="zh-CN" altLang="en-US" sz="1800" dirty="0" smtClean="0"/>
              <a:t>放在哪里了呢？所以你首先得告诉编译器这个</a:t>
            </a:r>
            <a:r>
              <a:rPr lang="en-US" altLang="zh-CN" sz="1800" dirty="0" smtClean="0"/>
              <a:t>package</a:t>
            </a:r>
            <a:r>
              <a:rPr lang="zh-CN" altLang="en-US" sz="1800" dirty="0" smtClean="0"/>
              <a:t>的所在位置；如何告诉它呢？就是设置</a:t>
            </a:r>
            <a:r>
              <a:rPr lang="en-US" altLang="zh-CN" sz="1800" dirty="0" smtClean="0"/>
              <a:t>CLASSPATH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如果</a:t>
            </a:r>
            <a:r>
              <a:rPr lang="en-US" altLang="zh-CN" sz="1800" dirty="0" err="1" smtClean="0"/>
              <a:t>java.util</a:t>
            </a:r>
            <a:r>
              <a:rPr lang="zh-CN" altLang="en-US" sz="1800" dirty="0" smtClean="0"/>
              <a:t>这个</a:t>
            </a:r>
            <a:r>
              <a:rPr lang="en-US" altLang="zh-CN" sz="1800" dirty="0" smtClean="0"/>
              <a:t>package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c:\jdk\ </a:t>
            </a:r>
            <a:r>
              <a:rPr lang="zh-CN" altLang="en-US" sz="1800" dirty="0" smtClean="0"/>
              <a:t>目录下，你得把</a:t>
            </a:r>
            <a:r>
              <a:rPr lang="en-US" altLang="zh-CN" sz="1800" dirty="0" smtClean="0"/>
              <a:t>c:\jdk\</a:t>
            </a:r>
            <a:r>
              <a:rPr lang="zh-CN" altLang="en-US" sz="1800" dirty="0" smtClean="0"/>
              <a:t>这个路径设置到</a:t>
            </a:r>
            <a:r>
              <a:rPr lang="en-US" altLang="zh-CN" sz="1800" dirty="0" smtClean="0"/>
              <a:t>CLASSPATH</a:t>
            </a:r>
            <a:r>
              <a:rPr lang="zh-CN" altLang="en-US" sz="1800" dirty="0" smtClean="0"/>
              <a:t>中去！当编译器面对</a:t>
            </a:r>
            <a:r>
              <a:rPr lang="en-US" altLang="zh-CN" sz="1800" dirty="0" smtClean="0"/>
              <a:t>import java.util.*</a:t>
            </a:r>
            <a:r>
              <a:rPr lang="zh-CN" altLang="en-US" sz="1800" dirty="0" smtClean="0"/>
              <a:t>这个语句时，它先会查找</a:t>
            </a:r>
            <a:r>
              <a:rPr lang="en-US" altLang="zh-CN" sz="1800" dirty="0" smtClean="0"/>
              <a:t>CLASSPATH</a:t>
            </a:r>
            <a:r>
              <a:rPr lang="zh-CN" altLang="en-US" sz="1800" dirty="0" smtClean="0"/>
              <a:t>所指定的目录，并检视子目录</a:t>
            </a:r>
            <a:r>
              <a:rPr lang="en-US" altLang="zh-CN" sz="1800" dirty="0" smtClean="0"/>
              <a:t>java\</a:t>
            </a:r>
            <a:r>
              <a:rPr lang="en-US" altLang="zh-CN" sz="1800" dirty="0" err="1" smtClean="0"/>
              <a:t>util</a:t>
            </a:r>
            <a:r>
              <a:rPr lang="zh-CN" altLang="en-US" sz="1800" dirty="0" smtClean="0"/>
              <a:t>是否存在，然后找出名称吻合的已编译文件（</a:t>
            </a:r>
            <a:r>
              <a:rPr lang="en-US" altLang="zh-CN" sz="1800" dirty="0" smtClean="0"/>
              <a:t>.class</a:t>
            </a:r>
            <a:r>
              <a:rPr lang="zh-CN" altLang="en-US" sz="1800" dirty="0" smtClean="0"/>
              <a:t>文件）。如果没有找到就会报错！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9890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Java</a:t>
            </a:r>
            <a:r>
              <a:rPr lang="zh-CN" altLang="en-US" sz="1800" dirty="0" smtClean="0"/>
              <a:t>归档文件格式</a:t>
            </a:r>
            <a:r>
              <a:rPr lang="en-US" altLang="zh-CN" sz="1800" dirty="0" smtClean="0"/>
              <a:t>(Java Archive, JAR)</a:t>
            </a:r>
            <a:r>
              <a:rPr lang="zh-CN" altLang="en-US" sz="1800" dirty="0" smtClean="0"/>
              <a:t>能够将多个源码、资源等文件打包到一个归档文件中。这样，有如下好处：</a:t>
            </a:r>
          </a:p>
          <a:p>
            <a:pPr algn="l"/>
            <a:endParaRPr lang="zh-CN" altLang="en-US" sz="1800" dirty="0" smtClean="0"/>
          </a:p>
          <a:p>
            <a:pPr algn="l"/>
            <a:r>
              <a:rPr lang="zh-CN" altLang="en-US" sz="1800" dirty="0" smtClean="0"/>
              <a:t>安全性</a:t>
            </a:r>
          </a:p>
          <a:p>
            <a:pPr algn="l"/>
            <a:r>
              <a:rPr lang="zh-CN" altLang="en-US" sz="1800" dirty="0" smtClean="0"/>
              <a:t>可以对整个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包的内容进行签名。</a:t>
            </a:r>
          </a:p>
          <a:p>
            <a:pPr algn="l"/>
            <a:r>
              <a:rPr lang="zh-CN" altLang="en-US" sz="1800" dirty="0" smtClean="0"/>
              <a:t>减少了下载时间</a:t>
            </a:r>
          </a:p>
          <a:p>
            <a:pPr algn="l"/>
            <a:r>
              <a:rPr lang="zh-CN" altLang="en-US" sz="1800" dirty="0" smtClean="0"/>
              <a:t>如果</a:t>
            </a:r>
            <a:r>
              <a:rPr lang="en-US" altLang="zh-CN" sz="1800" dirty="0" smtClean="0"/>
              <a:t>applet</a:t>
            </a:r>
            <a:r>
              <a:rPr lang="zh-CN" altLang="en-US" sz="1800" dirty="0" smtClean="0"/>
              <a:t>被打包成一个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文件，那么所有相关的资源就可以在一个</a:t>
            </a:r>
            <a:r>
              <a:rPr lang="en-US" altLang="zh-CN" sz="1800" dirty="0" smtClean="0"/>
              <a:t>HTTP transaction</a:t>
            </a:r>
            <a:r>
              <a:rPr lang="zh-CN" altLang="en-US" sz="1800" dirty="0" smtClean="0"/>
              <a:t>中下载完成，而无需为每一个文件新建一个连接。</a:t>
            </a:r>
          </a:p>
          <a:p>
            <a:pPr algn="l"/>
            <a:r>
              <a:rPr lang="zh-CN" altLang="en-US" sz="1800" dirty="0" smtClean="0"/>
              <a:t>压缩</a:t>
            </a:r>
          </a:p>
          <a:p>
            <a:pPr algn="l"/>
            <a:r>
              <a:rPr lang="zh-CN" altLang="en-US" sz="1800" dirty="0" smtClean="0"/>
              <a:t>减少了磁盘空间的占用。</a:t>
            </a:r>
          </a:p>
          <a:p>
            <a:pPr algn="l"/>
            <a:r>
              <a:rPr lang="zh-CN" altLang="en-US" sz="1800" dirty="0" smtClean="0"/>
              <a:t>容易扩展</a:t>
            </a:r>
          </a:p>
          <a:p>
            <a:pPr algn="l"/>
            <a:r>
              <a:rPr lang="zh-CN" altLang="en-US" sz="1800" dirty="0" smtClean="0"/>
              <a:t>通过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这种格式，可以和容易地将自己的程序打包提供给别人使用。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9360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的使用</a:t>
            </a:r>
          </a:p>
          <a:p>
            <a:pPr algn="l"/>
            <a:endParaRPr lang="zh-CN" altLang="en-US" sz="1800" dirty="0" smtClean="0"/>
          </a:p>
          <a:p>
            <a:pPr algn="l"/>
            <a:r>
              <a:rPr lang="en-US" altLang="zh-CN" sz="1800" dirty="0" smtClean="0"/>
              <a:t>JDK</a:t>
            </a:r>
            <a:r>
              <a:rPr lang="zh-CN" altLang="en-US" sz="1800" dirty="0" smtClean="0"/>
              <a:t>自带的打包工具通过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命令来调用，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是通过</a:t>
            </a:r>
            <a:r>
              <a:rPr lang="en-US" altLang="zh-CN" sz="1800" dirty="0" smtClean="0"/>
              <a:t>zip</a:t>
            </a:r>
            <a:r>
              <a:rPr lang="zh-CN" altLang="en-US" sz="1800" dirty="0" smtClean="0"/>
              <a:t>格式进行打包的。所以，这个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工具也可以作为日常的压缩、解压缩工具来进行使用。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zh-CN" altLang="en-US" sz="1800" dirty="0" smtClean="0"/>
              <a:t>如果安装了</a:t>
            </a:r>
            <a:r>
              <a:rPr lang="en-US" altLang="zh-CN" sz="1800" dirty="0" smtClean="0"/>
              <a:t>JDK</a:t>
            </a:r>
            <a:r>
              <a:rPr lang="zh-CN" altLang="en-US" sz="1800" dirty="0" smtClean="0"/>
              <a:t>并配置了环境变量，在命令行中输入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命令，不加任何参数，就可以看到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命令的使用说明：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2463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  <p:pic>
        <p:nvPicPr>
          <p:cNvPr id="2050" name="Picture 2" descr="在Eclipse中添加jar引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52" y="430305"/>
            <a:ext cx="9863242" cy="475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8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Apache</a:t>
            </a:r>
            <a:r>
              <a:rPr lang="zh-CN" altLang="en-US" sz="1800" dirty="0" smtClean="0"/>
              <a:t>软件基金会（</a:t>
            </a:r>
            <a:r>
              <a:rPr lang="en-US" altLang="zh-CN" sz="1800" dirty="0" smtClean="0"/>
              <a:t>Apache Software Foundation</a:t>
            </a:r>
            <a:r>
              <a:rPr lang="zh-CN" altLang="en-US" sz="1800" dirty="0" smtClean="0"/>
              <a:t>，简称为</a:t>
            </a:r>
            <a:r>
              <a:rPr lang="en-US" altLang="zh-CN" sz="1800" dirty="0" smtClean="0"/>
              <a:t>ASF</a:t>
            </a:r>
            <a:r>
              <a:rPr lang="zh-CN" altLang="en-US" sz="1800" dirty="0" smtClean="0"/>
              <a:t>），是专门为支持开源软件项目而办的一个非营利性组织。在它所支持的</a:t>
            </a:r>
            <a:r>
              <a:rPr lang="en-US" altLang="zh-CN" sz="1800" dirty="0" smtClean="0"/>
              <a:t>Apache</a:t>
            </a:r>
            <a:r>
              <a:rPr lang="zh-CN" altLang="en-US" sz="1800" dirty="0" smtClean="0"/>
              <a:t>项目与子项目中，所发行的软件产品都遵循</a:t>
            </a:r>
            <a:r>
              <a:rPr lang="en-US" altLang="zh-CN" sz="1800" dirty="0" smtClean="0"/>
              <a:t>Apache</a:t>
            </a:r>
            <a:r>
              <a:rPr lang="zh-CN" altLang="en-US" sz="1800" dirty="0" smtClean="0"/>
              <a:t>许可证（</a:t>
            </a:r>
            <a:r>
              <a:rPr lang="en-US" altLang="zh-CN" sz="1800" dirty="0" smtClean="0"/>
              <a:t>Apache License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US" altLang="zh-CN" sz="1800" dirty="0" smtClean="0"/>
              <a:t>Apache</a:t>
            </a:r>
            <a:r>
              <a:rPr lang="zh-CN" altLang="en-US" sz="1800" dirty="0" smtClean="0"/>
              <a:t>软件基金会正式创建于</a:t>
            </a:r>
            <a:r>
              <a:rPr lang="en-US" altLang="zh-CN" sz="1800" dirty="0" smtClean="0"/>
              <a:t>1999</a:t>
            </a:r>
            <a:r>
              <a:rPr lang="zh-CN" altLang="en-US" sz="1800" dirty="0" smtClean="0"/>
              <a:t>年，它的创建者是一个自称为“</a:t>
            </a:r>
            <a:r>
              <a:rPr lang="en-US" altLang="zh-CN" sz="1800" dirty="0" smtClean="0"/>
              <a:t>Apache</a:t>
            </a:r>
            <a:r>
              <a:rPr lang="zh-CN" altLang="en-US" sz="1800" dirty="0" smtClean="0"/>
              <a:t>组织”的群体。这个“</a:t>
            </a:r>
            <a:r>
              <a:rPr lang="en-US" altLang="zh-CN" sz="1800" dirty="0" smtClean="0"/>
              <a:t>Apache</a:t>
            </a:r>
            <a:r>
              <a:rPr lang="zh-CN" altLang="en-US" sz="1800" dirty="0" smtClean="0"/>
              <a:t>组织”在</a:t>
            </a:r>
            <a:r>
              <a:rPr lang="en-US" altLang="zh-CN" sz="1800" dirty="0" smtClean="0"/>
              <a:t>1999</a:t>
            </a:r>
            <a:r>
              <a:rPr lang="zh-CN" altLang="en-US" sz="1800" dirty="0" smtClean="0"/>
              <a:t>年以前就已经存在很长时间了，这个组织的开发爱好者们聚集在一起，在美国伊利诺伊大学超级计算机应用程序国家中心（</a:t>
            </a:r>
            <a:r>
              <a:rPr lang="en-US" altLang="zh-CN" sz="1800" dirty="0" smtClean="0"/>
              <a:t>National Center for Supercomputing Applications</a:t>
            </a:r>
            <a:r>
              <a:rPr lang="zh-CN" altLang="en-US" sz="1800" dirty="0" smtClean="0"/>
              <a:t>，简称为</a:t>
            </a:r>
            <a:r>
              <a:rPr lang="en-US" altLang="zh-CN" sz="1800" dirty="0" smtClean="0"/>
              <a:t>NCSA</a:t>
            </a:r>
            <a:r>
              <a:rPr lang="zh-CN" altLang="en-US" sz="1800" dirty="0" smtClean="0"/>
              <a:t>）开发的</a:t>
            </a:r>
            <a:r>
              <a:rPr lang="en-US" altLang="zh-CN" sz="1800" dirty="0" smtClean="0"/>
              <a:t>NCSA </a:t>
            </a:r>
            <a:r>
              <a:rPr lang="en-US" altLang="zh-CN" sz="1800" dirty="0" err="1" smtClean="0"/>
              <a:t>HTTPd</a:t>
            </a:r>
            <a:r>
              <a:rPr lang="zh-CN" altLang="en-US" sz="1800" dirty="0" smtClean="0"/>
              <a:t>服务器的基础上开发与维护了一个叫</a:t>
            </a:r>
            <a:r>
              <a:rPr lang="en-US" altLang="zh-CN" sz="1800" dirty="0" smtClean="0"/>
              <a:t>Apache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HTTP</a:t>
            </a:r>
            <a:r>
              <a:rPr lang="zh-CN" altLang="en-US" sz="1800" dirty="0" smtClean="0"/>
              <a:t>服务器。</a:t>
            </a:r>
          </a:p>
          <a:p>
            <a:pPr algn="l"/>
            <a:r>
              <a:rPr lang="zh-CN" altLang="en-US" sz="1800" dirty="0" smtClean="0"/>
              <a:t>最初</a:t>
            </a:r>
            <a:r>
              <a:rPr lang="en-US" altLang="zh-CN" sz="1800" dirty="0" smtClean="0"/>
              <a:t>NCSA </a:t>
            </a:r>
            <a:r>
              <a:rPr lang="en-US" altLang="zh-CN" sz="1800" dirty="0" err="1" smtClean="0"/>
              <a:t>HTTPd</a:t>
            </a:r>
            <a:r>
              <a:rPr lang="zh-CN" altLang="en-US" sz="1800" dirty="0" smtClean="0"/>
              <a:t>服务器是由</a:t>
            </a:r>
            <a:r>
              <a:rPr lang="en-US" altLang="zh-CN" sz="1800" dirty="0" smtClean="0"/>
              <a:t>Rob McCool</a:t>
            </a:r>
            <a:r>
              <a:rPr lang="zh-CN" altLang="en-US" sz="1800" dirty="0" smtClean="0"/>
              <a:t>开发出来的，但是它的最初开发者们逐渐对这个软件失去了兴趣，并转移到了其他地方，造成了没有人来对这个服务器软件提供更多的技术支持。因为这个服务器的功能又如此强大，而代码可以自由下载修改与发布，当时这个服务器软件的一些爱好者与用户开始自发起来，互相交流并分发自己修正后的软件版本，并不断改善其功能。为了更好进行沟通，</a:t>
            </a:r>
            <a:r>
              <a:rPr lang="en-US" altLang="zh-CN" sz="1800" dirty="0" smtClean="0"/>
              <a:t>Brian </a:t>
            </a:r>
            <a:r>
              <a:rPr lang="en-US" altLang="zh-CN" sz="1800" dirty="0" err="1" smtClean="0"/>
              <a:t>Behlendorf</a:t>
            </a:r>
            <a:r>
              <a:rPr lang="zh-CN" altLang="en-US" sz="1800" dirty="0" smtClean="0"/>
              <a:t>自己创建了一个邮件列表，把它作为这个群体（或者社区）交流技术、维护软件的一个媒介，把代码重写与维护的工作有效组织起来。这些开发者们逐渐地把他们这个群体称为“</a:t>
            </a:r>
            <a:r>
              <a:rPr lang="en-US" altLang="zh-CN" sz="1800" dirty="0" smtClean="0"/>
              <a:t>Apache</a:t>
            </a:r>
            <a:r>
              <a:rPr lang="zh-CN" altLang="en-US" sz="1800" dirty="0" smtClean="0"/>
              <a:t>组织”，把这个经过不断修正并改善的服务器软件命名为</a:t>
            </a:r>
            <a:r>
              <a:rPr lang="en-US" altLang="zh-CN" sz="1800" dirty="0" smtClean="0"/>
              <a:t>Apache</a:t>
            </a:r>
            <a:r>
              <a:rPr lang="zh-CN" altLang="en-US" sz="1800" dirty="0" smtClean="0"/>
              <a:t>服务器（</a:t>
            </a:r>
            <a:r>
              <a:rPr lang="en-US" altLang="zh-CN" sz="1800" dirty="0" smtClean="0"/>
              <a:t>Apache Server</a:t>
            </a:r>
            <a:r>
              <a:rPr lang="zh-CN" altLang="en-US" sz="1800" dirty="0" smtClean="0"/>
              <a:t>）</a:t>
            </a:r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8432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en-CA" sz="1800" dirty="0" smtClean="0">
                <a:hlinkClick r:id="rId2"/>
              </a:rPr>
              <a:t>https://commons.apache.org/proper/commons-lang/index.html</a:t>
            </a:r>
            <a:endParaRPr lang="en-CA" sz="1800" dirty="0" smtClean="0"/>
          </a:p>
          <a:p>
            <a:pPr algn="l"/>
            <a:r>
              <a:rPr lang="en-CA" sz="1800" dirty="0" err="1"/>
              <a:t>StringUtils</a:t>
            </a:r>
            <a:r>
              <a:rPr lang="en-CA" sz="1800" dirty="0"/>
              <a:t> </a:t>
            </a:r>
            <a:r>
              <a:rPr lang="zh-CN" altLang="en-US" sz="1800" dirty="0"/>
              <a:t>方法的操作对象是 </a:t>
            </a:r>
            <a:r>
              <a:rPr lang="en-CA" sz="1800" dirty="0" err="1"/>
              <a:t>java.lang.String</a:t>
            </a:r>
            <a:r>
              <a:rPr lang="en-CA" sz="1800" dirty="0"/>
              <a:t> </a:t>
            </a:r>
            <a:r>
              <a:rPr lang="zh-CN" altLang="en-US" sz="1800" dirty="0"/>
              <a:t>类型的对象，是对 </a:t>
            </a:r>
            <a:r>
              <a:rPr lang="en-CA" sz="1800" dirty="0"/>
              <a:t>JDK </a:t>
            </a:r>
            <a:r>
              <a:rPr lang="zh-CN" altLang="en-US" sz="1800" dirty="0"/>
              <a:t>提供的 </a:t>
            </a:r>
            <a:r>
              <a:rPr lang="en-CA" sz="1800" dirty="0"/>
              <a:t>String </a:t>
            </a:r>
            <a:r>
              <a:rPr lang="zh-CN" altLang="en-US" sz="1800" dirty="0"/>
              <a:t>类型操作方法的补充，并且是 </a:t>
            </a:r>
            <a:r>
              <a:rPr lang="en-CA" sz="1800" dirty="0"/>
              <a:t>null </a:t>
            </a:r>
            <a:r>
              <a:rPr lang="zh-CN" altLang="en-US" sz="1800" dirty="0"/>
              <a:t>安全的</a:t>
            </a:r>
            <a:r>
              <a:rPr lang="en-US" altLang="zh-CN" sz="1800" dirty="0"/>
              <a:t>(</a:t>
            </a:r>
            <a:r>
              <a:rPr lang="zh-CN" altLang="en-US" sz="1800" dirty="0"/>
              <a:t>即如果输入参数 </a:t>
            </a:r>
            <a:r>
              <a:rPr lang="en-CA" sz="1800" dirty="0"/>
              <a:t>String </a:t>
            </a:r>
            <a:r>
              <a:rPr lang="zh-CN" altLang="en-US" sz="1800" dirty="0"/>
              <a:t>为 </a:t>
            </a:r>
            <a:r>
              <a:rPr lang="en-CA" sz="1800" dirty="0"/>
              <a:t>null </a:t>
            </a:r>
            <a:r>
              <a:rPr lang="zh-CN" altLang="en-US" sz="1800" dirty="0"/>
              <a:t>则不会抛出  </a:t>
            </a:r>
            <a:r>
              <a:rPr lang="en-CA" sz="1800" dirty="0" err="1"/>
              <a:t>NullPointerException</a:t>
            </a:r>
            <a:r>
              <a:rPr lang="en-CA" sz="1800" dirty="0"/>
              <a:t> ，</a:t>
            </a:r>
            <a:r>
              <a:rPr lang="zh-CN" altLang="en-US" sz="1800" dirty="0"/>
              <a:t>而是做了相应处理，例如，如果输入为 </a:t>
            </a:r>
            <a:r>
              <a:rPr lang="en-CA" sz="1800" dirty="0"/>
              <a:t>null </a:t>
            </a:r>
            <a:r>
              <a:rPr lang="zh-CN" altLang="en-US" sz="1800" dirty="0"/>
              <a:t>则返回也是 </a:t>
            </a:r>
            <a:r>
              <a:rPr lang="en-CA" sz="1800" dirty="0"/>
              <a:t>null </a:t>
            </a:r>
            <a:r>
              <a:rPr lang="zh-CN" altLang="en-US" sz="1800" dirty="0"/>
              <a:t>等，具体可以查看源代码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除了构造器，</a:t>
            </a:r>
            <a:r>
              <a:rPr lang="en-CA" sz="1800" dirty="0" err="1"/>
              <a:t>StringUtils</a:t>
            </a:r>
            <a:r>
              <a:rPr lang="en-CA" sz="1800" dirty="0"/>
              <a:t> </a:t>
            </a:r>
            <a:r>
              <a:rPr lang="zh-CN" altLang="en-US" sz="1800" dirty="0"/>
              <a:t>中一共有</a:t>
            </a:r>
            <a:r>
              <a:rPr lang="en-US" altLang="zh-CN" sz="1800" dirty="0"/>
              <a:t>130</a:t>
            </a:r>
            <a:r>
              <a:rPr lang="zh-CN" altLang="en-US" sz="1800" dirty="0"/>
              <a:t>多个方法，并且都是 </a:t>
            </a:r>
            <a:r>
              <a:rPr lang="en-CA" sz="1800" dirty="0"/>
              <a:t>static </a:t>
            </a:r>
            <a:r>
              <a:rPr lang="zh-CN" altLang="en-US" sz="1800" dirty="0"/>
              <a:t>的，所以我们可以这样调用 </a:t>
            </a:r>
            <a:r>
              <a:rPr lang="en-CA" sz="1800" dirty="0" err="1"/>
              <a:t>StringUtils.xxx</a:t>
            </a:r>
            <a:r>
              <a:rPr lang="en-CA" sz="1800" dirty="0"/>
              <a:t>() </a:t>
            </a:r>
            <a:endParaRPr lang="en-CA" sz="1800" dirty="0" smtClean="0"/>
          </a:p>
          <a:p>
            <a:pPr algn="l"/>
            <a:endParaRPr lang="en-CA" sz="1800" dirty="0"/>
          </a:p>
          <a:p>
            <a:pPr algn="l"/>
            <a:r>
              <a:rPr lang="en-CA" sz="1800" dirty="0"/>
              <a:t>1. public static </a:t>
            </a:r>
            <a:r>
              <a:rPr lang="en-CA" sz="1800" dirty="0" err="1"/>
              <a:t>boolean</a:t>
            </a:r>
            <a:r>
              <a:rPr lang="en-CA" sz="1800" dirty="0"/>
              <a:t> </a:t>
            </a:r>
            <a:r>
              <a:rPr lang="en-CA" sz="1800" dirty="0" err="1"/>
              <a:t>isEmpty</a:t>
            </a:r>
            <a:r>
              <a:rPr lang="en-CA" sz="1800" dirty="0"/>
              <a:t>(String </a:t>
            </a:r>
            <a:r>
              <a:rPr lang="en-CA" sz="1800" dirty="0" err="1"/>
              <a:t>str</a:t>
            </a:r>
            <a:r>
              <a:rPr lang="en-CA" sz="1800" dirty="0"/>
              <a:t>) </a:t>
            </a:r>
          </a:p>
          <a:p>
            <a:pPr algn="l"/>
            <a:r>
              <a:rPr lang="en-CA" sz="1800" dirty="0"/>
              <a:t>   </a:t>
            </a:r>
            <a:r>
              <a:rPr lang="zh-CN" altLang="en-US" sz="1800" dirty="0"/>
              <a:t>判断某字符串是否为空，为空的标准是 </a:t>
            </a:r>
            <a:r>
              <a:rPr lang="en-CA" sz="1800" dirty="0" err="1"/>
              <a:t>str</a:t>
            </a:r>
            <a:r>
              <a:rPr lang="en-CA" sz="1800" dirty="0"/>
              <a:t>==null </a:t>
            </a:r>
            <a:r>
              <a:rPr lang="zh-CN" altLang="en-US" sz="1800" dirty="0"/>
              <a:t>或 </a:t>
            </a:r>
            <a:r>
              <a:rPr lang="en-CA" sz="1800" dirty="0" err="1"/>
              <a:t>str.length</a:t>
            </a:r>
            <a:r>
              <a:rPr lang="en-CA" sz="1800" dirty="0"/>
              <a:t>()==0 </a:t>
            </a:r>
          </a:p>
          <a:p>
            <a:pPr algn="l"/>
            <a:r>
              <a:rPr lang="en-CA" sz="1800" dirty="0"/>
              <a:t>   </a:t>
            </a:r>
            <a:r>
              <a:rPr lang="zh-CN" altLang="en-US" sz="1800" dirty="0"/>
              <a:t>下面是 </a:t>
            </a:r>
            <a:r>
              <a:rPr lang="en-CA" sz="1800" dirty="0" err="1"/>
              <a:t>StringUtils</a:t>
            </a:r>
            <a:r>
              <a:rPr lang="en-CA" sz="1800" dirty="0"/>
              <a:t> </a:t>
            </a:r>
            <a:r>
              <a:rPr lang="zh-CN" altLang="en-US" sz="1800" dirty="0"/>
              <a:t>判断是否为空的示例：</a:t>
            </a:r>
          </a:p>
          <a:p>
            <a:pPr algn="l"/>
            <a:r>
              <a:rPr lang="en-CA" sz="1800" dirty="0" err="1"/>
              <a:t>StringUtils.isEmpty</a:t>
            </a:r>
            <a:r>
              <a:rPr lang="en-CA" sz="1800" dirty="0"/>
              <a:t>(null) = true</a:t>
            </a:r>
          </a:p>
          <a:p>
            <a:pPr algn="l"/>
            <a:r>
              <a:rPr lang="en-CA" sz="1800" dirty="0" err="1"/>
              <a:t>StringUtils.isEmpty</a:t>
            </a:r>
            <a:r>
              <a:rPr lang="en-CA" sz="1800" dirty="0"/>
              <a:t>("") = true </a:t>
            </a:r>
          </a:p>
          <a:p>
            <a:pPr algn="l"/>
            <a:r>
              <a:rPr lang="en-CA" sz="1800" dirty="0" err="1"/>
              <a:t>StringUtils.isEmpty</a:t>
            </a:r>
            <a:r>
              <a:rPr lang="en-CA" sz="1800" dirty="0"/>
              <a:t>(" ") = false //</a:t>
            </a:r>
            <a:r>
              <a:rPr lang="zh-CN" altLang="en-US" sz="1800" dirty="0"/>
              <a:t>注意在 </a:t>
            </a:r>
            <a:r>
              <a:rPr lang="en-CA" sz="1800" dirty="0" err="1"/>
              <a:t>StringUtils</a:t>
            </a:r>
            <a:r>
              <a:rPr lang="en-CA" sz="1800" dirty="0"/>
              <a:t> </a:t>
            </a:r>
            <a:r>
              <a:rPr lang="zh-CN" altLang="en-US" sz="1800" dirty="0"/>
              <a:t>中空格作非空处理</a:t>
            </a:r>
          </a:p>
          <a:p>
            <a:pPr algn="l"/>
            <a:r>
              <a:rPr lang="en-CA" sz="1800" dirty="0" err="1"/>
              <a:t>StringUtils.isEmpty</a:t>
            </a:r>
            <a:r>
              <a:rPr lang="en-CA" sz="1800" dirty="0"/>
              <a:t>("   ") = false</a:t>
            </a:r>
          </a:p>
          <a:p>
            <a:pPr algn="l"/>
            <a:r>
              <a:rPr lang="en-CA" sz="1800" dirty="0" err="1"/>
              <a:t>StringUtils.isEmpty</a:t>
            </a:r>
            <a:r>
              <a:rPr lang="en-CA" sz="1800" dirty="0"/>
              <a:t>("bob") = false</a:t>
            </a:r>
          </a:p>
          <a:p>
            <a:pPr algn="l"/>
            <a:r>
              <a:rPr lang="en-CA" sz="1800" dirty="0" err="1"/>
              <a:t>StringUtils.isEmpty</a:t>
            </a:r>
            <a:r>
              <a:rPr lang="en-CA" sz="1800" dirty="0"/>
              <a:t>(" bob ") = false</a:t>
            </a:r>
          </a:p>
        </p:txBody>
      </p:sp>
    </p:spTree>
    <p:extLst>
      <p:ext uri="{BB962C8B-B14F-4D97-AF65-F5344CB8AC3E}">
        <p14:creationId xmlns:p14="http://schemas.microsoft.com/office/powerpoint/2010/main" val="31887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/>
              <a:t> public static </a:t>
            </a:r>
            <a:r>
              <a:rPr lang="en-CA" sz="1800" dirty="0" err="1"/>
              <a:t>boolean</a:t>
            </a:r>
            <a:r>
              <a:rPr lang="en-CA" sz="1800" dirty="0"/>
              <a:t> </a:t>
            </a:r>
            <a:r>
              <a:rPr lang="en-CA" sz="1800" dirty="0" err="1"/>
              <a:t>isBlank</a:t>
            </a:r>
            <a:r>
              <a:rPr lang="en-CA" sz="1800" dirty="0"/>
              <a:t>(String </a:t>
            </a:r>
            <a:r>
              <a:rPr lang="en-CA" sz="1800" dirty="0" err="1"/>
              <a:t>str</a:t>
            </a:r>
            <a:r>
              <a:rPr lang="en-CA" sz="1800" dirty="0"/>
              <a:t>) </a:t>
            </a:r>
          </a:p>
          <a:p>
            <a:pPr algn="l"/>
            <a:r>
              <a:rPr lang="en-CA" sz="1800" dirty="0"/>
              <a:t>   </a:t>
            </a:r>
            <a:r>
              <a:rPr lang="zh-CN" altLang="en-US" sz="1800" dirty="0"/>
              <a:t>判断某字符串是否为空或长度为</a:t>
            </a:r>
            <a:r>
              <a:rPr lang="en-US" altLang="zh-CN" sz="1800" dirty="0"/>
              <a:t>0</a:t>
            </a:r>
            <a:r>
              <a:rPr lang="zh-CN" altLang="en-US" sz="1800" dirty="0"/>
              <a:t>或由空白符</a:t>
            </a:r>
            <a:r>
              <a:rPr lang="en-US" altLang="zh-CN" sz="1800" dirty="0"/>
              <a:t>(</a:t>
            </a:r>
            <a:r>
              <a:rPr lang="en-CA" sz="1800" dirty="0"/>
              <a:t>whitespace) </a:t>
            </a:r>
            <a:r>
              <a:rPr lang="zh-CN" altLang="en-US" sz="1800" dirty="0"/>
              <a:t>构成</a:t>
            </a:r>
          </a:p>
          <a:p>
            <a:pPr algn="l"/>
            <a:r>
              <a:rPr lang="zh-CN" altLang="en-US" sz="1800" dirty="0"/>
              <a:t>   下面是示例：</a:t>
            </a:r>
          </a:p>
          <a:p>
            <a:pPr algn="l"/>
            <a:r>
              <a:rPr lang="zh-CN" altLang="en-US" sz="1800" dirty="0"/>
              <a:t>      </a:t>
            </a:r>
            <a:r>
              <a:rPr lang="en-CA" sz="1800" dirty="0" err="1"/>
              <a:t>StringUtils.isBlank</a:t>
            </a:r>
            <a:r>
              <a:rPr lang="en-CA" sz="1800" dirty="0"/>
              <a:t>(null) = true</a:t>
            </a:r>
          </a:p>
          <a:p>
            <a:pPr algn="l"/>
            <a:r>
              <a:rPr lang="en-CA" sz="1800" dirty="0"/>
              <a:t>      </a:t>
            </a:r>
            <a:r>
              <a:rPr lang="en-CA" sz="1800" dirty="0" err="1"/>
              <a:t>StringUtils.isBlank</a:t>
            </a:r>
            <a:r>
              <a:rPr lang="en-CA" sz="1800" dirty="0"/>
              <a:t>("") = true</a:t>
            </a:r>
          </a:p>
          <a:p>
            <a:pPr algn="l"/>
            <a:r>
              <a:rPr lang="en-CA" sz="1800" dirty="0"/>
              <a:t>      </a:t>
            </a:r>
            <a:r>
              <a:rPr lang="en-CA" sz="1800" dirty="0" err="1"/>
              <a:t>StringUtils.isBlank</a:t>
            </a:r>
            <a:r>
              <a:rPr lang="en-CA" sz="1800" dirty="0"/>
              <a:t>(" ") = true</a:t>
            </a:r>
          </a:p>
          <a:p>
            <a:pPr algn="l"/>
            <a:r>
              <a:rPr lang="en-CA" sz="1800" dirty="0"/>
              <a:t>      </a:t>
            </a:r>
            <a:r>
              <a:rPr lang="en-CA" sz="1800" dirty="0" err="1"/>
              <a:t>StringUtils.isBlank</a:t>
            </a:r>
            <a:r>
              <a:rPr lang="en-CA" sz="1800" dirty="0"/>
              <a:t>("        ") = true</a:t>
            </a:r>
          </a:p>
          <a:p>
            <a:pPr algn="l"/>
            <a:r>
              <a:rPr lang="en-CA" sz="1800" dirty="0"/>
              <a:t>      </a:t>
            </a:r>
            <a:r>
              <a:rPr lang="en-CA" sz="1800" dirty="0" err="1"/>
              <a:t>StringUtils.isBlank</a:t>
            </a:r>
            <a:r>
              <a:rPr lang="en-CA" sz="1800" dirty="0"/>
              <a:t>("\t \n \f \r") = true   //</a:t>
            </a:r>
            <a:r>
              <a:rPr lang="zh-CN" altLang="en-US" sz="1800" dirty="0"/>
              <a:t>对于制表符、换行符、换页符和回车符</a:t>
            </a:r>
          </a:p>
          <a:p>
            <a:pPr algn="l"/>
            <a:r>
              <a:rPr lang="zh-CN" altLang="en-US" sz="1800" dirty="0"/>
              <a:t>      </a:t>
            </a:r>
            <a:r>
              <a:rPr lang="en-CA" sz="1800" dirty="0" err="1"/>
              <a:t>StringUtils.isBlank</a:t>
            </a:r>
            <a:r>
              <a:rPr lang="en-CA" sz="1800" dirty="0"/>
              <a:t>()   //</a:t>
            </a:r>
            <a:r>
              <a:rPr lang="zh-CN" altLang="en-US" sz="1800" dirty="0"/>
              <a:t>均识为空白符</a:t>
            </a:r>
          </a:p>
          <a:p>
            <a:pPr algn="l"/>
            <a:r>
              <a:rPr lang="zh-CN" altLang="en-US" sz="1800" dirty="0"/>
              <a:t>      </a:t>
            </a:r>
            <a:r>
              <a:rPr lang="en-CA" sz="1800" dirty="0" err="1"/>
              <a:t>StringUtils.isBlank</a:t>
            </a:r>
            <a:r>
              <a:rPr lang="en-CA" sz="1800" dirty="0"/>
              <a:t>("\b") = false   //"\b"</a:t>
            </a:r>
            <a:r>
              <a:rPr lang="zh-CN" altLang="en-US" sz="1800" dirty="0"/>
              <a:t>为单词边界符</a:t>
            </a:r>
          </a:p>
          <a:p>
            <a:pPr algn="l"/>
            <a:r>
              <a:rPr lang="zh-CN" altLang="en-US" sz="1800" dirty="0"/>
              <a:t>      </a:t>
            </a:r>
            <a:r>
              <a:rPr lang="en-CA" sz="1800" dirty="0" err="1"/>
              <a:t>StringUtils.isBlank</a:t>
            </a:r>
            <a:r>
              <a:rPr lang="en-CA" sz="1800" dirty="0"/>
              <a:t>("bob") = false</a:t>
            </a:r>
          </a:p>
          <a:p>
            <a:pPr algn="l"/>
            <a:r>
              <a:rPr lang="en-CA" sz="1800" dirty="0"/>
              <a:t>      </a:t>
            </a:r>
            <a:r>
              <a:rPr lang="en-CA" sz="1800" dirty="0" err="1"/>
              <a:t>StringUtils.isBlank</a:t>
            </a:r>
            <a:r>
              <a:rPr lang="en-CA" sz="1800" dirty="0"/>
              <a:t>(" bob ") = false </a:t>
            </a:r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2833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  <a:r>
              <a:rPr lang="zh-CN" altLang="en-US" sz="1800" dirty="0"/>
              <a:t>语言是在</a:t>
            </a:r>
            <a:r>
              <a:rPr lang="en-US" altLang="zh-CN" sz="1800" dirty="0"/>
              <a:t>B</a:t>
            </a:r>
            <a:r>
              <a:rPr lang="zh-CN" altLang="en-US" sz="1800" dirty="0"/>
              <a:t>语言的基础上发展起来的，它的根源可以追溯到</a:t>
            </a:r>
            <a:r>
              <a:rPr lang="en-US" altLang="zh-CN" sz="1800" dirty="0"/>
              <a:t>ALGOL 60</a:t>
            </a:r>
            <a:r>
              <a:rPr lang="zh-CN" altLang="en-US" sz="1800" dirty="0"/>
              <a:t>。 </a:t>
            </a:r>
            <a:r>
              <a:rPr lang="en-US" altLang="zh-CN" sz="1800" dirty="0"/>
              <a:t>1960</a:t>
            </a:r>
            <a:r>
              <a:rPr lang="zh-CN" altLang="en-US" sz="1800" dirty="0"/>
              <a:t>年出现的</a:t>
            </a:r>
            <a:r>
              <a:rPr lang="en-US" altLang="zh-CN" sz="1800" dirty="0"/>
              <a:t>ALGOL 60</a:t>
            </a:r>
            <a:r>
              <a:rPr lang="zh-CN" altLang="en-US" sz="1800" dirty="0"/>
              <a:t>是一种面向问题的高级语言，它离硬件比较远，不宜用来编写系统程序。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1963</a:t>
            </a:r>
            <a:r>
              <a:rPr lang="zh-CN" altLang="en-US" sz="1800" dirty="0"/>
              <a:t>年英国的剑桥大学推出了</a:t>
            </a:r>
            <a:r>
              <a:rPr lang="en-US" altLang="zh-CN" sz="1800" dirty="0"/>
              <a:t>CPL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CombinedProgram</a:t>
            </a:r>
            <a:r>
              <a:rPr lang="en-US" altLang="zh-CN" sz="1800" dirty="0"/>
              <a:t>- </a:t>
            </a:r>
            <a:r>
              <a:rPr lang="en-US" altLang="zh-CN" sz="1800" dirty="0" err="1"/>
              <a:t>ming</a:t>
            </a:r>
            <a:r>
              <a:rPr lang="en-US" altLang="zh-CN" sz="1800" dirty="0"/>
              <a:t> Language</a:t>
            </a:r>
            <a:r>
              <a:rPr lang="zh-CN" altLang="en-US" sz="1800" dirty="0"/>
              <a:t>）语言。</a:t>
            </a:r>
            <a:r>
              <a:rPr lang="en-US" altLang="zh-CN" sz="1800" dirty="0"/>
              <a:t>CPL</a:t>
            </a:r>
            <a:r>
              <a:rPr lang="zh-CN" altLang="en-US" sz="1800" dirty="0"/>
              <a:t>语言在</a:t>
            </a:r>
            <a:r>
              <a:rPr lang="en-US" altLang="zh-CN" sz="1800" dirty="0"/>
              <a:t>ALGOL 60</a:t>
            </a:r>
            <a:r>
              <a:rPr lang="zh-CN" altLang="en-US" sz="1800" dirty="0"/>
              <a:t>的基础上接近了硬件一些，但规 模比较大，难以实现。</a:t>
            </a:r>
            <a:r>
              <a:rPr lang="en-US" altLang="zh-CN" sz="1800" dirty="0"/>
              <a:t>1967</a:t>
            </a:r>
            <a:r>
              <a:rPr lang="zh-CN" altLang="en-US" sz="1800" dirty="0"/>
              <a:t>年英国剑桥大学的</a:t>
            </a:r>
            <a:r>
              <a:rPr lang="en-US" altLang="zh-CN" sz="1800" dirty="0" err="1"/>
              <a:t>Matin</a:t>
            </a:r>
            <a:r>
              <a:rPr lang="en-US" altLang="zh-CN" sz="1800" dirty="0"/>
              <a:t> Richards</a:t>
            </a:r>
            <a:r>
              <a:rPr lang="zh-CN" altLang="en-US" sz="1800" dirty="0"/>
              <a:t>对 </a:t>
            </a:r>
            <a:r>
              <a:rPr lang="en-US" altLang="zh-CN" sz="1800" dirty="0"/>
              <a:t>CPL</a:t>
            </a:r>
            <a:r>
              <a:rPr lang="zh-CN" altLang="en-US" sz="1800" dirty="0"/>
              <a:t>语言作了 简化，推出了</a:t>
            </a:r>
            <a:r>
              <a:rPr lang="en-US" altLang="zh-CN" sz="1800" dirty="0"/>
              <a:t>BCPL</a:t>
            </a:r>
            <a:r>
              <a:rPr lang="zh-CN" altLang="en-US" sz="1800" dirty="0"/>
              <a:t>（</a:t>
            </a:r>
            <a:r>
              <a:rPr lang="en-US" altLang="zh-CN" sz="1800" dirty="0"/>
              <a:t>Basic Combined Programming Language</a:t>
            </a:r>
            <a:r>
              <a:rPr lang="zh-CN" altLang="en-US" sz="1800" dirty="0"/>
              <a:t>）语言。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1970</a:t>
            </a:r>
            <a:r>
              <a:rPr lang="zh-CN" altLang="en-US" sz="1800" dirty="0"/>
              <a:t>年 美国贝尔实验室的 </a:t>
            </a:r>
            <a:r>
              <a:rPr lang="en-US" altLang="zh-CN" sz="1800" dirty="0"/>
              <a:t>Ken Thompson</a:t>
            </a:r>
            <a:r>
              <a:rPr lang="zh-CN" altLang="en-US" sz="1800" dirty="0"/>
              <a:t>以 </a:t>
            </a:r>
            <a:r>
              <a:rPr lang="en-US" altLang="zh-CN" sz="1800" dirty="0"/>
              <a:t>BCPL</a:t>
            </a:r>
            <a:r>
              <a:rPr lang="zh-CN" altLang="en-US" sz="1800" dirty="0"/>
              <a:t>语言为基础，又作了进一步简化， 设计出了很简单的而且很接近硬件的 </a:t>
            </a:r>
            <a:r>
              <a:rPr lang="en-US" altLang="zh-CN" sz="1800" dirty="0"/>
              <a:t>B</a:t>
            </a:r>
            <a:r>
              <a:rPr lang="zh-CN" altLang="en-US" sz="1800" dirty="0"/>
              <a:t>语言（ 取 </a:t>
            </a:r>
            <a:r>
              <a:rPr lang="en-US" altLang="zh-CN" sz="1800" dirty="0"/>
              <a:t>BCPL</a:t>
            </a:r>
            <a:r>
              <a:rPr lang="zh-CN" altLang="en-US" sz="1800" dirty="0"/>
              <a:t>的第一个字母），并用 </a:t>
            </a:r>
            <a:r>
              <a:rPr lang="en-US" altLang="zh-CN" sz="1800" dirty="0"/>
              <a:t>B</a:t>
            </a:r>
            <a:r>
              <a:rPr lang="zh-CN" altLang="en-US" sz="1800" dirty="0"/>
              <a:t>语言写第一个</a:t>
            </a:r>
            <a:r>
              <a:rPr lang="en-US" altLang="zh-CN" sz="1800" dirty="0"/>
              <a:t>UNIX</a:t>
            </a:r>
            <a:r>
              <a:rPr lang="zh-CN" altLang="en-US" sz="1800" dirty="0"/>
              <a:t>操作系统，在</a:t>
            </a:r>
            <a:r>
              <a:rPr lang="en-US" altLang="zh-CN" sz="1800" dirty="0"/>
              <a:t>PDP-7</a:t>
            </a:r>
            <a:r>
              <a:rPr lang="zh-CN" altLang="en-US" sz="1800" dirty="0"/>
              <a:t>上实现。 </a:t>
            </a:r>
            <a:r>
              <a:rPr lang="en-US" altLang="zh-CN" sz="1800" dirty="0"/>
              <a:t>1971</a:t>
            </a:r>
            <a:r>
              <a:rPr lang="zh-CN" altLang="en-US" sz="1800" dirty="0"/>
              <a:t>年在</a:t>
            </a:r>
            <a:r>
              <a:rPr lang="en-US" altLang="zh-CN" sz="1800" dirty="0"/>
              <a:t>PDP-11/20</a:t>
            </a:r>
            <a:r>
              <a:rPr lang="zh-CN" altLang="en-US" sz="1800" dirty="0"/>
              <a:t>上实 现了</a:t>
            </a:r>
            <a:r>
              <a:rPr lang="en-US" altLang="zh-CN" sz="1800" dirty="0"/>
              <a:t>B</a:t>
            </a:r>
            <a:r>
              <a:rPr lang="zh-CN" altLang="en-US" sz="1800" dirty="0"/>
              <a:t>语言，并写了</a:t>
            </a:r>
            <a:r>
              <a:rPr lang="en-US" altLang="zh-CN" sz="1800" dirty="0"/>
              <a:t>UNIX</a:t>
            </a:r>
            <a:r>
              <a:rPr lang="zh-CN" altLang="en-US" sz="1800" dirty="0"/>
              <a:t>操作系统。但</a:t>
            </a:r>
            <a:r>
              <a:rPr lang="en-US" altLang="zh-CN" sz="1800" dirty="0"/>
              <a:t>B</a:t>
            </a:r>
            <a:r>
              <a:rPr lang="zh-CN" altLang="en-US" sz="1800" dirty="0"/>
              <a:t>语言过于简单，功能有限。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1972</a:t>
            </a:r>
            <a:r>
              <a:rPr lang="zh-CN" altLang="en-US" sz="1800" dirty="0"/>
              <a:t>年至 </a:t>
            </a:r>
            <a:r>
              <a:rPr lang="en-US" altLang="zh-CN" sz="1800" dirty="0"/>
              <a:t>1973</a:t>
            </a:r>
            <a:r>
              <a:rPr lang="zh-CN" altLang="en-US" sz="1800" dirty="0"/>
              <a:t>年间，贝尔实验室的 </a:t>
            </a:r>
            <a:r>
              <a:rPr lang="en-US" altLang="zh-CN" sz="1800" dirty="0" err="1"/>
              <a:t>D.M.Ritchie</a:t>
            </a:r>
            <a:r>
              <a:rPr lang="zh-CN" altLang="en-US" sz="1800" dirty="0"/>
              <a:t>在</a:t>
            </a:r>
            <a:r>
              <a:rPr lang="en-US" altLang="zh-CN" sz="1800" dirty="0"/>
              <a:t>B</a:t>
            </a:r>
            <a:r>
              <a:rPr lang="zh-CN" altLang="en-US" sz="1800" dirty="0"/>
              <a:t>语言的基础上设计出了</a:t>
            </a:r>
            <a:r>
              <a:rPr lang="en-US" altLang="zh-CN" sz="1800" dirty="0"/>
              <a:t>C</a:t>
            </a:r>
            <a:r>
              <a:rPr lang="zh-CN" altLang="en-US" sz="1800" dirty="0"/>
              <a:t>语言（取 </a:t>
            </a:r>
            <a:r>
              <a:rPr lang="en-US" altLang="zh-CN" sz="1800" dirty="0"/>
              <a:t>BCPL</a:t>
            </a:r>
            <a:r>
              <a:rPr lang="zh-CN" altLang="en-US" sz="1800" dirty="0"/>
              <a:t>的第二个字母）。</a:t>
            </a:r>
            <a:r>
              <a:rPr lang="en-US" altLang="zh-CN" sz="1800" dirty="0"/>
              <a:t>C</a:t>
            </a:r>
            <a:r>
              <a:rPr lang="zh-CN" altLang="en-US" sz="1800" dirty="0"/>
              <a:t>语言既保持了</a:t>
            </a:r>
            <a:r>
              <a:rPr lang="en-US" altLang="zh-CN" sz="1800" dirty="0"/>
              <a:t>BCPL</a:t>
            </a:r>
            <a:r>
              <a:rPr lang="zh-CN" altLang="en-US" sz="1800" dirty="0"/>
              <a:t>和</a:t>
            </a:r>
            <a:r>
              <a:rPr lang="en-US" altLang="zh-CN" sz="1800" dirty="0"/>
              <a:t>B</a:t>
            </a:r>
            <a:r>
              <a:rPr lang="zh-CN" altLang="en-US" sz="1800" dirty="0"/>
              <a:t>语言的优点（精练、接近硬 件），又克服了它们的缺点（过于简单、数据无类型等）。 最初的</a:t>
            </a:r>
            <a:r>
              <a:rPr lang="en-US" altLang="zh-CN" sz="1800" dirty="0"/>
              <a:t>C</a:t>
            </a:r>
            <a:r>
              <a:rPr lang="zh-CN" altLang="en-US" sz="1800" dirty="0"/>
              <a:t>语言只是 为描述和实现</a:t>
            </a:r>
            <a:r>
              <a:rPr lang="en-US" altLang="zh-CN" sz="1800" dirty="0"/>
              <a:t>UNIX</a:t>
            </a:r>
            <a:r>
              <a:rPr lang="zh-CN" altLang="en-US" sz="1800" dirty="0"/>
              <a:t>操作系统提供一种工作语言而设计的。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1973</a:t>
            </a:r>
            <a:r>
              <a:rPr lang="zh-CN" altLang="en-US" sz="1800" dirty="0"/>
              <a:t>年，</a:t>
            </a:r>
            <a:r>
              <a:rPr lang="en-US" altLang="zh-CN" sz="1800" dirty="0" err="1"/>
              <a:t>K.Thom</a:t>
            </a:r>
            <a:r>
              <a:rPr lang="en-US" altLang="zh-CN" sz="1800" dirty="0"/>
              <a:t>- </a:t>
            </a:r>
            <a:r>
              <a:rPr lang="en-US" altLang="zh-CN" sz="1800" dirty="0" err="1"/>
              <a:t>pson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D.M.ritchie</a:t>
            </a:r>
            <a:r>
              <a:rPr lang="zh-CN" altLang="en-US" sz="1800" dirty="0"/>
              <a:t>两人合作把</a:t>
            </a:r>
            <a:r>
              <a:rPr lang="en-US" altLang="zh-CN" sz="1800" dirty="0"/>
              <a:t>UNIX</a:t>
            </a:r>
            <a:r>
              <a:rPr lang="zh-CN" altLang="en-US" sz="1800" dirty="0"/>
              <a:t>的</a:t>
            </a:r>
            <a:r>
              <a:rPr lang="en-US" altLang="zh-CN" sz="1800" dirty="0"/>
              <a:t>90%</a:t>
            </a:r>
            <a:r>
              <a:rPr lang="zh-CN" altLang="en-US" sz="1800" dirty="0"/>
              <a:t>以上用 </a:t>
            </a:r>
            <a:r>
              <a:rPr lang="en-US" altLang="zh-CN" sz="1800" dirty="0"/>
              <a:t>C</a:t>
            </a:r>
            <a:r>
              <a:rPr lang="zh-CN" altLang="en-US" sz="1800" dirty="0"/>
              <a:t>改写（</a:t>
            </a:r>
            <a:r>
              <a:rPr lang="en-US" altLang="zh-CN" sz="1800" dirty="0"/>
              <a:t>UNIX</a:t>
            </a:r>
            <a:r>
              <a:rPr lang="zh-CN" altLang="en-US" sz="1800" dirty="0"/>
              <a:t>第</a:t>
            </a:r>
            <a:r>
              <a:rPr lang="en-US" altLang="zh-CN" sz="1800" dirty="0"/>
              <a:t>5</a:t>
            </a:r>
            <a:r>
              <a:rPr lang="zh-CN" altLang="en-US" sz="1800" dirty="0"/>
              <a:t>版。原来的 </a:t>
            </a:r>
            <a:r>
              <a:rPr lang="en-US" altLang="zh-CN" sz="1800" dirty="0"/>
              <a:t>UNIX</a:t>
            </a:r>
            <a:r>
              <a:rPr lang="zh-CN" altLang="en-US" sz="1800" dirty="0"/>
              <a:t>操作系统是</a:t>
            </a:r>
            <a:r>
              <a:rPr lang="en-US" altLang="zh-CN" sz="1800" dirty="0"/>
              <a:t>1969</a:t>
            </a:r>
            <a:r>
              <a:rPr lang="zh-CN" altLang="en-US" sz="1800" dirty="0"/>
              <a:t>年由美国的贝尔实验室的 </a:t>
            </a:r>
            <a:r>
              <a:rPr lang="en-US" altLang="zh-CN" sz="1800" dirty="0" err="1"/>
              <a:t>K.Thompson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D.M.Ritchie</a:t>
            </a:r>
            <a:r>
              <a:rPr lang="zh-CN" altLang="en-US" sz="1800" dirty="0"/>
              <a:t>开发成功的，是用汇编语言写的）。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990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5059" y="0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IO</a:t>
            </a:r>
            <a:r>
              <a:rPr lang="zh-CN" altLang="en-US" sz="1800" dirty="0"/>
              <a:t>文件操作，可以说是除了</a:t>
            </a:r>
            <a:r>
              <a:rPr lang="en-US" altLang="zh-CN" sz="1800" dirty="0"/>
              <a:t>JDBC</a:t>
            </a:r>
            <a:r>
              <a:rPr lang="zh-CN" altLang="en-US" sz="1800" dirty="0"/>
              <a:t>操作之外，日常最常用的功能之一了。</a:t>
            </a:r>
            <a:r>
              <a:rPr lang="en-US" altLang="zh-CN" sz="1800" dirty="0"/>
              <a:t>IO</a:t>
            </a:r>
            <a:r>
              <a:rPr lang="zh-CN" altLang="en-US" sz="1800" dirty="0"/>
              <a:t>的读写方式如何，直接影响到系统的性能。很多时候系统的性能瓶颈往往不是出现在对象层面，而是出现在底层的</a:t>
            </a:r>
            <a:r>
              <a:rPr lang="en-US" altLang="zh-CN" sz="1800" dirty="0"/>
              <a:t>IO</a:t>
            </a:r>
            <a:r>
              <a:rPr lang="zh-CN" altLang="en-US" sz="1800" dirty="0"/>
              <a:t>层面上。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Apache </a:t>
            </a:r>
            <a:r>
              <a:rPr lang="en-US" altLang="zh-CN" sz="1800" dirty="0" err="1"/>
              <a:t>commosn</a:t>
            </a:r>
            <a:r>
              <a:rPr lang="en-US" altLang="zh-CN" sz="1800" dirty="0"/>
              <a:t> IO</a:t>
            </a:r>
            <a:r>
              <a:rPr lang="zh-CN" altLang="en-US" sz="1800" dirty="0"/>
              <a:t>包在</a:t>
            </a:r>
            <a:r>
              <a:rPr lang="en-US" altLang="zh-CN" sz="1800" dirty="0"/>
              <a:t>input, output</a:t>
            </a:r>
            <a:r>
              <a:rPr lang="zh-CN" altLang="en-US" sz="1800" dirty="0"/>
              <a:t>包的基础上，提供了一个高效，方便的文件类处理工具：</a:t>
            </a:r>
            <a:r>
              <a:rPr lang="en-US" altLang="zh-CN" sz="1800" dirty="0" err="1"/>
              <a:t>FileUtils</a:t>
            </a:r>
            <a:r>
              <a:rPr lang="zh-CN" altLang="en-US" sz="1800" dirty="0"/>
              <a:t>，其功能涵盖了所有日常常用的</a:t>
            </a:r>
            <a:r>
              <a:rPr lang="en-US" altLang="zh-CN" sz="1800" dirty="0"/>
              <a:t>IO</a:t>
            </a:r>
            <a:r>
              <a:rPr lang="zh-CN" altLang="en-US" sz="1800" dirty="0"/>
              <a:t>操作，由于这个类的部分方法底层是基于</a:t>
            </a:r>
            <a:r>
              <a:rPr lang="en-US" altLang="zh-CN" sz="1800" dirty="0"/>
              <a:t>Apache commons IO</a:t>
            </a:r>
            <a:r>
              <a:rPr lang="zh-CN" altLang="en-US" sz="1800" dirty="0"/>
              <a:t>自己的读写流去实现的，所以在性能上会相对高于</a:t>
            </a:r>
            <a:r>
              <a:rPr lang="en-US" altLang="zh-CN" sz="1800" dirty="0"/>
              <a:t>JDK</a:t>
            </a:r>
            <a:r>
              <a:rPr lang="zh-CN" altLang="en-US" sz="1800" dirty="0"/>
              <a:t>自带的</a:t>
            </a:r>
            <a:r>
              <a:rPr lang="zh-CN" altLang="en-US" sz="1800" dirty="0" smtClean="0"/>
              <a:t>类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/>
              <a:t>根据</a:t>
            </a:r>
            <a:r>
              <a:rPr lang="en-US" altLang="zh-CN" sz="1800" dirty="0"/>
              <a:t>Apache commons IO</a:t>
            </a:r>
            <a:r>
              <a:rPr lang="zh-CN" altLang="en-US" sz="1800" dirty="0"/>
              <a:t>官方的说法，这个类可以提供如下功能：</a:t>
            </a:r>
          </a:p>
          <a:p>
            <a:pPr algn="l"/>
            <a:endParaRPr lang="en-CA" sz="1800" dirty="0"/>
          </a:p>
        </p:txBody>
      </p:sp>
      <p:pic>
        <p:nvPicPr>
          <p:cNvPr id="1026" name="Picture 2" descr="http://www.blogjava.net/images/blogjava_net/pengpenglin/J2SE/apache-commons-io-file-fun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283" y="3065929"/>
            <a:ext cx="32575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 </a:t>
            </a:r>
            <a:r>
              <a:rPr lang="en-US" altLang="zh-CN" sz="1800" dirty="0" smtClean="0"/>
              <a:t>JCP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Java Community Process </a:t>
            </a:r>
            <a:r>
              <a:rPr lang="zh-CN" altLang="en-US" sz="1800" dirty="0" smtClean="0"/>
              <a:t>标准制定组织）</a:t>
            </a:r>
          </a:p>
          <a:p>
            <a:pPr algn="l"/>
            <a:endParaRPr lang="zh-CN" altLang="en-US" sz="1800" dirty="0" smtClean="0"/>
          </a:p>
          <a:p>
            <a:pPr algn="l"/>
            <a:r>
              <a:rPr lang="zh-CN" altLang="en-US" sz="1800" dirty="0" smtClean="0"/>
              <a:t>  </a:t>
            </a:r>
            <a:r>
              <a:rPr lang="en-US" altLang="zh-CN" sz="1800" dirty="0" smtClean="0"/>
              <a:t>JCP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Java Community Process) </a:t>
            </a:r>
            <a:r>
              <a:rPr lang="zh-CN" altLang="en-US" sz="1800" dirty="0" smtClean="0"/>
              <a:t>是一个开放的国际组织，主要由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开发者以及被授权者组成，职能是发展和更新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技术规范、参考实现（</a:t>
            </a:r>
            <a:r>
              <a:rPr lang="en-US" altLang="zh-CN" sz="1800" dirty="0" smtClean="0"/>
              <a:t>RI</a:t>
            </a:r>
            <a:r>
              <a:rPr lang="zh-CN" altLang="en-US" sz="1800" dirty="0" smtClean="0"/>
              <a:t>）、技术兼容包（</a:t>
            </a:r>
            <a:r>
              <a:rPr lang="en-US" altLang="zh-CN" sz="1800" dirty="0" smtClean="0"/>
              <a:t>TCK</a:t>
            </a:r>
            <a:r>
              <a:rPr lang="zh-CN" altLang="en-US" sz="1800" dirty="0" smtClean="0"/>
              <a:t>）。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技术和</a:t>
            </a:r>
            <a:r>
              <a:rPr lang="en-US" altLang="zh-CN" sz="1800" dirty="0" smtClean="0"/>
              <a:t>JCP</a:t>
            </a:r>
            <a:r>
              <a:rPr lang="zh-CN" altLang="en-US" sz="1800" dirty="0" smtClean="0"/>
              <a:t>两者的原创者都是</a:t>
            </a:r>
            <a:r>
              <a:rPr lang="en-US" altLang="zh-CN" sz="1800" dirty="0" smtClean="0"/>
              <a:t>SUN</a:t>
            </a:r>
            <a:r>
              <a:rPr lang="zh-CN" altLang="en-US" sz="1800" dirty="0" smtClean="0"/>
              <a:t>计算机公司。然而，</a:t>
            </a:r>
            <a:r>
              <a:rPr lang="en-US" altLang="zh-CN" sz="1800" dirty="0" smtClean="0"/>
              <a:t>JCP</a:t>
            </a:r>
            <a:r>
              <a:rPr lang="zh-CN" altLang="en-US" sz="1800" dirty="0" smtClean="0"/>
              <a:t>已经由</a:t>
            </a:r>
            <a:r>
              <a:rPr lang="en-US" altLang="zh-CN" sz="1800" dirty="0" smtClean="0"/>
              <a:t>SUN</a:t>
            </a:r>
            <a:r>
              <a:rPr lang="zh-CN" altLang="en-US" sz="1800" dirty="0" smtClean="0"/>
              <a:t>于</a:t>
            </a:r>
            <a:r>
              <a:rPr lang="en-US" altLang="zh-CN" sz="1800" dirty="0" smtClean="0"/>
              <a:t>1995</a:t>
            </a:r>
            <a:r>
              <a:rPr lang="zh-CN" altLang="en-US" sz="1800" dirty="0" smtClean="0"/>
              <a:t>年创造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的非正式过程，演进到如今有数百名来自世界各地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代表成员一同监督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发展的正式程序。</a:t>
            </a:r>
          </a:p>
          <a:p>
            <a:pPr algn="l"/>
            <a:endParaRPr lang="zh-CN" altLang="en-US" sz="1800" dirty="0" smtClean="0"/>
          </a:p>
          <a:p>
            <a:pPr algn="l"/>
            <a:r>
              <a:rPr lang="zh-CN" altLang="en-US" sz="1800" dirty="0" smtClean="0"/>
              <a:t>  </a:t>
            </a:r>
            <a:r>
              <a:rPr lang="en-US" altLang="zh-CN" sz="1800" dirty="0" smtClean="0"/>
              <a:t>JCP</a:t>
            </a:r>
            <a:r>
              <a:rPr lang="zh-CN" altLang="en-US" sz="1800" dirty="0" smtClean="0"/>
              <a:t>维护的规范包括</a:t>
            </a:r>
            <a:r>
              <a:rPr lang="en-US" altLang="zh-CN" sz="1800" dirty="0" smtClean="0"/>
              <a:t>J2ME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J2SE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J2EE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XML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OSS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JAIN</a:t>
            </a:r>
            <a:r>
              <a:rPr lang="zh-CN" altLang="en-US" sz="1800" dirty="0" smtClean="0"/>
              <a:t>等。组织成员可以提交</a:t>
            </a:r>
            <a:r>
              <a:rPr lang="en-US" altLang="zh-CN" sz="1800" dirty="0" smtClean="0"/>
              <a:t>JSR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Java Specification Requests</a:t>
            </a:r>
            <a:r>
              <a:rPr lang="zh-CN" altLang="en-US" sz="1800" dirty="0" smtClean="0"/>
              <a:t>），通过特定程序以后，进入到下一版本的规范里面。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CA" altLang="zh-CN" sz="1800" dirty="0" smtClean="0"/>
              <a:t>Java Specification Requests</a:t>
            </a:r>
            <a:r>
              <a:rPr lang="zh-CN" altLang="en-CA" sz="1800" dirty="0" smtClean="0"/>
              <a:t>，</a:t>
            </a:r>
            <a:r>
              <a:rPr lang="en-CA" altLang="zh-CN" sz="1800" dirty="0" smtClean="0"/>
              <a:t>Java</a:t>
            </a:r>
            <a:r>
              <a:rPr lang="zh-CN" altLang="en-US" sz="1800" dirty="0" smtClean="0"/>
              <a:t>规范请求，由</a:t>
            </a:r>
            <a:r>
              <a:rPr lang="en-CA" altLang="zh-CN" sz="1800" dirty="0" smtClean="0"/>
              <a:t>JCP</a:t>
            </a:r>
            <a:r>
              <a:rPr lang="zh-CN" altLang="en-US" sz="1800" dirty="0" smtClean="0"/>
              <a:t>成员向委员会提交的</a:t>
            </a:r>
            <a:r>
              <a:rPr lang="en-CA" altLang="zh-CN" sz="1800" dirty="0" smtClean="0"/>
              <a:t>Java</a:t>
            </a:r>
            <a:r>
              <a:rPr lang="zh-CN" altLang="en-US" sz="1800" dirty="0" smtClean="0"/>
              <a:t>发展议案，经过一系列流程后，如果通过最终会体现在未来的</a:t>
            </a:r>
            <a:r>
              <a:rPr lang="en-CA" altLang="zh-CN" sz="1800" dirty="0" smtClean="0"/>
              <a:t>Java</a:t>
            </a:r>
            <a:r>
              <a:rPr lang="zh-CN" altLang="en-US" sz="1800" dirty="0" smtClean="0"/>
              <a:t>中</a:t>
            </a:r>
          </a:p>
          <a:p>
            <a:pPr algn="l"/>
            <a:endParaRPr lang="zh-CN" altLang="en-US" sz="1800" dirty="0" smtClean="0"/>
          </a:p>
          <a:p>
            <a:pPr algn="l"/>
            <a:r>
              <a:rPr lang="zh-CN" altLang="en-US" sz="1800" dirty="0" smtClean="0"/>
              <a:t>  所有声称符合</a:t>
            </a:r>
            <a:r>
              <a:rPr lang="en-US" altLang="zh-CN" sz="1800" dirty="0" smtClean="0"/>
              <a:t>J2EE</a:t>
            </a:r>
            <a:r>
              <a:rPr lang="zh-CN" altLang="en-US" sz="1800" dirty="0" smtClean="0"/>
              <a:t>规范的</a:t>
            </a:r>
            <a:r>
              <a:rPr lang="en-US" altLang="zh-CN" sz="1800" dirty="0" smtClean="0"/>
              <a:t>J2EE</a:t>
            </a:r>
            <a:r>
              <a:rPr lang="zh-CN" altLang="en-US" sz="1800" dirty="0" smtClean="0"/>
              <a:t>类产品（应用服务器、应用软件、开发工具等），必须通过该组织提供的</a:t>
            </a:r>
            <a:r>
              <a:rPr lang="en-US" altLang="zh-CN" sz="1800" dirty="0" smtClean="0"/>
              <a:t>TCK</a:t>
            </a:r>
            <a:r>
              <a:rPr lang="zh-CN" altLang="en-US" sz="1800" dirty="0" smtClean="0"/>
              <a:t>兼容性测试（需要购买测试包），通过该测试后，需要缴纳</a:t>
            </a:r>
            <a:r>
              <a:rPr lang="en-US" altLang="zh-CN" sz="1800" dirty="0" smtClean="0"/>
              <a:t>J2EE</a:t>
            </a:r>
            <a:r>
              <a:rPr lang="zh-CN" altLang="en-US" sz="1800" dirty="0" smtClean="0"/>
              <a:t>商标使用费。两项完成，即是通过</a:t>
            </a:r>
            <a:r>
              <a:rPr lang="en-US" altLang="zh-CN" sz="1800" dirty="0" smtClean="0"/>
              <a:t>J2EE</a:t>
            </a:r>
            <a:r>
              <a:rPr lang="zh-CN" altLang="en-US" sz="1800" dirty="0" smtClean="0"/>
              <a:t>认证（</a:t>
            </a:r>
            <a:r>
              <a:rPr lang="en-US" altLang="zh-CN" sz="1800" dirty="0" smtClean="0"/>
              <a:t>Authorized Java Licensees of J2EE</a:t>
            </a:r>
            <a:r>
              <a:rPr lang="zh-CN" altLang="en-US" sz="1800" dirty="0" smtClean="0"/>
              <a:t>）。</a:t>
            </a:r>
            <a:endParaRPr lang="en-US" altLang="zh-CN" sz="1800" dirty="0" smtClean="0"/>
          </a:p>
          <a:p>
            <a:pPr algn="l"/>
            <a:r>
              <a:rPr lang="en-CA" sz="1800" dirty="0" smtClean="0">
                <a:hlinkClick r:id="rId2"/>
              </a:rPr>
              <a:t>https://www.jcp.org/en/home/index</a:t>
            </a:r>
            <a:endParaRPr lang="en-CA" sz="1800" dirty="0" smtClean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7431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以</a:t>
            </a:r>
            <a:r>
              <a:rPr lang="en-US" altLang="zh-CN" sz="1800" dirty="0"/>
              <a:t>1978</a:t>
            </a:r>
            <a:r>
              <a:rPr lang="zh-CN" altLang="en-US" sz="1800" dirty="0"/>
              <a:t>年发表的</a:t>
            </a:r>
            <a:r>
              <a:rPr lang="en-US" altLang="zh-CN" sz="1800" dirty="0"/>
              <a:t>UNIX</a:t>
            </a:r>
            <a:r>
              <a:rPr lang="zh-CN" altLang="en-US" sz="1800" dirty="0"/>
              <a:t>第</a:t>
            </a:r>
            <a:r>
              <a:rPr lang="en-US" altLang="zh-CN" sz="1800" dirty="0"/>
              <a:t>7</a:t>
            </a:r>
            <a:r>
              <a:rPr lang="zh-CN" altLang="en-US" sz="1800" dirty="0"/>
              <a:t>版中的</a:t>
            </a:r>
            <a:r>
              <a:rPr lang="en-US" altLang="zh-CN" sz="1800" dirty="0"/>
              <a:t>C</a:t>
            </a:r>
            <a:r>
              <a:rPr lang="zh-CN" altLang="en-US" sz="1800" dirty="0"/>
              <a:t>编译程序为基础，</a:t>
            </a:r>
            <a:r>
              <a:rPr lang="en-US" altLang="zh-CN" sz="1800" dirty="0"/>
              <a:t>Brian </a:t>
            </a:r>
            <a:r>
              <a:rPr lang="en-US" altLang="zh-CN" sz="1800" dirty="0" err="1"/>
              <a:t>W.Kernighan</a:t>
            </a:r>
            <a:r>
              <a:rPr lang="zh-CN" altLang="en-US" sz="1800" dirty="0"/>
              <a:t>和 </a:t>
            </a:r>
            <a:r>
              <a:rPr lang="en-US" altLang="zh-CN" sz="1800" dirty="0"/>
              <a:t>Dennis </a:t>
            </a:r>
            <a:r>
              <a:rPr lang="en-US" altLang="zh-CN" sz="1800" dirty="0" err="1"/>
              <a:t>M.Ritchie</a:t>
            </a:r>
            <a:r>
              <a:rPr lang="en-US" altLang="zh-CN" sz="1800" dirty="0"/>
              <a:t>(</a:t>
            </a:r>
            <a:r>
              <a:rPr lang="zh-CN" altLang="en-US" sz="1800" dirty="0"/>
              <a:t>合称</a:t>
            </a:r>
            <a:r>
              <a:rPr lang="en-US" altLang="zh-CN" sz="1800" dirty="0"/>
              <a:t>K&amp;R)</a:t>
            </a:r>
            <a:r>
              <a:rPr lang="zh-CN" altLang="en-US" sz="1800" dirty="0"/>
              <a:t>合著了影响深远了名著</a:t>
            </a:r>
            <a:r>
              <a:rPr lang="en-US" altLang="zh-CN" sz="1800" dirty="0"/>
              <a:t>《The C Programming Lan- </a:t>
            </a:r>
            <a:r>
              <a:rPr lang="en-US" altLang="zh-CN" sz="1800" dirty="0" err="1"/>
              <a:t>guage</a:t>
            </a:r>
            <a:r>
              <a:rPr lang="en-US" altLang="zh-CN" sz="1800" dirty="0"/>
              <a:t>》</a:t>
            </a:r>
            <a:r>
              <a:rPr lang="zh-CN" altLang="en-US" sz="1800" dirty="0"/>
              <a:t>，这本书中介绍的</a:t>
            </a:r>
            <a:r>
              <a:rPr lang="en-US" altLang="zh-CN" sz="1800" dirty="0"/>
              <a:t>C</a:t>
            </a:r>
            <a:r>
              <a:rPr lang="zh-CN" altLang="en-US" sz="1800" dirty="0"/>
              <a:t>语言成为后来广泛使用的</a:t>
            </a:r>
            <a:r>
              <a:rPr lang="en-US" altLang="zh-CN" sz="1800" dirty="0"/>
              <a:t>C</a:t>
            </a:r>
            <a:r>
              <a:rPr lang="zh-CN" altLang="en-US" sz="1800" dirty="0"/>
              <a:t>语言版本的基础，它被称为标准</a:t>
            </a:r>
            <a:r>
              <a:rPr lang="en-US" altLang="zh-CN" sz="1800" dirty="0"/>
              <a:t>C</a:t>
            </a:r>
            <a:r>
              <a:rPr lang="zh-CN" altLang="en-US" sz="1800" dirty="0"/>
              <a:t>。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1983</a:t>
            </a:r>
            <a:r>
              <a:rPr lang="zh-CN" altLang="en-US" sz="1800" dirty="0"/>
              <a:t>年，美国国家标准化协会（</a:t>
            </a:r>
            <a:r>
              <a:rPr lang="en-US" altLang="zh-CN" sz="1800" dirty="0"/>
              <a:t>ANSI</a:t>
            </a:r>
            <a:r>
              <a:rPr lang="zh-CN" altLang="en-US" sz="1800" dirty="0"/>
              <a:t>）根据</a:t>
            </a:r>
            <a:r>
              <a:rPr lang="en-US" altLang="zh-CN" sz="1800" dirty="0"/>
              <a:t>C</a:t>
            </a:r>
            <a:r>
              <a:rPr lang="zh-CN" altLang="en-US" sz="1800" dirty="0"/>
              <a:t>语言问世以来各种 版本对</a:t>
            </a:r>
            <a:r>
              <a:rPr lang="en-US" altLang="zh-CN" sz="1800" dirty="0"/>
              <a:t>C</a:t>
            </a:r>
            <a:r>
              <a:rPr lang="zh-CN" altLang="en-US" sz="1800" dirty="0"/>
              <a:t>的发展和扩充 ，制定了新的标准，称为</a:t>
            </a:r>
            <a:r>
              <a:rPr lang="en-US" altLang="zh-CN" sz="1800" dirty="0"/>
              <a:t>ANSI C</a:t>
            </a:r>
            <a:r>
              <a:rPr lang="zh-CN" altLang="en-US" sz="1800" dirty="0"/>
              <a:t>。</a:t>
            </a:r>
            <a:r>
              <a:rPr lang="en-US" altLang="zh-CN" sz="1800" dirty="0"/>
              <a:t>ANSI C</a:t>
            </a:r>
            <a:r>
              <a:rPr lang="zh-CN" altLang="en-US" sz="1800" dirty="0"/>
              <a:t>比原来的标 准</a:t>
            </a:r>
            <a:r>
              <a:rPr lang="en-US" altLang="zh-CN" sz="1800" dirty="0"/>
              <a:t>C</a:t>
            </a:r>
            <a:r>
              <a:rPr lang="zh-CN" altLang="en-US" sz="1800" dirty="0"/>
              <a:t>有了很大的发展。</a:t>
            </a:r>
            <a:r>
              <a:rPr lang="en-US" altLang="zh-CN" sz="1800" dirty="0"/>
              <a:t>K&amp;R</a:t>
            </a:r>
            <a:r>
              <a:rPr lang="zh-CN" altLang="en-US" sz="1800" dirty="0"/>
              <a:t>在</a:t>
            </a:r>
            <a:r>
              <a:rPr lang="en-US" altLang="zh-CN" sz="1800" dirty="0"/>
              <a:t>1988</a:t>
            </a:r>
            <a:r>
              <a:rPr lang="zh-CN" altLang="en-US" sz="1800" dirty="0"/>
              <a:t>年修改了他们的经典著作</a:t>
            </a:r>
            <a:r>
              <a:rPr lang="en-US" altLang="zh-CN" sz="1800" dirty="0"/>
              <a:t>《The C </a:t>
            </a:r>
            <a:r>
              <a:rPr lang="en-US" altLang="zh-CN" sz="1800" dirty="0" err="1"/>
              <a:t>Progra</a:t>
            </a:r>
            <a:r>
              <a:rPr lang="en-US" altLang="zh-CN" sz="1800" dirty="0"/>
              <a:t>- </a:t>
            </a:r>
            <a:r>
              <a:rPr lang="en-US" altLang="zh-CN" sz="1800" dirty="0" err="1"/>
              <a:t>mming</a:t>
            </a:r>
            <a:r>
              <a:rPr lang="en-US" altLang="zh-CN" sz="1800" dirty="0"/>
              <a:t> Language》 </a:t>
            </a:r>
            <a:r>
              <a:rPr lang="zh-CN" altLang="en-US" sz="1800" dirty="0"/>
              <a:t>，按照</a:t>
            </a:r>
            <a:r>
              <a:rPr lang="en-US" altLang="zh-CN" sz="1800" dirty="0"/>
              <a:t>ANSI C</a:t>
            </a:r>
            <a:r>
              <a:rPr lang="zh-CN" altLang="en-US" sz="1800" dirty="0"/>
              <a:t>的标准重新写了该书。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1987</a:t>
            </a:r>
            <a:r>
              <a:rPr lang="zh-CN" altLang="en-US" sz="1800" dirty="0"/>
              <a:t>年，</a:t>
            </a:r>
            <a:r>
              <a:rPr lang="en-US" altLang="zh-CN" sz="1800" dirty="0"/>
              <a:t>ANSI C</a:t>
            </a:r>
            <a:r>
              <a:rPr lang="zh-CN" altLang="en-US" sz="1800" dirty="0"/>
              <a:t>又 公布了新标准</a:t>
            </a:r>
            <a:r>
              <a:rPr lang="en-US" altLang="zh-CN" sz="1800" dirty="0"/>
              <a:t>--87 ANSI C </a:t>
            </a:r>
            <a:r>
              <a:rPr lang="zh-CN" altLang="en-US" sz="1800" dirty="0"/>
              <a:t>。目前流行的</a:t>
            </a:r>
            <a:r>
              <a:rPr lang="en-US" altLang="zh-CN" sz="1800" dirty="0"/>
              <a:t>C</a:t>
            </a:r>
            <a:r>
              <a:rPr lang="zh-CN" altLang="en-US" sz="1800" dirty="0"/>
              <a:t>编译系统都是以它为基础的。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24569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  <p:pic>
        <p:nvPicPr>
          <p:cNvPr id="2050" name="Picture 2" descr="Screen Shot 2016-11-18 at 8.08.4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58" y="160150"/>
            <a:ext cx="8410575" cy="597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  <p:pic>
        <p:nvPicPr>
          <p:cNvPr id="4098" name="Picture 2" descr="https://lh5.googleusercontent.com/3eCRdvKXYZo3DuS7GtR3uJgDcL16R-LMj7BFQGxEWdyvCgdRaqV4GoUvkskusqywvit-QTM6pkAru2sxw5OhI-RniYFRsZnzJ2xOQa2lFB8IhqIcTU1KjxNs1p7GIUMDS2f9asKlgC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06" y="90860"/>
            <a:ext cx="8953500" cy="579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0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.JVM -- Java virtual machine</a:t>
            </a:r>
          </a:p>
          <a:p>
            <a:pPr algn="l"/>
            <a:r>
              <a:rPr lang="en-US" altLang="zh-CN" sz="1800" dirty="0"/>
              <a:t>   	JVM</a:t>
            </a:r>
            <a:r>
              <a:rPr lang="zh-CN" altLang="en-US" sz="1800" dirty="0"/>
              <a:t>就是我们常说的</a:t>
            </a:r>
            <a:r>
              <a:rPr lang="en-US" altLang="zh-CN" sz="1800" dirty="0"/>
              <a:t>Java</a:t>
            </a:r>
            <a:r>
              <a:rPr lang="zh-CN" altLang="en-US" sz="1800" dirty="0"/>
              <a:t>虚拟机，它是整个</a:t>
            </a:r>
            <a:r>
              <a:rPr lang="en-US" altLang="zh-CN" sz="1800" dirty="0"/>
              <a:t>java</a:t>
            </a:r>
            <a:r>
              <a:rPr lang="zh-CN" altLang="en-US" sz="1800" dirty="0"/>
              <a:t>实现跨平台的最核心的部分，所有的</a:t>
            </a:r>
            <a:r>
              <a:rPr lang="en-US" altLang="zh-CN" sz="1800" dirty="0"/>
              <a:t>java</a:t>
            </a:r>
            <a:r>
              <a:rPr lang="zh-CN" altLang="en-US" sz="1800" dirty="0"/>
              <a:t>程序会首先被编译为</a:t>
            </a:r>
            <a:r>
              <a:rPr lang="en-US" altLang="zh-CN" sz="1800" dirty="0"/>
              <a:t>.class</a:t>
            </a:r>
            <a:r>
              <a:rPr lang="zh-CN" altLang="en-US" sz="1800" dirty="0"/>
              <a:t>的类文件，这种类文件可以在虚拟机上执行，也就是说</a:t>
            </a:r>
            <a:r>
              <a:rPr lang="en-US" altLang="zh-CN" sz="1800" dirty="0"/>
              <a:t>class</a:t>
            </a:r>
            <a:r>
              <a:rPr lang="zh-CN" altLang="en-US" sz="1800" dirty="0"/>
              <a:t>并不直接与机器的操作系统相对应，而是经过虚拟机间接与操作系统交互，由虚拟机将程序解释给本地系统执行。</a:t>
            </a:r>
          </a:p>
          <a:p>
            <a:pPr algn="l"/>
            <a:r>
              <a:rPr lang="en-US" altLang="zh-CN" sz="1800" dirty="0"/>
              <a:t>2.</a:t>
            </a:r>
            <a:r>
              <a:rPr lang="zh-CN" altLang="en-US" sz="1800" dirty="0"/>
              <a:t>、</a:t>
            </a:r>
            <a:r>
              <a:rPr lang="en-US" altLang="zh-CN" sz="1800" dirty="0"/>
              <a:t>JRE -- java runtime environment</a:t>
            </a:r>
          </a:p>
          <a:p>
            <a:pPr algn="l"/>
            <a:r>
              <a:rPr lang="en-US" altLang="zh-CN" sz="1800" dirty="0"/>
              <a:t>   	JRE</a:t>
            </a:r>
            <a:r>
              <a:rPr lang="zh-CN" altLang="en-US" sz="1800" dirty="0"/>
              <a:t>是指</a:t>
            </a:r>
            <a:r>
              <a:rPr lang="en-US" altLang="zh-CN" sz="1800" dirty="0"/>
              <a:t>java</a:t>
            </a:r>
            <a:r>
              <a:rPr lang="zh-CN" altLang="en-US" sz="1800" dirty="0"/>
              <a:t>运行环境。光有</a:t>
            </a:r>
            <a:r>
              <a:rPr lang="en-US" altLang="zh-CN" sz="1800" dirty="0"/>
              <a:t>JVM</a:t>
            </a:r>
            <a:r>
              <a:rPr lang="zh-CN" altLang="en-US" sz="1800" dirty="0"/>
              <a:t>还不能成</a:t>
            </a:r>
            <a:r>
              <a:rPr lang="en-US" altLang="zh-CN" sz="1800" dirty="0"/>
              <a:t>class</a:t>
            </a:r>
            <a:r>
              <a:rPr lang="zh-CN" altLang="en-US" sz="1800" dirty="0"/>
              <a:t>的执行，因为在解释</a:t>
            </a:r>
            <a:r>
              <a:rPr lang="en-US" altLang="zh-CN" sz="1800" dirty="0"/>
              <a:t>class</a:t>
            </a:r>
            <a:r>
              <a:rPr lang="zh-CN" altLang="en-US" sz="1800" dirty="0"/>
              <a:t>的时候</a:t>
            </a:r>
            <a:r>
              <a:rPr lang="en-US" altLang="zh-CN" sz="1800" dirty="0"/>
              <a:t>JVM</a:t>
            </a:r>
            <a:r>
              <a:rPr lang="zh-CN" altLang="en-US" sz="1800" dirty="0"/>
              <a:t>需要调用解释所需要的类库</a:t>
            </a:r>
            <a:r>
              <a:rPr lang="en-US" altLang="zh-CN" sz="1800" dirty="0"/>
              <a:t>lib</a:t>
            </a:r>
            <a:r>
              <a:rPr lang="zh-CN" altLang="en-US" sz="1800" dirty="0"/>
              <a:t>。在</a:t>
            </a:r>
            <a:r>
              <a:rPr lang="en-US" altLang="zh-CN" sz="1800" dirty="0"/>
              <a:t>JDK</a:t>
            </a:r>
            <a:r>
              <a:rPr lang="zh-CN" altLang="en-US" sz="1800" dirty="0"/>
              <a:t>的安装目录里你可以找到</a:t>
            </a:r>
            <a:r>
              <a:rPr lang="en-US" altLang="zh-CN" sz="1800" dirty="0" err="1"/>
              <a:t>jre</a:t>
            </a:r>
            <a:r>
              <a:rPr lang="zh-CN" altLang="en-US" sz="1800" dirty="0"/>
              <a:t>目录，里面有两个文件夹</a:t>
            </a:r>
            <a:r>
              <a:rPr lang="en-US" altLang="zh-CN" sz="1800" dirty="0"/>
              <a:t>bin</a:t>
            </a:r>
            <a:r>
              <a:rPr lang="zh-CN" altLang="en-US" sz="1800" dirty="0"/>
              <a:t>和</a:t>
            </a:r>
            <a:r>
              <a:rPr lang="en-US" altLang="zh-CN" sz="1800" dirty="0"/>
              <a:t>lib,</a:t>
            </a:r>
            <a:r>
              <a:rPr lang="zh-CN" altLang="en-US" sz="1800" dirty="0"/>
              <a:t>在这里可以认为</a:t>
            </a:r>
            <a:r>
              <a:rPr lang="en-US" altLang="zh-CN" sz="1800" dirty="0"/>
              <a:t>bin</a:t>
            </a:r>
            <a:r>
              <a:rPr lang="zh-CN" altLang="en-US" sz="1800" dirty="0"/>
              <a:t>里的就是</a:t>
            </a:r>
            <a:r>
              <a:rPr lang="en-US" altLang="zh-CN" sz="1800" dirty="0" err="1"/>
              <a:t>jvm</a:t>
            </a:r>
            <a:r>
              <a:rPr lang="zh-CN" altLang="en-US" sz="1800" dirty="0"/>
              <a:t>，</a:t>
            </a:r>
            <a:r>
              <a:rPr lang="en-US" altLang="zh-CN" sz="1800" dirty="0"/>
              <a:t>lib</a:t>
            </a:r>
            <a:r>
              <a:rPr lang="zh-CN" altLang="en-US" sz="1800" dirty="0"/>
              <a:t>中则是</a:t>
            </a:r>
            <a:r>
              <a:rPr lang="en-US" altLang="zh-CN" sz="1800" dirty="0" err="1"/>
              <a:t>jvm</a:t>
            </a:r>
            <a:r>
              <a:rPr lang="zh-CN" altLang="en-US" sz="1800" dirty="0"/>
              <a:t>工作所需要的类库，而</a:t>
            </a:r>
            <a:r>
              <a:rPr lang="en-US" altLang="zh-CN" sz="1800" dirty="0" err="1"/>
              <a:t>jvm</a:t>
            </a:r>
            <a:r>
              <a:rPr lang="zh-CN" altLang="en-US" sz="1800" dirty="0"/>
              <a:t>和 </a:t>
            </a:r>
            <a:r>
              <a:rPr lang="en-US" altLang="zh-CN" sz="1800" dirty="0"/>
              <a:t>lib</a:t>
            </a:r>
            <a:r>
              <a:rPr lang="zh-CN" altLang="en-US" sz="1800" dirty="0"/>
              <a:t>和起来就称为</a:t>
            </a:r>
            <a:r>
              <a:rPr lang="en-US" altLang="zh-CN" sz="1800" dirty="0" err="1"/>
              <a:t>jre</a:t>
            </a:r>
            <a:r>
              <a:rPr lang="zh-CN" altLang="en-US" sz="1800" dirty="0"/>
              <a:t>。所以，在你写完</a:t>
            </a:r>
            <a:r>
              <a:rPr lang="en-US" altLang="zh-CN" sz="1800" dirty="0"/>
              <a:t>java</a:t>
            </a:r>
            <a:r>
              <a:rPr lang="zh-CN" altLang="en-US" sz="1800" dirty="0"/>
              <a:t>程序编译成</a:t>
            </a:r>
            <a:r>
              <a:rPr lang="en-US" altLang="zh-CN" sz="1800" dirty="0"/>
              <a:t>.class</a:t>
            </a:r>
            <a:r>
              <a:rPr lang="zh-CN" altLang="en-US" sz="1800" dirty="0"/>
              <a:t>之后，你可以把这个</a:t>
            </a:r>
            <a:r>
              <a:rPr lang="en-US" altLang="zh-CN" sz="1800" dirty="0"/>
              <a:t>.class</a:t>
            </a:r>
            <a:r>
              <a:rPr lang="zh-CN" altLang="en-US" sz="1800" dirty="0"/>
              <a:t>文件和</a:t>
            </a:r>
            <a:r>
              <a:rPr lang="en-US" altLang="zh-CN" sz="1800" dirty="0" err="1"/>
              <a:t>jre</a:t>
            </a:r>
            <a:r>
              <a:rPr lang="zh-CN" altLang="en-US" sz="1800" dirty="0"/>
              <a:t>一起打包发给朋友，这样你的朋友就可以运行你写程序了。（</a:t>
            </a:r>
            <a:r>
              <a:rPr lang="en-US" altLang="zh-CN" sz="1800" dirty="0" err="1"/>
              <a:t>jre</a:t>
            </a:r>
            <a:r>
              <a:rPr lang="zh-CN" altLang="en-US" sz="1800" dirty="0"/>
              <a:t>里有运行</a:t>
            </a:r>
            <a:r>
              <a:rPr lang="en-US" altLang="zh-CN" sz="1800" dirty="0"/>
              <a:t>.class</a:t>
            </a:r>
            <a:r>
              <a:rPr lang="zh-CN" altLang="en-US" sz="1800" dirty="0"/>
              <a:t>的</a:t>
            </a:r>
            <a:r>
              <a:rPr lang="en-US" altLang="zh-CN" sz="1800" dirty="0"/>
              <a:t>java.exe</a:t>
            </a:r>
            <a:r>
              <a:rPr lang="zh-CN" altLang="en-US" sz="1800" dirty="0"/>
              <a:t>）</a:t>
            </a:r>
          </a:p>
          <a:p>
            <a:pPr algn="l"/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.JDK -- java development kit</a:t>
            </a:r>
          </a:p>
          <a:p>
            <a:pPr algn="l"/>
            <a:r>
              <a:rPr lang="en-US" altLang="zh-CN" sz="1800" dirty="0"/>
              <a:t>   	JDK</a:t>
            </a:r>
            <a:r>
              <a:rPr lang="zh-CN" altLang="en-US" sz="1800" dirty="0"/>
              <a:t>是</a:t>
            </a:r>
            <a:r>
              <a:rPr lang="en-US" altLang="zh-CN" sz="1800" dirty="0"/>
              <a:t>java</a:t>
            </a:r>
            <a:r>
              <a:rPr lang="zh-CN" altLang="en-US" sz="1800" dirty="0"/>
              <a:t>开发工具包，基本上每个学</a:t>
            </a:r>
            <a:r>
              <a:rPr lang="en-US" altLang="zh-CN" sz="1800" dirty="0"/>
              <a:t>java</a:t>
            </a:r>
            <a:r>
              <a:rPr lang="zh-CN" altLang="en-US" sz="1800" dirty="0"/>
              <a:t>的人都会先在机器上装一个</a:t>
            </a:r>
            <a:r>
              <a:rPr lang="en-US" altLang="zh-CN" sz="1800" dirty="0"/>
              <a:t>JDK</a:t>
            </a:r>
            <a:r>
              <a:rPr lang="zh-CN" altLang="en-US" sz="1800" dirty="0"/>
              <a:t>，那他都包含哪几部分呢？让我们看一下</a:t>
            </a:r>
            <a:r>
              <a:rPr lang="en-US" altLang="zh-CN" sz="1800" dirty="0"/>
              <a:t>JDK</a:t>
            </a:r>
            <a:r>
              <a:rPr lang="zh-CN" altLang="en-US" sz="1800" dirty="0"/>
              <a:t>的安装目录。在目录下面有六个文件夹、一个</a:t>
            </a:r>
            <a:r>
              <a:rPr lang="en-US" altLang="zh-CN" sz="1800" dirty="0" err="1"/>
              <a:t>src</a:t>
            </a:r>
            <a:r>
              <a:rPr lang="zh-CN" altLang="en-US" sz="1800" dirty="0"/>
              <a:t>类库源码压缩包、和其他几个声明文件。其中，真正在运行</a:t>
            </a:r>
            <a:r>
              <a:rPr lang="en-US" altLang="zh-CN" sz="1800" dirty="0"/>
              <a:t>java</a:t>
            </a:r>
            <a:r>
              <a:rPr lang="zh-CN" altLang="en-US" sz="1800" dirty="0"/>
              <a:t>时起作用的是以下四个文件夹：</a:t>
            </a:r>
            <a:r>
              <a:rPr lang="en-US" altLang="zh-CN" sz="1800" dirty="0"/>
              <a:t>bin</a:t>
            </a:r>
            <a:r>
              <a:rPr lang="zh-CN" altLang="en-US" sz="1800" dirty="0"/>
              <a:t>、</a:t>
            </a:r>
            <a:r>
              <a:rPr lang="en-US" altLang="zh-CN" sz="1800" dirty="0"/>
              <a:t>include</a:t>
            </a:r>
            <a:r>
              <a:rPr lang="zh-CN" altLang="en-US" sz="1800" dirty="0"/>
              <a:t>、</a:t>
            </a:r>
            <a:r>
              <a:rPr lang="en-US" altLang="zh-CN" sz="1800" dirty="0"/>
              <a:t>lib</a:t>
            </a:r>
            <a:r>
              <a:rPr lang="zh-CN" altLang="en-US" sz="1800" dirty="0"/>
              <a:t>、 </a:t>
            </a:r>
            <a:r>
              <a:rPr lang="en-US" altLang="zh-CN" sz="1800" dirty="0" err="1"/>
              <a:t>jre</a:t>
            </a:r>
            <a:r>
              <a:rPr lang="zh-CN" altLang="en-US" sz="1800" dirty="0"/>
              <a:t>。现在我们可以看出这样一个关系，</a:t>
            </a:r>
            <a:r>
              <a:rPr lang="en-US" altLang="zh-CN" sz="1800" dirty="0"/>
              <a:t>JDK</a:t>
            </a:r>
            <a:r>
              <a:rPr lang="zh-CN" altLang="en-US" sz="1800" dirty="0"/>
              <a:t>包含</a:t>
            </a:r>
            <a:r>
              <a:rPr lang="en-US" altLang="zh-CN" sz="1800" dirty="0"/>
              <a:t>JRE</a:t>
            </a:r>
            <a:r>
              <a:rPr lang="zh-CN" altLang="en-US" sz="1800" dirty="0"/>
              <a:t>，而</a:t>
            </a:r>
            <a:r>
              <a:rPr lang="en-US" altLang="zh-CN" sz="1800" dirty="0"/>
              <a:t>JRE</a:t>
            </a:r>
            <a:r>
              <a:rPr lang="zh-CN" altLang="en-US" sz="1800" dirty="0"/>
              <a:t>包含</a:t>
            </a:r>
            <a:r>
              <a:rPr lang="en-US" altLang="zh-CN" sz="1800" dirty="0"/>
              <a:t>JVM</a:t>
            </a:r>
            <a:r>
              <a:rPr lang="zh-CN" altLang="en-US" sz="1800" dirty="0"/>
              <a:t>。</a:t>
            </a:r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7442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在所有字符集中，最知名的可能要数被称为</a:t>
            </a:r>
            <a:r>
              <a:rPr lang="en-US" altLang="zh-CN" sz="1800" dirty="0"/>
              <a:t>ASCII</a:t>
            </a:r>
            <a:r>
              <a:rPr lang="zh-CN" altLang="en-US" sz="1800" dirty="0"/>
              <a:t>的</a:t>
            </a:r>
            <a:r>
              <a:rPr lang="en-US" altLang="zh-CN" sz="1800" dirty="0"/>
              <a:t>7</a:t>
            </a:r>
            <a:r>
              <a:rPr lang="zh-CN" altLang="en-US" sz="1800" dirty="0"/>
              <a:t>位字符集了。它是美国标准信息交换代码（</a:t>
            </a:r>
            <a:r>
              <a:rPr lang="en-US" altLang="zh-CN" sz="1800" dirty="0"/>
              <a:t>American Standard Code for Information Interchange</a:t>
            </a:r>
            <a:r>
              <a:rPr lang="zh-CN" altLang="en-US" sz="1800" dirty="0"/>
              <a:t>）的缩写</a:t>
            </a:r>
            <a:r>
              <a:rPr lang="en-US" altLang="zh-CN" sz="1800" dirty="0"/>
              <a:t>, </a:t>
            </a:r>
            <a:r>
              <a:rPr lang="zh-CN" altLang="en-US" sz="1800" dirty="0"/>
              <a:t>为美国英语通信所设计。它由</a:t>
            </a:r>
            <a:r>
              <a:rPr lang="en-US" altLang="zh-CN" sz="1800" dirty="0"/>
              <a:t>128</a:t>
            </a:r>
            <a:r>
              <a:rPr lang="zh-CN" altLang="en-US" sz="1800" dirty="0"/>
              <a:t>个字符组成，包括大小写字母、数字</a:t>
            </a:r>
            <a:r>
              <a:rPr lang="en-US" altLang="zh-CN" sz="1800" dirty="0"/>
              <a:t>0-9</a:t>
            </a:r>
            <a:r>
              <a:rPr lang="zh-CN" altLang="en-US" sz="1800" dirty="0"/>
              <a:t>、标点符号、非打印字符（换行符、制表符等</a:t>
            </a:r>
            <a:r>
              <a:rPr lang="en-US" altLang="zh-CN" sz="1800" dirty="0"/>
              <a:t>4</a:t>
            </a:r>
            <a:r>
              <a:rPr lang="zh-CN" altLang="en-US" sz="1800" dirty="0"/>
              <a:t>个）以及控制字符（退格、响铃等）组成。</a:t>
            </a:r>
          </a:p>
          <a:p>
            <a:pPr algn="l"/>
            <a:r>
              <a:rPr lang="zh-CN" altLang="en-US" sz="1800" dirty="0"/>
              <a:t>但是，由于他是针对英语设计的，当处理带有音调标号（形如汉语的拼音）的亚洲文字时就会出现问题。因此，创建出了一些包括</a:t>
            </a:r>
            <a:r>
              <a:rPr lang="en-US" altLang="zh-CN" sz="1800" dirty="0"/>
              <a:t>255</a:t>
            </a:r>
            <a:r>
              <a:rPr lang="zh-CN" altLang="en-US" sz="1800" dirty="0"/>
              <a:t>个字符的由</a:t>
            </a:r>
            <a:r>
              <a:rPr lang="en-US" altLang="zh-CN" sz="1800" dirty="0"/>
              <a:t>ASCII</a:t>
            </a:r>
            <a:r>
              <a:rPr lang="zh-CN" altLang="en-US" sz="1800" dirty="0"/>
              <a:t>扩展的字符集。其中有一种通常被称为</a:t>
            </a:r>
            <a:r>
              <a:rPr lang="en-US" altLang="zh-CN" sz="1800" dirty="0"/>
              <a:t>IBM</a:t>
            </a:r>
            <a:r>
              <a:rPr lang="zh-CN" altLang="en-US" sz="1800" dirty="0"/>
              <a:t>字符集，它把值为</a:t>
            </a:r>
            <a:r>
              <a:rPr lang="en-US" altLang="zh-CN" sz="1800" dirty="0"/>
              <a:t>128-255</a:t>
            </a:r>
            <a:r>
              <a:rPr lang="zh-CN" altLang="en-US" sz="1800" dirty="0"/>
              <a:t>之间的字符用于画图和画线，以及一些特殊的欧洲字符。另一种</a:t>
            </a:r>
            <a:r>
              <a:rPr lang="en-US" altLang="zh-CN" sz="1800" dirty="0"/>
              <a:t>8</a:t>
            </a:r>
            <a:r>
              <a:rPr lang="zh-CN" altLang="en-US" sz="1800" dirty="0"/>
              <a:t>位字符集是</a:t>
            </a:r>
            <a:r>
              <a:rPr lang="en-US" altLang="zh-CN" sz="1800" dirty="0"/>
              <a:t>ISO 8859-1Latin 1</a:t>
            </a:r>
            <a:r>
              <a:rPr lang="zh-CN" altLang="en-US" sz="1800" dirty="0"/>
              <a:t>，也简称为</a:t>
            </a:r>
            <a:r>
              <a:rPr lang="en-US" altLang="zh-CN" sz="1800" dirty="0"/>
              <a:t>ISOLatin-1</a:t>
            </a:r>
            <a:r>
              <a:rPr lang="zh-CN" altLang="en-US" sz="1800" dirty="0"/>
              <a:t>。它把位于</a:t>
            </a:r>
            <a:r>
              <a:rPr lang="en-US" altLang="zh-CN" sz="1800" dirty="0"/>
              <a:t>128-255</a:t>
            </a:r>
            <a:r>
              <a:rPr lang="zh-CN" altLang="en-US" sz="1800" dirty="0"/>
              <a:t>之间的字符用于拉丁字母表中特殊语言字符的编码，也因此而得名。欧洲语言不是地球上的唯一语言，因此亚洲和非洲语言并不能被</a:t>
            </a:r>
            <a:r>
              <a:rPr lang="en-US" altLang="zh-CN" sz="1800" dirty="0"/>
              <a:t>8</a:t>
            </a:r>
            <a:r>
              <a:rPr lang="zh-CN" altLang="en-US" sz="1800" dirty="0"/>
              <a:t>位字符集所支持。仅汉语字母表（或</a:t>
            </a:r>
            <a:r>
              <a:rPr lang="en-US" altLang="zh-CN" sz="1800" dirty="0"/>
              <a:t>pictograms</a:t>
            </a:r>
            <a:r>
              <a:rPr lang="zh-CN" altLang="en-US" sz="1800" dirty="0"/>
              <a:t>）就有</a:t>
            </a:r>
            <a:r>
              <a:rPr lang="en-US" altLang="zh-CN" sz="1800" dirty="0"/>
              <a:t>80000</a:t>
            </a:r>
            <a:r>
              <a:rPr lang="zh-CN" altLang="en-US" sz="1800" dirty="0"/>
              <a:t>以上个字符。但是把汉语、日语和越南语的一些相似的字符结合起来，在不同的语言里，使不同的字符代表不同的字，这样只用</a:t>
            </a:r>
            <a:r>
              <a:rPr lang="en-US" altLang="zh-CN" sz="1800" dirty="0"/>
              <a:t>2</a:t>
            </a:r>
            <a:r>
              <a:rPr lang="zh-CN" altLang="en-US" sz="1800" dirty="0"/>
              <a:t>个字节就可以编码地球上几乎所有地区的文字。因此，创建了</a:t>
            </a:r>
            <a:r>
              <a:rPr lang="en-US" altLang="zh-CN" sz="1800" dirty="0"/>
              <a:t>UNICODE</a:t>
            </a:r>
            <a:r>
              <a:rPr lang="zh-CN" altLang="en-US" sz="1800" dirty="0"/>
              <a:t>编码。它通过增加一个高字节对</a:t>
            </a:r>
            <a:r>
              <a:rPr lang="en-US" altLang="zh-CN" sz="1800" dirty="0"/>
              <a:t>ISO Latin-1</a:t>
            </a:r>
            <a:r>
              <a:rPr lang="zh-CN" altLang="en-US" sz="1800" dirty="0"/>
              <a:t>字符集进行扩展，当这些高字节位为</a:t>
            </a:r>
            <a:r>
              <a:rPr lang="en-US" altLang="zh-CN" sz="1800" dirty="0"/>
              <a:t>0</a:t>
            </a:r>
            <a:r>
              <a:rPr lang="zh-CN" altLang="en-US" sz="1800" dirty="0"/>
              <a:t>时，低字节就是</a:t>
            </a:r>
            <a:r>
              <a:rPr lang="en-US" altLang="zh-CN" sz="1800" dirty="0"/>
              <a:t>ISO Latin-1</a:t>
            </a:r>
            <a:r>
              <a:rPr lang="zh-CN" altLang="en-US" sz="1800" dirty="0"/>
              <a:t>字符。</a:t>
            </a:r>
            <a:r>
              <a:rPr lang="en-US" altLang="zh-CN" sz="1800" dirty="0"/>
              <a:t>UNICODE</a:t>
            </a:r>
            <a:r>
              <a:rPr lang="zh-CN" altLang="en-US" sz="1800" dirty="0"/>
              <a:t>支持欧洲、非洲、中东、亚洲（包括统一标准的东亚象形汉字和韩国表音文字）。但是，</a:t>
            </a:r>
            <a:r>
              <a:rPr lang="en-US" altLang="zh-CN" sz="1800" dirty="0"/>
              <a:t>UNICODE</a:t>
            </a:r>
            <a:r>
              <a:rPr lang="zh-CN" altLang="en-US" sz="1800" dirty="0"/>
              <a:t>并没有提供对诸如</a:t>
            </a:r>
            <a:r>
              <a:rPr lang="en-US" altLang="zh-CN" sz="1800" dirty="0" err="1"/>
              <a:t>Braille,Cherokee</a:t>
            </a:r>
            <a:r>
              <a:rPr lang="en-US" altLang="zh-CN" sz="1800" dirty="0"/>
              <a:t>, Ethiopic, Khmer, Mongolian, Hmong, Tai Lu, Tai Mau</a:t>
            </a:r>
            <a:r>
              <a:rPr lang="zh-CN" altLang="en-US" sz="1800" dirty="0"/>
              <a:t>文字的支持。同时它也不支持如</a:t>
            </a:r>
            <a:r>
              <a:rPr lang="en-US" altLang="zh-CN" sz="1800" dirty="0"/>
              <a:t>Ahom, Akkadian, Aramaic, </a:t>
            </a:r>
            <a:r>
              <a:rPr lang="en-US" altLang="zh-CN" sz="1800" dirty="0" err="1"/>
              <a:t>BabylonianCuneiform</a:t>
            </a:r>
            <a:r>
              <a:rPr lang="en-US" altLang="zh-CN" sz="1800" dirty="0"/>
              <a:t>, Balti, Brahmi, Etruscan, Hittite, Javanese, Numidian, Old Persian Cuneiform, Syrian</a:t>
            </a:r>
            <a:r>
              <a:rPr lang="zh-CN" altLang="en-US" sz="1800" dirty="0"/>
              <a:t>之类的古老文字。</a:t>
            </a:r>
          </a:p>
          <a:p>
            <a:pPr algn="l"/>
            <a:endParaRPr lang="zh-CN" alt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229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1. ASCII</a:t>
            </a:r>
            <a:r>
              <a:rPr lang="zh-CN" altLang="en-US" sz="1800" dirty="0"/>
              <a:t>码</a:t>
            </a:r>
          </a:p>
          <a:p>
            <a:pPr algn="l"/>
            <a:r>
              <a:rPr lang="zh-CN" altLang="en-US" sz="1800" dirty="0"/>
              <a:t>我们知道，在计算机内部，所有的信息最终都表示为一个二进制的字符串。每一个二进制位（</a:t>
            </a:r>
            <a:r>
              <a:rPr lang="en-US" altLang="zh-CN" sz="1800" dirty="0"/>
              <a:t>bit</a:t>
            </a:r>
            <a:r>
              <a:rPr lang="zh-CN" altLang="en-US" sz="1800" dirty="0"/>
              <a:t>）有</a:t>
            </a:r>
            <a:r>
              <a:rPr lang="en-US" altLang="zh-CN" sz="1800" dirty="0"/>
              <a:t>0</a:t>
            </a:r>
            <a:r>
              <a:rPr lang="zh-CN" altLang="en-US" sz="1800" dirty="0"/>
              <a:t>和</a:t>
            </a:r>
            <a:r>
              <a:rPr lang="en-US" altLang="zh-CN" sz="1800" dirty="0"/>
              <a:t>1</a:t>
            </a:r>
            <a:r>
              <a:rPr lang="zh-CN" altLang="en-US" sz="1800" dirty="0"/>
              <a:t>两种状态，因此八个二进制位就可以组合出</a:t>
            </a:r>
            <a:r>
              <a:rPr lang="en-US" altLang="zh-CN" sz="1800" dirty="0"/>
              <a:t>256</a:t>
            </a:r>
            <a:r>
              <a:rPr lang="zh-CN" altLang="en-US" sz="1800" dirty="0"/>
              <a:t>种状态，这被称为一个字节（</a:t>
            </a:r>
            <a:r>
              <a:rPr lang="en-US" altLang="zh-CN" sz="1800" dirty="0"/>
              <a:t>byte</a:t>
            </a:r>
            <a:r>
              <a:rPr lang="zh-CN" altLang="en-US" sz="1800" dirty="0"/>
              <a:t>）。也就是说，一个字节一共可以用来表示</a:t>
            </a:r>
            <a:r>
              <a:rPr lang="en-US" altLang="zh-CN" sz="1800" dirty="0"/>
              <a:t>256</a:t>
            </a:r>
            <a:r>
              <a:rPr lang="zh-CN" altLang="en-US" sz="1800" dirty="0"/>
              <a:t>种不同的状态，每一个状态对应一个符号，就是</a:t>
            </a:r>
            <a:r>
              <a:rPr lang="en-US" altLang="zh-CN" sz="1800" dirty="0"/>
              <a:t>256</a:t>
            </a:r>
            <a:r>
              <a:rPr lang="zh-CN" altLang="en-US" sz="1800" dirty="0"/>
              <a:t>个符号，从</a:t>
            </a:r>
            <a:r>
              <a:rPr lang="en-US" altLang="zh-CN" sz="1800" dirty="0"/>
              <a:t>0000000</a:t>
            </a:r>
            <a:r>
              <a:rPr lang="zh-CN" altLang="en-US" sz="1800" dirty="0"/>
              <a:t>到</a:t>
            </a:r>
            <a:r>
              <a:rPr lang="en-US" altLang="zh-CN" sz="1800" dirty="0"/>
              <a:t>11111111</a:t>
            </a:r>
            <a:r>
              <a:rPr lang="zh-CN" altLang="en-US" sz="1800" dirty="0"/>
              <a:t>。</a:t>
            </a:r>
          </a:p>
          <a:p>
            <a:pPr algn="l"/>
            <a:r>
              <a:rPr lang="zh-CN" altLang="en-US" sz="1800" dirty="0"/>
              <a:t>上个世纪</a:t>
            </a:r>
            <a:r>
              <a:rPr lang="en-US" altLang="zh-CN" sz="1800" dirty="0"/>
              <a:t>60</a:t>
            </a:r>
            <a:r>
              <a:rPr lang="zh-CN" altLang="en-US" sz="1800" dirty="0"/>
              <a:t>年代，美国制定了一套字符编码，对英语字符与二进制位之间的关系，做了统一规定。这被称为</a:t>
            </a:r>
            <a:r>
              <a:rPr lang="en-US" altLang="zh-CN" sz="1800" dirty="0"/>
              <a:t>ASCII</a:t>
            </a:r>
            <a:r>
              <a:rPr lang="zh-CN" altLang="en-US" sz="1800" dirty="0"/>
              <a:t>码，一直沿用至今。</a:t>
            </a:r>
          </a:p>
          <a:p>
            <a:pPr algn="l"/>
            <a:r>
              <a:rPr lang="en-US" altLang="zh-CN" sz="1800" dirty="0"/>
              <a:t>ASCII</a:t>
            </a:r>
            <a:r>
              <a:rPr lang="zh-CN" altLang="en-US" sz="1800" dirty="0"/>
              <a:t>码一共规定了</a:t>
            </a:r>
            <a:r>
              <a:rPr lang="en-US" altLang="zh-CN" sz="1800" dirty="0"/>
              <a:t>128</a:t>
            </a:r>
            <a:r>
              <a:rPr lang="zh-CN" altLang="en-US" sz="1800" dirty="0"/>
              <a:t>个字符的编码，比如空格</a:t>
            </a:r>
            <a:r>
              <a:rPr lang="en-US" altLang="zh-CN" sz="1800" dirty="0"/>
              <a:t>"SPACE"</a:t>
            </a:r>
            <a:r>
              <a:rPr lang="zh-CN" altLang="en-US" sz="1800" dirty="0"/>
              <a:t>是</a:t>
            </a:r>
            <a:r>
              <a:rPr lang="en-US" altLang="zh-CN" sz="1800" dirty="0"/>
              <a:t>32</a:t>
            </a:r>
            <a:r>
              <a:rPr lang="zh-CN" altLang="en-US" sz="1800" dirty="0"/>
              <a:t>（二进制</a:t>
            </a:r>
            <a:r>
              <a:rPr lang="en-US" altLang="zh-CN" sz="1800" dirty="0"/>
              <a:t>00100000</a:t>
            </a:r>
            <a:r>
              <a:rPr lang="zh-CN" altLang="en-US" sz="1800" dirty="0"/>
              <a:t>），大写的字母</a:t>
            </a:r>
            <a:r>
              <a:rPr lang="en-US" altLang="zh-CN" sz="1800" dirty="0"/>
              <a:t>A</a:t>
            </a:r>
            <a:r>
              <a:rPr lang="zh-CN" altLang="en-US" sz="1800" dirty="0"/>
              <a:t>是</a:t>
            </a:r>
            <a:r>
              <a:rPr lang="en-US" altLang="zh-CN" sz="1800" dirty="0"/>
              <a:t>65</a:t>
            </a:r>
            <a:r>
              <a:rPr lang="zh-CN" altLang="en-US" sz="1800" dirty="0"/>
              <a:t>（二进制</a:t>
            </a:r>
            <a:r>
              <a:rPr lang="en-US" altLang="zh-CN" sz="1800" dirty="0"/>
              <a:t>01000001</a:t>
            </a:r>
            <a:r>
              <a:rPr lang="zh-CN" altLang="en-US" sz="1800" dirty="0"/>
              <a:t>）。这</a:t>
            </a:r>
            <a:r>
              <a:rPr lang="en-US" altLang="zh-CN" sz="1800" dirty="0"/>
              <a:t>128</a:t>
            </a:r>
            <a:r>
              <a:rPr lang="zh-CN" altLang="en-US" sz="1800" dirty="0"/>
              <a:t>个符号（包括</a:t>
            </a:r>
            <a:r>
              <a:rPr lang="en-US" altLang="zh-CN" sz="1800" dirty="0"/>
              <a:t>32</a:t>
            </a:r>
            <a:r>
              <a:rPr lang="zh-CN" altLang="en-US" sz="1800" dirty="0"/>
              <a:t>个不能打印出来的控制符号），只占用了一个字节的后面</a:t>
            </a:r>
            <a:r>
              <a:rPr lang="en-US" altLang="zh-CN" sz="1800" dirty="0"/>
              <a:t>7</a:t>
            </a:r>
            <a:r>
              <a:rPr lang="zh-CN" altLang="en-US" sz="1800" dirty="0"/>
              <a:t>位，最前面的</a:t>
            </a:r>
            <a:r>
              <a:rPr lang="en-US" altLang="zh-CN" sz="1800" dirty="0"/>
              <a:t>1</a:t>
            </a:r>
            <a:r>
              <a:rPr lang="zh-CN" altLang="en-US" sz="1800" dirty="0"/>
              <a:t>位统一规定为</a:t>
            </a:r>
            <a:r>
              <a:rPr lang="en-US" altLang="zh-CN" sz="1800" dirty="0"/>
              <a:t>0</a:t>
            </a:r>
            <a:r>
              <a:rPr lang="zh-CN" altLang="en-US" sz="1800" dirty="0"/>
              <a:t>。</a:t>
            </a:r>
          </a:p>
          <a:p>
            <a:pPr algn="l"/>
            <a:endParaRPr lang="zh-CN" alt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7634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5687</Words>
  <Application>Microsoft Office PowerPoint</Application>
  <PresentationFormat>Widescreen</PresentationFormat>
  <Paragraphs>165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68</cp:revision>
  <dcterms:created xsi:type="dcterms:W3CDTF">2017-02-14T13:11:35Z</dcterms:created>
  <dcterms:modified xsi:type="dcterms:W3CDTF">2017-04-05T19:43:44Z</dcterms:modified>
</cp:coreProperties>
</file>