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608" r:id="rId2"/>
    <p:sldId id="633" r:id="rId3"/>
    <p:sldId id="637" r:id="rId4"/>
    <p:sldId id="638" r:id="rId5"/>
    <p:sldId id="639" r:id="rId6"/>
    <p:sldId id="650" r:id="rId7"/>
    <p:sldId id="640" r:id="rId8"/>
    <p:sldId id="641" r:id="rId9"/>
    <p:sldId id="647" r:id="rId10"/>
    <p:sldId id="648" r:id="rId11"/>
    <p:sldId id="649" r:id="rId12"/>
  </p:sldIdLst>
  <p:sldSz cx="9721850" cy="61214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2">
          <p15:clr>
            <a:srgbClr val="A4A3A4"/>
          </p15:clr>
        </p15:guide>
        <p15:guide id="2" pos="30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2B"/>
    <a:srgbClr val="595959"/>
    <a:srgbClr val="C05350"/>
    <a:srgbClr val="AF5647"/>
    <a:srgbClr val="7030A0"/>
    <a:srgbClr val="99CC00"/>
    <a:srgbClr val="404040"/>
    <a:srgbClr val="FF6600"/>
    <a:srgbClr val="9900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1" autoAdjust="0"/>
    <p:restoredTop sz="97125" autoAdjust="0"/>
  </p:normalViewPr>
  <p:slideViewPr>
    <p:cSldViewPr>
      <p:cViewPr varScale="1">
        <p:scale>
          <a:sx n="126" d="100"/>
          <a:sy n="126" d="100"/>
        </p:scale>
        <p:origin x="528" y="80"/>
      </p:cViewPr>
      <p:guideLst>
        <p:guide orient="horz" pos="1932"/>
        <p:guide pos="3062"/>
      </p:guideLst>
    </p:cSldViewPr>
  </p:slideViewPr>
  <p:outlineViewPr>
    <p:cViewPr>
      <p:scale>
        <a:sx n="33" d="100"/>
        <a:sy n="33" d="100"/>
      </p:scale>
      <p:origin x="0" y="27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CD8BAB68-110A-4E75-A101-08D7A6D2E8EE}" type="datetimeFigureOut">
              <a:rPr lang="zh-TW" altLang="en-US"/>
              <a:t>2022/11/17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F8A2C4EF-4726-430E-84C5-AD31C5297125}" type="slidenum">
              <a:rPr lang="zh-TW" altLang="en-US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5547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48591FD6-F46D-4921-935B-22A3C6411B71}" type="datetimeFigureOut">
              <a:rPr lang="zh-TW" altLang="en-US"/>
              <a:t>2022/11/17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685800"/>
            <a:ext cx="5445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F415A109-D0A5-41D2-8EB1-67630F711416}" type="slidenum">
              <a:rPr lang="zh-TW" altLang="en-US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42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EGAT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850" y="324396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0" y="827782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58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BC1FC6F0-E98C-400D-9C1E-84E4B2952FD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圖片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850" y="324396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0" y="827782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58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CABB4750-EACF-4CC1-AA8C-D658E2483F2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圖片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850" y="324396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32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0" y="827782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58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38237106-F2ED-405E-BC33-CC3CF426205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850" y="324396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32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0" y="827782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58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CABB4750-EACF-4CC1-AA8C-D658E2483F22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PEGAT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850" y="324396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0" y="827782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58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BC1FC6F0-E98C-400D-9C1E-84E4B2952FD9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850" y="324396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2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0" y="827782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58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FCBEBBE8-DB03-434D-A011-6139F7B72269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23850" y="324396"/>
            <a:ext cx="3457575" cy="5048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32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23850" y="827782"/>
            <a:ext cx="4249738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6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23850" y="1332458"/>
            <a:ext cx="9001125" cy="410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4"/>
          </p:nvPr>
        </p:nvSpPr>
        <p:spPr>
          <a:xfrm>
            <a:off x="7035800" y="5664200"/>
            <a:ext cx="2268538" cy="32543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CABB4750-EACF-4CC1-AA8C-D658E2483F22}" type="slidenum">
              <a:rPr lang="zh-TW" altLang="en-US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093075" y="3708400"/>
            <a:ext cx="1009650" cy="304800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1300" dirty="0" smtClean="0">
                <a:solidFill>
                  <a:schemeClr val="bg1"/>
                </a:solidFill>
                <a:latin typeface="Myriad Pro Light" charset="0"/>
                <a:ea typeface="文鼎新細黑" pitchFamily="49" charset="-120"/>
              </a:rPr>
              <a:t>2014.12.14</a:t>
            </a:r>
            <a:endParaRPr lang="en-US" altLang="zh-TW" sz="1300" dirty="0" smtClean="0">
              <a:solidFill>
                <a:schemeClr val="bg1"/>
              </a:solidFill>
              <a:latin typeface="Myriad Pro Light" charset="0"/>
              <a:ea typeface="文鼎新細黑" pitchFamily="49" charset="-12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653088" y="3937000"/>
            <a:ext cx="3476625" cy="536575"/>
          </a:xfrm>
          <a:prstGeom prst="rect">
            <a:avLst/>
          </a:prstGeom>
          <a:noFill/>
          <a:ln>
            <a:noFill/>
          </a:ln>
        </p:spPr>
        <p:txBody>
          <a:bodyPr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2800" dirty="0" smtClean="0">
                <a:solidFill>
                  <a:srgbClr val="FFFFFF"/>
                </a:solidFill>
                <a:latin typeface="Myriad Pro Light" charset="0"/>
                <a:ea typeface="微軟正黑體" panose="020B0604030504040204" pitchFamily="34" charset="-120"/>
              </a:rPr>
              <a:t>Project Name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132638" y="4424363"/>
            <a:ext cx="1985962" cy="320675"/>
          </a:xfrm>
          <a:prstGeom prst="rect">
            <a:avLst/>
          </a:prstGeom>
          <a:noFill/>
          <a:ln>
            <a:noFill/>
          </a:ln>
        </p:spPr>
        <p:txBody>
          <a:bodyPr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1400" dirty="0" smtClean="0">
                <a:solidFill>
                  <a:srgbClr val="FFFFFF"/>
                </a:solidFill>
                <a:latin typeface="Myriad Pro Light" charset="0"/>
                <a:ea typeface="微軟正黑體" panose="020B0604030504040204" pitchFamily="34" charset="-120"/>
              </a:rPr>
              <a:t>By Your Name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104188" y="3721100"/>
            <a:ext cx="1009650" cy="304800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1300" dirty="0" smtClean="0">
                <a:solidFill>
                  <a:schemeClr val="bg1"/>
                </a:solidFill>
                <a:latin typeface="Myriad Pro Light" charset="0"/>
                <a:ea typeface="文鼎新細黑" pitchFamily="49" charset="-120"/>
              </a:rPr>
              <a:t>2014.12.03</a:t>
            </a:r>
            <a:endParaRPr lang="en-US" altLang="zh-TW" sz="1300" dirty="0" smtClean="0">
              <a:solidFill>
                <a:schemeClr val="bg1"/>
              </a:solidFill>
              <a:latin typeface="Myriad Pro Light" charset="0"/>
              <a:ea typeface="文鼎新細黑" pitchFamily="49" charset="-12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167438" y="3949700"/>
            <a:ext cx="2973387" cy="536575"/>
          </a:xfrm>
          <a:prstGeom prst="rect">
            <a:avLst/>
          </a:prstGeom>
          <a:noFill/>
          <a:ln>
            <a:noFill/>
          </a:ln>
        </p:spPr>
        <p:txBody>
          <a:bodyPr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2800" dirty="0" smtClean="0">
                <a:solidFill>
                  <a:srgbClr val="FFFFFF"/>
                </a:solidFill>
                <a:latin typeface="Myriad Pro Light" charset="0"/>
                <a:ea typeface="微軟正黑體" panose="020B0604030504040204" pitchFamily="34" charset="-120"/>
              </a:rPr>
              <a:t>Project Name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7143750" y="4437063"/>
            <a:ext cx="1985963" cy="320675"/>
          </a:xfrm>
          <a:prstGeom prst="rect">
            <a:avLst/>
          </a:prstGeom>
          <a:noFill/>
          <a:ln>
            <a:noFill/>
          </a:ln>
        </p:spPr>
        <p:txBody>
          <a:bodyPr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1400" dirty="0" smtClean="0">
                <a:solidFill>
                  <a:srgbClr val="FFFFFF"/>
                </a:solidFill>
                <a:latin typeface="Myriad Pro Light" charset="0"/>
                <a:ea typeface="微軟正黑體" panose="020B0604030504040204" pitchFamily="34" charset="-120"/>
              </a:rPr>
              <a:t>By Your Name</a:t>
            </a:r>
          </a:p>
        </p:txBody>
      </p:sp>
      <p:pic>
        <p:nvPicPr>
          <p:cNvPr id="1032" name="圖片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8408988" y="4025900"/>
            <a:ext cx="1009650" cy="304800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1300" dirty="0" smtClean="0">
                <a:latin typeface="Myriad Pro Light" charset="0"/>
                <a:ea typeface="文鼎新細黑" pitchFamily="49" charset="-120"/>
              </a:rPr>
              <a:t>2014.12.03</a:t>
            </a:r>
            <a:endParaRPr lang="en-US" altLang="zh-TW" sz="1300" dirty="0" smtClean="0">
              <a:latin typeface="Myriad Pro Light" charset="0"/>
              <a:ea typeface="文鼎新細黑" pitchFamily="49" charset="-12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6472238" y="4254500"/>
            <a:ext cx="2973387" cy="536575"/>
          </a:xfrm>
          <a:prstGeom prst="rect">
            <a:avLst/>
          </a:prstGeom>
          <a:noFill/>
          <a:ln>
            <a:noFill/>
          </a:ln>
        </p:spPr>
        <p:txBody>
          <a:bodyPr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2800" dirty="0" smtClean="0">
                <a:latin typeface="Myriad Pro Light" charset="0"/>
                <a:ea typeface="微軟正黑體" panose="020B0604030504040204" pitchFamily="34" charset="-120"/>
              </a:rPr>
              <a:t>Project Name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7448550" y="4741863"/>
            <a:ext cx="1985963" cy="320675"/>
          </a:xfrm>
          <a:prstGeom prst="rect">
            <a:avLst/>
          </a:prstGeom>
          <a:noFill/>
          <a:ln>
            <a:noFill/>
          </a:ln>
        </p:spPr>
        <p:txBody>
          <a:bodyPr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1400" dirty="0" smtClean="0">
                <a:latin typeface="Myriad Pro Light" charset="0"/>
                <a:ea typeface="微軟正黑體" panose="020B0604030504040204" pitchFamily="34" charset="-120"/>
              </a:rPr>
              <a:t>By Your Name</a:t>
            </a:r>
          </a:p>
        </p:txBody>
      </p:sp>
      <p:sp>
        <p:nvSpPr>
          <p:cNvPr id="16" name="Text Box 4"/>
          <p:cNvSpPr txBox="1">
            <a:spLocks noChangeArrowheads="1"/>
          </p:cNvSpPr>
          <p:nvPr userDrawn="1"/>
        </p:nvSpPr>
        <p:spPr bwMode="auto">
          <a:xfrm>
            <a:off x="8093075" y="3708400"/>
            <a:ext cx="1009650" cy="304800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1300" dirty="0" smtClean="0">
                <a:solidFill>
                  <a:schemeClr val="bg1"/>
                </a:solidFill>
                <a:latin typeface="Myriad Pro Light" charset="0"/>
                <a:ea typeface="文鼎新細黑" pitchFamily="49" charset="-120"/>
              </a:rPr>
              <a:t>2014.12.14</a:t>
            </a:r>
            <a:endParaRPr lang="en-US" altLang="zh-TW" sz="1300" dirty="0" smtClean="0">
              <a:solidFill>
                <a:schemeClr val="bg1"/>
              </a:solidFill>
              <a:latin typeface="Myriad Pro Light" charset="0"/>
              <a:ea typeface="文鼎新細黑" pitchFamily="49" charset="-12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5653088" y="3937000"/>
            <a:ext cx="3476625" cy="536575"/>
          </a:xfrm>
          <a:prstGeom prst="rect">
            <a:avLst/>
          </a:prstGeom>
          <a:noFill/>
          <a:ln>
            <a:noFill/>
          </a:ln>
        </p:spPr>
        <p:txBody>
          <a:bodyPr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2800" dirty="0" smtClean="0">
                <a:solidFill>
                  <a:srgbClr val="FFFFFF"/>
                </a:solidFill>
                <a:latin typeface="Myriad Pro Light" charset="0"/>
                <a:ea typeface="微軟正黑體" panose="020B0604030504040204" pitchFamily="34" charset="-120"/>
              </a:rPr>
              <a:t>Project Name</a:t>
            </a:r>
          </a:p>
        </p:txBody>
      </p:sp>
      <p:sp>
        <p:nvSpPr>
          <p:cNvPr id="18" name="Text Box 4"/>
          <p:cNvSpPr txBox="1">
            <a:spLocks noChangeArrowheads="1"/>
          </p:cNvSpPr>
          <p:nvPr userDrawn="1"/>
        </p:nvSpPr>
        <p:spPr bwMode="auto">
          <a:xfrm>
            <a:off x="7132638" y="4424363"/>
            <a:ext cx="1985962" cy="320675"/>
          </a:xfrm>
          <a:prstGeom prst="rect">
            <a:avLst/>
          </a:prstGeom>
          <a:noFill/>
          <a:ln>
            <a:noFill/>
          </a:ln>
        </p:spPr>
        <p:txBody>
          <a:bodyPr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1400" dirty="0" smtClean="0">
                <a:solidFill>
                  <a:srgbClr val="FFFFFF"/>
                </a:solidFill>
                <a:latin typeface="Myriad Pro Light" charset="0"/>
                <a:ea typeface="微軟正黑體" panose="020B0604030504040204" pitchFamily="34" charset="-120"/>
              </a:rPr>
              <a:t>By Your Name</a:t>
            </a:r>
          </a:p>
        </p:txBody>
      </p:sp>
      <p:sp>
        <p:nvSpPr>
          <p:cNvPr id="19" name="Text Box 4"/>
          <p:cNvSpPr txBox="1">
            <a:spLocks noChangeArrowheads="1"/>
          </p:cNvSpPr>
          <p:nvPr userDrawn="1"/>
        </p:nvSpPr>
        <p:spPr bwMode="auto">
          <a:xfrm>
            <a:off x="8104188" y="3721100"/>
            <a:ext cx="1009650" cy="304800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1300" dirty="0" smtClean="0">
                <a:solidFill>
                  <a:schemeClr val="bg1"/>
                </a:solidFill>
                <a:latin typeface="Myriad Pro Light" charset="0"/>
                <a:ea typeface="文鼎新細黑" pitchFamily="49" charset="-120"/>
              </a:rPr>
              <a:t>2014.12.03</a:t>
            </a:r>
            <a:endParaRPr lang="en-US" altLang="zh-TW" sz="1300" dirty="0" smtClean="0">
              <a:solidFill>
                <a:schemeClr val="bg1"/>
              </a:solidFill>
              <a:latin typeface="Myriad Pro Light" charset="0"/>
              <a:ea typeface="文鼎新細黑" pitchFamily="49" charset="-120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 userDrawn="1"/>
        </p:nvSpPr>
        <p:spPr bwMode="auto">
          <a:xfrm>
            <a:off x="6167438" y="3949700"/>
            <a:ext cx="2973387" cy="536575"/>
          </a:xfrm>
          <a:prstGeom prst="rect">
            <a:avLst/>
          </a:prstGeom>
          <a:noFill/>
          <a:ln>
            <a:noFill/>
          </a:ln>
        </p:spPr>
        <p:txBody>
          <a:bodyPr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2800" dirty="0" smtClean="0">
                <a:solidFill>
                  <a:srgbClr val="FFFFFF"/>
                </a:solidFill>
                <a:latin typeface="Myriad Pro Light" charset="0"/>
                <a:ea typeface="微軟正黑體" panose="020B0604030504040204" pitchFamily="34" charset="-120"/>
              </a:rPr>
              <a:t>Project Name</a:t>
            </a:r>
          </a:p>
        </p:txBody>
      </p:sp>
      <p:sp>
        <p:nvSpPr>
          <p:cNvPr id="21" name="Text Box 4"/>
          <p:cNvSpPr txBox="1">
            <a:spLocks noChangeArrowheads="1"/>
          </p:cNvSpPr>
          <p:nvPr userDrawn="1"/>
        </p:nvSpPr>
        <p:spPr bwMode="auto">
          <a:xfrm>
            <a:off x="7143750" y="4437063"/>
            <a:ext cx="1985963" cy="320675"/>
          </a:xfrm>
          <a:prstGeom prst="rect">
            <a:avLst/>
          </a:prstGeom>
          <a:noFill/>
          <a:ln>
            <a:noFill/>
          </a:ln>
        </p:spPr>
        <p:txBody>
          <a:bodyPr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1400" dirty="0" smtClean="0">
                <a:solidFill>
                  <a:srgbClr val="FFFFFF"/>
                </a:solidFill>
                <a:latin typeface="Myriad Pro Light" charset="0"/>
                <a:ea typeface="微軟正黑體" panose="020B0604030504040204" pitchFamily="34" charset="-120"/>
              </a:rPr>
              <a:t>By Your Name</a:t>
            </a:r>
          </a:p>
        </p:txBody>
      </p:sp>
      <p:pic>
        <p:nvPicPr>
          <p:cNvPr id="22" name="圖片 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7155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4"/>
          <p:cNvSpPr txBox="1">
            <a:spLocks noChangeArrowheads="1"/>
          </p:cNvSpPr>
          <p:nvPr userDrawn="1"/>
        </p:nvSpPr>
        <p:spPr bwMode="auto">
          <a:xfrm>
            <a:off x="8256588" y="3873500"/>
            <a:ext cx="1009650" cy="304800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1300" dirty="0" smtClean="0">
                <a:solidFill>
                  <a:schemeClr val="bg1"/>
                </a:solidFill>
                <a:latin typeface="Myriad Pro Light" charset="0"/>
                <a:ea typeface="文鼎新細黑" pitchFamily="49" charset="-120"/>
              </a:rPr>
              <a:t>2014.12.03</a:t>
            </a:r>
            <a:endParaRPr lang="en-US" altLang="zh-TW" sz="1300" dirty="0" smtClean="0">
              <a:solidFill>
                <a:schemeClr val="bg1"/>
              </a:solidFill>
              <a:latin typeface="Myriad Pro Light" charset="0"/>
              <a:ea typeface="文鼎新細黑" pitchFamily="49" charset="-12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 userDrawn="1"/>
        </p:nvSpPr>
        <p:spPr bwMode="auto">
          <a:xfrm>
            <a:off x="6319838" y="4102100"/>
            <a:ext cx="2973387" cy="536575"/>
          </a:xfrm>
          <a:prstGeom prst="rect">
            <a:avLst/>
          </a:prstGeom>
          <a:noFill/>
          <a:ln>
            <a:noFill/>
          </a:ln>
        </p:spPr>
        <p:txBody>
          <a:bodyPr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2800" dirty="0" smtClean="0">
                <a:solidFill>
                  <a:srgbClr val="FFFFFF"/>
                </a:solidFill>
                <a:latin typeface="Myriad Pro Light" charset="0"/>
                <a:ea typeface="微軟正黑體" panose="020B0604030504040204" pitchFamily="34" charset="-120"/>
              </a:rPr>
              <a:t>Project Name</a:t>
            </a:r>
          </a:p>
        </p:txBody>
      </p:sp>
      <p:sp>
        <p:nvSpPr>
          <p:cNvPr id="25" name="Text Box 4"/>
          <p:cNvSpPr txBox="1">
            <a:spLocks noChangeArrowheads="1"/>
          </p:cNvSpPr>
          <p:nvPr userDrawn="1"/>
        </p:nvSpPr>
        <p:spPr bwMode="auto">
          <a:xfrm>
            <a:off x="7296150" y="4589463"/>
            <a:ext cx="1985963" cy="320675"/>
          </a:xfrm>
          <a:prstGeom prst="rect">
            <a:avLst/>
          </a:prstGeom>
          <a:noFill/>
          <a:ln>
            <a:noFill/>
          </a:ln>
        </p:spPr>
        <p:txBody>
          <a:bodyPr lIns="104306" tIns="52153" rIns="104306" bIns="5215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1400" dirty="0" smtClean="0">
                <a:solidFill>
                  <a:srgbClr val="FFFFFF"/>
                </a:solidFill>
                <a:latin typeface="Myriad Pro Light" charset="0"/>
                <a:ea typeface="微軟正黑體" panose="020B0604030504040204" pitchFamily="34" charset="-120"/>
              </a:rPr>
              <a:t>By Your Name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IPLAS</a:t>
            </a:r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小幫手     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latin typeface="+mn-lt"/>
              <a:ea typeface="標楷體" panose="03000509000000000000" pitchFamily="65" charset="-120"/>
              <a:cs typeface="Levenim MT" panose="02010502060101010101" pitchFamily="2" charset="-79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內容版面配置區 6"/>
          <p:cNvSpPr>
            <a:spLocks noGrp="1"/>
          </p:cNvSpPr>
          <p:nvPr>
            <p:ph sz="quarter" idx="13"/>
          </p:nvPr>
        </p:nvSpPr>
        <p:spPr>
          <a:xfrm>
            <a:off x="108397" y="673224"/>
            <a:ext cx="3600400" cy="43204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r>
              <a:rPr lang="en-US" altLang="zh-TW" sz="1800" dirty="0" smtClean="0">
                <a:ea typeface="標楷體" panose="03000509000000000000" pitchFamily="65" charset="-120"/>
              </a:rPr>
              <a:t>IPLAS</a:t>
            </a:r>
            <a:r>
              <a:rPr lang="zh-TW" altLang="en-US" sz="1800" dirty="0" smtClean="0">
                <a:ea typeface="標楷體" panose="03000509000000000000" pitchFamily="65" charset="-120"/>
              </a:rPr>
              <a:t> 小幫手 </a:t>
            </a:r>
            <a:r>
              <a:rPr lang="en-US" altLang="zh-TW" sz="1800" dirty="0" smtClean="0">
                <a:ea typeface="標楷體" panose="03000509000000000000" pitchFamily="65" charset="-120"/>
              </a:rPr>
              <a:t>(</a:t>
            </a:r>
            <a:r>
              <a:rPr lang="zh-TW" altLang="en-US" sz="1800" dirty="0" smtClean="0">
                <a:ea typeface="標楷體" panose="03000509000000000000" pitchFamily="65" charset="-120"/>
              </a:rPr>
              <a:t>完程度</a:t>
            </a:r>
            <a:r>
              <a:rPr lang="en-US" altLang="zh-TW" sz="1800" dirty="0" smtClean="0">
                <a:ea typeface="標楷體" panose="03000509000000000000" pitchFamily="65" charset="-120"/>
              </a:rPr>
              <a:t>80%)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>
              <a:defRPr/>
            </a:pPr>
            <a:endParaRPr lang="en-US" altLang="zh-TW" sz="1800" dirty="0" smtClean="0">
              <a:ea typeface="標楷體" panose="03000509000000000000" pitchFamily="65" charset="-120"/>
            </a:endParaRPr>
          </a:p>
          <a:p>
            <a:endParaRPr lang="en-US" altLang="zh-TW" sz="1800" b="1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52413" y="1225747"/>
            <a:ext cx="89500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動機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有鑒於有做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NPI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的同仁皆需要每日查看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IPLAS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上的生產資訊並查看生產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log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               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	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來排除狀況，這樣每日皆會花半小時至一小時來查詢，重複做相似的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	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動作。因此， 如果能有一個程式能將這個動作完成就能省下同仁的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	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時間。</a:t>
            </a:r>
            <a:endParaRPr lang="en-US" altLang="zh-TW" sz="2000" dirty="0" smtClean="0">
              <a:latin typeface="+mn-lt"/>
              <a:ea typeface="標楷體" panose="03000509000000000000" pitchFamily="65" charset="-120"/>
            </a:endParaRPr>
          </a:p>
          <a:p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使用者可以將想查詢的專案以及時間區間設定成每日排程，有著自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	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        動去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IPLAS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截取必須的生產資訊、下載生產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log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檔，最終產生一份每</a:t>
            </a:r>
            <a:r>
              <a:rPr lang="zh-TW" altLang="en-US" sz="2000" dirty="0">
                <a:latin typeface="+mn-lt"/>
                <a:ea typeface="標楷體" panose="03000509000000000000" pitchFamily="65" charset="-120"/>
              </a:rPr>
              <a:t> 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	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        日報告，方便使用者查詢生產狀況，最終可以發郵件通知等功能</a:t>
            </a:r>
            <a:endParaRPr lang="en-US" altLang="zh-TW" sz="2000" dirty="0" smtClean="0">
              <a:latin typeface="+mn-lt"/>
              <a:ea typeface="標楷體" panose="03000509000000000000" pitchFamily="65" charset="-120"/>
            </a:endParaRPr>
          </a:p>
          <a:p>
            <a:endParaRPr lang="en-US" altLang="zh-TW" sz="2000" dirty="0"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763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IPLAS</a:t>
            </a:r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小</a:t>
            </a:r>
            <a:r>
              <a:rPr lang="zh-TW" altLang="en-US" sz="28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幫手介紹     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latin typeface="+mn-lt"/>
              <a:ea typeface="標楷體" panose="03000509000000000000" pitchFamily="65" charset="-120"/>
              <a:cs typeface="Levenim MT" panose="02010502060101010101" pitchFamily="2" charset="-79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內容版面配置區 6"/>
          <p:cNvSpPr>
            <a:spLocks noGrp="1"/>
          </p:cNvSpPr>
          <p:nvPr>
            <p:ph sz="quarter" idx="13"/>
          </p:nvPr>
        </p:nvSpPr>
        <p:spPr>
          <a:xfrm>
            <a:off x="108397" y="673224"/>
            <a:ext cx="3600400" cy="43204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IPLAS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Download log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1800" dirty="0">
              <a:latin typeface="Calibri" panose="020F0502020204030204" pitchFamily="34" charset="0"/>
              <a:ea typeface="標楷體" panose="03000509000000000000" pitchFamily="65" charset="-120"/>
              <a:cs typeface="Levenim MT" panose="02010502060101010101" pitchFamily="2" charset="-79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>
              <a:defRPr/>
            </a:pPr>
            <a:endParaRPr lang="en-US" altLang="zh-TW" sz="1800" dirty="0" smtClean="0">
              <a:ea typeface="標楷體" panose="03000509000000000000" pitchFamily="65" charset="-120"/>
            </a:endParaRPr>
          </a:p>
          <a:p>
            <a:endParaRPr lang="en-US" altLang="zh-TW" sz="1800" b="1" dirty="0" smtClean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53" y="1105272"/>
            <a:ext cx="8511930" cy="361957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2600166" y="4849688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TW" altLang="en-US" sz="1600" dirty="0">
                <a:ea typeface="標楷體" panose="03000509000000000000" pitchFamily="65" charset="-120"/>
                <a:cs typeface="Times New Roman" panose="02020603050405020304" pitchFamily="18" charset="0"/>
              </a:rPr>
              <a:t>每次執行</a:t>
            </a:r>
            <a:r>
              <a:rPr lang="zh-TW" altLang="en-US" sz="16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生成執行</a:t>
            </a:r>
            <a:r>
              <a:rPr lang="en-US" altLang="zh-TW" sz="16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log</a:t>
            </a:r>
            <a:r>
              <a:rPr lang="zh-TW" altLang="en-US" sz="16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方便開發者</a:t>
            </a:r>
            <a:r>
              <a:rPr lang="en-US" altLang="zh-TW" sz="16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48489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IPLAS</a:t>
            </a:r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小</a:t>
            </a:r>
            <a:r>
              <a:rPr lang="zh-TW" altLang="en-US" sz="28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幫手介紹     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latin typeface="+mn-lt"/>
              <a:ea typeface="標楷體" panose="03000509000000000000" pitchFamily="65" charset="-120"/>
              <a:cs typeface="Levenim MT" panose="02010502060101010101" pitchFamily="2" charset="-79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內容版面配置區 6"/>
          <p:cNvSpPr>
            <a:spLocks noGrp="1"/>
          </p:cNvSpPr>
          <p:nvPr>
            <p:ph sz="quarter" idx="13"/>
          </p:nvPr>
        </p:nvSpPr>
        <p:spPr>
          <a:xfrm>
            <a:off x="108397" y="673224"/>
            <a:ext cx="3600400" cy="43204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總結</a:t>
            </a:r>
            <a:endParaRPr lang="en-US" altLang="zh-TW" sz="1800" dirty="0">
              <a:latin typeface="Calibri" panose="020F0502020204030204" pitchFamily="34" charset="0"/>
              <a:ea typeface="標楷體" panose="03000509000000000000" pitchFamily="65" charset="-120"/>
              <a:cs typeface="Levenim MT" panose="02010502060101010101" pitchFamily="2" charset="-79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>
              <a:defRPr/>
            </a:pPr>
            <a:endParaRPr lang="en-US" altLang="zh-TW" sz="1800" dirty="0" smtClean="0">
              <a:ea typeface="標楷體" panose="03000509000000000000" pitchFamily="65" charset="-120"/>
            </a:endParaRPr>
          </a:p>
          <a:p>
            <a:endParaRPr lang="en-US" altLang="zh-TW" sz="1800" b="1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52413" y="1225747"/>
            <a:ext cx="89500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目前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進度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IPLAS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截取資料、下載生產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log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並產生一份每日報告皆完成，剩下的註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	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冊到電腦排程、檢查必要資訊等整合部分還尚未完程，完程度為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80%</a:t>
            </a:r>
          </a:p>
          <a:p>
            <a:endParaRPr lang="en-US" altLang="zh-TW" sz="2000" dirty="0">
              <a:latin typeface="+mn-lt"/>
              <a:ea typeface="標楷體" panose="03000509000000000000" pitchFamily="65" charset="-120"/>
            </a:endParaRPr>
          </a:p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未來展望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增加使用者回饋、自動發郵件、分析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fail log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等功能 </a:t>
            </a:r>
            <a:endParaRPr lang="zh-TW" altLang="en-US" sz="2000" dirty="0"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820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IPLAS</a:t>
            </a:r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小</a:t>
            </a:r>
            <a:r>
              <a:rPr lang="zh-TW" altLang="en-US" sz="28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幫手介紹     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latin typeface="+mn-lt"/>
              <a:ea typeface="標楷體" panose="03000509000000000000" pitchFamily="65" charset="-120"/>
              <a:cs typeface="Levenim MT" panose="02010502060101010101" pitchFamily="2" charset="-79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內容版面配置區 6"/>
          <p:cNvSpPr>
            <a:spLocks noGrp="1"/>
          </p:cNvSpPr>
          <p:nvPr>
            <p:ph sz="quarter" idx="13"/>
          </p:nvPr>
        </p:nvSpPr>
        <p:spPr>
          <a:xfrm>
            <a:off x="108397" y="673224"/>
            <a:ext cx="3600400" cy="43204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r>
              <a:rPr lang="en-US" altLang="zh-TW" sz="1800" dirty="0" smtClean="0">
                <a:ea typeface="標楷體" panose="03000509000000000000" pitchFamily="65" charset="-120"/>
              </a:rPr>
              <a:t>UI</a:t>
            </a:r>
            <a:r>
              <a:rPr lang="zh-TW" altLang="en-US" sz="1800" dirty="0" smtClean="0">
                <a:ea typeface="標楷體" panose="03000509000000000000" pitchFamily="65" charset="-120"/>
              </a:rPr>
              <a:t>部分</a:t>
            </a:r>
            <a:endParaRPr lang="en-US" altLang="zh-TW" sz="1800" dirty="0" smtClean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>
              <a:defRPr/>
            </a:pPr>
            <a:endParaRPr lang="en-US" altLang="zh-TW" sz="1800" dirty="0" smtClean="0">
              <a:ea typeface="標楷體" panose="03000509000000000000" pitchFamily="65" charset="-120"/>
            </a:endParaRPr>
          </a:p>
          <a:p>
            <a:endParaRPr lang="en-US" altLang="zh-TW" sz="1800" b="1" dirty="0" smtClean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562" y="1117889"/>
            <a:ext cx="5104876" cy="3754554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1150722"/>
            <a:ext cx="2042666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+mn-lt"/>
                <a:ea typeface="標楷體" panose="03000509000000000000" pitchFamily="65" charset="-120"/>
              </a:rPr>
              <a:t>選擇使用者的專案，第一次開啟時會去</a:t>
            </a:r>
            <a:r>
              <a:rPr lang="en-US" altLang="zh-TW" sz="1600" dirty="0" smtClean="0">
                <a:latin typeface="+mn-lt"/>
                <a:ea typeface="標楷體" panose="03000509000000000000" pitchFamily="65" charset="-120"/>
              </a:rPr>
              <a:t>IPLAS</a:t>
            </a:r>
            <a:r>
              <a:rPr lang="zh-TW" altLang="en-US" sz="1600" dirty="0" smtClean="0">
                <a:latin typeface="+mn-lt"/>
                <a:ea typeface="標楷體" panose="03000509000000000000" pitchFamily="65" charset="-120"/>
              </a:rPr>
              <a:t>獲取使用者所有的專案</a:t>
            </a:r>
            <a:endParaRPr lang="zh-TW" altLang="en-US" sz="1600" dirty="0"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12652" y="1428744"/>
            <a:ext cx="2160241" cy="326022"/>
          </a:xfrm>
          <a:prstGeom prst="rect">
            <a:avLst/>
          </a:prstGeom>
          <a:noFill/>
          <a:ln w="19050"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cxnSp>
        <p:nvCxnSpPr>
          <p:cNvPr id="11" name="直線單箭頭接點 10"/>
          <p:cNvCxnSpPr>
            <a:stCxn id="9" idx="3"/>
          </p:cNvCxnSpPr>
          <p:nvPr/>
        </p:nvCxnSpPr>
        <p:spPr>
          <a:xfrm flipV="1">
            <a:off x="2042666" y="1620540"/>
            <a:ext cx="264896" cy="687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08397" y="2584657"/>
            <a:ext cx="2042666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+mn-lt"/>
                <a:ea typeface="標楷體" panose="03000509000000000000" pitchFamily="65" charset="-120"/>
              </a:rPr>
              <a:t>選擇想得到的時間區段</a:t>
            </a:r>
            <a:endParaRPr lang="zh-TW" altLang="en-US" sz="1600" dirty="0"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12653" y="2104440"/>
            <a:ext cx="2376264" cy="1532324"/>
          </a:xfrm>
          <a:prstGeom prst="rect">
            <a:avLst/>
          </a:prstGeom>
          <a:noFill/>
          <a:ln w="19050"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cxnSp>
        <p:nvCxnSpPr>
          <p:cNvPr id="17" name="直線單箭頭接點 16"/>
          <p:cNvCxnSpPr>
            <a:stCxn id="13" idx="3"/>
          </p:cNvCxnSpPr>
          <p:nvPr/>
        </p:nvCxnSpPr>
        <p:spPr>
          <a:xfrm>
            <a:off x="2151063" y="2877045"/>
            <a:ext cx="264896" cy="532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886516" y="1332178"/>
            <a:ext cx="2525921" cy="1252479"/>
          </a:xfrm>
          <a:prstGeom prst="rect">
            <a:avLst/>
          </a:prstGeom>
          <a:noFill/>
          <a:ln w="19050"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655448" y="1620540"/>
            <a:ext cx="2042666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+mn-lt"/>
                <a:ea typeface="標楷體" panose="03000509000000000000" pitchFamily="65" charset="-120"/>
              </a:rPr>
              <a:t>即時顯示使用者選擇的資訊</a:t>
            </a:r>
            <a:endParaRPr lang="zh-TW" altLang="en-US" sz="1600" dirty="0">
              <a:latin typeface="+mn-lt"/>
              <a:ea typeface="標楷體" panose="03000509000000000000" pitchFamily="65" charset="-120"/>
            </a:endParaRPr>
          </a:p>
        </p:txBody>
      </p:sp>
      <p:cxnSp>
        <p:nvCxnSpPr>
          <p:cNvPr id="20" name="直線單箭頭接點 19"/>
          <p:cNvCxnSpPr>
            <a:stCxn id="19" idx="1"/>
          </p:cNvCxnSpPr>
          <p:nvPr/>
        </p:nvCxnSpPr>
        <p:spPr>
          <a:xfrm flipH="1">
            <a:off x="7375410" y="1912928"/>
            <a:ext cx="280038" cy="425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21886" y="4238070"/>
            <a:ext cx="2042666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+mn-lt"/>
                <a:ea typeface="標楷體" panose="03000509000000000000" pitchFamily="65" charset="-120"/>
              </a:rPr>
              <a:t>使用者可以選取想存放的位置</a:t>
            </a:r>
          </a:p>
        </p:txBody>
      </p:sp>
      <p:sp>
        <p:nvSpPr>
          <p:cNvPr id="26" name="矩形 25"/>
          <p:cNvSpPr/>
          <p:nvPr/>
        </p:nvSpPr>
        <p:spPr>
          <a:xfrm>
            <a:off x="2357255" y="4284836"/>
            <a:ext cx="2376264" cy="404582"/>
          </a:xfrm>
          <a:prstGeom prst="rect">
            <a:avLst/>
          </a:prstGeom>
          <a:noFill/>
          <a:ln w="19050"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cxnSp>
        <p:nvCxnSpPr>
          <p:cNvPr id="27" name="直線單箭頭接點 26"/>
          <p:cNvCxnSpPr>
            <a:stCxn id="25" idx="3"/>
          </p:cNvCxnSpPr>
          <p:nvPr/>
        </p:nvCxnSpPr>
        <p:spPr>
          <a:xfrm>
            <a:off x="2064552" y="4530458"/>
            <a:ext cx="264896" cy="532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917487" y="2696782"/>
            <a:ext cx="2457924" cy="288362"/>
          </a:xfrm>
          <a:prstGeom prst="rect">
            <a:avLst/>
          </a:prstGeom>
          <a:noFill/>
          <a:ln w="19050"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655448" y="2577350"/>
            <a:ext cx="2042666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+mn-lt"/>
                <a:ea typeface="標楷體" panose="03000509000000000000" pitchFamily="65" charset="-120"/>
              </a:rPr>
              <a:t>將</a:t>
            </a:r>
            <a:r>
              <a:rPr lang="zh-TW" altLang="en-US" sz="1600" dirty="0" smtClean="0">
                <a:latin typeface="+mn-lt"/>
                <a:ea typeface="標楷體" panose="03000509000000000000" pitchFamily="65" charset="-120"/>
              </a:rPr>
              <a:t>使用者選擇的參數註冊到電腦排程裡</a:t>
            </a:r>
            <a:endParaRPr lang="zh-TW" altLang="en-US" sz="1600" dirty="0">
              <a:latin typeface="+mn-lt"/>
              <a:ea typeface="標楷體" panose="03000509000000000000" pitchFamily="65" charset="-120"/>
            </a:endParaRPr>
          </a:p>
        </p:txBody>
      </p:sp>
      <p:cxnSp>
        <p:nvCxnSpPr>
          <p:cNvPr id="30" name="直線單箭頭接點 29"/>
          <p:cNvCxnSpPr>
            <a:stCxn id="29" idx="1"/>
          </p:cNvCxnSpPr>
          <p:nvPr/>
        </p:nvCxnSpPr>
        <p:spPr>
          <a:xfrm flipH="1">
            <a:off x="7375410" y="2869738"/>
            <a:ext cx="280038" cy="425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72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IPLAS</a:t>
            </a:r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小</a:t>
            </a:r>
            <a:r>
              <a:rPr lang="zh-TW" altLang="en-US" sz="28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幫手介紹     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latin typeface="+mn-lt"/>
              <a:ea typeface="標楷體" panose="03000509000000000000" pitchFamily="65" charset="-120"/>
              <a:cs typeface="Levenim MT" panose="02010502060101010101" pitchFamily="2" charset="-79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內容版面配置區 6"/>
          <p:cNvSpPr>
            <a:spLocks noGrp="1"/>
          </p:cNvSpPr>
          <p:nvPr>
            <p:ph sz="quarter" idx="13"/>
          </p:nvPr>
        </p:nvSpPr>
        <p:spPr>
          <a:xfrm>
            <a:off x="108397" y="673224"/>
            <a:ext cx="3600400" cy="43204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r>
              <a:rPr lang="en-US" altLang="zh-TW" sz="1800" dirty="0" smtClean="0">
                <a:ea typeface="標楷體" panose="03000509000000000000" pitchFamily="65" charset="-120"/>
              </a:rPr>
              <a:t>UI</a:t>
            </a:r>
            <a:r>
              <a:rPr lang="zh-TW" altLang="en-US" sz="1800" dirty="0" smtClean="0">
                <a:ea typeface="標楷體" panose="03000509000000000000" pitchFamily="65" charset="-120"/>
              </a:rPr>
              <a:t>部分</a:t>
            </a:r>
            <a:endParaRPr lang="en-US" altLang="zh-TW" sz="1800" dirty="0" smtClean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>
              <a:defRPr/>
            </a:pPr>
            <a:endParaRPr lang="en-US" altLang="zh-TW" sz="1800" dirty="0" smtClean="0">
              <a:ea typeface="標楷體" panose="03000509000000000000" pitchFamily="65" charset="-120"/>
            </a:endParaRPr>
          </a:p>
          <a:p>
            <a:endParaRPr lang="en-US" altLang="zh-TW" sz="1800" b="1" dirty="0" smtClean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50526" b="48611"/>
          <a:stretch/>
        </p:blipFill>
        <p:spPr>
          <a:xfrm>
            <a:off x="4284861" y="1764556"/>
            <a:ext cx="2576577" cy="197156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05" y="1332508"/>
            <a:ext cx="3548978" cy="261021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954894" y="1425635"/>
            <a:ext cx="1609887" cy="1059001"/>
          </a:xfrm>
          <a:prstGeom prst="rect">
            <a:avLst/>
          </a:prstGeom>
          <a:noFill/>
          <a:ln w="19050"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1" name="向右箭號 10"/>
          <p:cNvSpPr/>
          <p:nvPr/>
        </p:nvSpPr>
        <p:spPr>
          <a:xfrm>
            <a:off x="3821552" y="2333666"/>
            <a:ext cx="360040" cy="127213"/>
          </a:xfrm>
          <a:prstGeom prst="rightArrow">
            <a:avLst/>
          </a:prstGeom>
          <a:solidFill>
            <a:srgbClr val="C05350"/>
          </a:solidFill>
          <a:ln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98765" y="1993402"/>
            <a:ext cx="1656184" cy="756937"/>
          </a:xfrm>
          <a:prstGeom prst="rect">
            <a:avLst/>
          </a:prstGeom>
          <a:noFill/>
          <a:ln w="19050"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5581005" y="2916684"/>
            <a:ext cx="887851" cy="1024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334590" y="3964968"/>
            <a:ext cx="2802615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+mn-lt"/>
                <a:ea typeface="標楷體" panose="03000509000000000000" pitchFamily="65" charset="-120"/>
              </a:rPr>
              <a:t>顯示資訊分為執行參數與已有的排程設定</a:t>
            </a:r>
            <a:endParaRPr lang="zh-TW" altLang="en-US" sz="1600" dirty="0">
              <a:latin typeface="+mn-lt"/>
              <a:ea typeface="標楷體" panose="03000509000000000000" pitchFamily="65" charset="-12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4"/>
          <a:srcRect l="51228" b="48471"/>
          <a:stretch/>
        </p:blipFill>
        <p:spPr>
          <a:xfrm>
            <a:off x="7095785" y="1730892"/>
            <a:ext cx="2548066" cy="1983166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7064086" y="1962480"/>
            <a:ext cx="1693478" cy="1215430"/>
          </a:xfrm>
          <a:prstGeom prst="rect">
            <a:avLst/>
          </a:prstGeom>
          <a:noFill/>
          <a:ln w="19050"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7064086" y="3201958"/>
            <a:ext cx="785574" cy="7598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76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IPLAS</a:t>
            </a:r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小</a:t>
            </a:r>
            <a:r>
              <a:rPr lang="zh-TW" altLang="en-US" sz="28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幫手介紹     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latin typeface="+mn-lt"/>
              <a:ea typeface="標楷體" panose="03000509000000000000" pitchFamily="65" charset="-120"/>
              <a:cs typeface="Levenim MT" panose="02010502060101010101" pitchFamily="2" charset="-79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內容版面配置區 6"/>
          <p:cNvSpPr>
            <a:spLocks noGrp="1"/>
          </p:cNvSpPr>
          <p:nvPr>
            <p:ph sz="quarter" idx="13"/>
          </p:nvPr>
        </p:nvSpPr>
        <p:spPr>
          <a:xfrm>
            <a:off x="108397" y="673224"/>
            <a:ext cx="3600400" cy="43204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r>
              <a:rPr lang="en-US" altLang="zh-TW" sz="1800" dirty="0" smtClean="0">
                <a:ea typeface="標楷體" panose="03000509000000000000" pitchFamily="65" charset="-120"/>
              </a:rPr>
              <a:t>UI</a:t>
            </a:r>
            <a:r>
              <a:rPr lang="zh-TW" altLang="en-US" sz="1800" dirty="0" smtClean="0">
                <a:ea typeface="標楷體" panose="03000509000000000000" pitchFamily="65" charset="-120"/>
              </a:rPr>
              <a:t>部分</a:t>
            </a:r>
            <a:endParaRPr lang="en-US" altLang="zh-TW" sz="1800" dirty="0" smtClean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>
              <a:defRPr/>
            </a:pPr>
            <a:endParaRPr lang="en-US" altLang="zh-TW" sz="1800" dirty="0" smtClean="0">
              <a:ea typeface="標楷體" panose="03000509000000000000" pitchFamily="65" charset="-120"/>
            </a:endParaRPr>
          </a:p>
          <a:p>
            <a:endParaRPr lang="en-US" altLang="zh-TW" sz="1800" b="1" dirty="0" smtClean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82" y="2168196"/>
            <a:ext cx="3930305" cy="288032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196613" y="2424126"/>
            <a:ext cx="1042084" cy="288032"/>
          </a:xfrm>
          <a:prstGeom prst="rect">
            <a:avLst/>
          </a:prstGeom>
          <a:noFill/>
          <a:ln w="19050"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3238697" y="1718515"/>
            <a:ext cx="1135150" cy="705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420765" y="972468"/>
            <a:ext cx="2355495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資訊有改變的地方皆會閃一次灰色底提醒使用者改變的地方</a:t>
            </a:r>
            <a:endParaRPr lang="zh-TW" altLang="en-US" sz="1400" dirty="0">
              <a:latin typeface="+mn-lt"/>
              <a:ea typeface="標楷體" panose="03000509000000000000" pitchFamily="65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997" y="2096515"/>
            <a:ext cx="3864997" cy="2831625"/>
          </a:xfrm>
          <a:prstGeom prst="rect">
            <a:avLst/>
          </a:prstGeom>
        </p:spPr>
      </p:pic>
      <p:cxnSp>
        <p:nvCxnSpPr>
          <p:cNvPr id="13" name="直線單箭頭接點 12"/>
          <p:cNvCxnSpPr/>
          <p:nvPr/>
        </p:nvCxnSpPr>
        <p:spPr>
          <a:xfrm>
            <a:off x="4860000" y="1718515"/>
            <a:ext cx="2881245" cy="8302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579609" y="2548766"/>
            <a:ext cx="737699" cy="261087"/>
          </a:xfrm>
          <a:prstGeom prst="rect">
            <a:avLst/>
          </a:prstGeom>
          <a:noFill/>
          <a:ln w="19050"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30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IPLAS</a:t>
            </a:r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小</a:t>
            </a:r>
            <a:r>
              <a:rPr lang="zh-TW" altLang="en-US" sz="28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幫手介紹     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latin typeface="+mn-lt"/>
              <a:ea typeface="標楷體" panose="03000509000000000000" pitchFamily="65" charset="-120"/>
              <a:cs typeface="Levenim MT" panose="02010502060101010101" pitchFamily="2" charset="-79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內容版面配置區 6"/>
          <p:cNvSpPr>
            <a:spLocks noGrp="1"/>
          </p:cNvSpPr>
          <p:nvPr>
            <p:ph sz="quarter" idx="13"/>
          </p:nvPr>
        </p:nvSpPr>
        <p:spPr>
          <a:xfrm>
            <a:off x="108397" y="673224"/>
            <a:ext cx="3600400" cy="43204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r>
              <a:rPr lang="en-US" altLang="zh-TW" sz="1800" dirty="0" smtClean="0">
                <a:ea typeface="標楷體" panose="03000509000000000000" pitchFamily="65" charset="-120"/>
              </a:rPr>
              <a:t>UI</a:t>
            </a:r>
            <a:r>
              <a:rPr lang="zh-TW" altLang="en-US" sz="1800" dirty="0" smtClean="0">
                <a:ea typeface="標楷體" panose="03000509000000000000" pitchFamily="65" charset="-120"/>
              </a:rPr>
              <a:t>部分</a:t>
            </a:r>
            <a:endParaRPr lang="en-US" altLang="zh-TW" sz="1800" dirty="0" smtClean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>
              <a:defRPr/>
            </a:pPr>
            <a:endParaRPr lang="en-US" altLang="zh-TW" sz="1800" dirty="0" smtClean="0">
              <a:ea typeface="標楷體" panose="03000509000000000000" pitchFamily="65" charset="-120"/>
            </a:endParaRPr>
          </a:p>
          <a:p>
            <a:endParaRPr lang="en-US" altLang="zh-TW" sz="1800" b="1" dirty="0" smtClean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 rotWithShape="1">
          <a:blip r:embed="rId2"/>
          <a:srcRect l="50526" b="48611"/>
          <a:stretch/>
        </p:blipFill>
        <p:spPr>
          <a:xfrm>
            <a:off x="252413" y="1025966"/>
            <a:ext cx="2576577" cy="1971566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 rotWithShape="1">
          <a:blip r:embed="rId3"/>
          <a:srcRect l="51228" b="48471"/>
          <a:stretch/>
        </p:blipFill>
        <p:spPr>
          <a:xfrm>
            <a:off x="3348757" y="1025966"/>
            <a:ext cx="2498021" cy="1944216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2052613" y="1616499"/>
            <a:ext cx="333151" cy="288032"/>
          </a:xfrm>
          <a:prstGeom prst="rect">
            <a:avLst/>
          </a:prstGeom>
          <a:noFill/>
          <a:ln w="19050"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52412" y="3040106"/>
            <a:ext cx="25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原本鼠標為「</a:t>
            </a:r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I</a:t>
            </a: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」字型屬標</a:t>
            </a:r>
            <a:endParaRPr lang="zh-TW" altLang="en-US" sz="1400" dirty="0"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28" name="向右箭號 27"/>
          <p:cNvSpPr/>
          <p:nvPr/>
        </p:nvSpPr>
        <p:spPr>
          <a:xfrm>
            <a:off x="2908853" y="1823222"/>
            <a:ext cx="360040" cy="127213"/>
          </a:xfrm>
          <a:prstGeom prst="rightArrow">
            <a:avLst/>
          </a:prstGeom>
          <a:solidFill>
            <a:srgbClr val="C05350"/>
          </a:solidFill>
          <a:ln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462615" y="1867732"/>
            <a:ext cx="308914" cy="310361"/>
          </a:xfrm>
          <a:prstGeom prst="rect">
            <a:avLst/>
          </a:prstGeom>
          <a:noFill/>
          <a:ln w="19050"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 rotWithShape="1">
          <a:blip r:embed="rId4"/>
          <a:srcRect l="49956" b="48455"/>
          <a:stretch/>
        </p:blipFill>
        <p:spPr>
          <a:xfrm>
            <a:off x="6492885" y="927448"/>
            <a:ext cx="2710204" cy="2056431"/>
          </a:xfrm>
          <a:prstGeom prst="rect">
            <a:avLst/>
          </a:prstGeom>
        </p:spPr>
      </p:pic>
      <p:sp>
        <p:nvSpPr>
          <p:cNvPr id="31" name="向右箭號 30"/>
          <p:cNvSpPr/>
          <p:nvPr/>
        </p:nvSpPr>
        <p:spPr>
          <a:xfrm>
            <a:off x="6024362" y="1871793"/>
            <a:ext cx="360040" cy="127213"/>
          </a:xfrm>
          <a:prstGeom prst="rightArrow">
            <a:avLst/>
          </a:prstGeom>
          <a:solidFill>
            <a:srgbClr val="C05350"/>
          </a:solidFill>
          <a:ln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32" name="向右箭號 31"/>
          <p:cNvSpPr/>
          <p:nvPr/>
        </p:nvSpPr>
        <p:spPr>
          <a:xfrm>
            <a:off x="9304338" y="1907315"/>
            <a:ext cx="360040" cy="127213"/>
          </a:xfrm>
          <a:prstGeom prst="rightArrow">
            <a:avLst/>
          </a:prstGeom>
          <a:solidFill>
            <a:srgbClr val="C05350"/>
          </a:solidFill>
          <a:ln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 rotWithShape="1">
          <a:blip r:embed="rId5"/>
          <a:srcRect l="50354" b="48070"/>
          <a:stretch/>
        </p:blipFill>
        <p:spPr>
          <a:xfrm>
            <a:off x="3538322" y="3527830"/>
            <a:ext cx="2787371" cy="2147830"/>
          </a:xfrm>
          <a:prstGeom prst="rect">
            <a:avLst/>
          </a:prstGeom>
        </p:spPr>
      </p:pic>
      <p:sp>
        <p:nvSpPr>
          <p:cNvPr id="34" name="向右箭號 33"/>
          <p:cNvSpPr/>
          <p:nvPr/>
        </p:nvSpPr>
        <p:spPr>
          <a:xfrm>
            <a:off x="3060725" y="4639340"/>
            <a:ext cx="360040" cy="127213"/>
          </a:xfrm>
          <a:prstGeom prst="rightArrow">
            <a:avLst/>
          </a:prstGeom>
          <a:solidFill>
            <a:srgbClr val="C05350"/>
          </a:solidFill>
          <a:ln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806179" y="1760516"/>
            <a:ext cx="1511130" cy="189920"/>
          </a:xfrm>
          <a:prstGeom prst="rect">
            <a:avLst/>
          </a:prstGeom>
          <a:noFill/>
          <a:ln w="19050"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53012" y="5292457"/>
            <a:ext cx="547197" cy="290887"/>
          </a:xfrm>
          <a:prstGeom prst="rect">
            <a:avLst/>
          </a:prstGeom>
          <a:noFill/>
          <a:ln w="19050"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852813" y="4379849"/>
            <a:ext cx="1224136" cy="94836"/>
          </a:xfrm>
          <a:prstGeom prst="rect">
            <a:avLst/>
          </a:prstGeom>
          <a:noFill/>
          <a:ln w="19050"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408367" y="3004610"/>
            <a:ext cx="243841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到了顯示已有排程的地方鼠標會變為手指型</a:t>
            </a:r>
            <a:endParaRPr lang="zh-TW" altLang="en-US" sz="1400" dirty="0"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517109" y="3040106"/>
            <a:ext cx="243841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按一下想刪除的項目，這時候項目會使用螢光標出</a:t>
            </a:r>
            <a:endParaRPr lang="zh-TW" altLang="en-US" sz="1400" dirty="0"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362553" y="4910283"/>
            <a:ext cx="280628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接下來可以使用右下角</a:t>
            </a:r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Del</a:t>
            </a: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按鈕或是直接按鍵盤上的</a:t>
            </a:r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Del</a:t>
            </a: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按鈕進行刪除</a:t>
            </a:r>
            <a:endParaRPr lang="zh-TW" altLang="en-US" sz="1400" dirty="0">
              <a:latin typeface="+mn-lt"/>
              <a:ea typeface="標楷體" panose="03000509000000000000" pitchFamily="65" charset="-120"/>
            </a:endParaRPr>
          </a:p>
        </p:txBody>
      </p:sp>
      <p:pic>
        <p:nvPicPr>
          <p:cNvPr id="41" name="圖片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83" y="3998599"/>
            <a:ext cx="1443961" cy="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9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IPLAS</a:t>
            </a:r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小</a:t>
            </a:r>
            <a:r>
              <a:rPr lang="zh-TW" altLang="en-US" sz="28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幫手介紹     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latin typeface="+mn-lt"/>
              <a:ea typeface="標楷體" panose="03000509000000000000" pitchFamily="65" charset="-120"/>
              <a:cs typeface="Levenim MT" panose="02010502060101010101" pitchFamily="2" charset="-79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內容版面配置區 6"/>
          <p:cNvSpPr>
            <a:spLocks noGrp="1"/>
          </p:cNvSpPr>
          <p:nvPr>
            <p:ph sz="quarter" idx="13"/>
          </p:nvPr>
        </p:nvSpPr>
        <p:spPr>
          <a:xfrm>
            <a:off x="108397" y="673224"/>
            <a:ext cx="3600400" cy="43204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r>
              <a:rPr lang="zh-TW" altLang="en-US" sz="1800" dirty="0" smtClean="0">
                <a:ea typeface="標楷體" panose="03000509000000000000" pitchFamily="65" charset="-120"/>
              </a:rPr>
              <a:t>實際下載</a:t>
            </a:r>
            <a:endParaRPr lang="en-US" altLang="zh-TW" sz="1800" dirty="0" smtClean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>
              <a:defRPr/>
            </a:pPr>
            <a:endParaRPr lang="en-US" altLang="zh-TW" sz="1800" dirty="0" smtClean="0">
              <a:ea typeface="標楷體" panose="03000509000000000000" pitchFamily="65" charset="-120"/>
            </a:endParaRPr>
          </a:p>
          <a:p>
            <a:endParaRPr lang="en-US" altLang="zh-TW" sz="1800" b="1" dirty="0" smtClean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525" y="1075398"/>
            <a:ext cx="6714360" cy="3569478"/>
          </a:xfrm>
          <a:prstGeom prst="rect">
            <a:avLst/>
          </a:prstGeom>
        </p:spPr>
      </p:pic>
      <p:sp>
        <p:nvSpPr>
          <p:cNvPr id="43" name="文字方塊 42"/>
          <p:cNvSpPr txBox="1"/>
          <p:nvPr/>
        </p:nvSpPr>
        <p:spPr>
          <a:xfrm>
            <a:off x="2412653" y="4788892"/>
            <a:ext cx="468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一使用多個</a:t>
            </a:r>
            <a:r>
              <a:rPr lang="en-US" altLang="zh-TW" sz="16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selenium</a:t>
            </a:r>
            <a:r>
              <a:rPr lang="zh-TW" altLang="en-US" sz="16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來進行下載，縮短執行時間</a:t>
            </a:r>
            <a:endParaRPr lang="zh-TW" altLang="en-US" sz="1600" dirty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00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IPLAS</a:t>
            </a:r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小</a:t>
            </a:r>
            <a:r>
              <a:rPr lang="zh-TW" altLang="en-US" sz="28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幫手介紹     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latin typeface="+mn-lt"/>
              <a:ea typeface="標楷體" panose="03000509000000000000" pitchFamily="65" charset="-120"/>
              <a:cs typeface="Levenim MT" panose="02010502060101010101" pitchFamily="2" charset="-79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內容版面配置區 6"/>
          <p:cNvSpPr>
            <a:spLocks noGrp="1"/>
          </p:cNvSpPr>
          <p:nvPr>
            <p:ph sz="quarter" idx="13"/>
          </p:nvPr>
        </p:nvSpPr>
        <p:spPr>
          <a:xfrm>
            <a:off x="108397" y="684436"/>
            <a:ext cx="3600400" cy="43204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  <a:defRPr/>
            </a:pPr>
            <a:r>
              <a:rPr lang="zh-TW" altLang="en-US" sz="1800" dirty="0">
                <a:ea typeface="標楷體" panose="03000509000000000000" pitchFamily="65" charset="-120"/>
              </a:rPr>
              <a:t>功能部分</a:t>
            </a:r>
            <a:endParaRPr lang="en-US" altLang="zh-TW" sz="1800" dirty="0" smtClean="0"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>
              <a:defRPr/>
            </a:pPr>
            <a:endParaRPr lang="en-US" altLang="zh-TW" sz="1800" dirty="0" smtClean="0">
              <a:ea typeface="標楷體" panose="03000509000000000000" pitchFamily="65" charset="-120"/>
            </a:endParaRPr>
          </a:p>
          <a:p>
            <a:endParaRPr lang="en-US" altLang="zh-TW" sz="1800" b="1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3216126" y="623882"/>
            <a:ext cx="3600400" cy="432048"/>
          </a:xfrm>
        </p:spPr>
        <p:txBody>
          <a:bodyPr/>
          <a:lstStyle/>
          <a:p>
            <a:r>
              <a:rPr lang="en-US" altLang="zh-TW" sz="18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Log</a:t>
            </a:r>
            <a:r>
              <a:rPr lang="zh-TW" altLang="en-US" sz="18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下載</a:t>
            </a:r>
            <a:r>
              <a:rPr lang="zh-TW" altLang="en-US" sz="1800" b="1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後</a:t>
            </a:r>
            <a:r>
              <a:rPr lang="zh-TW" altLang="en-US" sz="18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資料夾架構</a:t>
            </a:r>
            <a:r>
              <a:rPr lang="en-US" altLang="zh-TW" sz="1800" b="1" dirty="0" smtClean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endParaRPr lang="en-US" altLang="zh-TW" sz="1800" dirty="0">
              <a:latin typeface="Calibri" panose="020F0502020204030204" pitchFamily="34" charset="0"/>
              <a:ea typeface="標楷體" panose="03000509000000000000" pitchFamily="65" charset="-120"/>
              <a:cs typeface="Levenim MT" panose="02010502060101010101" pitchFamily="2" charset="-79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>
              <a:defRPr/>
            </a:pPr>
            <a:endParaRPr lang="en-US" altLang="zh-TW" sz="1800" dirty="0" smtClean="0">
              <a:ea typeface="標楷體" panose="03000509000000000000" pitchFamily="65" charset="-120"/>
            </a:endParaRPr>
          </a:p>
          <a:p>
            <a:endParaRPr lang="en-US" altLang="zh-TW" sz="1800" b="1" dirty="0" smtClean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r="25091" b="39732"/>
          <a:stretch/>
        </p:blipFill>
        <p:spPr>
          <a:xfrm>
            <a:off x="540445" y="1116484"/>
            <a:ext cx="3681410" cy="867948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42142" y="1868264"/>
            <a:ext cx="4176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16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生成下載資料夾，顯示執行時間，方便辨別</a:t>
            </a:r>
            <a:endParaRPr lang="zh-TW" altLang="en-US" sz="1600" dirty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42142" y="4061325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1600" dirty="0">
                <a:ea typeface="標楷體" panose="03000509000000000000" pitchFamily="65" charset="-120"/>
                <a:cs typeface="Times New Roman" panose="02020603050405020304" pitchFamily="18" charset="0"/>
              </a:rPr>
              <a:t>分類</a:t>
            </a:r>
            <a:r>
              <a:rPr lang="zh-TW" altLang="en-US" sz="16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整理下載的</a:t>
            </a:r>
            <a:r>
              <a:rPr lang="en-US" altLang="zh-TW" sz="16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ISN </a:t>
            </a:r>
            <a:endParaRPr lang="en-US" altLang="zh-TW" sz="1600" dirty="0"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16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生成</a:t>
            </a:r>
            <a:r>
              <a:rPr lang="en-US" altLang="zh-TW" sz="1600" dirty="0">
                <a:ea typeface="標楷體" panose="03000509000000000000" pitchFamily="65" charset="-120"/>
                <a:cs typeface="Times New Roman" panose="02020603050405020304" pitchFamily="18" charset="0"/>
              </a:rPr>
              <a:t>summary </a:t>
            </a:r>
            <a:r>
              <a:rPr lang="en-US" altLang="zh-TW" sz="16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report</a:t>
            </a:r>
            <a:endParaRPr lang="zh-TW" altLang="en-US" sz="1600" dirty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442142" y="2579898"/>
            <a:ext cx="3995736" cy="1379150"/>
            <a:chOff x="158256" y="2362126"/>
            <a:chExt cx="3995736" cy="1379150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 rotWithShape="1">
            <a:blip r:embed="rId3"/>
            <a:srcRect r="25632"/>
            <a:stretch/>
          </p:blipFill>
          <p:spPr>
            <a:xfrm>
              <a:off x="158256" y="2362126"/>
              <a:ext cx="3995736" cy="1379150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756469" y="2414321"/>
              <a:ext cx="1944216" cy="20106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rtlCol="0" anchor="ctr" anchorCtr="0">
              <a:noAutofit/>
            </a:bodyPr>
            <a:lstStyle/>
            <a:p>
              <a:pPr algn="ctr" defTabSz="711200" fontAlgn="auto">
                <a:lnSpc>
                  <a:spcPct val="90000"/>
                </a:lnSpc>
                <a:spcAft>
                  <a:spcPct val="35000"/>
                </a:spcAft>
              </a:pPr>
              <a:endParaRPr kumimoji="0" lang="zh-TW" altLang="en-US" sz="1400" kern="0" dirty="0" smtClean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5373983" y="1879351"/>
            <a:ext cx="3501451" cy="1622301"/>
            <a:chOff x="5869037" y="1338987"/>
            <a:chExt cx="3501451" cy="1622301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 rotWithShape="1">
            <a:blip r:embed="rId4"/>
            <a:srcRect r="22573"/>
            <a:stretch/>
          </p:blipFill>
          <p:spPr>
            <a:xfrm>
              <a:off x="5869037" y="1338987"/>
              <a:ext cx="3501451" cy="1622301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7093172" y="1338987"/>
              <a:ext cx="914735" cy="16952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rtlCol="0" anchor="ctr" anchorCtr="0">
              <a:noAutofit/>
            </a:bodyPr>
            <a:lstStyle/>
            <a:p>
              <a:pPr algn="ctr" defTabSz="711200" fontAlgn="auto">
                <a:lnSpc>
                  <a:spcPct val="90000"/>
                </a:lnSpc>
                <a:spcAft>
                  <a:spcPct val="35000"/>
                </a:spcAft>
              </a:pPr>
              <a:endParaRPr kumimoji="0" lang="zh-TW" altLang="en-US" sz="1400" kern="0" dirty="0" smtClean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5295947" y="4067727"/>
            <a:ext cx="4248472" cy="1457722"/>
            <a:chOff x="5229967" y="3852788"/>
            <a:chExt cx="4248472" cy="1457722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 rotWithShape="1">
            <a:blip r:embed="rId5"/>
            <a:srcRect l="3992" r="2718"/>
            <a:stretch/>
          </p:blipFill>
          <p:spPr>
            <a:xfrm>
              <a:off x="5229967" y="3852788"/>
              <a:ext cx="4248472" cy="1457722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6013053" y="3879479"/>
              <a:ext cx="1634814" cy="18933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rtlCol="0" anchor="ctr" anchorCtr="0">
              <a:noAutofit/>
            </a:bodyPr>
            <a:lstStyle/>
            <a:p>
              <a:pPr algn="ctr" defTabSz="711200" fontAlgn="auto">
                <a:lnSpc>
                  <a:spcPct val="90000"/>
                </a:lnSpc>
                <a:spcAft>
                  <a:spcPct val="35000"/>
                </a:spcAft>
              </a:pPr>
              <a:endParaRPr kumimoji="0" lang="zh-TW" altLang="en-US" sz="1400" kern="0" dirty="0" smtClean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2" name="向右箭號 21"/>
          <p:cNvSpPr/>
          <p:nvPr/>
        </p:nvSpPr>
        <p:spPr>
          <a:xfrm rot="20552127">
            <a:off x="4733981" y="3068740"/>
            <a:ext cx="277523" cy="74759"/>
          </a:xfrm>
          <a:prstGeom prst="rightArrow">
            <a:avLst/>
          </a:prstGeom>
          <a:solidFill>
            <a:srgbClr val="C05350"/>
          </a:solidFill>
          <a:ln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3" name="向右箭號 22"/>
          <p:cNvSpPr/>
          <p:nvPr/>
        </p:nvSpPr>
        <p:spPr>
          <a:xfrm rot="5400000">
            <a:off x="6799124" y="3799652"/>
            <a:ext cx="279286" cy="105233"/>
          </a:xfrm>
          <a:prstGeom prst="rightArrow">
            <a:avLst/>
          </a:prstGeom>
          <a:solidFill>
            <a:srgbClr val="C05350"/>
          </a:solidFill>
          <a:ln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2016" y="3708595"/>
            <a:ext cx="1141567" cy="1480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30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IPLAS</a:t>
            </a:r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小</a:t>
            </a:r>
            <a:r>
              <a:rPr lang="zh-TW" altLang="en-US" sz="28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幫手介紹     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latin typeface="+mn-lt"/>
              <a:ea typeface="標楷體" panose="03000509000000000000" pitchFamily="65" charset="-120"/>
              <a:cs typeface="Levenim MT" panose="02010502060101010101" pitchFamily="2" charset="-79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內容版面配置區 6"/>
          <p:cNvSpPr>
            <a:spLocks noGrp="1"/>
          </p:cNvSpPr>
          <p:nvPr>
            <p:ph sz="quarter" idx="13"/>
          </p:nvPr>
        </p:nvSpPr>
        <p:spPr>
          <a:xfrm>
            <a:off x="108397" y="673224"/>
            <a:ext cx="3600400" cy="43204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IPLAS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Summary report</a:t>
            </a:r>
            <a:endParaRPr lang="en-US" altLang="zh-TW" sz="1800" dirty="0">
              <a:latin typeface="Calibri" panose="020F0502020204030204" pitchFamily="34" charset="0"/>
              <a:ea typeface="標楷體" panose="03000509000000000000" pitchFamily="65" charset="-120"/>
              <a:cs typeface="Levenim MT" panose="02010502060101010101" pitchFamily="2" charset="-79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>
              <a:defRPr/>
            </a:pPr>
            <a:endParaRPr lang="en-US" altLang="zh-TW" sz="1800" dirty="0" smtClean="0">
              <a:ea typeface="標楷體" panose="03000509000000000000" pitchFamily="65" charset="-120"/>
            </a:endParaRPr>
          </a:p>
          <a:p>
            <a:endParaRPr lang="en-US" altLang="zh-TW" sz="1800" b="1" dirty="0" smtClean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749" y="1044476"/>
            <a:ext cx="5904656" cy="4351889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3564781" y="5220940"/>
            <a:ext cx="493495" cy="1622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204741" y="588033"/>
            <a:ext cx="2160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ea typeface="標楷體" panose="03000509000000000000" pitchFamily="65" charset="-120"/>
                <a:cs typeface="Times New Roman" panose="02020603050405020304" pitchFamily="18" charset="0"/>
              </a:rPr>
              <a:t>第一頁</a:t>
            </a:r>
            <a:r>
              <a:rPr lang="zh-TW" altLang="en-US" sz="1600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為總資料整理</a:t>
            </a:r>
            <a:r>
              <a:rPr lang="en-US" altLang="zh-TW" sz="1600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7" name="矩形 26"/>
          <p:cNvSpPr/>
          <p:nvPr/>
        </p:nvSpPr>
        <p:spPr>
          <a:xfrm>
            <a:off x="3276749" y="1069539"/>
            <a:ext cx="2448272" cy="6230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>
            <a:off x="2556747" y="1255086"/>
            <a:ext cx="720002" cy="117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468515" y="1002982"/>
            <a:ext cx="2088232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顯示執行時的參數，包括選擇的</a:t>
            </a:r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project</a:t>
            </a: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、</a:t>
            </a:r>
            <a:r>
              <a:rPr lang="zh-TW" altLang="en-US" sz="1400" dirty="0">
                <a:latin typeface="+mn-lt"/>
                <a:ea typeface="標楷體" panose="03000509000000000000" pitchFamily="65" charset="-120"/>
              </a:rPr>
              <a:t>選擇的</a:t>
            </a: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時間區間</a:t>
            </a:r>
            <a:endParaRPr lang="zh-TW" altLang="en-US" sz="1400" dirty="0">
              <a:latin typeface="+mn-lt"/>
              <a:ea typeface="標楷體" panose="03000509000000000000" pitchFamily="65" charset="-120"/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 flipV="1">
            <a:off x="2916709" y="2428035"/>
            <a:ext cx="360040" cy="1286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108397" y="1969518"/>
            <a:ext cx="2808312" cy="2893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1.</a:t>
            </a: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顯示這個時間區間的數據，包括</a:t>
            </a:r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1.</a:t>
            </a: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測站</a:t>
            </a:r>
            <a:endParaRPr lang="en-US" altLang="zh-TW" sz="1400" dirty="0" smtClean="0">
              <a:latin typeface="+mn-lt"/>
              <a:ea typeface="標楷體" panose="03000509000000000000" pitchFamily="65" charset="-120"/>
            </a:endParaRPr>
          </a:p>
          <a:p>
            <a:pPr lvl="1"/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2.UPH</a:t>
            </a:r>
          </a:p>
          <a:p>
            <a:pPr lvl="1"/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3.</a:t>
            </a: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失敗率</a:t>
            </a:r>
            <a:endParaRPr lang="en-US" altLang="zh-TW" sz="1400" dirty="0" smtClean="0">
              <a:latin typeface="+mn-lt"/>
              <a:ea typeface="標楷體" panose="03000509000000000000" pitchFamily="65" charset="-120"/>
            </a:endParaRPr>
          </a:p>
          <a:p>
            <a:pPr lvl="1"/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4.</a:t>
            </a: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重測率</a:t>
            </a:r>
            <a:endParaRPr lang="en-US" altLang="zh-TW" sz="1400" dirty="0" smtClean="0">
              <a:latin typeface="+mn-lt"/>
              <a:ea typeface="標楷體" panose="03000509000000000000" pitchFamily="65" charset="-120"/>
            </a:endParaRPr>
          </a:p>
          <a:p>
            <a:pPr lvl="1"/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5.Pass count</a:t>
            </a:r>
          </a:p>
          <a:p>
            <a:pPr lvl="1"/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6.Fail count</a:t>
            </a:r>
          </a:p>
          <a:p>
            <a:pPr lvl="1"/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7.Final retest count</a:t>
            </a:r>
          </a:p>
          <a:p>
            <a:pPr lvl="1"/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8.fInal fail count</a:t>
            </a:r>
          </a:p>
          <a:p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2.</a:t>
            </a: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其中測站部分有超連結至各測站頁面</a:t>
            </a:r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(</a:t>
            </a: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藍色文字</a:t>
            </a:r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)</a:t>
            </a:r>
            <a:endParaRPr lang="en-US" altLang="zh-TW" sz="1400" dirty="0">
              <a:latin typeface="+mn-lt"/>
              <a:ea typeface="標楷體" panose="03000509000000000000" pitchFamily="65" charset="-120"/>
            </a:endParaRPr>
          </a:p>
          <a:p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3.</a:t>
            </a: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重測率那欄最高的重測率也會使用紅色底顯示，方便查看</a:t>
            </a:r>
            <a:endParaRPr lang="zh-TW" altLang="en-US" sz="1400" dirty="0"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76749" y="1803576"/>
            <a:ext cx="5832648" cy="10411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29613" y="2923340"/>
            <a:ext cx="3647536" cy="18655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 flipH="1" flipV="1">
            <a:off x="6877149" y="4212829"/>
            <a:ext cx="432048" cy="216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468687" y="4212828"/>
            <a:ext cx="2144765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重測率</a:t>
            </a:r>
            <a:r>
              <a:rPr lang="en-US" altLang="zh-TW" sz="1400" dirty="0" err="1" smtClean="0">
                <a:latin typeface="+mn-lt"/>
                <a:ea typeface="標楷體" panose="03000509000000000000" pitchFamily="65" charset="-120"/>
              </a:rPr>
              <a:t>Barchart</a:t>
            </a: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，最高的也會用紅色標記</a:t>
            </a:r>
            <a:endParaRPr lang="zh-TW" altLang="en-US" sz="1400" dirty="0"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324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CA63157-3008-4422-BC33-809B68A14FAF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63" y="-16875"/>
            <a:ext cx="9719075" cy="538480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8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IPLAS</a:t>
            </a:r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小</a:t>
            </a:r>
            <a:r>
              <a:rPr lang="zh-TW" altLang="en-US" sz="28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標楷體" panose="03000509000000000000" pitchFamily="65" charset="-120"/>
                <a:cs typeface="Levenim MT" panose="02010502060101010101" pitchFamily="2" charset="-79"/>
                <a:sym typeface="+mn-ea"/>
              </a:rPr>
              <a:t>幫手介紹     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latin typeface="+mn-lt"/>
              <a:ea typeface="標楷體" panose="03000509000000000000" pitchFamily="65" charset="-120"/>
              <a:cs typeface="Levenim MT" panose="02010502060101010101" pitchFamily="2" charset="-79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540420"/>
            <a:ext cx="97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內容版面配置區 6"/>
          <p:cNvSpPr>
            <a:spLocks noGrp="1"/>
          </p:cNvSpPr>
          <p:nvPr>
            <p:ph sz="quarter" idx="13"/>
          </p:nvPr>
        </p:nvSpPr>
        <p:spPr>
          <a:xfrm>
            <a:off x="108397" y="673224"/>
            <a:ext cx="3600400" cy="43204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IPLAS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Summary report</a:t>
            </a:r>
            <a:endParaRPr lang="en-US" altLang="zh-TW" sz="1800" dirty="0">
              <a:latin typeface="Calibri" panose="020F0502020204030204" pitchFamily="34" charset="0"/>
              <a:ea typeface="標楷體" panose="03000509000000000000" pitchFamily="65" charset="-120"/>
              <a:cs typeface="Levenim MT" panose="02010502060101010101" pitchFamily="2" charset="-79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>
              <a:defRPr/>
            </a:pPr>
            <a:endParaRPr lang="en-US" altLang="zh-TW" sz="1800" dirty="0" smtClean="0">
              <a:ea typeface="標楷體" panose="03000509000000000000" pitchFamily="65" charset="-120"/>
            </a:endParaRPr>
          </a:p>
          <a:p>
            <a:endParaRPr lang="en-US" altLang="zh-TW" sz="1800" b="1" dirty="0" smtClean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79" y="1011640"/>
            <a:ext cx="9041071" cy="3886974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4167322" y="670242"/>
            <a:ext cx="2160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ea typeface="標楷體" panose="03000509000000000000" pitchFamily="65" charset="-120"/>
                <a:cs typeface="Times New Roman" panose="02020603050405020304" pitchFamily="18" charset="0"/>
              </a:rPr>
              <a:t>各測站資料</a:t>
            </a:r>
            <a:r>
              <a:rPr lang="en-US" altLang="zh-TW" sz="1600" b="1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0" name="矩形 19"/>
          <p:cNvSpPr/>
          <p:nvPr/>
        </p:nvSpPr>
        <p:spPr>
          <a:xfrm>
            <a:off x="294579" y="1029430"/>
            <a:ext cx="4288544" cy="16652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4583124" y="1564180"/>
            <a:ext cx="408479" cy="144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4991603" y="1267601"/>
            <a:ext cx="2088232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Error count</a:t>
            </a: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圖表，顯示前五多的測項</a:t>
            </a:r>
            <a:endParaRPr lang="zh-TW" altLang="en-US" sz="1400" dirty="0"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518715" y="2902783"/>
            <a:ext cx="3024336" cy="8535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cxnSp>
        <p:nvCxnSpPr>
          <p:cNvPr id="36" name="直線單箭頭接點 35"/>
          <p:cNvCxnSpPr>
            <a:stCxn id="37" idx="0"/>
          </p:cNvCxnSpPr>
          <p:nvPr/>
        </p:nvCxnSpPr>
        <p:spPr>
          <a:xfrm flipV="1">
            <a:off x="1467022" y="3646033"/>
            <a:ext cx="269182" cy="3626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350898" y="4008725"/>
            <a:ext cx="2232248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顯示</a:t>
            </a:r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error count</a:t>
            </a:r>
            <a:r>
              <a:rPr lang="zh-TW" altLang="en-US" sz="1400" dirty="0">
                <a:latin typeface="+mn-lt"/>
                <a:ea typeface="標楷體" panose="03000509000000000000" pitchFamily="65" charset="-120"/>
              </a:rPr>
              <a:t>，</a:t>
            </a: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其中超連結連結到該測項資料夾</a:t>
            </a:r>
            <a:endParaRPr lang="zh-TW" altLang="en-US" sz="1400" dirty="0">
              <a:latin typeface="+mn-lt"/>
              <a:ea typeface="標楷體" panose="03000509000000000000" pitchFamily="65" charset="-120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 flipV="1">
            <a:off x="4411086" y="3197269"/>
            <a:ext cx="404028" cy="7004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圖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14" y="5002143"/>
            <a:ext cx="2963458" cy="665400"/>
          </a:xfrm>
          <a:prstGeom prst="rect">
            <a:avLst/>
          </a:prstGeom>
        </p:spPr>
      </p:pic>
      <p:sp>
        <p:nvSpPr>
          <p:cNvPr id="40" name="向右箭號 39"/>
          <p:cNvSpPr/>
          <p:nvPr/>
        </p:nvSpPr>
        <p:spPr>
          <a:xfrm rot="5400000" flipV="1">
            <a:off x="1348932" y="4602248"/>
            <a:ext cx="505363" cy="294428"/>
          </a:xfrm>
          <a:prstGeom prst="rightArrow">
            <a:avLst/>
          </a:prstGeom>
          <a:solidFill>
            <a:srgbClr val="C05350"/>
          </a:solidFill>
          <a:ln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768226" y="3900544"/>
            <a:ext cx="3010110" cy="9541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顯示</a:t>
            </a:r>
            <a:r>
              <a:rPr lang="zh-TW" altLang="en-US" sz="1400" dirty="0">
                <a:latin typeface="+mn-lt"/>
                <a:ea typeface="標楷體" panose="03000509000000000000" pitchFamily="65" charset="-120"/>
              </a:rPr>
              <a:t>各測站的</a:t>
            </a:r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ISN(</a:t>
            </a: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含時間</a:t>
            </a:r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)</a:t>
            </a: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，如果為</a:t>
            </a:r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fail</a:t>
            </a: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的會以藍色底顯示，</a:t>
            </a:r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retest</a:t>
            </a:r>
            <a:r>
              <a:rPr lang="zh-TW" altLang="en-US" sz="1400" dirty="0">
                <a:latin typeface="+mn-lt"/>
                <a:ea typeface="標楷體" panose="03000509000000000000" pitchFamily="65" charset="-120"/>
              </a:rPr>
              <a:t>則</a:t>
            </a: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以紅色底顯示。</a:t>
            </a:r>
            <a:endParaRPr lang="en-US" altLang="zh-TW" sz="1400" dirty="0" smtClean="0">
              <a:latin typeface="+mn-lt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+mn-lt"/>
                <a:ea typeface="標楷體" panose="03000509000000000000" pitchFamily="65" charset="-120"/>
              </a:rPr>
              <a:t>其中</a:t>
            </a: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超連結會直接開啟該</a:t>
            </a:r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ISN</a:t>
            </a:r>
            <a:r>
              <a:rPr lang="zh-TW" altLang="en-US" sz="1400" dirty="0" smtClean="0">
                <a:latin typeface="+mn-lt"/>
                <a:ea typeface="標楷體" panose="03000509000000000000" pitchFamily="65" charset="-120"/>
              </a:rPr>
              <a:t>的</a:t>
            </a:r>
            <a:r>
              <a:rPr lang="en-US" altLang="zh-TW" sz="1400" dirty="0" smtClean="0">
                <a:latin typeface="+mn-lt"/>
                <a:ea typeface="標楷體" panose="03000509000000000000" pitchFamily="65" charset="-120"/>
              </a:rPr>
              <a:t>log</a:t>
            </a:r>
            <a:endParaRPr lang="zh-TW" altLang="en-US" sz="1400" dirty="0"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42" name="向右箭號 41"/>
          <p:cNvSpPr/>
          <p:nvPr/>
        </p:nvSpPr>
        <p:spPr>
          <a:xfrm rot="1517442" flipV="1">
            <a:off x="6601824" y="4704643"/>
            <a:ext cx="699847" cy="294428"/>
          </a:xfrm>
          <a:prstGeom prst="rightArrow">
            <a:avLst/>
          </a:prstGeom>
          <a:solidFill>
            <a:srgbClr val="C05350"/>
          </a:solidFill>
          <a:ln>
            <a:solidFill>
              <a:srgbClr val="C053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rtlCol="0" anchor="ctr" anchorCtr="0">
            <a:noAutofit/>
          </a:bodyPr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</a:pPr>
            <a:endParaRPr kumimoji="0" lang="zh-TW" altLang="en-US" sz="1400" kern="0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0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W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5350"/>
        </a:solidFill>
        <a:ln>
          <a:solidFill>
            <a:srgbClr val="C05350"/>
          </a:solidFill>
        </a:ln>
      </a:spPr>
      <a:bodyPr spcFirstLastPara="0" vert="horz" wrap="square" lIns="60960" tIns="60960" rIns="60960" bIns="60960" numCol="1" spcCol="1270" anchor="ctr" anchorCtr="0">
        <a:noAutofit/>
      </a:bodyPr>
      <a:lstStyle>
        <a:defPPr algn="ctr" defTabSz="711200" fontAlgn="auto">
          <a:lnSpc>
            <a:spcPct val="90000"/>
          </a:lnSpc>
          <a:spcAft>
            <a:spcPct val="35000"/>
          </a:spcAft>
          <a:defRPr kumimoji="0" sz="1400" kern="0" dirty="0" smtClean="0">
            <a:solidFill>
              <a:prstClr val="white"/>
            </a:solidFill>
            <a:cs typeface="Arial" panose="020B0604020202020204" pitchFamily="34" charset="0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佈景主題W1</Template>
  <TotalTime>37675</TotalTime>
  <Words>467</Words>
  <Application>Microsoft Office PowerPoint</Application>
  <PresentationFormat>自訂</PresentationFormat>
  <Paragraphs>86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3" baseType="lpstr">
      <vt:lpstr>Arial Unicode MS</vt:lpstr>
      <vt:lpstr>Levenim MT</vt:lpstr>
      <vt:lpstr>Myriad Pro Light</vt:lpstr>
      <vt:lpstr>文鼎新細黑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佈景主題W1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Andy Chien(簡伯謙_Pegatron)</dc:creator>
  <cp:lastModifiedBy>Andy Chien(簡伯謙_Pegatron)</cp:lastModifiedBy>
  <cp:revision>2188</cp:revision>
  <dcterms:created xsi:type="dcterms:W3CDTF">2014-10-27T07:11:00Z</dcterms:created>
  <dcterms:modified xsi:type="dcterms:W3CDTF">2022-11-17T03:24:55Z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1028-10.8.2.6994</vt:lpwstr>
  </property>
</Properties>
</file>