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7" r:id="rId2"/>
    <p:sldId id="601" r:id="rId3"/>
    <p:sldId id="629" r:id="rId4"/>
    <p:sldId id="630" r:id="rId5"/>
    <p:sldId id="631" r:id="rId6"/>
    <p:sldId id="632" r:id="rId7"/>
    <p:sldId id="608" r:id="rId8"/>
    <p:sldId id="633" r:id="rId9"/>
    <p:sldId id="637" r:id="rId10"/>
    <p:sldId id="638" r:id="rId11"/>
    <p:sldId id="639" r:id="rId12"/>
    <p:sldId id="640" r:id="rId13"/>
    <p:sldId id="641" r:id="rId14"/>
    <p:sldId id="647" r:id="rId15"/>
    <p:sldId id="648" r:id="rId16"/>
    <p:sldId id="649" r:id="rId17"/>
    <p:sldId id="650" r:id="rId18"/>
    <p:sldId id="609" r:id="rId19"/>
    <p:sldId id="651" r:id="rId20"/>
    <p:sldId id="610" r:id="rId21"/>
    <p:sldId id="652" r:id="rId22"/>
    <p:sldId id="611" r:id="rId23"/>
    <p:sldId id="653" r:id="rId24"/>
    <p:sldId id="617" r:id="rId25"/>
    <p:sldId id="260" r:id="rId26"/>
  </p:sldIdLst>
  <p:sldSz cx="9721850" cy="61214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2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595959"/>
    <a:srgbClr val="C05350"/>
    <a:srgbClr val="AF5647"/>
    <a:srgbClr val="7030A0"/>
    <a:srgbClr val="99CC00"/>
    <a:srgbClr val="404040"/>
    <a:srgbClr val="FF6600"/>
    <a:srgbClr val="99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1" autoAdjust="0"/>
    <p:restoredTop sz="97125" autoAdjust="0"/>
  </p:normalViewPr>
  <p:slideViewPr>
    <p:cSldViewPr>
      <p:cViewPr>
        <p:scale>
          <a:sx n="75" d="100"/>
          <a:sy n="75" d="100"/>
        </p:scale>
        <p:origin x="696" y="280"/>
      </p:cViewPr>
      <p:guideLst>
        <p:guide orient="horz" pos="1932"/>
        <p:guide pos="3062"/>
      </p:guideLst>
    </p:cSldViewPr>
  </p:slideViewPr>
  <p:outlineViewPr>
    <p:cViewPr>
      <p:scale>
        <a:sx n="33" d="100"/>
        <a:sy n="33" d="100"/>
      </p:scale>
      <p:origin x="0" y="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D8BAB68-110A-4E75-A101-08D7A6D2E8EE}" type="datetimeFigureOut">
              <a:rPr lang="zh-TW" altLang="en-US"/>
              <a:t>2022/10/12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8A2C4EF-4726-430E-84C5-AD31C5297125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554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8591FD6-F46D-4921-935B-22A3C6411B71}" type="datetimeFigureOut">
              <a:rPr lang="zh-TW" altLang="en-US"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5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415A109-D0A5-41D2-8EB1-67630F711416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2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1FC6F0-E98C-400D-9C1E-84E4B2952FD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38237106-F2ED-405E-BC33-CC3CF42620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1FC6F0-E98C-400D-9C1E-84E4B2952F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CBEBBE8-DB03-434D-A011-6139F7B7226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93075" y="37084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2014.12.14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53088" y="3937000"/>
            <a:ext cx="3476625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32638" y="4424363"/>
            <a:ext cx="1985962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104188" y="37211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67438" y="39497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143750" y="44370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1032" name="圖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408988" y="40259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472238" y="42545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448550" y="47418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8093075" y="37084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2014.12.14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5653088" y="3937000"/>
            <a:ext cx="3476625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7132638" y="4424363"/>
            <a:ext cx="1985962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19" name="Text Box 4"/>
          <p:cNvSpPr txBox="1">
            <a:spLocks noChangeArrowheads="1"/>
          </p:cNvSpPr>
          <p:nvPr userDrawn="1"/>
        </p:nvSpPr>
        <p:spPr bwMode="auto">
          <a:xfrm>
            <a:off x="8104188" y="37211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>
            <a:off x="6167438" y="39497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7143750" y="44370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22" name="圖片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"/>
          <p:cNvSpPr txBox="1">
            <a:spLocks noChangeArrowheads="1"/>
          </p:cNvSpPr>
          <p:nvPr userDrawn="1"/>
        </p:nvSpPr>
        <p:spPr bwMode="auto">
          <a:xfrm>
            <a:off x="8256588" y="38735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 userDrawn="1"/>
        </p:nvSpPr>
        <p:spPr bwMode="auto">
          <a:xfrm>
            <a:off x="6319838" y="41021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296150" y="45894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7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90925" y="4726231"/>
            <a:ext cx="9540000" cy="1197860"/>
            <a:chOff x="-1325" y="4726231"/>
            <a:chExt cx="9720000" cy="1197860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-1325" y="4726231"/>
              <a:ext cx="9720000" cy="534670"/>
            </a:xfrm>
            <a:prstGeom prst="rect">
              <a:avLst/>
            </a:prstGeom>
            <a:noFill/>
            <a:ln>
              <a:noFill/>
            </a:ln>
          </p:spPr>
          <p:txBody>
            <a:bodyPr lIns="104306" tIns="52153" rIns="104306" bIns="5215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zh-TW" altLang="en-US" sz="28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evenim MT" panose="02010502060101010101" pitchFamily="2" charset="-79"/>
                  <a:sym typeface="+mn-ea"/>
                </a:rPr>
                <a:t>生產技術</a:t>
              </a:r>
              <a:r>
                <a:rPr kumimoji="0" lang="zh-TW" altLang="en-US" sz="28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evenim MT" panose="02010502060101010101" pitchFamily="2" charset="-79"/>
                  <a:sym typeface="+mn-ea"/>
                </a:rPr>
                <a:t>處一部二課</a:t>
              </a:r>
              <a:endParaRPr kumimoji="0" lang="en-US" altLang="zh-TW" sz="2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evenim MT" panose="02010502060101010101" pitchFamily="2" charset="-79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-1325" y="5266231"/>
              <a:ext cx="9720000" cy="657860"/>
            </a:xfrm>
            <a:prstGeom prst="rect">
              <a:avLst/>
            </a:prstGeom>
            <a:noFill/>
            <a:ln>
              <a:noFill/>
            </a:ln>
          </p:spPr>
          <p:txBody>
            <a:bodyPr lIns="104306" tIns="52153" rIns="104306" bIns="5215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zh-TW" b="1" dirty="0" smtClean="0">
                  <a:solidFill>
                    <a:srgbClr val="FFFFFF"/>
                  </a:solidFill>
                  <a:ea typeface="微軟正黑體" panose="020B0604030504040204" pitchFamily="34" charset="-120"/>
                  <a:cs typeface="Levenim MT" panose="02010502060101010101" pitchFamily="2" charset="-79"/>
                </a:rPr>
                <a:t>2022.10.12</a:t>
              </a:r>
              <a:endParaRPr kumimoji="0" lang="en-US" altLang="zh-TW" b="1" dirty="0" smtClean="0">
                <a:solidFill>
                  <a:srgbClr val="FFFFFF"/>
                </a:solidFill>
                <a:ea typeface="微軟正黑體" panose="020B0604030504040204" pitchFamily="34" charset="-120"/>
                <a:cs typeface="Levenim MT" panose="02010502060101010101" pitchFamily="2" charset="-79"/>
              </a:endParaRPr>
            </a:p>
            <a:p>
              <a:pPr algn="r" eaLnBrk="1" hangingPunct="1">
                <a:defRPr/>
              </a:pPr>
              <a:r>
                <a:rPr kumimoji="0" lang="en-US" altLang="zh-TW" b="1" dirty="0" smtClean="0">
                  <a:solidFill>
                    <a:srgbClr val="FFFFFF"/>
                  </a:solidFill>
                  <a:ea typeface="微軟正黑體" panose="020B0604030504040204" pitchFamily="34" charset="-120"/>
                  <a:cs typeface="Levenim MT" panose="02010502060101010101" pitchFamily="2" charset="-79"/>
                </a:rPr>
                <a:t>Andy Chien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2" y="2168196"/>
            <a:ext cx="3930305" cy="28803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96613" y="2424126"/>
            <a:ext cx="1042084" cy="28803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238697" y="1718515"/>
            <a:ext cx="1135150" cy="705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20765" y="972468"/>
            <a:ext cx="235549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資訊有改變的地方皆會閃一次灰色底提醒使用者改變的地方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7" y="2096515"/>
            <a:ext cx="3864997" cy="283162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4860000" y="1718515"/>
            <a:ext cx="2881245" cy="83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79609" y="2548766"/>
            <a:ext cx="737699" cy="261087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l="50526" b="48611"/>
          <a:stretch/>
        </p:blipFill>
        <p:spPr>
          <a:xfrm>
            <a:off x="252413" y="1025966"/>
            <a:ext cx="2576577" cy="197156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51228" b="48471"/>
          <a:stretch/>
        </p:blipFill>
        <p:spPr>
          <a:xfrm>
            <a:off x="3348757" y="1025966"/>
            <a:ext cx="2498021" cy="194421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052613" y="1616499"/>
            <a:ext cx="333151" cy="28803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2412" y="3040106"/>
            <a:ext cx="25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原本鼠標為「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」字型屬標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2908853" y="1823222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62615" y="1867732"/>
            <a:ext cx="308914" cy="310361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/>
          <a:srcRect l="49956" b="48455"/>
          <a:stretch/>
        </p:blipFill>
        <p:spPr>
          <a:xfrm>
            <a:off x="6492885" y="927448"/>
            <a:ext cx="2710204" cy="2056431"/>
          </a:xfrm>
          <a:prstGeom prst="rect">
            <a:avLst/>
          </a:prstGeom>
        </p:spPr>
      </p:pic>
      <p:sp>
        <p:nvSpPr>
          <p:cNvPr id="31" name="向右箭號 30"/>
          <p:cNvSpPr/>
          <p:nvPr/>
        </p:nvSpPr>
        <p:spPr>
          <a:xfrm>
            <a:off x="6024362" y="1871793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9304338" y="1907315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5"/>
          <a:srcRect l="50354" b="48070"/>
          <a:stretch/>
        </p:blipFill>
        <p:spPr>
          <a:xfrm>
            <a:off x="3538322" y="3527830"/>
            <a:ext cx="2787371" cy="2147830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>
            <a:off x="3060725" y="4639340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06179" y="1760516"/>
            <a:ext cx="1511130" cy="189920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3012" y="5292457"/>
            <a:ext cx="547197" cy="290887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2813" y="4379849"/>
            <a:ext cx="1224136" cy="94836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408367" y="3004610"/>
            <a:ext cx="24384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到了顯示已有排程的地方鼠標會變為手指型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17109" y="3040106"/>
            <a:ext cx="24384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按一下想刪除的項目，這時候項目會使用螢光標出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362553" y="4910283"/>
            <a:ext cx="28062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接下來可以使用右下角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Del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按鈕或是直接按鍵盤上的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Del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按鈕進行刪除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83" y="3998599"/>
            <a:ext cx="1443961" cy="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84436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800" dirty="0">
                <a:ea typeface="標楷體" panose="03000509000000000000" pitchFamily="65" charset="-120"/>
              </a:rPr>
              <a:t>功能部分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16126" y="623882"/>
            <a:ext cx="3600400" cy="432048"/>
          </a:xfrm>
        </p:spPr>
        <p:txBody>
          <a:bodyPr/>
          <a:lstStyle/>
          <a:p>
            <a:r>
              <a:rPr lang="en-US" altLang="zh-TW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Log</a:t>
            </a:r>
            <a:r>
              <a:rPr lang="zh-TW" altLang="en-US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zh-TW" altLang="en-US" sz="18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zh-TW" altLang="en-US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資料夾架構</a:t>
            </a:r>
            <a:r>
              <a:rPr lang="en-US" altLang="zh-TW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25091" b="39732"/>
          <a:stretch/>
        </p:blipFill>
        <p:spPr>
          <a:xfrm>
            <a:off x="540445" y="1116484"/>
            <a:ext cx="3681410" cy="86794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42142" y="1868264"/>
            <a:ext cx="417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生成下載資料夾，顯示執行時間，方便辨別</a:t>
            </a:r>
            <a:endParaRPr lang="zh-TW" altLang="en-US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142" y="406132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>
                <a:ea typeface="標楷體" panose="03000509000000000000" pitchFamily="65" charset="-120"/>
                <a:cs typeface="Times New Roman" panose="02020603050405020304" pitchFamily="18" charset="0"/>
              </a:rPr>
              <a:t>分類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整理下載的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ISN </a:t>
            </a:r>
            <a:endParaRPr lang="en-US" altLang="zh-TW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生成</a:t>
            </a:r>
            <a:r>
              <a:rPr lang="en-US" altLang="zh-TW" sz="1600" dirty="0">
                <a:ea typeface="標楷體" panose="03000509000000000000" pitchFamily="65" charset="-120"/>
                <a:cs typeface="Times New Roman" panose="02020603050405020304" pitchFamily="18" charset="0"/>
              </a:rPr>
              <a:t>summary 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endParaRPr lang="zh-TW" altLang="en-US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42142" y="2579898"/>
            <a:ext cx="3995736" cy="1379150"/>
            <a:chOff x="158256" y="2362126"/>
            <a:chExt cx="3995736" cy="137915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r="25632"/>
            <a:stretch/>
          </p:blipFill>
          <p:spPr>
            <a:xfrm>
              <a:off x="158256" y="2362126"/>
              <a:ext cx="3995736" cy="13791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56469" y="2414321"/>
              <a:ext cx="1944216" cy="2010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rtlCol="0" anchor="ctr" anchorCtr="0">
              <a:noAutofit/>
            </a:bodyPr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</a:pPr>
              <a:endParaRPr kumimoji="0" lang="zh-TW" altLang="en-US" sz="1400" kern="0" dirty="0" smtClean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373983" y="1879351"/>
            <a:ext cx="3501451" cy="1622301"/>
            <a:chOff x="5869037" y="1338987"/>
            <a:chExt cx="3501451" cy="1622301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4"/>
            <a:srcRect r="22573"/>
            <a:stretch/>
          </p:blipFill>
          <p:spPr>
            <a:xfrm>
              <a:off x="5869037" y="1338987"/>
              <a:ext cx="3501451" cy="1622301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7093172" y="1338987"/>
              <a:ext cx="914735" cy="1695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rtlCol="0" anchor="ctr" anchorCtr="0">
              <a:noAutofit/>
            </a:bodyPr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</a:pPr>
              <a:endParaRPr kumimoji="0" lang="zh-TW" altLang="en-US" sz="1400" kern="0" dirty="0" smtClean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95947" y="4067727"/>
            <a:ext cx="4248472" cy="1457722"/>
            <a:chOff x="5229967" y="3852788"/>
            <a:chExt cx="4248472" cy="1457722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5"/>
            <a:srcRect l="3992" r="2718"/>
            <a:stretch/>
          </p:blipFill>
          <p:spPr>
            <a:xfrm>
              <a:off x="5229967" y="3852788"/>
              <a:ext cx="4248472" cy="1457722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6013053" y="3879479"/>
              <a:ext cx="1634814" cy="1893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rtlCol="0" anchor="ctr" anchorCtr="0">
              <a:noAutofit/>
            </a:bodyPr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</a:pPr>
              <a:endParaRPr kumimoji="0" lang="zh-TW" altLang="en-US" sz="1400" kern="0" dirty="0" smtClean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2" name="向右箭號 21"/>
          <p:cNvSpPr/>
          <p:nvPr/>
        </p:nvSpPr>
        <p:spPr>
          <a:xfrm rot="20552127">
            <a:off x="4733981" y="3068740"/>
            <a:ext cx="277523" cy="74759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向右箭號 22"/>
          <p:cNvSpPr/>
          <p:nvPr/>
        </p:nvSpPr>
        <p:spPr>
          <a:xfrm rot="5400000">
            <a:off x="6799124" y="3799652"/>
            <a:ext cx="279286" cy="10523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016" y="3708595"/>
            <a:ext cx="1141567" cy="148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IPLAS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report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49" y="1044476"/>
            <a:ext cx="5904656" cy="435188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64781" y="5220940"/>
            <a:ext cx="493495" cy="162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04741" y="588033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第一頁</a:t>
            </a:r>
            <a:r>
              <a:rPr lang="zh-TW" altLang="en-US" sz="16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為總資料整理</a:t>
            </a:r>
            <a:r>
              <a:rPr lang="en-US" altLang="zh-TW" sz="16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7" name="矩形 26"/>
          <p:cNvSpPr/>
          <p:nvPr/>
        </p:nvSpPr>
        <p:spPr>
          <a:xfrm>
            <a:off x="3276749" y="1069539"/>
            <a:ext cx="2448272" cy="6230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2556747" y="1255086"/>
            <a:ext cx="720002" cy="11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68515" y="1002982"/>
            <a:ext cx="208823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顯示執行時的參數，包括選擇的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project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、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選擇的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時間區間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2916709" y="2428035"/>
            <a:ext cx="360040" cy="12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8397" y="1969518"/>
            <a:ext cx="2808312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1.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顯示這個時間區間的數據，包括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1.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測站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2.UPH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3.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失敗率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4.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重測率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5.Pass count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6.Fail count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7.Final retest count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8.fInal fail count</a:t>
            </a:r>
          </a:p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2.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其中測站部分有超連結至各測站頁面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(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藍色文字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)</a:t>
            </a:r>
            <a:endParaRPr lang="en-US" altLang="zh-TW" sz="1400" dirty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3.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重測率那欄最高的重測率也會使用紅色底顯示，方便查看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76749" y="1803576"/>
            <a:ext cx="5832648" cy="1041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29613" y="2923340"/>
            <a:ext cx="3647536" cy="1865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6877149" y="4212829"/>
            <a:ext cx="432048" cy="216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468687" y="4212828"/>
            <a:ext cx="214476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重測率</a:t>
            </a:r>
            <a:r>
              <a:rPr lang="en-US" altLang="zh-TW" sz="1400" dirty="0" err="1" smtClean="0">
                <a:latin typeface="+mn-lt"/>
                <a:ea typeface="標楷體" panose="03000509000000000000" pitchFamily="65" charset="-120"/>
              </a:rPr>
              <a:t>Barchart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，最高的也會用紅色標記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32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IPLAS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report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9" y="1011640"/>
            <a:ext cx="9041071" cy="388697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167322" y="670242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各測站資料</a:t>
            </a:r>
            <a:r>
              <a:rPr lang="en-US" altLang="zh-TW" sz="16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矩形 19"/>
          <p:cNvSpPr/>
          <p:nvPr/>
        </p:nvSpPr>
        <p:spPr>
          <a:xfrm>
            <a:off x="294579" y="1029430"/>
            <a:ext cx="4288544" cy="1665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4583124" y="1564180"/>
            <a:ext cx="408479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991603" y="1267601"/>
            <a:ext cx="208823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Error count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圖表，顯示前五多的測項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18715" y="2902783"/>
            <a:ext cx="3024336" cy="853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36" name="直線單箭頭接點 35"/>
          <p:cNvCxnSpPr>
            <a:stCxn id="37" idx="0"/>
          </p:cNvCxnSpPr>
          <p:nvPr/>
        </p:nvCxnSpPr>
        <p:spPr>
          <a:xfrm flipV="1">
            <a:off x="1467022" y="3646033"/>
            <a:ext cx="269182" cy="362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50898" y="4008725"/>
            <a:ext cx="223224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error count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，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其中超連結連結到該測項資料夾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411086" y="3197269"/>
            <a:ext cx="404028" cy="700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4" y="5002143"/>
            <a:ext cx="2963458" cy="665400"/>
          </a:xfrm>
          <a:prstGeom prst="rect">
            <a:avLst/>
          </a:prstGeom>
        </p:spPr>
      </p:pic>
      <p:sp>
        <p:nvSpPr>
          <p:cNvPr id="40" name="向右箭號 39"/>
          <p:cNvSpPr/>
          <p:nvPr/>
        </p:nvSpPr>
        <p:spPr>
          <a:xfrm rot="5400000" flipV="1">
            <a:off x="1348932" y="4602248"/>
            <a:ext cx="505363" cy="294428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768226" y="3900544"/>
            <a:ext cx="301011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各測站的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ISN(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含時間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)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，如果為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fail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的會以藍色底顯示，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retest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則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以紅色底顯示。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其中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超連結會直接開啟該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ISN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log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2" name="向右箭號 41"/>
          <p:cNvSpPr/>
          <p:nvPr/>
        </p:nvSpPr>
        <p:spPr>
          <a:xfrm rot="1517442" flipV="1">
            <a:off x="6601824" y="4704643"/>
            <a:ext cx="699847" cy="294428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IPLAS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log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3" y="1105272"/>
            <a:ext cx="8511930" cy="36195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600166" y="484968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1600" dirty="0">
                <a:ea typeface="標楷體" panose="03000509000000000000" pitchFamily="65" charset="-120"/>
                <a:cs typeface="Times New Roman" panose="02020603050405020304" pitchFamily="18" charset="0"/>
              </a:rPr>
              <a:t>每次執行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生成執行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log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方便開發者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4848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總結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2413" y="1225747"/>
            <a:ext cx="8950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進度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截取資料、下載生產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並產生一份每日報告皆完成，剩下的註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冊到電腦排程、檢查必要資訊等整合部分還尚未完程，完程度為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80%</a:t>
            </a:r>
          </a:p>
          <a:p>
            <a:endParaRPr lang="en-US" altLang="zh-TW" sz="2000" dirty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增加使用者回饋、自動發郵件、分析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fail 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等功能 </a:t>
            </a:r>
            <a:endParaRPr lang="zh-TW" altLang="en-US" sz="20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82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自我評價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3852"/>
              </p:ext>
            </p:extLst>
          </p:nvPr>
        </p:nvGraphicFramePr>
        <p:xfrm>
          <a:off x="683536" y="1044476"/>
          <a:ext cx="8352928" cy="23517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52446254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15577259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優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劣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44729"/>
                  </a:ext>
                </a:extLst>
              </a:tr>
              <a:tr h="162018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TW" altLang="en-US" sz="1800" kern="1200" baseline="0" dirty="0" smtClean="0">
                          <a:latin typeface="+mn-lt"/>
                          <a:ea typeface="標楷體" panose="03000509000000000000" pitchFamily="65" charset="-120"/>
                        </a:rPr>
                        <a:t>自主學習</a:t>
                      </a:r>
                      <a:endParaRPr lang="en-US" altLang="zh-TW" sz="1800" kern="1200" baseline="0" dirty="0" smtClean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1800" kern="1200" baseline="0" dirty="0" smtClean="0">
                          <a:latin typeface="+mn-lt"/>
                          <a:ea typeface="標楷體" panose="03000509000000000000" pitchFamily="65" charset="-120"/>
                        </a:rPr>
                        <a:t>執行</a:t>
                      </a:r>
                      <a:r>
                        <a:rPr lang="zh-TW" altLang="en-US" sz="1800" kern="1200" baseline="0" dirty="0" smtClean="0">
                          <a:latin typeface="+mn-lt"/>
                          <a:ea typeface="標楷體" panose="03000509000000000000" pitchFamily="65" charset="-120"/>
                        </a:rPr>
                        <a:t>力不錯</a:t>
                      </a:r>
                      <a:endParaRPr lang="en-US" altLang="zh-TW" sz="1800" kern="1200" baseline="0" dirty="0" smtClean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1800" kern="1200" baseline="0" dirty="0" smtClean="0">
                          <a:latin typeface="+mn-lt"/>
                          <a:ea typeface="標楷體" panose="03000509000000000000" pitchFamily="65" charset="-120"/>
                        </a:rPr>
                        <a:t>待人和善</a:t>
                      </a:r>
                      <a:endParaRPr lang="en-US" altLang="zh-TW" sz="1800" kern="1200" baseline="0" dirty="0" smtClean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altLang="zh-TW" sz="1800" kern="1200" baseline="0" dirty="0" smtClean="0"/>
                    </a:p>
                    <a:p>
                      <a:pPr marL="0" indent="0">
                        <a:buNone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AutoNum type="arabicPeriod"/>
                        <a:defRPr/>
                      </a:pP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一開始就想把程式做到完美，會花比較多時間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AutoNum type="arabicPeriod"/>
                        <a:defRPr/>
                      </a:pPr>
                      <a:r>
                        <a:rPr lang="zh-TW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Calibri" panose="020F0502020204030204" pitchFamily="34" charset="0"/>
                        </a:rPr>
                        <a:t>到目前實作的專案個數比較少，經驗少</a:t>
                      </a:r>
                      <a:endParaRPr lang="en-US" altLang="zh-TW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6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/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遇到</a:t>
            </a:r>
            <a:r>
              <a:rPr lang="zh-TW" altLang="en-US" sz="2800" b="1" dirty="0">
                <a:solidFill>
                  <a:prstClr val="white">
                    <a:lumMod val="50000"/>
                  </a:prst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的困難及需要協助的地方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342900" indent="-342900">
              <a:buAutoNum type="arabicPeriod"/>
              <a:defRPr/>
            </a:pPr>
            <a:r>
              <a:rPr lang="zh-TW" altLang="en-US" sz="1800" dirty="0" smtClean="0">
                <a:ea typeface="標楷體" panose="03000509000000000000" pitchFamily="65" charset="-120"/>
              </a:rPr>
              <a:t>程式語言熟悉度與程式優化部分無從下手，目前是買書來看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未來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最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想學習的項目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TW" sz="2000" dirty="0" smtClean="0">
                <a:ea typeface="標楷體" panose="03000509000000000000" pitchFamily="65" charset="-120"/>
              </a:rPr>
              <a:t>Python AI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TW" sz="2000" dirty="0" smtClean="0">
                <a:ea typeface="標楷體" panose="03000509000000000000" pitchFamily="65" charset="-120"/>
              </a:rPr>
              <a:t>Back end </a:t>
            </a:r>
            <a:r>
              <a:rPr lang="zh-TW" altLang="en-US" sz="2000" dirty="0" smtClean="0">
                <a:ea typeface="標楷體" panose="03000509000000000000" pitchFamily="65" charset="-120"/>
              </a:rPr>
              <a:t>知識</a:t>
            </a:r>
            <a:endParaRPr lang="en-US" altLang="zh-TW" sz="2000" dirty="0" smtClean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5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1</a:t>
            </a:r>
            <a:r>
              <a:rPr lang="en-US" altLang="ko-KR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未來展望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 smtClean="0">
                <a:ea typeface="標楷體" panose="03000509000000000000" pitchFamily="65" charset="-120"/>
              </a:rPr>
              <a:t>表達能力</a:t>
            </a:r>
            <a:endParaRPr lang="en-US" altLang="zh-TW" sz="1800" u="sng" dirty="0" smtClean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ea typeface="標楷體" panose="03000509000000000000" pitchFamily="65" charset="-120"/>
              </a:rPr>
              <a:t>有系統並且有邏輯的正確表達想說的問題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 smtClean="0">
                <a:ea typeface="標楷體" panose="03000509000000000000" pitchFamily="65" charset="-120"/>
              </a:rPr>
              <a:t>時間規劃</a:t>
            </a:r>
            <a:endParaRPr lang="en-US" altLang="zh-TW" sz="1800" u="sng" dirty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ea typeface="標楷體" panose="03000509000000000000" pitchFamily="65" charset="-120"/>
              </a:rPr>
              <a:t>定期排程工作時間並且妥善</a:t>
            </a:r>
            <a:r>
              <a:rPr lang="zh-TW" altLang="en-US" sz="1800" dirty="0" smtClean="0">
                <a:ea typeface="標楷體" panose="03000509000000000000" pitchFamily="65" charset="-120"/>
              </a:rPr>
              <a:t>分配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1800" u="sng" dirty="0">
                <a:ea typeface="標楷體" panose="03000509000000000000" pitchFamily="65" charset="-120"/>
              </a:rPr>
              <a:t>寫</a:t>
            </a:r>
            <a:r>
              <a:rPr lang="zh-TW" altLang="en-US" sz="1800" u="sng" dirty="0" smtClean="0">
                <a:ea typeface="標楷體" panose="03000509000000000000" pitchFamily="65" charset="-120"/>
              </a:rPr>
              <a:t>程式與應用</a:t>
            </a:r>
            <a:endParaRPr lang="en-US" altLang="zh-TW" sz="1800" u="sng" dirty="0" smtClean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ea typeface="標楷體" panose="03000509000000000000" pitchFamily="65" charset="-120"/>
              </a:rPr>
              <a:t>培養</a:t>
            </a:r>
            <a:r>
              <a:rPr lang="zh-TW" altLang="en-US" sz="1800" smtClean="0">
                <a:ea typeface="標楷體" panose="03000509000000000000" pitchFamily="65" charset="-120"/>
              </a:rPr>
              <a:t>寫</a:t>
            </a:r>
            <a:r>
              <a:rPr lang="zh-TW" altLang="en-US" sz="1800" smtClean="0">
                <a:ea typeface="標楷體" panose="03000509000000000000" pitchFamily="65" charset="-120"/>
              </a:rPr>
              <a:t>程式的語感與邏輯，寫出更優秀的程式架構與邏輯、更容易維護的程式，將其應用在工作與生活中</a:t>
            </a:r>
            <a:endParaRPr lang="en-US" altLang="zh-TW" sz="1800" u="sng" dirty="0"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endParaRPr lang="en-US" altLang="zh-TW" sz="1800" u="sng" dirty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	</a:t>
            </a:r>
          </a:p>
          <a:p>
            <a:pPr>
              <a:defRPr/>
            </a:pPr>
            <a:endParaRPr lang="en-US" altLang="zh-TW" sz="3200" dirty="0"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en-US" altLang="zh-TW" sz="1600" dirty="0" smtClean="0">
                <a:ea typeface="標楷體" panose="03000509000000000000" pitchFamily="65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16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B9D444-ACE4-472F-9DF7-4DBD0A6F21B5}" type="slidenum">
              <a:rPr lang="zh-TW" altLang="en-US" smtClean="0"/>
              <a:t>25</a:t>
            </a:fld>
            <a:endParaRPr lang="zh-TW" altLang="en-US" smtClean="0"/>
          </a:p>
        </p:txBody>
      </p:sp>
      <p:pic>
        <p:nvPicPr>
          <p:cNvPr id="29699" name="Picture 4" descr="C:\Users\anne_chou\Desktop\PPT template\G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2" y="-1"/>
            <a:ext cx="9717087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8245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600" dirty="0" smtClean="0">
              <a:ea typeface="標楷體" panose="03000509000000000000" pitchFamily="65" charset="-120"/>
            </a:endParaRPr>
          </a:p>
          <a:p>
            <a:endParaRPr lang="en-US" altLang="zh-TW" sz="16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EZ1K ORT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開發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168352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EZ1K</a:t>
            </a:r>
            <a:r>
              <a:rPr lang="zh-TW" altLang="en-US" sz="1800" dirty="0" smtClean="0">
                <a:ea typeface="標楷體" panose="03000509000000000000" pitchFamily="65" charset="-120"/>
              </a:rPr>
              <a:t> 全機種</a:t>
            </a:r>
            <a:r>
              <a:rPr lang="en-US" altLang="zh-TW" sz="1800" dirty="0" smtClean="0">
                <a:ea typeface="標楷體" panose="03000509000000000000" pitchFamily="65" charset="-120"/>
              </a:rPr>
              <a:t>ORT</a:t>
            </a:r>
            <a:r>
              <a:rPr lang="zh-TW" altLang="en-US" sz="1800" dirty="0" smtClean="0">
                <a:ea typeface="標楷體" panose="03000509000000000000" pitchFamily="65" charset="-120"/>
              </a:rPr>
              <a:t>開發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1886"/>
              </p:ext>
            </p:extLst>
          </p:nvPr>
        </p:nvGraphicFramePr>
        <p:xfrm>
          <a:off x="358312" y="1404516"/>
          <a:ext cx="2952585" cy="309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585">
                  <a:extLst>
                    <a:ext uri="{9D8B030D-6E8A-4147-A177-3AD203B41FA5}">
                      <a16:colId xmlns:a16="http://schemas.microsoft.com/office/drawing/2014/main" val="3491698254"/>
                    </a:ext>
                  </a:extLst>
                </a:gridCol>
              </a:tblGrid>
              <a:tr h="442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ORT</a:t>
                      </a:r>
                      <a:r>
                        <a:rPr lang="zh-TW" altLang="en-US" dirty="0" smtClean="0"/>
                        <a:t> 包含機種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47505"/>
                  </a:ext>
                </a:extLst>
              </a:tr>
              <a:tr h="442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EZ1K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8port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27871"/>
                  </a:ext>
                </a:extLst>
              </a:tr>
              <a:tr h="442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EZ1K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48port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71549"/>
                  </a:ext>
                </a:extLst>
              </a:tr>
              <a:tr h="442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EZ1K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8port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86141"/>
                  </a:ext>
                </a:extLst>
              </a:tr>
              <a:tr h="442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EZ1K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48port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39375"/>
                  </a:ext>
                </a:extLst>
              </a:tr>
              <a:tr h="442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EZ1K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A2</a:t>
                      </a:r>
                      <a:r>
                        <a:rPr lang="en-US" altLang="zh-TW" baseline="0" dirty="0" smtClean="0"/>
                        <a:t> ACT2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8port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69871"/>
                  </a:ext>
                </a:extLst>
              </a:tr>
              <a:tr h="442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EZ1K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A2</a:t>
                      </a:r>
                      <a:r>
                        <a:rPr lang="en-US" altLang="zh-TW" baseline="0" dirty="0" smtClean="0"/>
                        <a:t> ACT2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48port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034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335918" y="1404516"/>
            <a:ext cx="633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ORT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流程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       DUT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initial (</a:t>
            </a:r>
            <a:r>
              <a:rPr lang="en-US" altLang="zh-TW" sz="2000" dirty="0" err="1" smtClean="0">
                <a:latin typeface="+mn-lt"/>
                <a:ea typeface="標楷體" panose="03000509000000000000" pitchFamily="65" charset="-120"/>
              </a:rPr>
              <a:t>bootup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、</a:t>
            </a:r>
            <a:r>
              <a:rPr lang="en-US" altLang="zh-TW" sz="2000" dirty="0" err="1" smtClean="0">
                <a:latin typeface="+mn-lt"/>
                <a:ea typeface="標楷體" panose="03000509000000000000" pitchFamily="65" charset="-120"/>
              </a:rPr>
              <a:t>vlan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) ok -&gt; packaging loop -&gt; done</a:t>
            </a:r>
          </a:p>
          <a:p>
            <a:endParaRPr lang="en-US" altLang="zh-TW" sz="2000" dirty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細項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兩種流程版本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	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1.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打封包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24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小時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出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上拋</a:t>
            </a:r>
            <a:endParaRPr lang="en-US" altLang="zh-TW" sz="2000" dirty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2. 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打封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包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6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天，每五個小時出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，全測完上拋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一台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打包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fail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就直接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fail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，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FTP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上拋、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SFIS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上拋結果過站</a:t>
            </a:r>
            <a:endParaRPr lang="zh-TW" altLang="en-US" sz="20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9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Q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EZ1K ORT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開發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168352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EZ1K</a:t>
            </a:r>
            <a:r>
              <a:rPr lang="zh-TW" altLang="en-US" sz="1800" dirty="0" smtClean="0"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ea typeface="標楷體" panose="03000509000000000000" pitchFamily="65" charset="-120"/>
              </a:rPr>
              <a:t>ORT</a:t>
            </a:r>
            <a:r>
              <a:rPr lang="zh-TW" altLang="en-US" sz="1800" dirty="0" smtClean="0"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126" b="930"/>
          <a:stretch/>
        </p:blipFill>
        <p:spPr>
          <a:xfrm>
            <a:off x="5129123" y="697641"/>
            <a:ext cx="4175215" cy="37258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" y="1092324"/>
            <a:ext cx="2121589" cy="37114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22" y="627950"/>
            <a:ext cx="1887856" cy="394066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127874" y="4783162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顯示測試資訊、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initial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按鈕、打封包按鈕、計時器以及每個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station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狀態</a:t>
            </a:r>
            <a:endParaRPr lang="zh-TW" altLang="en-US" sz="1600" dirty="0">
              <a:latin typeface="+mn-lt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071937" y="4255078"/>
            <a:ext cx="52684" cy="54871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301085" y="1188493"/>
            <a:ext cx="734715" cy="353128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60797" y="5082901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使用</a:t>
            </a:r>
            <a:r>
              <a:rPr lang="en-US" altLang="zh-TW" sz="1600" dirty="0" err="1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config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控制機種、封包產生器、開關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station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FTP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  <a:cs typeface="Arial Unicode MS" panose="020B0604020202020204" pitchFamily="34" charset="-120"/>
              </a:rPr>
              <a:t>SFIS ON/OFF</a:t>
            </a:r>
            <a:endParaRPr lang="zh-TW" altLang="en-US" sz="1600" dirty="0">
              <a:latin typeface="+mn-lt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4296" y="756444"/>
            <a:ext cx="9001125" cy="46085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專案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內部專案</a:t>
            </a:r>
            <a:r>
              <a:rPr lang="zh-TW" altLang="en-US" sz="24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開發</a:t>
            </a:r>
            <a:endParaRPr lang="en-US" altLang="zh-TW" sz="2400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自我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遇到的困難及需要協助的地方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最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想學習的項目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未來展望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績效報告  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目錄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Content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小幫手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IPLAS</a:t>
            </a:r>
            <a:r>
              <a:rPr lang="zh-TW" altLang="en-US" sz="1800" dirty="0" smtClean="0">
                <a:ea typeface="標楷體" panose="03000509000000000000" pitchFamily="65" charset="-120"/>
              </a:rPr>
              <a:t> 小幫手 </a:t>
            </a:r>
            <a:r>
              <a:rPr lang="en-US" altLang="zh-TW" sz="1800" dirty="0" smtClean="0">
                <a:ea typeface="標楷體" panose="03000509000000000000" pitchFamily="65" charset="-120"/>
              </a:rPr>
              <a:t>(</a:t>
            </a:r>
            <a:r>
              <a:rPr lang="zh-TW" altLang="en-US" sz="1800" dirty="0" smtClean="0">
                <a:ea typeface="標楷體" panose="03000509000000000000" pitchFamily="65" charset="-120"/>
              </a:rPr>
              <a:t>完程度</a:t>
            </a:r>
            <a:r>
              <a:rPr lang="en-US" altLang="zh-TW" sz="1800" dirty="0" smtClean="0">
                <a:ea typeface="標楷體" panose="03000509000000000000" pitchFamily="65" charset="-120"/>
              </a:rPr>
              <a:t>80%)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2413" y="1225747"/>
            <a:ext cx="89500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有鑒於有做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NPI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的同仁皆需要每日查看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上的生產資訊並查看生產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       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來排除狀況，這樣每日皆會花半小時至一小時來查詢，重複做相似的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動作。因此， 如果能有一個程式能將這個動作完成就能省下同仁的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時間。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使用者可以將想查詢的專案以及時間區間設定成每日排程，有著自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 動去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截取必須的生產資訊、下載生產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檔，最終產生一份每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 日報告，方便使用者查詢生產狀況，最終可以發郵件通知等功能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endParaRPr lang="en-US" altLang="zh-TW" sz="20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6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62" y="1117889"/>
            <a:ext cx="5104876" cy="375455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1150722"/>
            <a:ext cx="204266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選擇使用者的專案，第一次開啟時會去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獲取使用者所有的專案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652" y="1428744"/>
            <a:ext cx="2160241" cy="32602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042666" y="1620540"/>
            <a:ext cx="264896" cy="68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8397" y="2584657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選擇想得到的時間區段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653" y="2104440"/>
            <a:ext cx="2376264" cy="1532324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>
            <a:stCxn id="13" idx="3"/>
          </p:cNvCxnSpPr>
          <p:nvPr/>
        </p:nvCxnSpPr>
        <p:spPr>
          <a:xfrm>
            <a:off x="2151063" y="2877045"/>
            <a:ext cx="264896" cy="53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86516" y="1332178"/>
            <a:ext cx="2525921" cy="1252479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55448" y="1620540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即時顯示使用者選擇的資訊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7375410" y="1912928"/>
            <a:ext cx="280038" cy="42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1886" y="4238070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lt"/>
                <a:ea typeface="標楷體" panose="03000509000000000000" pitchFamily="65" charset="-120"/>
              </a:rPr>
              <a:t>使用者可以選取想存放的位置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57255" y="4284836"/>
            <a:ext cx="2376264" cy="40458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27" name="直線單箭頭接點 26"/>
          <p:cNvCxnSpPr>
            <a:stCxn id="25" idx="3"/>
          </p:cNvCxnSpPr>
          <p:nvPr/>
        </p:nvCxnSpPr>
        <p:spPr>
          <a:xfrm>
            <a:off x="2064552" y="4530458"/>
            <a:ext cx="264896" cy="53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917487" y="2696782"/>
            <a:ext cx="2457924" cy="28836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655448" y="2577350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lt"/>
                <a:ea typeface="標楷體" panose="03000509000000000000" pitchFamily="65" charset="-120"/>
              </a:rPr>
              <a:t>將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使用者選擇的參數註冊到電腦排程裡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>
            <a:stCxn id="29" idx="1"/>
          </p:cNvCxnSpPr>
          <p:nvPr/>
        </p:nvCxnSpPr>
        <p:spPr>
          <a:xfrm flipH="1">
            <a:off x="7375410" y="2869738"/>
            <a:ext cx="280038" cy="42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202</a:t>
            </a:r>
            <a:r>
              <a:rPr lang="en-US" altLang="zh-TW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2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Q</a:t>
            </a:r>
            <a:r>
              <a:rPr lang="en-US" altLang="zh-TW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3</a:t>
            </a:r>
            <a:r>
              <a:rPr lang="en-US" altLang="ko-KR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 </a:t>
            </a:r>
            <a:r>
              <a:rPr lang="zh-TW" altLang="en-US" sz="2800" b="1" dirty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績效</a:t>
            </a:r>
            <a:r>
              <a:rPr lang="zh-TW" altLang="en-US" sz="2800" b="1" dirty="0" smtClean="0">
                <a:solidFill>
                  <a:srgbClr val="6B9B1A"/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報告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50526" b="48611"/>
          <a:stretch/>
        </p:blipFill>
        <p:spPr>
          <a:xfrm>
            <a:off x="4284861" y="1764556"/>
            <a:ext cx="2576577" cy="19715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" y="1332508"/>
            <a:ext cx="3548978" cy="261021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4894" y="1425635"/>
            <a:ext cx="1609887" cy="1059001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821552" y="2333666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8765" y="1993402"/>
            <a:ext cx="1656184" cy="756937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5581005" y="2916684"/>
            <a:ext cx="887851" cy="102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334590" y="3964968"/>
            <a:ext cx="280261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顯示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資訊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分為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執行參數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與已有的排程設定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l="51228" b="48471"/>
          <a:stretch/>
        </p:blipFill>
        <p:spPr>
          <a:xfrm>
            <a:off x="7095785" y="1730892"/>
            <a:ext cx="2548066" cy="198316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64086" y="1962480"/>
            <a:ext cx="1693478" cy="1215430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7064086" y="3201958"/>
            <a:ext cx="785574" cy="75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W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5350"/>
        </a:solidFill>
        <a:ln>
          <a:solidFill>
            <a:srgbClr val="C05350"/>
          </a:solidFill>
        </a:ln>
      </a:spPr>
      <a:bodyPr spcFirstLastPara="0" vert="horz" wrap="square" lIns="60960" tIns="60960" rIns="60960" bIns="60960" numCol="1" spcCol="1270" anchor="ctr" anchorCtr="0">
        <a:noAutofit/>
      </a:bodyPr>
      <a:lstStyle>
        <a:defPPr algn="ctr" defTabSz="711200" fontAlgn="auto">
          <a:lnSpc>
            <a:spcPct val="90000"/>
          </a:lnSpc>
          <a:spcAft>
            <a:spcPct val="35000"/>
          </a:spcAft>
          <a:defRPr kumimoji="0" sz="1400" kern="0" dirty="0" smtClean="0">
            <a:solidFill>
              <a:prstClr val="white"/>
            </a:solidFill>
            <a:cs typeface="Arial" panose="020B0604020202020204" pitchFamily="34" charset="0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佈景主題W1</Template>
  <TotalTime>37672</TotalTime>
  <Words>907</Words>
  <Application>Microsoft Office PowerPoint</Application>
  <PresentationFormat>自訂</PresentationFormat>
  <Paragraphs>239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Arial Unicode MS</vt:lpstr>
      <vt:lpstr>Levenim MT</vt:lpstr>
      <vt:lpstr>Myriad Pro Light</vt:lpstr>
      <vt:lpstr>文鼎新細黑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佈景主題W1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Chien(簡伯謙_Pegatron)</dc:creator>
  <cp:lastModifiedBy>Andy Chien(簡伯謙_Pegatron)</cp:lastModifiedBy>
  <cp:revision>2186</cp:revision>
  <dcterms:created xsi:type="dcterms:W3CDTF">2014-10-27T07:11:00Z</dcterms:created>
  <dcterms:modified xsi:type="dcterms:W3CDTF">2022-10-12T09:35:48Z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1028-10.8.2.6994</vt:lpwstr>
  </property>
</Properties>
</file>