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1AEEE-7311-314E-8CFE-EBDE85DAD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B3E497-CB45-A64B-A866-3E5E52D9E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9B6BD-4653-1C45-8051-41ACE255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33CB-A0E7-A74A-8856-9548AB4196E8}" type="datetimeFigureOut">
              <a:rPr kumimoji="1" lang="zh-CN" altLang="en-US" smtClean="0"/>
              <a:t>2019/8/16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E6DC7E-906B-584F-8E50-E5787D6D4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398C2-81E2-A14A-B877-8D26B181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E5D5-C247-7145-A7F4-8D2C3D0AA2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834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E19D5-656F-F447-8226-EE3D7C18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6519CF-C313-0E4D-9ECE-82474F2BC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1E33E0-48C9-844B-8E66-C2D825EF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33CB-A0E7-A74A-8856-9548AB4196E8}" type="datetimeFigureOut">
              <a:rPr kumimoji="1" lang="zh-CN" altLang="en-US" smtClean="0"/>
              <a:t>2019/8/16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5FE2BF-AADA-3747-85C6-F2BF48CBC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F564D-0637-3547-AB2B-A34A13E6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E5D5-C247-7145-A7F4-8D2C3D0AA2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328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C7F276-B1C0-0A49-92D6-E413EAB34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00A9C7-298C-0843-9570-1F4E88C28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65E287-43B5-484A-9A23-209D2E5F8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33CB-A0E7-A74A-8856-9548AB4196E8}" type="datetimeFigureOut">
              <a:rPr kumimoji="1" lang="zh-CN" altLang="en-US" smtClean="0"/>
              <a:t>2019/8/16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F20541-17B7-9343-B867-5835C0D0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2C64F8-50D7-FA4A-B14D-98DB7340F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E5D5-C247-7145-A7F4-8D2C3D0AA2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260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9763F-250A-B94A-A527-4A12EA93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43BEF1-304D-3348-978D-32446E96F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02EB3-9EE1-8B4A-8E0E-ABC217DBC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33CB-A0E7-A74A-8856-9548AB4196E8}" type="datetimeFigureOut">
              <a:rPr kumimoji="1" lang="zh-CN" altLang="en-US" smtClean="0"/>
              <a:t>2019/8/16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31E95-CF79-E140-84EB-49CB581C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D81B6-3F66-814D-BF6C-30DA8050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E5D5-C247-7145-A7F4-8D2C3D0AA2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319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FB217-3A15-AC4A-943F-BAB67F82A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AA84C1-0B6E-9442-85B5-63AA59C7F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80C01D-F232-314C-B8DC-B76DFE9F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33CB-A0E7-A74A-8856-9548AB4196E8}" type="datetimeFigureOut">
              <a:rPr kumimoji="1" lang="zh-CN" altLang="en-US" smtClean="0"/>
              <a:t>2019/8/16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E391DC-693A-B14E-8B68-E6E5F772C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ABA0F7-D7CC-BB43-8BDE-B8CD5871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E5D5-C247-7145-A7F4-8D2C3D0AA2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276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8D979-1A35-7442-B8EB-FB88F0A2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95C85D-D3E0-D548-A0FB-6D532EE96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FF534A-614D-514E-A230-2E10BEAA0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158816-9EF9-C44F-9871-5605292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33CB-A0E7-A74A-8856-9548AB4196E8}" type="datetimeFigureOut">
              <a:rPr kumimoji="1" lang="zh-CN" altLang="en-US" smtClean="0"/>
              <a:t>2019/8/16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DE5EE5-F831-9D41-AE0A-F10CE0F1C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A21121-675D-A140-882D-4B48EB88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E5D5-C247-7145-A7F4-8D2C3D0AA2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619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D65C7-17C5-464F-A658-332B26D9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882B50-F48C-F747-A155-899658F0B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447A2C-D968-D144-9DCA-6D039FC1C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FF38E7-4F07-E646-A9B3-D3B92C8A1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898B77-4FF4-8E4F-9D87-F2390FB25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573D61-C277-2D47-8907-24FD2620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33CB-A0E7-A74A-8856-9548AB4196E8}" type="datetimeFigureOut">
              <a:rPr kumimoji="1" lang="zh-CN" altLang="en-US" smtClean="0"/>
              <a:t>2019/8/16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FC84DB-DCD2-4E4E-B7B7-435A2C3A6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14C6AA-7161-394D-88AA-9D67D53D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E5D5-C247-7145-A7F4-8D2C3D0AA2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619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F48AB-4148-4545-AEFF-B8D4D513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CC74E5-5DDA-6C48-B497-3FA15871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33CB-A0E7-A74A-8856-9548AB4196E8}" type="datetimeFigureOut">
              <a:rPr kumimoji="1" lang="zh-CN" altLang="en-US" smtClean="0"/>
              <a:t>2019/8/16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AF13FE-829B-6849-9250-4832FEED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DD9F73-D2A8-3246-B95E-9EBB5787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E5D5-C247-7145-A7F4-8D2C3D0AA2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946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2FFF45-66B2-4341-BBB9-6A20A243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33CB-A0E7-A74A-8856-9548AB4196E8}" type="datetimeFigureOut">
              <a:rPr kumimoji="1" lang="zh-CN" altLang="en-US" smtClean="0"/>
              <a:t>2019/8/16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A395BD-19CC-F543-AC91-027A25EBD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5F4B29-BB81-7E43-AEBA-92B2AB18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E5D5-C247-7145-A7F4-8D2C3D0AA2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26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05AC6-473C-EF47-A196-7EE2BDCF9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B2286-FC06-B54E-802B-8A9CF0AC4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C190FB-8718-6B4B-B243-6F744FE20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F5B148-972D-ED45-97E5-59BE4688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33CB-A0E7-A74A-8856-9548AB4196E8}" type="datetimeFigureOut">
              <a:rPr kumimoji="1" lang="zh-CN" altLang="en-US" smtClean="0"/>
              <a:t>2019/8/16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B10DE4-E336-5D4B-A804-C976135A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1F6B16-A667-284A-8334-A3B7D1BB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E5D5-C247-7145-A7F4-8D2C3D0AA2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900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4225B-01E0-8A40-A17F-AA4CA49C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F8DF6E-3A04-024C-AE78-76B169F2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4991CB-3529-D042-B7AE-49BFBFFC4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15A5C5-7257-1542-BB05-47E90932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33CB-A0E7-A74A-8856-9548AB4196E8}" type="datetimeFigureOut">
              <a:rPr kumimoji="1" lang="zh-CN" altLang="en-US" smtClean="0"/>
              <a:t>2019/8/16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20FF1E-1136-CF40-9EA9-80BD8E1DE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F21246-0CC8-7141-96F2-9E28EA18C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E5D5-C247-7145-A7F4-8D2C3D0AA2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888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8C9191-48A8-E144-A93B-8B43C097C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9D1A84-0294-3845-B34E-D827C55BA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565F3-7A99-714A-B96B-580D090B1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433CB-A0E7-A74A-8856-9548AB4196E8}" type="datetimeFigureOut">
              <a:rPr kumimoji="1" lang="zh-CN" altLang="en-US" smtClean="0"/>
              <a:t>2019/8/16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60745F-2F91-A747-BB02-AC65E7C53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7999E-A795-C942-81EA-8F2DC9C91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3E5D5-C247-7145-A7F4-8D2C3D0AA2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39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A8E040C-E6B4-4840-A8A6-8FD6F081CFA7}"/>
              </a:ext>
            </a:extLst>
          </p:cNvPr>
          <p:cNvSpPr txBox="1"/>
          <p:nvPr/>
        </p:nvSpPr>
        <p:spPr>
          <a:xfrm>
            <a:off x="385763" y="20478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营销内容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B0D8ADC-3234-C648-813E-70341CCED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539424"/>
              </p:ext>
            </p:extLst>
          </p:nvPr>
        </p:nvGraphicFramePr>
        <p:xfrm>
          <a:off x="1603373" y="1933577"/>
          <a:ext cx="8426450" cy="71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225">
                  <a:extLst>
                    <a:ext uri="{9D8B030D-6E8A-4147-A177-3AD203B41FA5}">
                      <a16:colId xmlns:a16="http://schemas.microsoft.com/office/drawing/2014/main" val="3193379585"/>
                    </a:ext>
                  </a:extLst>
                </a:gridCol>
                <a:gridCol w="4213225">
                  <a:extLst>
                    <a:ext uri="{9D8B030D-6E8A-4147-A177-3AD203B41FA5}">
                      <a16:colId xmlns:a16="http://schemas.microsoft.com/office/drawing/2014/main" val="20958358"/>
                    </a:ext>
                  </a:extLst>
                </a:gridCol>
              </a:tblGrid>
              <a:tr h="71437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纸质书籍、宣传海报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现场多媒体展示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20387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B09B5BC-47AE-2944-AFC9-72CE0E6B1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734436"/>
              </p:ext>
            </p:extLst>
          </p:nvPr>
        </p:nvGraphicFramePr>
        <p:xfrm>
          <a:off x="1603373" y="3305861"/>
          <a:ext cx="8426450" cy="71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225">
                  <a:extLst>
                    <a:ext uri="{9D8B030D-6E8A-4147-A177-3AD203B41FA5}">
                      <a16:colId xmlns:a16="http://schemas.microsoft.com/office/drawing/2014/main" val="3193379585"/>
                    </a:ext>
                  </a:extLst>
                </a:gridCol>
                <a:gridCol w="4213225">
                  <a:extLst>
                    <a:ext uri="{9D8B030D-6E8A-4147-A177-3AD203B41FA5}">
                      <a16:colId xmlns:a16="http://schemas.microsoft.com/office/drawing/2014/main" val="20958358"/>
                    </a:ext>
                  </a:extLst>
                </a:gridCol>
              </a:tblGrid>
              <a:tr h="71437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附件书店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文具店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203873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93BEB8A0-353A-8943-B103-44C98F39A84A}"/>
              </a:ext>
            </a:extLst>
          </p:cNvPr>
          <p:cNvSpPr txBox="1"/>
          <p:nvPr/>
        </p:nvSpPr>
        <p:spPr>
          <a:xfrm>
            <a:off x="-109160" y="332937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推广合作商</a:t>
            </a:r>
            <a:br>
              <a:rPr kumimoji="1" lang="en-US" altLang="zh-CN" dirty="0"/>
            </a:br>
            <a:r>
              <a:rPr kumimoji="1" lang="zh-CN" altLang="en-US" dirty="0"/>
              <a:t>包含线上线下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2D359E4-BB9C-F342-83FD-662595F2C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137447"/>
              </p:ext>
            </p:extLst>
          </p:nvPr>
        </p:nvGraphicFramePr>
        <p:xfrm>
          <a:off x="1603373" y="4673603"/>
          <a:ext cx="8426450" cy="71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817">
                  <a:extLst>
                    <a:ext uri="{9D8B030D-6E8A-4147-A177-3AD203B41FA5}">
                      <a16:colId xmlns:a16="http://schemas.microsoft.com/office/drawing/2014/main" val="3193379585"/>
                    </a:ext>
                  </a:extLst>
                </a:gridCol>
                <a:gridCol w="2808816">
                  <a:extLst>
                    <a:ext uri="{9D8B030D-6E8A-4147-A177-3AD203B41FA5}">
                      <a16:colId xmlns:a16="http://schemas.microsoft.com/office/drawing/2014/main" val="55578144"/>
                    </a:ext>
                  </a:extLst>
                </a:gridCol>
                <a:gridCol w="2808817">
                  <a:extLst>
                    <a:ext uri="{9D8B030D-6E8A-4147-A177-3AD203B41FA5}">
                      <a16:colId xmlns:a16="http://schemas.microsoft.com/office/drawing/2014/main" val="368074238"/>
                    </a:ext>
                  </a:extLst>
                </a:gridCol>
              </a:tblGrid>
              <a:tr h="71437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现场赠送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商品附件物流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扫码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20387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8F096AB8-E16D-A74C-A054-61DBECB8C44B}"/>
              </a:ext>
            </a:extLst>
          </p:cNvPr>
          <p:cNvSpPr txBox="1"/>
          <p:nvPr/>
        </p:nvSpPr>
        <p:spPr>
          <a:xfrm>
            <a:off x="385764" y="48408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推广方式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A8BA13AE-6BA4-3841-828C-5BF68CA80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08392"/>
              </p:ext>
            </p:extLst>
          </p:nvPr>
        </p:nvGraphicFramePr>
        <p:xfrm>
          <a:off x="1603373" y="5914345"/>
          <a:ext cx="3297240" cy="71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7240">
                  <a:extLst>
                    <a:ext uri="{9D8B030D-6E8A-4147-A177-3AD203B41FA5}">
                      <a16:colId xmlns:a16="http://schemas.microsoft.com/office/drawing/2014/main" val="3193379585"/>
                    </a:ext>
                  </a:extLst>
                </a:gridCol>
              </a:tblGrid>
              <a:tr h="71437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形成</a:t>
                      </a:r>
                      <a:r>
                        <a:rPr lang="en-US" altLang="zh-CN" dirty="0"/>
                        <a:t>leads</a:t>
                      </a:r>
                      <a:r>
                        <a:rPr lang="zh-CN" altLang="en-US" dirty="0"/>
                        <a:t>进入</a:t>
                      </a:r>
                      <a:r>
                        <a:rPr lang="en-US" altLang="zh-CN" dirty="0"/>
                        <a:t>CRM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203873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385DDBF-0006-9B44-8CA7-8088D8759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920385"/>
              </p:ext>
            </p:extLst>
          </p:nvPr>
        </p:nvGraphicFramePr>
        <p:xfrm>
          <a:off x="6732583" y="5918420"/>
          <a:ext cx="3297240" cy="71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7240">
                  <a:extLst>
                    <a:ext uri="{9D8B030D-6E8A-4147-A177-3AD203B41FA5}">
                      <a16:colId xmlns:a16="http://schemas.microsoft.com/office/drawing/2014/main" val="3193379585"/>
                    </a:ext>
                  </a:extLst>
                </a:gridCol>
              </a:tblGrid>
              <a:tr h="71437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自主下单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203873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8E485D39-43FD-4A4B-8296-E77588E09BE0}"/>
              </a:ext>
            </a:extLst>
          </p:cNvPr>
          <p:cNvSpPr/>
          <p:nvPr/>
        </p:nvSpPr>
        <p:spPr>
          <a:xfrm>
            <a:off x="1493759" y="4528099"/>
            <a:ext cx="8720214" cy="971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FC07412-986E-5A47-BA7B-B15120851B3B}"/>
              </a:ext>
            </a:extLst>
          </p:cNvPr>
          <p:cNvSpPr/>
          <p:nvPr/>
        </p:nvSpPr>
        <p:spPr>
          <a:xfrm>
            <a:off x="1460500" y="3182038"/>
            <a:ext cx="8720214" cy="971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23C071-728F-8044-B57D-B382F5BC476E}"/>
              </a:ext>
            </a:extLst>
          </p:cNvPr>
          <p:cNvSpPr/>
          <p:nvPr/>
        </p:nvSpPr>
        <p:spPr>
          <a:xfrm>
            <a:off x="1456491" y="1815551"/>
            <a:ext cx="8720214" cy="971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3B4C791-2D33-034D-BBB4-A092B03285A6}"/>
              </a:ext>
            </a:extLst>
          </p:cNvPr>
          <p:cNvSpPr txBox="1"/>
          <p:nvPr/>
        </p:nvSpPr>
        <p:spPr>
          <a:xfrm>
            <a:off x="208543" y="213255"/>
            <a:ext cx="10713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营销方案建议：</a:t>
            </a:r>
            <a:endParaRPr kumimoji="1" lang="en-US" altLang="zh-CN" dirty="0"/>
          </a:p>
          <a:p>
            <a:r>
              <a:rPr kumimoji="1" lang="en-US" altLang="zh-CN" sz="1400" dirty="0"/>
              <a:t>1</a:t>
            </a:r>
            <a:r>
              <a:rPr kumimoji="1" lang="zh-CN" altLang="en-US" sz="1400" dirty="0"/>
              <a:t>、尽可能精确定位，借鉴目前网课宝中，以书店为特定场景，进行课程推广。</a:t>
            </a:r>
          </a:p>
          <a:p>
            <a:r>
              <a:rPr kumimoji="1" lang="zh-CN" altLang="en-US" sz="1400" dirty="0"/>
              <a:t>其实除了书店，凡是和中小学士使用相关的商品售货渠道，都可以合作，取得共赢。</a:t>
            </a:r>
          </a:p>
          <a:p>
            <a:r>
              <a:rPr kumimoji="1" lang="en-US" altLang="zh-CN" sz="1400" dirty="0"/>
              <a:t>2</a:t>
            </a:r>
            <a:r>
              <a:rPr kumimoji="1" lang="zh-CN" altLang="en-US" sz="1400" dirty="0"/>
              <a:t>、充分利用名师导流课、试听课及目前搁置的回放，将他们包装成特价课，增强品牌影响力，提高家长阅读率。</a:t>
            </a:r>
          </a:p>
        </p:txBody>
      </p:sp>
      <p:sp>
        <p:nvSpPr>
          <p:cNvPr id="22" name="下箭头 21">
            <a:extLst>
              <a:ext uri="{FF2B5EF4-FFF2-40B4-BE49-F238E27FC236}">
                <a16:creationId xmlns:a16="http://schemas.microsoft.com/office/drawing/2014/main" id="{5820EEA3-983B-0548-A635-67D8FEB6C68F}"/>
              </a:ext>
            </a:extLst>
          </p:cNvPr>
          <p:cNvSpPr/>
          <p:nvPr/>
        </p:nvSpPr>
        <p:spPr>
          <a:xfrm flipH="1">
            <a:off x="5773416" y="2832447"/>
            <a:ext cx="96521" cy="34959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C0C041A-D83F-5140-B390-F943DF259C68}"/>
              </a:ext>
            </a:extLst>
          </p:cNvPr>
          <p:cNvSpPr txBox="1"/>
          <p:nvPr/>
        </p:nvSpPr>
        <p:spPr>
          <a:xfrm>
            <a:off x="3157220" y="2832447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将营销内容发给合作商</a:t>
            </a:r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5CF82984-B3D7-AF49-8B11-DEA28C3FED44}"/>
              </a:ext>
            </a:extLst>
          </p:cNvPr>
          <p:cNvSpPr/>
          <p:nvPr/>
        </p:nvSpPr>
        <p:spPr>
          <a:xfrm flipH="1">
            <a:off x="5773416" y="4178988"/>
            <a:ext cx="96522" cy="31101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2679894-9D69-A743-AC11-E410DE0FCD67}"/>
              </a:ext>
            </a:extLst>
          </p:cNvPr>
          <p:cNvSpPr txBox="1"/>
          <p:nvPr/>
        </p:nvSpPr>
        <p:spPr>
          <a:xfrm>
            <a:off x="1333500" y="4153588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商家在自己买卖活动中同时进行网校推广</a:t>
            </a:r>
          </a:p>
        </p:txBody>
      </p:sp>
      <p:sp>
        <p:nvSpPr>
          <p:cNvPr id="26" name="下箭头 25">
            <a:extLst>
              <a:ext uri="{FF2B5EF4-FFF2-40B4-BE49-F238E27FC236}">
                <a16:creationId xmlns:a16="http://schemas.microsoft.com/office/drawing/2014/main" id="{C3E176C8-7CE2-E040-97CA-206C4F1602B5}"/>
              </a:ext>
            </a:extLst>
          </p:cNvPr>
          <p:cNvSpPr/>
          <p:nvPr/>
        </p:nvSpPr>
        <p:spPr>
          <a:xfrm flipH="1">
            <a:off x="3254531" y="5543821"/>
            <a:ext cx="96522" cy="31101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下箭头 26">
            <a:extLst>
              <a:ext uri="{FF2B5EF4-FFF2-40B4-BE49-F238E27FC236}">
                <a16:creationId xmlns:a16="http://schemas.microsoft.com/office/drawing/2014/main" id="{9753DD35-95CA-A842-B418-D9CB317CDABC}"/>
              </a:ext>
            </a:extLst>
          </p:cNvPr>
          <p:cNvSpPr/>
          <p:nvPr/>
        </p:nvSpPr>
        <p:spPr>
          <a:xfrm flipH="1">
            <a:off x="7995916" y="5546538"/>
            <a:ext cx="96522" cy="31101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641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131</Words>
  <Application>Microsoft Macintosh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5</cp:revision>
  <dcterms:created xsi:type="dcterms:W3CDTF">2019-08-16T01:23:27Z</dcterms:created>
  <dcterms:modified xsi:type="dcterms:W3CDTF">2019-08-16T02:22:27Z</dcterms:modified>
</cp:coreProperties>
</file>